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5"/>
  </p:notesMasterIdLst>
  <p:handoutMasterIdLst>
    <p:handoutMasterId r:id="rId16"/>
  </p:handoutMasterIdLst>
  <p:sldIdLst>
    <p:sldId id="257" r:id="rId2"/>
    <p:sldId id="940" r:id="rId3"/>
    <p:sldId id="919" r:id="rId4"/>
    <p:sldId id="918" r:id="rId5"/>
    <p:sldId id="924" r:id="rId6"/>
    <p:sldId id="956" r:id="rId7"/>
    <p:sldId id="958" r:id="rId8"/>
    <p:sldId id="908" r:id="rId9"/>
    <p:sldId id="960" r:id="rId10"/>
    <p:sldId id="928" r:id="rId11"/>
    <p:sldId id="913" r:id="rId12"/>
    <p:sldId id="914" r:id="rId13"/>
    <p:sldId id="929" r:id="rId14"/>
  </p:sldIdLst>
  <p:sldSz cx="9144000" cy="6858000" type="screen4x3"/>
  <p:notesSz cx="6858000" cy="9144000"/>
  <p:defaultTextStyle>
    <a:defPPr>
      <a:defRPr lang="ko-KR"/>
    </a:defPPr>
    <a:lvl1pPr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1pPr>
    <a:lvl2pPr marL="4572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2pPr>
    <a:lvl3pPr marL="9144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3pPr>
    <a:lvl4pPr marL="13716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4pPr>
    <a:lvl5pPr marL="18288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5pPr>
    <a:lvl6pPr marL="2286000" algn="l" defTabSz="914400" rtl="0" eaLnBrk="1" latinLnBrk="1" hangingPunct="1">
      <a:defRPr kumimoji="1" sz="2400" kern="1200">
        <a:solidFill>
          <a:schemeClr val="tx1"/>
        </a:solidFill>
        <a:latin typeface="Times New Roman" pitchFamily="18" charset="0"/>
        <a:ea typeface="굴림" pitchFamily="50" charset="-127"/>
        <a:cs typeface="+mn-cs"/>
      </a:defRPr>
    </a:lvl6pPr>
    <a:lvl7pPr marL="2743200" algn="l" defTabSz="914400" rtl="0" eaLnBrk="1" latinLnBrk="1" hangingPunct="1">
      <a:defRPr kumimoji="1" sz="2400" kern="1200">
        <a:solidFill>
          <a:schemeClr val="tx1"/>
        </a:solidFill>
        <a:latin typeface="Times New Roman" pitchFamily="18" charset="0"/>
        <a:ea typeface="굴림" pitchFamily="50" charset="-127"/>
        <a:cs typeface="+mn-cs"/>
      </a:defRPr>
    </a:lvl7pPr>
    <a:lvl8pPr marL="3200400" algn="l" defTabSz="914400" rtl="0" eaLnBrk="1" latinLnBrk="1" hangingPunct="1">
      <a:defRPr kumimoji="1" sz="2400" kern="1200">
        <a:solidFill>
          <a:schemeClr val="tx1"/>
        </a:solidFill>
        <a:latin typeface="Times New Roman" pitchFamily="18" charset="0"/>
        <a:ea typeface="굴림" pitchFamily="50" charset="-127"/>
        <a:cs typeface="+mn-cs"/>
      </a:defRPr>
    </a:lvl8pPr>
    <a:lvl9pPr marL="3657600" algn="l" defTabSz="914400" rtl="0" eaLnBrk="1" latinLnBrk="1" hangingPunct="1">
      <a:defRPr kumimoji="1" sz="2400" kern="1200">
        <a:solidFill>
          <a:schemeClr val="tx1"/>
        </a:solidFill>
        <a:latin typeface="Times New Roman" pitchFamily="18" charset="0"/>
        <a:ea typeface="굴림"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9" autoAdjust="0"/>
    <p:restoredTop sz="93955" autoAdjust="0"/>
  </p:normalViewPr>
  <p:slideViewPr>
    <p:cSldViewPr>
      <p:cViewPr varScale="1">
        <p:scale>
          <a:sx n="66" d="100"/>
          <a:sy n="66" d="100"/>
        </p:scale>
        <p:origin x="5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8"/>
    </p:cViewPr>
  </p:sorterViewPr>
  <p:notesViewPr>
    <p:cSldViewPr>
      <p:cViewPr varScale="1">
        <p:scale>
          <a:sx n="58" d="100"/>
          <a:sy n="58" d="100"/>
        </p:scale>
        <p:origin x="-1674" y="-8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smtClean="0"/>
            </a:lvl1pPr>
          </a:lstStyle>
          <a:p>
            <a:pPr>
              <a:defRPr/>
            </a:pPr>
            <a:endParaRPr lang="en-US" altLang="ko-KR"/>
          </a:p>
        </p:txBody>
      </p:sp>
      <p:sp>
        <p:nvSpPr>
          <p:cNvPr id="952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lvl1pPr>
          </a:lstStyle>
          <a:p>
            <a:pPr>
              <a:defRPr/>
            </a:pPr>
            <a:endParaRPr lang="en-US" altLang="ko-KR"/>
          </a:p>
        </p:txBody>
      </p:sp>
      <p:sp>
        <p:nvSpPr>
          <p:cNvPr id="952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smtClean="0"/>
            </a:lvl1pPr>
          </a:lstStyle>
          <a:p>
            <a:pPr>
              <a:defRPr/>
            </a:pPr>
            <a:endParaRPr lang="en-US" altLang="ko-KR"/>
          </a:p>
        </p:txBody>
      </p:sp>
      <p:sp>
        <p:nvSpPr>
          <p:cNvPr id="952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smtClean="0"/>
            </a:lvl1pPr>
          </a:lstStyle>
          <a:p>
            <a:pPr>
              <a:defRPr/>
            </a:pPr>
            <a:fld id="{7658E383-1B6E-4DCF-BD4D-A145F844BEA4}" type="slidenum">
              <a:rPr lang="en-US" altLang="ko-KR"/>
              <a:pPr>
                <a:defRPr/>
              </a:pPr>
              <a:t>‹#›</a:t>
            </a:fld>
            <a:endParaRPr lang="en-US" altLang="ko-KR"/>
          </a:p>
        </p:txBody>
      </p:sp>
    </p:spTree>
    <p:extLst>
      <p:ext uri="{BB962C8B-B14F-4D97-AF65-F5344CB8AC3E}">
        <p14:creationId xmlns:p14="http://schemas.microsoft.com/office/powerpoint/2010/main" val="334408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ko-KR"/>
          </a:p>
        </p:txBody>
      </p:sp>
      <p:sp>
        <p:nvSpPr>
          <p:cNvPr id="358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ko-KR"/>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noProof="0"/>
              <a:t>마스터 문자열 유형을 편집하려면 누르십시오</a:t>
            </a:r>
            <a:r>
              <a:rPr lang="en-US" altLang="ko-KR" noProof="0"/>
              <a:t>.</a:t>
            </a:r>
          </a:p>
          <a:p>
            <a:pPr lvl="1"/>
            <a:r>
              <a:rPr lang="ko-KR" altLang="en-US" noProof="0"/>
              <a:t>둘째 수준</a:t>
            </a:r>
          </a:p>
          <a:p>
            <a:pPr lvl="2"/>
            <a:r>
              <a:rPr lang="ko-KR" altLang="en-US" noProof="0"/>
              <a:t>세째 수준</a:t>
            </a:r>
          </a:p>
          <a:p>
            <a:pPr lvl="3"/>
            <a:r>
              <a:rPr lang="ko-KR" altLang="en-US" noProof="0"/>
              <a:t>네째 수준</a:t>
            </a:r>
          </a:p>
          <a:p>
            <a:pPr lvl="4"/>
            <a:r>
              <a:rPr lang="ko-KR" altLang="en-US" noProof="0"/>
              <a:t>다섯째 수준</a:t>
            </a:r>
          </a:p>
        </p:txBody>
      </p:sp>
      <p:sp>
        <p:nvSpPr>
          <p:cNvPr id="358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ko-KR"/>
          </a:p>
        </p:txBody>
      </p:sp>
      <p:sp>
        <p:nvSpPr>
          <p:cNvPr id="358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DE55CCF-B344-40CA-8C64-44CC3C785265}" type="slidenum">
              <a:rPr lang="en-US" altLang="ko-KR"/>
              <a:pPr>
                <a:defRPr/>
              </a:pPr>
              <a:t>‹#›</a:t>
            </a:fld>
            <a:endParaRPr lang="en-US" altLang="ko-KR"/>
          </a:p>
        </p:txBody>
      </p:sp>
    </p:spTree>
    <p:extLst>
      <p:ext uri="{BB962C8B-B14F-4D97-AF65-F5344CB8AC3E}">
        <p14:creationId xmlns:p14="http://schemas.microsoft.com/office/powerpoint/2010/main" val="1215427402"/>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F714DE9-A394-4517-A9DB-C0798729C3CB}" type="slidenum">
              <a:rPr lang="en-US" altLang="ko-KR"/>
              <a:pPr/>
              <a:t>1</a:t>
            </a:fld>
            <a:endParaRPr lang="en-US" altLang="ko-K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2376661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12</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2796305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13</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201358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2</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1339586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3</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1606365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4</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4138918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5</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337334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8</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2331112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GB" altLang="ko-KR" sz="1200" kern="0" dirty="0">
                <a:effectLst/>
                <a:latin typeface="Calibri" panose="020F0502020204030204" pitchFamily="34" charset="0"/>
                <a:ea typeface="Calibri" panose="020F0502020204030204" pitchFamily="34" charset="0"/>
              </a:rPr>
              <a:t>The COVID-19 pandemic will cause the growing backlog of health services deferred in the future. During the pandemic, hospitals have reduced elective surgery for protecting patients and health workers from risks of infection of COVID-19. According to </a:t>
            </a:r>
            <a:r>
              <a:rPr lang="en-GB" altLang="ko-KR" sz="1200" kern="0" dirty="0" err="1">
                <a:effectLst/>
                <a:latin typeface="Calibri" panose="020F0502020204030204" pitchFamily="34" charset="0"/>
                <a:ea typeface="Calibri" panose="020F0502020204030204" pitchFamily="34" charset="0"/>
              </a:rPr>
              <a:t>COVIDSurg</a:t>
            </a:r>
            <a:r>
              <a:rPr lang="en-GB" altLang="ko-KR" sz="1200" kern="0" dirty="0">
                <a:effectLst/>
                <a:latin typeface="Calibri" panose="020F0502020204030204" pitchFamily="34" charset="0"/>
                <a:ea typeface="Calibri" panose="020F0502020204030204" pitchFamily="34" charset="0"/>
              </a:rPr>
              <a:t> Collaborative et al. (May 2020), expert opinion and regression analysis for 190 countries show the 12-week cancellation rate for benign surgery, cancer surgery and Caesarean sections would be 81.7%, 37.7%, and 25.4%, respectively; High-income countries are likely to have higher cancellation rates for benign surgery and lower cancellation rates for cancer surgery and C-sections. It could take a year or more for countries to clear the backlog (excluding cancelled C-sections cases).</a:t>
            </a:r>
            <a:endParaRPr lang="ko-KR" altLang="en-US" sz="1200" dirty="0"/>
          </a:p>
        </p:txBody>
      </p:sp>
      <p:sp>
        <p:nvSpPr>
          <p:cNvPr id="4" name="슬라이드 번호 개체 틀 3"/>
          <p:cNvSpPr>
            <a:spLocks noGrp="1"/>
          </p:cNvSpPr>
          <p:nvPr>
            <p:ph type="sldNum" sz="quarter" idx="5"/>
          </p:nvPr>
        </p:nvSpPr>
        <p:spPr/>
        <p:txBody>
          <a:bodyPr/>
          <a:lstStyle/>
          <a:p>
            <a:fld id="{6CD05905-00A5-42B0-8529-BA52C7417282}" type="slidenum">
              <a:rPr lang="ko-KR" altLang="en-US" smtClean="0"/>
              <a:t>9</a:t>
            </a:fld>
            <a:endParaRPr lang="ko-KR" altLang="en-US"/>
          </a:p>
        </p:txBody>
      </p:sp>
    </p:spTree>
    <p:extLst>
      <p:ext uri="{BB962C8B-B14F-4D97-AF65-F5344CB8AC3E}">
        <p14:creationId xmlns:p14="http://schemas.microsoft.com/office/powerpoint/2010/main" val="310824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10</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2951032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796F1F2-6E46-4CC6-AACF-30BD4B2C4984}" type="slidenum">
              <a:rPr lang="en-US" altLang="ko-KR"/>
              <a:pPr/>
              <a:t>11</a:t>
            </a:fld>
            <a:endParaRPr lang="en-US" altLang="ko-K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altLang="ko-KR"/>
          </a:p>
        </p:txBody>
      </p:sp>
    </p:spTree>
    <p:extLst>
      <p:ext uri="{BB962C8B-B14F-4D97-AF65-F5344CB8AC3E}">
        <p14:creationId xmlns:p14="http://schemas.microsoft.com/office/powerpoint/2010/main" val="1535483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Picture 2" descr="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489200" cy="2590800"/>
          </a:xfrm>
          <a:prstGeom prst="rect">
            <a:avLst/>
          </a:prstGeom>
          <a:noFill/>
          <a:ln w="9525">
            <a:noFill/>
            <a:miter lim="800000"/>
            <a:headEnd/>
            <a:tailEnd/>
          </a:ln>
        </p:spPr>
      </p:pic>
      <p:pic>
        <p:nvPicPr>
          <p:cNvPr id="5" name="Picture 3" descr="b"/>
          <p:cNvPicPr>
            <a:picLocks noChangeAspect="1" noChangeArrowheads="1"/>
          </p:cNvPicPr>
          <p:nvPr/>
        </p:nvPicPr>
        <p:blipFill>
          <a:blip r:embed="rId3" cstate="print"/>
          <a:srcRect/>
          <a:stretch>
            <a:fillRect/>
          </a:stretch>
        </p:blipFill>
        <p:spPr bwMode="auto">
          <a:xfrm>
            <a:off x="6665913" y="0"/>
            <a:ext cx="2478087" cy="6858000"/>
          </a:xfrm>
          <a:prstGeom prst="rect">
            <a:avLst/>
          </a:prstGeom>
          <a:noFill/>
          <a:ln w="9525">
            <a:noFill/>
            <a:miter lim="800000"/>
            <a:headEnd/>
            <a:tailEnd/>
          </a:ln>
        </p:spPr>
      </p:pic>
      <p:sp>
        <p:nvSpPr>
          <p:cNvPr id="214023" name="Rectangle 7"/>
          <p:cNvSpPr>
            <a:spLocks noGrp="1" noChangeArrowheads="1"/>
          </p:cNvSpPr>
          <p:nvPr>
            <p:ph type="ctrTitle" sz="quarter"/>
          </p:nvPr>
        </p:nvSpPr>
        <p:spPr>
          <a:xfrm>
            <a:off x="685800" y="2286000"/>
            <a:ext cx="7772400" cy="1143000"/>
          </a:xfrm>
        </p:spPr>
        <p:txBody>
          <a:bodyPr/>
          <a:lstStyle>
            <a:lvl1pPr>
              <a:defRPr/>
            </a:lvl1pPr>
          </a:lstStyle>
          <a:p>
            <a:r>
              <a:rPr lang="ko-KR" altLang="en-US"/>
              <a:t>마스터 제목 스타일 편집</a:t>
            </a:r>
          </a:p>
        </p:txBody>
      </p:sp>
      <p:sp>
        <p:nvSpPr>
          <p:cNvPr id="214024" name="Rectangle 8"/>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ko-KR" altLang="en-US"/>
              <a:t>마스터 부제목 스타일 편집</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ko-KR"/>
          </a:p>
        </p:txBody>
      </p:sp>
      <p:sp>
        <p:nvSpPr>
          <p:cNvPr id="7" name="Rectangle 5"/>
          <p:cNvSpPr>
            <a:spLocks noGrp="1" noChangeArrowheads="1"/>
          </p:cNvSpPr>
          <p:nvPr>
            <p:ph type="ftr" sz="quarter" idx="11"/>
          </p:nvPr>
        </p:nvSpPr>
        <p:spPr/>
        <p:txBody>
          <a:bodyPr/>
          <a:lstStyle>
            <a:lvl1pPr>
              <a:defRPr smtClean="0"/>
            </a:lvl1pPr>
          </a:lstStyle>
          <a:p>
            <a:pPr>
              <a:defRPr/>
            </a:pPr>
            <a:r>
              <a:rPr lang="en-US" altLang="ko-KR" smtClean="0"/>
              <a:t>Kwon: SHP UHC</a:t>
            </a:r>
            <a:endParaRPr lang="en-US" altLang="ko-KR"/>
          </a:p>
        </p:txBody>
      </p:sp>
      <p:sp>
        <p:nvSpPr>
          <p:cNvPr id="8" name="Rectangle 6"/>
          <p:cNvSpPr>
            <a:spLocks noGrp="1" noChangeArrowheads="1"/>
          </p:cNvSpPr>
          <p:nvPr>
            <p:ph type="sldNum" sz="quarter" idx="12"/>
          </p:nvPr>
        </p:nvSpPr>
        <p:spPr/>
        <p:txBody>
          <a:bodyPr/>
          <a:lstStyle>
            <a:lvl1pPr>
              <a:defRPr smtClean="0"/>
            </a:lvl1pPr>
          </a:lstStyle>
          <a:p>
            <a:pPr>
              <a:defRPr/>
            </a:pPr>
            <a:fld id="{B408D463-0EC9-4DEB-BF38-DA6BE457B5C5}"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fld id="{9A84D918-E884-43FA-80E3-99CEE382E54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09600"/>
            <a:ext cx="1943100" cy="5486400"/>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85800" y="609600"/>
            <a:ext cx="5676900" cy="5486400"/>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fld id="{793A567E-C562-47DA-A41B-795F54EE95E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1143000"/>
          </a:xfrm>
        </p:spPr>
        <p:txBody>
          <a:bodyPr/>
          <a:lstStyle/>
          <a:p>
            <a:r>
              <a:rPr lang="ko-KR" altLang="en-US"/>
              <a:t>마스터 제목 스타일 편집</a:t>
            </a:r>
          </a:p>
        </p:txBody>
      </p:sp>
      <p:sp>
        <p:nvSpPr>
          <p:cNvPr id="3" name="표 개체 틀 2"/>
          <p:cNvSpPr>
            <a:spLocks noGrp="1"/>
          </p:cNvSpPr>
          <p:nvPr>
            <p:ph type="tbl" idx="1"/>
          </p:nvPr>
        </p:nvSpPr>
        <p:spPr>
          <a:xfrm>
            <a:off x="685800" y="1981200"/>
            <a:ext cx="7772400" cy="4114800"/>
          </a:xfrm>
        </p:spPr>
        <p:txBody>
          <a:bodyPr/>
          <a:lstStyle/>
          <a:p>
            <a:pPr lvl="0"/>
            <a:endParaRPr lang="ko-KR"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fld id="{07234F16-3C0C-48B9-90FC-3EB667A40F5A}"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fld id="{CFE8EC3D-8E5D-45C2-867F-C997FB116D83}"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fld id="{EB3F3230-36BD-44A5-BB90-5A9F26D28E81}"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fld id="{9A0B0471-F9C5-44A5-AEEF-6EF679D2238C}"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fld id="{EFC383C7-7ABA-4A8A-BDBC-1492BB18EA3D}"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fld id="{5F3F124F-9492-4774-8936-F34E4F7DAD83}"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pPr>
              <a:defRPr/>
            </a:pPr>
            <a:fld id="{9725D962-B19E-493E-AA09-DEFA8A18B0E8}"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fld id="{5ADBCBB3-D4BA-46B4-B957-3562BA8D037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Kwon: SHP UHC</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fld id="{EAFE0A6D-6E11-4BEE-A8F0-D7A12E220C24}"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
          <p:cNvPicPr>
            <a:picLocks noChangeAspect="1" noChangeArrowheads="1"/>
          </p:cNvPicPr>
          <p:nvPr/>
        </p:nvPicPr>
        <p:blipFill>
          <a:blip r:embed="rId14" cstate="print"/>
          <a:srcRect/>
          <a:stretch>
            <a:fillRect/>
          </a:stretch>
        </p:blipFill>
        <p:spPr bwMode="auto">
          <a:xfrm>
            <a:off x="6665913" y="0"/>
            <a:ext cx="2478087" cy="6858000"/>
          </a:xfrm>
          <a:prstGeom prst="rect">
            <a:avLst/>
          </a:prstGeom>
          <a:noFill/>
          <a:ln w="9525">
            <a:noFill/>
            <a:miter lim="800000"/>
            <a:headEnd/>
            <a:tailEnd/>
          </a:ln>
        </p:spPr>
      </p:pic>
      <p:pic>
        <p:nvPicPr>
          <p:cNvPr id="1027" name="Picture 3" descr="f"/>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0" y="0"/>
            <a:ext cx="2489200" cy="2590800"/>
          </a:xfrm>
          <a:prstGeom prst="rect">
            <a:avLst/>
          </a:prstGeom>
          <a:noFill/>
          <a:ln w="9525">
            <a:noFill/>
            <a:miter lim="800000"/>
            <a:headEnd/>
            <a:tailEnd/>
          </a:ln>
        </p:spPr>
      </p:pic>
      <p:sp>
        <p:nvSpPr>
          <p:cNvPr id="21299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smtClean="0">
                <a:latin typeface="+mn-lt"/>
              </a:defRPr>
            </a:lvl1pPr>
          </a:lstStyle>
          <a:p>
            <a:pPr>
              <a:defRPr/>
            </a:pPr>
            <a:endParaRPr lang="en-US" altLang="ko-KR"/>
          </a:p>
        </p:txBody>
      </p:sp>
      <p:sp>
        <p:nvSpPr>
          <p:cNvPr id="2129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smtClean="0">
                <a:latin typeface="+mn-lt"/>
              </a:defRPr>
            </a:lvl1pPr>
          </a:lstStyle>
          <a:p>
            <a:pPr>
              <a:defRPr/>
            </a:pPr>
            <a:r>
              <a:rPr lang="en-US" altLang="ko-KR" smtClean="0"/>
              <a:t>Kwon: SHP UHC</a:t>
            </a:r>
            <a:endParaRPr lang="en-US" altLang="ko-KR"/>
          </a:p>
        </p:txBody>
      </p:sp>
      <p:sp>
        <p:nvSpPr>
          <p:cNvPr id="21299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smtClean="0">
                <a:latin typeface="+mn-lt"/>
              </a:defRPr>
            </a:lvl1pPr>
          </a:lstStyle>
          <a:p>
            <a:pPr>
              <a:defRPr/>
            </a:pPr>
            <a:fld id="{627B719F-A55F-4F85-86EF-0F8756C3441D}" type="slidenum">
              <a:rPr lang="en-US" altLang="ko-KR"/>
              <a:pPr>
                <a:defRPr/>
              </a:pPr>
              <a:t>‹#›</a:t>
            </a:fld>
            <a:endParaRPr lang="en-US" altLang="ko-KR"/>
          </a:p>
        </p:txBody>
      </p:sp>
      <p:sp>
        <p:nvSpPr>
          <p:cNvPr id="1031" name="Rectangle 7"/>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32" name="Rectangle 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Tree>
  </p:cSld>
  <p:clrMap bg1="lt1" tx1="dk1" bg2="lt2" tx2="dk2" accent1="accent1" accent2="accent2" accent3="accent3" accent4="accent4" accent5="accent5" accent6="accent6" hlink="hlink" folHlink="folHlink"/>
  <p:sldLayoutIdLst>
    <p:sldLayoutId id="214748368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dt="0"/>
  <p:txStyles>
    <p:titleStyle>
      <a:lvl1pPr algn="ctr" rtl="0" eaLnBrk="0" fontAlgn="base" latinLnBrk="1" hangingPunct="0">
        <a:spcBef>
          <a:spcPct val="0"/>
        </a:spcBef>
        <a:spcAft>
          <a:spcPct val="0"/>
        </a:spcAft>
        <a:defRPr kumimoji="1" sz="4000" b="1">
          <a:solidFill>
            <a:schemeClr val="tx2"/>
          </a:solidFill>
          <a:latin typeface="+mj-lt"/>
          <a:ea typeface="+mj-ea"/>
          <a:cs typeface="+mj-cs"/>
        </a:defRPr>
      </a:lvl1pPr>
      <a:lvl2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2pPr>
      <a:lvl3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3pPr>
      <a:lvl4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4pPr>
      <a:lvl5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4000" b="1">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000" b="1">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000" b="1">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000" b="1">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lr>
          <a:schemeClr val="tx2"/>
        </a:buClr>
        <a:buSzPct val="85000"/>
        <a:buFont typeface="Wingdings" pitchFamily="2" charset="2"/>
        <a:buChar char="|"/>
        <a:defRPr kumimoji="1" sz="3000">
          <a:solidFill>
            <a:schemeClr val="tx1"/>
          </a:solidFill>
          <a:latin typeface="+mn-lt"/>
          <a:ea typeface="+mn-ea"/>
          <a:cs typeface="+mn-cs"/>
        </a:defRPr>
      </a:lvl1pPr>
      <a:lvl2pPr marL="742950" indent="-285750" algn="l" rtl="0" eaLnBrk="0" fontAlgn="base" latinLnBrk="1" hangingPunct="0">
        <a:spcBef>
          <a:spcPct val="20000"/>
        </a:spcBef>
        <a:spcAft>
          <a:spcPct val="0"/>
        </a:spcAft>
        <a:buClr>
          <a:schemeClr val="tx1"/>
        </a:buClr>
        <a:buChar char="–"/>
        <a:defRPr kumimoji="1" sz="2700">
          <a:solidFill>
            <a:schemeClr val="tx1"/>
          </a:solidFill>
          <a:latin typeface="+mn-lt"/>
          <a:ea typeface="+mn-ea"/>
        </a:defRPr>
      </a:lvl2pPr>
      <a:lvl3pPr marL="1143000" indent="-228600" algn="l" rtl="0" eaLnBrk="0" fontAlgn="base" latinLnBrk="1" hangingPunct="0">
        <a:spcBef>
          <a:spcPct val="20000"/>
        </a:spcBef>
        <a:spcAft>
          <a:spcPct val="0"/>
        </a:spcAft>
        <a:buClr>
          <a:schemeClr val="tx1"/>
        </a:buClr>
        <a:buFont typeface="Wingdings" pitchFamily="2" charset="2"/>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lr>
          <a:schemeClr val="tx1"/>
        </a:buClr>
        <a:buFont typeface="Wingdings" pitchFamily="2" charset="2"/>
        <a:buChar char=""/>
        <a:defRPr kumimoji="1" sz="2000">
          <a:solidFill>
            <a:schemeClr val="tx1"/>
          </a:solidFill>
          <a:latin typeface="+mn-lt"/>
          <a:ea typeface="+mn-ea"/>
        </a:defRPr>
      </a:lvl5pPr>
      <a:lvl6pPr marL="2514600" indent="-228600" algn="l" rtl="0" fontAlgn="base" latinLnBrk="1">
        <a:spcBef>
          <a:spcPct val="20000"/>
        </a:spcBef>
        <a:spcAft>
          <a:spcPct val="0"/>
        </a:spcAft>
        <a:buClr>
          <a:schemeClr val="tx1"/>
        </a:buClr>
        <a:buFont typeface="Wingdings" pitchFamily="2" charset="2"/>
        <a:buChar char=""/>
        <a:defRPr kumimoji="1" sz="2000">
          <a:solidFill>
            <a:schemeClr val="tx1"/>
          </a:solidFill>
          <a:latin typeface="+mn-lt"/>
          <a:ea typeface="+mn-ea"/>
        </a:defRPr>
      </a:lvl6pPr>
      <a:lvl7pPr marL="2971800" indent="-228600" algn="l" rtl="0" fontAlgn="base" latinLnBrk="1">
        <a:spcBef>
          <a:spcPct val="20000"/>
        </a:spcBef>
        <a:spcAft>
          <a:spcPct val="0"/>
        </a:spcAft>
        <a:buClr>
          <a:schemeClr val="tx1"/>
        </a:buClr>
        <a:buFont typeface="Wingdings" pitchFamily="2" charset="2"/>
        <a:buChar char=""/>
        <a:defRPr kumimoji="1" sz="2000">
          <a:solidFill>
            <a:schemeClr val="tx1"/>
          </a:solidFill>
          <a:latin typeface="+mn-lt"/>
          <a:ea typeface="+mn-ea"/>
        </a:defRPr>
      </a:lvl7pPr>
      <a:lvl8pPr marL="3429000" indent="-228600" algn="l" rtl="0" fontAlgn="base" latinLnBrk="1">
        <a:spcBef>
          <a:spcPct val="20000"/>
        </a:spcBef>
        <a:spcAft>
          <a:spcPct val="0"/>
        </a:spcAft>
        <a:buClr>
          <a:schemeClr val="tx1"/>
        </a:buClr>
        <a:buFont typeface="Wingdings" pitchFamily="2" charset="2"/>
        <a:buChar char=""/>
        <a:defRPr kumimoji="1" sz="2000">
          <a:solidFill>
            <a:schemeClr val="tx1"/>
          </a:solidFill>
          <a:latin typeface="+mn-lt"/>
          <a:ea typeface="+mn-ea"/>
        </a:defRPr>
      </a:lvl8pPr>
      <a:lvl9pPr marL="3886200" indent="-228600" algn="l" rtl="0" fontAlgn="base" latinLnBrk="1">
        <a:spcBef>
          <a:spcPct val="20000"/>
        </a:spcBef>
        <a:spcAft>
          <a:spcPct val="0"/>
        </a:spcAft>
        <a:buClr>
          <a:schemeClr val="tx1"/>
        </a:buClr>
        <a:buFont typeface="Wingdings" pitchFamily="2" charset="2"/>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pPr>
              <a:defRPr/>
            </a:pPr>
            <a:fld id="{38EC3851-6096-4468-8E43-0B2B855686BB}" type="slidenum">
              <a:rPr lang="en-US" altLang="ko-KR"/>
              <a:pPr>
                <a:defRPr/>
              </a:pPr>
              <a:t>1</a:t>
            </a:fld>
            <a:endParaRPr lang="en-US" altLang="ko-KR"/>
          </a:p>
        </p:txBody>
      </p:sp>
      <p:sp>
        <p:nvSpPr>
          <p:cNvPr id="3075" name="Rectangle 2"/>
          <p:cNvSpPr>
            <a:spLocks noGrp="1" noChangeArrowheads="1"/>
          </p:cNvSpPr>
          <p:nvPr>
            <p:ph type="title"/>
          </p:nvPr>
        </p:nvSpPr>
        <p:spPr>
          <a:xfrm>
            <a:off x="684213" y="656692"/>
            <a:ext cx="7773987" cy="2124236"/>
          </a:xfrm>
        </p:spPr>
        <p:txBody>
          <a:bodyPr/>
          <a:lstStyle/>
          <a:p>
            <a:pPr eaLnBrk="1" hangingPunct="1"/>
            <a:r>
              <a:rPr lang="en-US" altLang="ko-KR" dirty="0" smtClean="0">
                <a:solidFill>
                  <a:schemeClr val="tx1"/>
                </a:solidFill>
                <a:latin typeface="Tahoma" panose="020B0604030504040204" pitchFamily="34" charset="0"/>
                <a:ea typeface="Tahoma" panose="020B0604030504040204" pitchFamily="34" charset="0"/>
                <a:cs typeface="Tahoma" panose="020B0604030504040204" pitchFamily="34" charset="0"/>
              </a:rPr>
              <a:t>Social Health Protection </a:t>
            </a:r>
            <a:r>
              <a:rPr lang="en-US" altLang="ko-KR"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ko-KR" dirty="0" smtClean="0">
                <a:solidFill>
                  <a:schemeClr val="tx1"/>
                </a:solidFill>
                <a:latin typeface="Tahoma" panose="020B0604030504040204" pitchFamily="34" charset="0"/>
                <a:ea typeface="Tahoma" panose="020B0604030504040204" pitchFamily="34" charset="0"/>
                <a:cs typeface="Tahoma" panose="020B0604030504040204" pitchFamily="34" charset="0"/>
              </a:rPr>
              <a:t>towards UHC in an era of Pandemic</a:t>
            </a:r>
            <a:endParaRPr lang="en-US" altLang="ko-KR" sz="1600" b="0" dirty="0">
              <a:latin typeface="Tahoma" pitchFamily="34" charset="0"/>
              <a:ea typeface="HY각헤드라인B" pitchFamily="18" charset="-127"/>
            </a:endParaRPr>
          </a:p>
        </p:txBody>
      </p:sp>
      <p:sp>
        <p:nvSpPr>
          <p:cNvPr id="3076" name="Rectangle 3"/>
          <p:cNvSpPr>
            <a:spLocks noGrp="1" noChangeArrowheads="1"/>
          </p:cNvSpPr>
          <p:nvPr>
            <p:ph type="body" idx="1"/>
          </p:nvPr>
        </p:nvSpPr>
        <p:spPr>
          <a:xfrm>
            <a:off x="539552" y="3320988"/>
            <a:ext cx="8064896" cy="2736304"/>
          </a:xfrm>
        </p:spPr>
        <p:txBody>
          <a:bodyPr/>
          <a:lstStyle/>
          <a:p>
            <a:pPr algn="ctr" eaLnBrk="1" hangingPunct="1">
              <a:lnSpc>
                <a:spcPct val="75000"/>
              </a:lnSpc>
              <a:buFont typeface="Wingdings" pitchFamily="2" charset="2"/>
              <a:buNone/>
            </a:pPr>
            <a:r>
              <a:rPr lang="en-US" altLang="ko-KR" sz="2000" dirty="0" smtClean="0">
                <a:latin typeface="Tahoma" pitchFamily="34" charset="0"/>
                <a:ea typeface="HY각헤드라인B" pitchFamily="18" charset="-127"/>
              </a:rPr>
              <a:t>ILO</a:t>
            </a:r>
          </a:p>
          <a:p>
            <a:pPr algn="ctr" eaLnBrk="1" hangingPunct="1">
              <a:lnSpc>
                <a:spcPct val="75000"/>
              </a:lnSpc>
              <a:buFont typeface="Wingdings" pitchFamily="2" charset="2"/>
              <a:buNone/>
            </a:pPr>
            <a:endParaRPr lang="en-US" altLang="ko-KR" sz="800" dirty="0" smtClean="0">
              <a:latin typeface="Tahoma" pitchFamily="34" charset="0"/>
              <a:ea typeface="HY각헤드라인B" pitchFamily="18" charset="-127"/>
            </a:endParaRPr>
          </a:p>
          <a:p>
            <a:pPr algn="ctr" eaLnBrk="1" hangingPunct="1">
              <a:lnSpc>
                <a:spcPct val="75000"/>
              </a:lnSpc>
              <a:buFont typeface="Wingdings" pitchFamily="2" charset="2"/>
              <a:buNone/>
            </a:pPr>
            <a:r>
              <a:rPr lang="en-US" altLang="ko-KR" sz="1600" dirty="0" smtClean="0">
                <a:latin typeface="Tahoma" pitchFamily="34" charset="0"/>
                <a:ea typeface="HY각헤드라인B" pitchFamily="18" charset="-127"/>
              </a:rPr>
              <a:t>7 December, </a:t>
            </a:r>
            <a:r>
              <a:rPr lang="en-US" altLang="ko-KR" sz="1600" dirty="0">
                <a:latin typeface="Tahoma" pitchFamily="34" charset="0"/>
                <a:ea typeface="HY각헤드라인B" pitchFamily="18" charset="-127"/>
              </a:rPr>
              <a:t>2021</a:t>
            </a:r>
          </a:p>
          <a:p>
            <a:pPr algn="ctr" eaLnBrk="1" hangingPunct="1">
              <a:lnSpc>
                <a:spcPct val="75000"/>
              </a:lnSpc>
              <a:buFont typeface="Wingdings" pitchFamily="2" charset="2"/>
              <a:buNone/>
            </a:pPr>
            <a:endParaRPr lang="en-US" altLang="ko-KR" sz="1600" dirty="0">
              <a:latin typeface="Tahoma" pitchFamily="34" charset="0"/>
              <a:ea typeface="HY각헤드라인B" pitchFamily="18" charset="-127"/>
            </a:endParaRPr>
          </a:p>
          <a:p>
            <a:pPr algn="ctr" eaLnBrk="1" hangingPunct="1">
              <a:lnSpc>
                <a:spcPct val="75000"/>
              </a:lnSpc>
              <a:buFont typeface="Wingdings" pitchFamily="2" charset="2"/>
              <a:buNone/>
            </a:pPr>
            <a:endParaRPr lang="en-US" altLang="ko-KR" sz="2800" dirty="0">
              <a:latin typeface="Tahoma" pitchFamily="34" charset="0"/>
              <a:ea typeface="HY각헤드라인B" pitchFamily="18" charset="-127"/>
            </a:endParaRPr>
          </a:p>
          <a:p>
            <a:pPr algn="ctr" eaLnBrk="1" hangingPunct="1">
              <a:lnSpc>
                <a:spcPct val="75000"/>
              </a:lnSpc>
              <a:buFont typeface="Wingdings" pitchFamily="2" charset="2"/>
              <a:buNone/>
            </a:pPr>
            <a:r>
              <a:rPr lang="en-US" altLang="ko-KR" sz="2800" dirty="0" err="1">
                <a:latin typeface="Tahoma" pitchFamily="34" charset="0"/>
                <a:ea typeface="HY각헤드라인B" pitchFamily="18" charset="-127"/>
              </a:rPr>
              <a:t>Soonman</a:t>
            </a:r>
            <a:r>
              <a:rPr lang="en-US" altLang="ko-KR" sz="2800" dirty="0">
                <a:latin typeface="Tahoma" pitchFamily="34" charset="0"/>
                <a:ea typeface="HY각헤드라인B" pitchFamily="18" charset="-127"/>
              </a:rPr>
              <a:t> KWON, Ph.D.</a:t>
            </a:r>
            <a:endParaRPr lang="en-US" altLang="ko-KR" sz="2800" baseline="30000" dirty="0">
              <a:latin typeface="Tahoma" pitchFamily="34" charset="0"/>
              <a:ea typeface="HY각헤드라인B" pitchFamily="18" charset="-127"/>
            </a:endParaRPr>
          </a:p>
          <a:p>
            <a:pPr algn="ctr" eaLnBrk="1" hangingPunct="1">
              <a:lnSpc>
                <a:spcPct val="75000"/>
              </a:lnSpc>
              <a:buFont typeface="Wingdings" pitchFamily="2" charset="2"/>
              <a:buNone/>
            </a:pPr>
            <a:endParaRPr lang="en-US" altLang="ko-KR" sz="800" dirty="0">
              <a:latin typeface="Tahoma" pitchFamily="34" charset="0"/>
              <a:ea typeface="HY각헤드라인B" pitchFamily="18" charset="-127"/>
            </a:endParaRPr>
          </a:p>
          <a:p>
            <a:pPr marL="0" indent="0" algn="ctr">
              <a:lnSpc>
                <a:spcPct val="75000"/>
              </a:lnSpc>
              <a:buNone/>
            </a:pPr>
            <a:endParaRPr lang="en-US" altLang="ko-KR" sz="800" dirty="0">
              <a:latin typeface="Tahoma" pitchFamily="34" charset="0"/>
              <a:ea typeface="HY각헤드라인B" pitchFamily="18" charset="-127"/>
            </a:endParaRPr>
          </a:p>
          <a:p>
            <a:pPr marL="0" indent="0" algn="ctr">
              <a:lnSpc>
                <a:spcPct val="75000"/>
              </a:lnSpc>
              <a:buNone/>
            </a:pPr>
            <a:r>
              <a:rPr lang="en-US" altLang="ko-KR" sz="2000" dirty="0" smtClean="0">
                <a:latin typeface="Tahoma" pitchFamily="34" charset="0"/>
                <a:ea typeface="HY각헤드라인B" pitchFamily="18" charset="-127"/>
              </a:rPr>
              <a:t>President, Korea Health Industry Development Institute (</a:t>
            </a:r>
            <a:r>
              <a:rPr lang="en-US" altLang="ko-KR" sz="2000" smtClean="0">
                <a:latin typeface="Tahoma" pitchFamily="34" charset="0"/>
                <a:ea typeface="HY각헤드라인B" pitchFamily="18" charset="-127"/>
              </a:rPr>
              <a:t>KHIDI)</a:t>
            </a:r>
            <a:endParaRPr lang="en-US" altLang="ko-KR" sz="2000" dirty="0" smtClean="0">
              <a:latin typeface="Tahoma" pitchFamily="34" charset="0"/>
              <a:ea typeface="HY각헤드라인B" pitchFamily="18" charset="-127"/>
            </a:endParaRPr>
          </a:p>
          <a:p>
            <a:pPr marL="0" indent="0" algn="ctr">
              <a:lnSpc>
                <a:spcPct val="75000"/>
              </a:lnSpc>
              <a:buNone/>
            </a:pPr>
            <a:endParaRPr lang="en-US" altLang="ko-KR" sz="800" dirty="0" smtClean="0">
              <a:latin typeface="Tahoma" pitchFamily="34" charset="0"/>
              <a:ea typeface="HY각헤드라인B" pitchFamily="18" charset="-127"/>
            </a:endParaRPr>
          </a:p>
          <a:p>
            <a:pPr marL="0" indent="0" algn="ctr">
              <a:lnSpc>
                <a:spcPct val="75000"/>
              </a:lnSpc>
              <a:buNone/>
            </a:pPr>
            <a:r>
              <a:rPr lang="en-US" altLang="ko-KR" sz="2000" dirty="0" smtClean="0">
                <a:latin typeface="Tahoma" pitchFamily="34" charset="0"/>
                <a:ea typeface="HY각헤드라인B" pitchFamily="18" charset="-127"/>
              </a:rPr>
              <a:t>Professor/Former </a:t>
            </a:r>
            <a:r>
              <a:rPr lang="en-US" altLang="ko-KR" sz="2000" dirty="0">
                <a:latin typeface="Tahoma" pitchFamily="34" charset="0"/>
                <a:ea typeface="HY각헤드라인B" pitchFamily="18" charset="-127"/>
              </a:rPr>
              <a:t>Dean, School of Public Health, Seoul National  Univ.</a:t>
            </a:r>
          </a:p>
          <a:p>
            <a:pPr marL="0" indent="0" algn="ctr">
              <a:lnSpc>
                <a:spcPct val="75000"/>
              </a:lnSpc>
              <a:buNone/>
            </a:pPr>
            <a:endParaRPr lang="en-US" altLang="ko-KR" sz="2400" dirty="0">
              <a:latin typeface="Tahoma" pitchFamily="34" charset="0"/>
              <a:ea typeface="HY각헤드라인B" pitchFamily="18" charset="-127"/>
            </a:endParaRPr>
          </a:p>
        </p:txBody>
      </p:sp>
      <p:sp>
        <p:nvSpPr>
          <p:cNvPr id="2" name="바닥글 개체 틀 1"/>
          <p:cNvSpPr>
            <a:spLocks noGrp="1"/>
          </p:cNvSpPr>
          <p:nvPr>
            <p:ph type="ftr" sz="quarter" idx="11"/>
          </p:nvPr>
        </p:nvSpPr>
        <p:spPr/>
        <p:txBody>
          <a:bodyPr/>
          <a:lstStyle/>
          <a:p>
            <a:pPr>
              <a:defRPr/>
            </a:pP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10</a:t>
            </a:fld>
            <a:endParaRPr lang="en-US" altLang="ko-KR" dirty="0"/>
          </a:p>
        </p:txBody>
      </p:sp>
      <p:sp>
        <p:nvSpPr>
          <p:cNvPr id="5124" name="Rectangle 2"/>
          <p:cNvSpPr>
            <a:spLocks noGrp="1" noChangeArrowheads="1"/>
          </p:cNvSpPr>
          <p:nvPr>
            <p:ph type="body" idx="1"/>
          </p:nvPr>
        </p:nvSpPr>
        <p:spPr>
          <a:xfrm>
            <a:off x="1871700" y="2204864"/>
            <a:ext cx="6103591" cy="3395464"/>
          </a:xfrm>
        </p:spPr>
        <p:txBody>
          <a:bodyPr>
            <a:normAutofit/>
          </a:bodyPr>
          <a:lstStyle/>
          <a:p>
            <a:pPr marL="0" lvl="0" indent="0">
              <a:buNone/>
            </a:pPr>
            <a:r>
              <a:rPr lang="en-GB" altLang="ko-KR" sz="3600" b="1" dirty="0">
                <a:latin typeface="Tahoma" panose="020B0604030504040204" pitchFamily="34" charset="0"/>
                <a:ea typeface="Tahoma" panose="020B0604030504040204" pitchFamily="34" charset="0"/>
                <a:cs typeface="Tahoma" panose="020B0604030504040204" pitchFamily="34" charset="0"/>
              </a:rPr>
              <a:t>I</a:t>
            </a:r>
            <a:r>
              <a:rPr lang="en-US" altLang="ko-KR" sz="3600" b="1" dirty="0">
                <a:latin typeface="Tahoma" panose="020B0604030504040204" pitchFamily="34" charset="0"/>
                <a:ea typeface="Tahoma" panose="020B0604030504040204" pitchFamily="34" charset="0"/>
                <a:cs typeface="Tahoma" panose="020B0604030504040204" pitchFamily="34" charset="0"/>
              </a:rPr>
              <a:t>II</a:t>
            </a:r>
            <a:r>
              <a:rPr lang="en-GB" altLang="ko-KR" sz="3600" b="1" dirty="0">
                <a:latin typeface="Tahoma" panose="020B0604030504040204" pitchFamily="34" charset="0"/>
                <a:ea typeface="Tahoma" panose="020B0604030504040204" pitchFamily="34" charset="0"/>
                <a:cs typeface="Tahoma" panose="020B0604030504040204" pitchFamily="34" charset="0"/>
              </a:rPr>
              <a:t>. Key Lessons </a:t>
            </a:r>
            <a:endParaRPr lang="en-US" altLang="ko-KR" sz="3600" dirty="0">
              <a:latin typeface="Tahoma" panose="020B0604030504040204" pitchFamily="34" charset="0"/>
              <a:cs typeface="Tahoma" panose="020B0604030504040204" pitchFamily="34" charset="0"/>
            </a:endParaRPr>
          </a:p>
          <a:p>
            <a:pPr marL="0" lvl="0" indent="0">
              <a:buNone/>
            </a:pPr>
            <a:endParaRPr lang="en-US" altLang="ko-KR" sz="3600" dirty="0">
              <a:latin typeface="Tahoma" panose="020B0604030504040204" pitchFamily="34" charset="0"/>
              <a:ea typeface="Tahoma" panose="020B0604030504040204" pitchFamily="34" charset="0"/>
              <a:cs typeface="Tahoma" panose="020B0604030504040204" pitchFamily="34" charset="0"/>
            </a:endParaRPr>
          </a:p>
          <a:p>
            <a:pPr marL="0" lvl="0" indent="0">
              <a:buNone/>
            </a:pPr>
            <a:endParaRPr lang="en-GB" altLang="ko-KR"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65406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11</a:t>
            </a:fld>
            <a:endParaRPr lang="en-US" altLang="ko-KR" dirty="0"/>
          </a:p>
        </p:txBody>
      </p:sp>
      <p:sp>
        <p:nvSpPr>
          <p:cNvPr id="5124" name="Rectangle 2"/>
          <p:cNvSpPr>
            <a:spLocks noGrp="1" noChangeArrowheads="1"/>
          </p:cNvSpPr>
          <p:nvPr>
            <p:ph type="body" idx="1"/>
          </p:nvPr>
        </p:nvSpPr>
        <p:spPr>
          <a:xfrm>
            <a:off x="667775" y="656692"/>
            <a:ext cx="7808449" cy="5364596"/>
          </a:xfrm>
        </p:spPr>
        <p:txBody>
          <a:bodyPr>
            <a:normAutofit fontScale="92500" lnSpcReduction="20000"/>
          </a:bodyPr>
          <a:lstStyle/>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Investment into strengthening </a:t>
            </a:r>
            <a:r>
              <a:rPr lang="en-GB" altLang="ko-KR" sz="2600" b="1" dirty="0" smtClean="0">
                <a:latin typeface="Tahoma" panose="020B0604030504040204" pitchFamily="34" charset="0"/>
                <a:ea typeface="Tahoma" panose="020B0604030504040204" pitchFamily="34" charset="0"/>
                <a:cs typeface="Tahoma" panose="020B0604030504040204" pitchFamily="34" charset="0"/>
              </a:rPr>
              <a:t>social health protection and </a:t>
            </a:r>
            <a:r>
              <a:rPr lang="en-GB" altLang="ko-KR" sz="2600" b="1" dirty="0">
                <a:latin typeface="Tahoma" panose="020B0604030504040204" pitchFamily="34" charset="0"/>
                <a:ea typeface="Tahoma" panose="020B0604030504040204" pitchFamily="34" charset="0"/>
                <a:cs typeface="Tahoma" panose="020B0604030504040204" pitchFamily="34" charset="0"/>
              </a:rPr>
              <a:t>UHC </a:t>
            </a:r>
            <a:r>
              <a:rPr lang="en-GB" altLang="ko-KR" sz="2600" dirty="0">
                <a:latin typeface="Tahoma" panose="020B0604030504040204" pitchFamily="34" charset="0"/>
                <a:ea typeface="Tahoma" panose="020B0604030504040204" pitchFamily="34" charset="0"/>
                <a:cs typeface="Tahoma" panose="020B0604030504040204" pitchFamily="34" charset="0"/>
              </a:rPr>
              <a:t>is a fundamental solution for the preparedness and response to a pandemic</a:t>
            </a:r>
          </a:p>
          <a:p>
            <a:pPr marL="0" lvl="0" indent="0">
              <a:buNone/>
            </a:pPr>
            <a:endParaRPr lang="en-US" altLang="ko-KR" sz="2600" dirty="0">
              <a:latin typeface="Tahoma" panose="020B0604030504040204" pitchFamily="34" charset="0"/>
              <a:ea typeface="Tahoma" panose="020B0604030504040204" pitchFamily="34" charset="0"/>
              <a:cs typeface="Tahoma" panose="020B0604030504040204" pitchFamily="34" charset="0"/>
            </a:endParaRPr>
          </a:p>
          <a:p>
            <a:pPr marL="0" lvl="0" indent="0">
              <a:buNone/>
            </a:pPr>
            <a:r>
              <a:rPr lang="en-GB" altLang="ko-KR" sz="2600" dirty="0" smtClean="0">
                <a:latin typeface="Tahoma" panose="020B0604030504040204" pitchFamily="34" charset="0"/>
                <a:ea typeface="Tahoma" panose="020B0604030504040204" pitchFamily="34" charset="0"/>
                <a:cs typeface="Tahoma" panose="020B0604030504040204" pitchFamily="34" charset="0"/>
              </a:rPr>
              <a:t>Effective </a:t>
            </a:r>
            <a:r>
              <a:rPr lang="en-GB" altLang="ko-KR" sz="2600" dirty="0">
                <a:latin typeface="Tahoma" panose="020B0604030504040204" pitchFamily="34" charset="0"/>
                <a:ea typeface="Tahoma" panose="020B0604030504040204" pitchFamily="34" charset="0"/>
                <a:cs typeface="Tahoma" panose="020B0604030504040204" pitchFamily="34" charset="0"/>
              </a:rPr>
              <a:t>targeting and protecting of the </a:t>
            </a:r>
            <a:r>
              <a:rPr lang="en-GB" altLang="ko-KR" sz="2600" b="1" dirty="0">
                <a:latin typeface="Tahoma" panose="020B0604030504040204" pitchFamily="34" charset="0"/>
                <a:ea typeface="Tahoma" panose="020B0604030504040204" pitchFamily="34" charset="0"/>
                <a:cs typeface="Tahoma" panose="020B0604030504040204" pitchFamily="34" charset="0"/>
              </a:rPr>
              <a:t>vulnerable</a:t>
            </a:r>
            <a:r>
              <a:rPr lang="en-GB" altLang="ko-KR" sz="2600" dirty="0">
                <a:latin typeface="Tahoma" panose="020B0604030504040204" pitchFamily="34" charset="0"/>
                <a:ea typeface="Tahoma" panose="020B0604030504040204" pitchFamily="34" charset="0"/>
                <a:cs typeface="Tahoma" panose="020B0604030504040204" pitchFamily="34" charset="0"/>
              </a:rPr>
              <a:t>: elderly, poor, migrant workers, residents in vulnerable environments (urban slums</a:t>
            </a:r>
            <a:r>
              <a:rPr lang="en-GB" altLang="ko-KR" sz="2600" dirty="0" smtClean="0">
                <a:latin typeface="Tahoma" panose="020B0604030504040204" pitchFamily="34" charset="0"/>
                <a:ea typeface="Tahoma" panose="020B0604030504040204" pitchFamily="34" charset="0"/>
                <a:cs typeface="Tahoma" panose="020B0604030504040204" pitchFamily="34" charset="0"/>
              </a:rPr>
              <a:t>)</a:t>
            </a:r>
          </a:p>
          <a:p>
            <a:pPr lvl="0">
              <a:buFontTx/>
              <a:buChar char="-"/>
            </a:pPr>
            <a:r>
              <a:rPr lang="en-GB" altLang="ko-KR" sz="2600" dirty="0" smtClean="0">
                <a:latin typeface="Tahoma" panose="020B0604030504040204" pitchFamily="34" charset="0"/>
                <a:ea typeface="Tahoma" panose="020B0604030504040204" pitchFamily="34" charset="0"/>
                <a:cs typeface="Tahoma" panose="020B0604030504040204" pitchFamily="34" charset="0"/>
              </a:rPr>
              <a:t>e.g., Much higher fatality for older people</a:t>
            </a:r>
          </a:p>
          <a:p>
            <a:pPr marL="0" indent="0">
              <a:buNone/>
            </a:pPr>
            <a:endParaRPr lang="en-US" altLang="ko-KR" sz="26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altLang="ko-KR" sz="2600" dirty="0" smtClean="0">
                <a:latin typeface="Tahoma" panose="020B0604030504040204" pitchFamily="34" charset="0"/>
                <a:ea typeface="Tahoma" panose="020B0604030504040204" pitchFamily="34" charset="0"/>
                <a:cs typeface="Tahoma" panose="020B0604030504040204" pitchFamily="34" charset="0"/>
              </a:rPr>
              <a:t>Role </a:t>
            </a:r>
            <a:r>
              <a:rPr lang="en-US" altLang="ko-KR" sz="2600" dirty="0">
                <a:latin typeface="Tahoma" panose="020B0604030504040204" pitchFamily="34" charset="0"/>
                <a:ea typeface="Tahoma" panose="020B0604030504040204" pitchFamily="34" charset="0"/>
                <a:cs typeface="Tahoma" panose="020B0604030504040204" pitchFamily="34" charset="0"/>
              </a:rPr>
              <a:t>of health system</a:t>
            </a:r>
            <a:r>
              <a:rPr lang="en-GB" altLang="ko-KR" sz="2600" dirty="0">
                <a:latin typeface="Tahoma" panose="020B0604030504040204" pitchFamily="34" charset="0"/>
                <a:ea typeface="Tahoma" panose="020B0604030504040204" pitchFamily="34" charset="0"/>
                <a:cs typeface="Tahoma" panose="020B0604030504040204" pitchFamily="34" charset="0"/>
              </a:rPr>
              <a:t> </a:t>
            </a:r>
            <a:r>
              <a:rPr lang="en-GB" altLang="ko-KR" sz="2600" b="1" dirty="0">
                <a:latin typeface="Tahoma" panose="020B0604030504040204" pitchFamily="34" charset="0"/>
                <a:ea typeface="Tahoma" panose="020B0604030504040204" pitchFamily="34" charset="0"/>
                <a:cs typeface="Tahoma" panose="020B0604030504040204" pitchFamily="34" charset="0"/>
              </a:rPr>
              <a:t>resilience</a:t>
            </a:r>
            <a:r>
              <a:rPr lang="en-GB" altLang="ko-KR" sz="2600" dirty="0">
                <a:latin typeface="Tahoma" panose="020B0604030504040204" pitchFamily="34" charset="0"/>
                <a:ea typeface="Tahoma" panose="020B0604030504040204" pitchFamily="34" charset="0"/>
                <a:cs typeface="Tahoma" panose="020B0604030504040204" pitchFamily="34" charset="0"/>
              </a:rPr>
              <a:t>, investment in health system and pandemic preparedness, </a:t>
            </a:r>
            <a:r>
              <a:rPr lang="en-GB" altLang="ko-KR" sz="2600" b="1" dirty="0">
                <a:latin typeface="Tahoma" panose="020B0604030504040204" pitchFamily="34" charset="0"/>
                <a:ea typeface="Tahoma" panose="020B0604030504040204" pitchFamily="34" charset="0"/>
                <a:cs typeface="Tahoma" panose="020B0604030504040204" pitchFamily="34" charset="0"/>
              </a:rPr>
              <a:t>interconnectedness of health and economy</a:t>
            </a:r>
          </a:p>
          <a:p>
            <a:pPr lvl="0">
              <a:buFontTx/>
              <a:buChar char="-"/>
            </a:pPr>
            <a:endParaRPr lang="en-GB" altLang="ko-KR" sz="26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altLang="ko-KR" sz="2600" b="1" dirty="0">
                <a:latin typeface="Tahoma" panose="020B0604030504040204" pitchFamily="34" charset="0"/>
                <a:ea typeface="Tahoma" panose="020B0604030504040204" pitchFamily="34" charset="0"/>
                <a:cs typeface="Tahoma" panose="020B0604030504040204" pitchFamily="34" charset="0"/>
              </a:rPr>
              <a:t>Flexibility and accountability </a:t>
            </a:r>
            <a:r>
              <a:rPr lang="en-GB" altLang="ko-KR" sz="2600" dirty="0">
                <a:latin typeface="Tahoma" panose="020B0604030504040204" pitchFamily="34" charset="0"/>
                <a:ea typeface="Tahoma" panose="020B0604030504040204" pitchFamily="34" charset="0"/>
                <a:cs typeface="Tahoma" panose="020B0604030504040204" pitchFamily="34" charset="0"/>
              </a:rPr>
              <a:t>of public funding: allocate more financial resources to the health sector in a pandemic</a:t>
            </a:r>
          </a:p>
          <a:p>
            <a:pPr marL="0" lvl="0" indent="0">
              <a:buNone/>
            </a:pPr>
            <a:endParaRPr lang="en-GB" altLang="ko-KR" sz="2600" dirty="0">
              <a:latin typeface="Tahoma" panose="020B0604030504040204" pitchFamily="34" charset="0"/>
              <a:ea typeface="Tahoma" panose="020B0604030504040204" pitchFamily="34" charset="0"/>
              <a:cs typeface="Tahoma" panose="020B0604030504040204" pitchFamily="34" charset="0"/>
            </a:endParaRPr>
          </a:p>
          <a:p>
            <a:pPr marL="0" lvl="0" indent="0">
              <a:buNone/>
            </a:pPr>
            <a:endParaRPr lang="en-GB" altLang="ko-KR" sz="2600" dirty="0">
              <a:latin typeface="Tahoma" panose="020B0604030504040204" pitchFamily="34" charset="0"/>
              <a:ea typeface="Tahoma" panose="020B0604030504040204" pitchFamily="34" charset="0"/>
              <a:cs typeface="Tahoma" panose="020B0604030504040204" pitchFamily="34" charset="0"/>
            </a:endParaRPr>
          </a:p>
          <a:p>
            <a:pPr marL="0" lvl="0" indent="0">
              <a:buNone/>
            </a:pPr>
            <a:endParaRPr lang="en-GB" altLang="ko-KR"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12482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12</a:t>
            </a:fld>
            <a:endParaRPr lang="en-US" altLang="ko-KR" dirty="0"/>
          </a:p>
        </p:txBody>
      </p:sp>
      <p:sp>
        <p:nvSpPr>
          <p:cNvPr id="5124" name="Rectangle 2"/>
          <p:cNvSpPr>
            <a:spLocks noGrp="1" noChangeArrowheads="1"/>
          </p:cNvSpPr>
          <p:nvPr>
            <p:ph type="body" idx="1"/>
          </p:nvPr>
        </p:nvSpPr>
        <p:spPr>
          <a:xfrm>
            <a:off x="791580" y="525134"/>
            <a:ext cx="8028892" cy="5807732"/>
          </a:xfrm>
        </p:spPr>
        <p:txBody>
          <a:bodyPr>
            <a:normAutofit fontScale="92500"/>
          </a:bodyPr>
          <a:lstStyle/>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UHC ensures access not only to individual services but also to </a:t>
            </a:r>
            <a:r>
              <a:rPr lang="en-GB" altLang="ko-KR" sz="2600" b="1" dirty="0">
                <a:latin typeface="Tahoma" panose="020B0604030504040204" pitchFamily="34" charset="0"/>
                <a:ea typeface="Tahoma" panose="020B0604030504040204" pitchFamily="34" charset="0"/>
                <a:cs typeface="Tahoma" panose="020B0604030504040204" pitchFamily="34" charset="0"/>
              </a:rPr>
              <a:t>population and public health services</a:t>
            </a:r>
            <a:r>
              <a:rPr lang="en-GB" altLang="ko-KR" sz="2600" dirty="0">
                <a:latin typeface="Tahoma" panose="020B0604030504040204" pitchFamily="34" charset="0"/>
                <a:ea typeface="Tahoma" panose="020B0604030504040204" pitchFamily="34" charset="0"/>
                <a:cs typeface="Tahoma" panose="020B0604030504040204" pitchFamily="34" charset="0"/>
              </a:rPr>
              <a:t>, e.g.,  prevention, preparedness and treatment of infectious diseases and pandemic</a:t>
            </a:r>
          </a:p>
          <a:p>
            <a:pPr marL="0" indent="0">
              <a:buNone/>
            </a:pPr>
            <a:endParaRPr lang="en-GB" altLang="ko-KR" sz="26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Adaptability and </a:t>
            </a:r>
            <a:r>
              <a:rPr lang="en-GB" altLang="ko-KR" sz="2600" b="1" dirty="0">
                <a:latin typeface="Tahoma" panose="020B0604030504040204" pitchFamily="34" charset="0"/>
                <a:ea typeface="Tahoma" panose="020B0604030504040204" pitchFamily="34" charset="0"/>
                <a:cs typeface="Tahoma" panose="020B0604030504040204" pitchFamily="34" charset="0"/>
              </a:rPr>
              <a:t>innovative </a:t>
            </a:r>
            <a:r>
              <a:rPr lang="en-GB" altLang="ko-KR" sz="2600" b="1" dirty="0" smtClean="0">
                <a:latin typeface="Tahoma" panose="020B0604030504040204" pitchFamily="34" charset="0"/>
                <a:ea typeface="Tahoma" panose="020B0604030504040204" pitchFamily="34" charset="0"/>
                <a:cs typeface="Tahoma" panose="020B0604030504040204" pitchFamily="34" charset="0"/>
              </a:rPr>
              <a:t>health service </a:t>
            </a:r>
            <a:r>
              <a:rPr lang="en-GB" altLang="ko-KR" sz="2600" b="1" dirty="0">
                <a:latin typeface="Tahoma" panose="020B0604030504040204" pitchFamily="34" charset="0"/>
                <a:ea typeface="Tahoma" panose="020B0604030504040204" pitchFamily="34" charset="0"/>
                <a:cs typeface="Tahoma" panose="020B0604030504040204" pitchFamily="34" charset="0"/>
              </a:rPr>
              <a:t>delivery</a:t>
            </a:r>
            <a:r>
              <a:rPr lang="en-GB" altLang="ko-KR" sz="26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new services (telehealth), provider payment methods/rates/incentives, advance payment, contracting</a:t>
            </a:r>
          </a:p>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altLang="ko-KR" sz="2600" dirty="0">
                <a:latin typeface="Tahoma" panose="020B0604030504040204" pitchFamily="34" charset="0"/>
                <a:ea typeface="Tahoma" panose="020B0604030504040204" pitchFamily="34" charset="0"/>
                <a:cs typeface="Tahoma" panose="020B0604030504040204" pitchFamily="34" charset="0"/>
              </a:rPr>
              <a:t>Governance: </a:t>
            </a:r>
            <a:r>
              <a:rPr lang="en-GB" altLang="ko-KR" sz="2600" b="1" dirty="0">
                <a:latin typeface="Tahoma" panose="020B0604030504040204" pitchFamily="34" charset="0"/>
                <a:ea typeface="Tahoma" panose="020B0604030504040204" pitchFamily="34" charset="0"/>
                <a:cs typeface="Tahoma" panose="020B0604030504040204" pitchFamily="34" charset="0"/>
              </a:rPr>
              <a:t>multisectoral cooperation </a:t>
            </a:r>
            <a:r>
              <a:rPr lang="en-GB" altLang="ko-KR" sz="2600" dirty="0">
                <a:latin typeface="Tahoma" panose="020B0604030504040204" pitchFamily="34" charset="0"/>
                <a:ea typeface="Tahoma" panose="020B0604030504040204" pitchFamily="34" charset="0"/>
                <a:cs typeface="Tahoma" panose="020B0604030504040204" pitchFamily="34" charset="0"/>
              </a:rPr>
              <a:t>of public and private sectors, central and local Governments, and across different ministries and </a:t>
            </a:r>
            <a:r>
              <a:rPr lang="en-GB" altLang="ko-KR" sz="2600" dirty="0" smtClean="0">
                <a:latin typeface="Tahoma" panose="020B0604030504040204" pitchFamily="34" charset="0"/>
                <a:ea typeface="Tahoma" panose="020B0604030504040204" pitchFamily="34" charset="0"/>
                <a:cs typeface="Tahoma" panose="020B0604030504040204" pitchFamily="34" charset="0"/>
              </a:rPr>
              <a:t>sectors</a:t>
            </a:r>
          </a:p>
          <a:p>
            <a:pPr marL="0" indent="0">
              <a:buNone/>
            </a:pPr>
            <a:r>
              <a:rPr lang="en-GB" altLang="ko-KR" sz="2600" dirty="0" smtClean="0">
                <a:latin typeface="Tahoma" panose="020B0604030504040204" pitchFamily="34" charset="0"/>
                <a:ea typeface="Tahoma" panose="020B0604030504040204" pitchFamily="34" charset="0"/>
                <a:cs typeface="Tahoma" panose="020B0604030504040204" pitchFamily="34" charset="0"/>
              </a:rPr>
              <a:t>- Economic rescue, safety net for unemployment, education, community welfare system, etc.</a:t>
            </a:r>
            <a:endParaRPr lang="ko-KR" altLang="ko-KR" sz="2600" dirty="0"/>
          </a:p>
          <a:p>
            <a:pPr marL="0" indent="0">
              <a:buNone/>
            </a:pPr>
            <a:endParaRPr lang="en-GB" altLang="ko-KR"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03705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13</a:t>
            </a:fld>
            <a:endParaRPr lang="en-US" altLang="ko-KR" dirty="0"/>
          </a:p>
        </p:txBody>
      </p:sp>
      <p:sp>
        <p:nvSpPr>
          <p:cNvPr id="5124" name="Rectangle 2"/>
          <p:cNvSpPr>
            <a:spLocks noGrp="1" noChangeArrowheads="1"/>
          </p:cNvSpPr>
          <p:nvPr>
            <p:ph type="body" idx="1"/>
          </p:nvPr>
        </p:nvSpPr>
        <p:spPr>
          <a:xfrm>
            <a:off x="2663789" y="2204864"/>
            <a:ext cx="3816424" cy="3395464"/>
          </a:xfrm>
        </p:spPr>
        <p:txBody>
          <a:bodyPr>
            <a:normAutofit/>
          </a:bodyPr>
          <a:lstStyle/>
          <a:p>
            <a:pPr marL="0" lvl="0" indent="0">
              <a:buNone/>
            </a:pPr>
            <a:r>
              <a:rPr lang="en-US" altLang="ko-KR" sz="4000" b="1" dirty="0">
                <a:latin typeface="Tahoma" panose="020B0604030504040204" pitchFamily="34" charset="0"/>
                <a:cs typeface="Tahoma" panose="020B0604030504040204" pitchFamily="34" charset="0"/>
              </a:rPr>
              <a:t>Many</a:t>
            </a:r>
            <a:r>
              <a:rPr lang="ko-KR" altLang="en-US" sz="4000" b="1" dirty="0">
                <a:latin typeface="Tahoma" panose="020B0604030504040204" pitchFamily="34" charset="0"/>
                <a:cs typeface="Tahoma" panose="020B0604030504040204" pitchFamily="34" charset="0"/>
              </a:rPr>
              <a:t> </a:t>
            </a:r>
            <a:r>
              <a:rPr lang="en-US" altLang="ko-KR" sz="4000" b="1" dirty="0">
                <a:latin typeface="Tahoma" panose="020B0604030504040204" pitchFamily="34" charset="0"/>
                <a:cs typeface="Tahoma" panose="020B0604030504040204" pitchFamily="34" charset="0"/>
              </a:rPr>
              <a:t>thanks !</a:t>
            </a:r>
            <a:endParaRPr lang="en-US" altLang="ko-KR" sz="3600" dirty="0">
              <a:latin typeface="Tahoma" panose="020B0604030504040204" pitchFamily="34" charset="0"/>
              <a:ea typeface="Tahoma" panose="020B0604030504040204" pitchFamily="34" charset="0"/>
              <a:cs typeface="Tahoma" panose="020B0604030504040204" pitchFamily="34" charset="0"/>
            </a:endParaRPr>
          </a:p>
          <a:p>
            <a:pPr marL="0" lvl="0" indent="0">
              <a:buNone/>
            </a:pPr>
            <a:endParaRPr lang="en-GB" altLang="ko-KR"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153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2</a:t>
            </a:fld>
            <a:endParaRPr lang="en-US" altLang="ko-KR" dirty="0"/>
          </a:p>
        </p:txBody>
      </p:sp>
      <p:sp>
        <p:nvSpPr>
          <p:cNvPr id="5124" name="Rectangle 2"/>
          <p:cNvSpPr>
            <a:spLocks noGrp="1" noChangeArrowheads="1"/>
          </p:cNvSpPr>
          <p:nvPr>
            <p:ph type="body" idx="1"/>
          </p:nvPr>
        </p:nvSpPr>
        <p:spPr>
          <a:xfrm>
            <a:off x="1115617" y="1772816"/>
            <a:ext cx="6696744" cy="2700300"/>
          </a:xfrm>
        </p:spPr>
        <p:txBody>
          <a:bodyPr>
            <a:normAutofit/>
          </a:bodyPr>
          <a:lstStyle/>
          <a:p>
            <a:pPr marL="0" indent="0">
              <a:buNone/>
            </a:pPr>
            <a:r>
              <a:rPr lang="en-GB" altLang="ko-KR" sz="3600" b="1" dirty="0">
                <a:latin typeface="Tahoma" panose="020B0604030504040204" pitchFamily="34" charset="0"/>
                <a:ea typeface="Tahoma" panose="020B0604030504040204" pitchFamily="34" charset="0"/>
                <a:cs typeface="Tahoma" panose="020B0604030504040204" pitchFamily="34" charset="0"/>
              </a:rPr>
              <a:t>I. </a:t>
            </a:r>
            <a:r>
              <a:rPr lang="en-US" altLang="ko-KR" sz="3600" b="1" dirty="0">
                <a:latin typeface="Tahoma" panose="020B0604030504040204" pitchFamily="34" charset="0"/>
                <a:ea typeface="Tahoma" panose="020B0604030504040204" pitchFamily="34" charset="0"/>
                <a:cs typeface="Tahoma" panose="020B0604030504040204" pitchFamily="34" charset="0"/>
              </a:rPr>
              <a:t>Social Health Protection</a:t>
            </a:r>
            <a:endParaRPr lang="en-US" altLang="ko-KR" sz="24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altLang="ko-KR" sz="3600" b="1" dirty="0" smtClean="0">
                <a:latin typeface="Tahoma" panose="020B0604030504040204" pitchFamily="34" charset="0"/>
                <a:ea typeface="Tahoma" panose="020B0604030504040204" pitchFamily="34" charset="0"/>
                <a:cs typeface="Tahoma" panose="020B0604030504040204" pitchFamily="34" charset="0"/>
              </a:rPr>
              <a:t>       and COVID-19</a:t>
            </a:r>
            <a:endParaRPr lang="en-US" altLang="ko-KR"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7604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3</a:t>
            </a:fld>
            <a:endParaRPr lang="en-US" altLang="ko-KR" dirty="0"/>
          </a:p>
        </p:txBody>
      </p:sp>
      <p:sp>
        <p:nvSpPr>
          <p:cNvPr id="5124" name="Rectangle 2"/>
          <p:cNvSpPr>
            <a:spLocks noGrp="1" noChangeArrowheads="1"/>
          </p:cNvSpPr>
          <p:nvPr>
            <p:ph type="body" idx="1"/>
          </p:nvPr>
        </p:nvSpPr>
        <p:spPr>
          <a:xfrm>
            <a:off x="706902" y="512676"/>
            <a:ext cx="7969554" cy="5976664"/>
          </a:xfrm>
        </p:spPr>
        <p:txBody>
          <a:bodyPr>
            <a:normAutofit fontScale="92500"/>
          </a:bodyPr>
          <a:lstStyle/>
          <a:p>
            <a:pPr marL="0" indent="0">
              <a:buNone/>
            </a:pPr>
            <a:r>
              <a:rPr lang="en-US" altLang="ko-KR" sz="2800" b="1" dirty="0">
                <a:latin typeface="Tahoma" panose="020B0604030504040204" pitchFamily="34" charset="0"/>
                <a:ea typeface="Tahoma" panose="020B0604030504040204" pitchFamily="34" charset="0"/>
                <a:cs typeface="Tahoma" panose="020B0604030504040204" pitchFamily="34" charset="0"/>
              </a:rPr>
              <a:t>Challenges for Public Financing in a Pandemic </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Decrease in government revenue</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Increased need: health care, economic rescue funding, social safety</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Increase in debt financing: long-term negative effect</a:t>
            </a:r>
          </a:p>
          <a:p>
            <a:pPr marL="457200" lvl="1" indent="0">
              <a:buNone/>
            </a:pPr>
            <a:r>
              <a:rPr lang="en-US" altLang="ko-KR" sz="2200" dirty="0">
                <a:latin typeface="Tahoma" panose="020B0604030504040204" pitchFamily="34" charset="0"/>
                <a:ea typeface="Tahoma" panose="020B0604030504040204" pitchFamily="34" charset="0"/>
                <a:cs typeface="Tahoma" panose="020B0604030504040204" pitchFamily="34" charset="0"/>
              </a:rPr>
              <a:t>e.g., Gross public debt levels are likely to rise to over 60% of GDP in Asia (</a:t>
            </a:r>
            <a:r>
              <a:rPr lang="en-US" altLang="ko-KR" sz="2200" dirty="0" err="1">
                <a:latin typeface="Tahoma" panose="020B0604030504040204" pitchFamily="34" charset="0"/>
                <a:ea typeface="Tahoma" panose="020B0604030504040204" pitchFamily="34" charset="0"/>
                <a:cs typeface="Tahoma" panose="020B0604030504040204" pitchFamily="34" charset="0"/>
              </a:rPr>
              <a:t>Tandon</a:t>
            </a:r>
            <a:r>
              <a:rPr lang="en-US" altLang="ko-KR" sz="2200" dirty="0">
                <a:latin typeface="Tahoma" panose="020B0604030504040204" pitchFamily="34" charset="0"/>
                <a:ea typeface="Tahoma" panose="020B0604030504040204" pitchFamily="34" charset="0"/>
                <a:cs typeface="Tahoma" panose="020B0604030504040204" pitchFamily="34" charset="0"/>
              </a:rPr>
              <a:t>, et al., World Bank, 2020)</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Non-increase or decrease in donor support</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Different degrees of vulnerability: dependence on tourism, external funding, open economy</a:t>
            </a:r>
          </a:p>
          <a:p>
            <a:pPr marL="0" indent="0">
              <a:buNone/>
            </a:pPr>
            <a:endParaRPr lang="en-US" altLang="ko-KR" sz="19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altLang="ko-KR" sz="2800" b="1" dirty="0">
                <a:latin typeface="Tahoma" panose="020B0604030504040204" pitchFamily="34" charset="0"/>
                <a:ea typeface="Tahoma" panose="020B0604030504040204" pitchFamily="34" charset="0"/>
                <a:cs typeface="Tahoma" panose="020B0604030504040204" pitchFamily="34" charset="0"/>
              </a:rPr>
              <a:t>KEY TASKS in a pandemic</a:t>
            </a:r>
            <a:endParaRPr lang="en-US" altLang="ko-KR" sz="2400" dirty="0">
              <a:latin typeface="Tahoma" panose="020B0604030504040204" pitchFamily="34" charset="0"/>
              <a:ea typeface="Tahoma" panose="020B0604030504040204" pitchFamily="34" charset="0"/>
              <a:cs typeface="Tahoma" panose="020B0604030504040204" pitchFamily="34" charset="0"/>
            </a:endParaRP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Prioritize and mobilize more public funding for health sector</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Swift and flexibility: re-prioritization</a:t>
            </a:r>
          </a:p>
          <a:p>
            <a:pPr>
              <a:buFontTx/>
              <a:buChar char="-"/>
            </a:pPr>
            <a:r>
              <a:rPr lang="en-US" altLang="ko-KR" sz="2400" dirty="0">
                <a:latin typeface="Tahoma" panose="020B0604030504040204" pitchFamily="34" charset="0"/>
                <a:ea typeface="Tahoma" panose="020B0604030504040204" pitchFamily="34" charset="0"/>
                <a:cs typeface="Tahoma" panose="020B0604030504040204" pitchFamily="34" charset="0"/>
              </a:rPr>
              <a:t>Maximize efficiency in spending: to improve fiscal space  </a:t>
            </a:r>
          </a:p>
        </p:txBody>
      </p:sp>
    </p:spTree>
    <p:extLst>
      <p:ext uri="{BB962C8B-B14F-4D97-AF65-F5344CB8AC3E}">
        <p14:creationId xmlns:p14="http://schemas.microsoft.com/office/powerpoint/2010/main" val="51174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4</a:t>
            </a:fld>
            <a:endParaRPr lang="en-US" altLang="ko-KR" dirty="0"/>
          </a:p>
        </p:txBody>
      </p:sp>
      <p:sp>
        <p:nvSpPr>
          <p:cNvPr id="5124" name="Rectangle 2"/>
          <p:cNvSpPr>
            <a:spLocks noGrp="1" noChangeArrowheads="1"/>
          </p:cNvSpPr>
          <p:nvPr>
            <p:ph type="body" idx="1"/>
          </p:nvPr>
        </p:nvSpPr>
        <p:spPr>
          <a:xfrm>
            <a:off x="685800" y="487760"/>
            <a:ext cx="7825538" cy="5760640"/>
          </a:xfrm>
        </p:spPr>
        <p:txBody>
          <a:bodyPr>
            <a:normAutofit fontScale="85000" lnSpcReduction="20000"/>
          </a:bodyPr>
          <a:lstStyle/>
          <a:p>
            <a:pPr marL="0" indent="0">
              <a:buNone/>
            </a:pPr>
            <a:r>
              <a:rPr lang="en-US" altLang="ko-KR" sz="3300" b="1" dirty="0">
                <a:latin typeface="Tahoma" panose="020B0604030504040204" pitchFamily="34" charset="0"/>
                <a:ea typeface="Tahoma" panose="020B0604030504040204" pitchFamily="34" charset="0"/>
                <a:cs typeface="Tahoma" panose="020B0604030504040204" pitchFamily="34" charset="0"/>
              </a:rPr>
              <a:t>Decrease in OOP for Health: Unmet</a:t>
            </a:r>
            <a:r>
              <a:rPr lang="ko-KR" altLang="en-US" sz="3300" b="1" dirty="0">
                <a:latin typeface="Tahoma" panose="020B0604030504040204" pitchFamily="34" charset="0"/>
                <a:ea typeface="Tahoma" panose="020B0604030504040204" pitchFamily="34" charset="0"/>
                <a:cs typeface="Tahoma" panose="020B0604030504040204" pitchFamily="34" charset="0"/>
              </a:rPr>
              <a:t> </a:t>
            </a:r>
            <a:r>
              <a:rPr lang="en-US" altLang="ko-KR" sz="3300" b="1" dirty="0">
                <a:latin typeface="Tahoma" panose="020B0604030504040204" pitchFamily="34" charset="0"/>
                <a:ea typeface="Tahoma" panose="020B0604030504040204" pitchFamily="34" charset="0"/>
                <a:cs typeface="Tahoma" panose="020B0604030504040204" pitchFamily="34" charset="0"/>
              </a:rPr>
              <a:t>Need</a:t>
            </a:r>
          </a:p>
          <a:p>
            <a:pPr marL="0" indent="0">
              <a:buNone/>
            </a:pPr>
            <a:endParaRPr lang="en-US" altLang="ko-KR" sz="19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altLang="ko-KR" sz="2800" dirty="0">
                <a:latin typeface="Tahoma" panose="020B0604030504040204" pitchFamily="34" charset="0"/>
                <a:ea typeface="Tahoma" panose="020B0604030504040204" pitchFamily="34" charset="0"/>
                <a:cs typeface="Tahoma" panose="020B0604030504040204" pitchFamily="34" charset="0"/>
              </a:rPr>
              <a:t>Temporary reduction in OOP pay for health: </a:t>
            </a:r>
          </a:p>
          <a:p>
            <a:pPr marL="0" indent="0">
              <a:buNone/>
            </a:pPr>
            <a:r>
              <a:rPr lang="en-US" altLang="ko-KR" sz="2800" dirty="0">
                <a:latin typeface="Tahoma" panose="020B0604030504040204" pitchFamily="34" charset="0"/>
                <a:ea typeface="Tahoma" panose="020B0604030504040204" pitchFamily="34" charset="0"/>
                <a:cs typeface="Tahoma" panose="020B0604030504040204" pitchFamily="34" charset="0"/>
              </a:rPr>
              <a:t>- 1% fall in GDP per capita would result in a decline in OOP per capita of 0.9%; OOP per capita is expected to fall in 2020 and then reach pre-COVID-19 levels in LMICs in 2022 (</a:t>
            </a:r>
            <a:r>
              <a:rPr lang="en-US" altLang="ko-KR" sz="2800" dirty="0" err="1">
                <a:latin typeface="Tahoma" panose="020B0604030504040204" pitchFamily="34" charset="0"/>
                <a:ea typeface="Tahoma" panose="020B0604030504040204" pitchFamily="34" charset="0"/>
                <a:cs typeface="Tahoma" panose="020B0604030504040204" pitchFamily="34" charset="0"/>
              </a:rPr>
              <a:t>Kurowski</a:t>
            </a:r>
            <a:r>
              <a:rPr lang="en-US" altLang="ko-KR" sz="2800" dirty="0">
                <a:latin typeface="Tahoma" panose="020B0604030504040204" pitchFamily="34" charset="0"/>
                <a:ea typeface="Tahoma" panose="020B0604030504040204" pitchFamily="34" charset="0"/>
                <a:cs typeface="Tahoma" panose="020B0604030504040204" pitchFamily="34" charset="0"/>
              </a:rPr>
              <a:t>, et al., World Bank, March 2021)</a:t>
            </a:r>
          </a:p>
          <a:p>
            <a:pPr marL="0" indent="0">
              <a:buNone/>
            </a:pPr>
            <a:endParaRPr lang="en-US" altLang="ko-KR" sz="2100" dirty="0">
              <a:latin typeface="Tahoma" panose="020B0604030504040204" pitchFamily="34" charset="0"/>
              <a:ea typeface="Tahoma" panose="020B0604030504040204" pitchFamily="34" charset="0"/>
              <a:cs typeface="Tahoma" panose="020B0604030504040204" pitchFamily="34" charset="0"/>
            </a:endParaRPr>
          </a:p>
          <a:p>
            <a:pPr>
              <a:buFontTx/>
              <a:buChar char="-"/>
            </a:pPr>
            <a:r>
              <a:rPr lang="en-US" altLang="ko-KR" sz="2600" dirty="0">
                <a:latin typeface="Tahoma" panose="020B0604030504040204" pitchFamily="34" charset="0"/>
                <a:ea typeface="Tahoma" panose="020B0604030504040204" pitchFamily="34" charset="0"/>
                <a:cs typeface="Tahoma" panose="020B0604030504040204" pitchFamily="34" charset="0"/>
              </a:rPr>
              <a:t>Lost entitlement for public insurance</a:t>
            </a:r>
          </a:p>
          <a:p>
            <a:pPr>
              <a:buFontTx/>
              <a:buChar char="-"/>
            </a:pPr>
            <a:r>
              <a:rPr lang="en-US" altLang="ko-KR" sz="2600" dirty="0">
                <a:latin typeface="Tahoma" panose="020B0604030504040204" pitchFamily="34" charset="0"/>
                <a:ea typeface="Tahoma" panose="020B0604030504040204" pitchFamily="34" charset="0"/>
                <a:cs typeface="Tahoma" panose="020B0604030504040204" pitchFamily="34" charset="0"/>
              </a:rPr>
              <a:t>Decline in capacity to pay</a:t>
            </a:r>
          </a:p>
          <a:p>
            <a:pPr>
              <a:buFontTx/>
              <a:buChar char="-"/>
            </a:pPr>
            <a:r>
              <a:rPr lang="en-US" altLang="ko-KR" sz="2600" dirty="0">
                <a:latin typeface="Tahoma" panose="020B0604030504040204" pitchFamily="34" charset="0"/>
                <a:ea typeface="Tahoma" panose="020B0604030504040204" pitchFamily="34" charset="0"/>
                <a:cs typeface="Tahoma" panose="020B0604030504040204" pitchFamily="34" charset="0"/>
              </a:rPr>
              <a:t>Disruptions in the supply of (non-COVID) health care</a:t>
            </a:r>
          </a:p>
          <a:p>
            <a:pPr>
              <a:buFontTx/>
              <a:buChar char="-"/>
            </a:pPr>
            <a:r>
              <a:rPr lang="en-US" altLang="ko-KR" sz="2600" dirty="0">
                <a:latin typeface="Tahoma" panose="020B0604030504040204" pitchFamily="34" charset="0"/>
                <a:ea typeface="Tahoma" panose="020B0604030504040204" pitchFamily="34" charset="0"/>
                <a:cs typeface="Tahoma" panose="020B0604030504040204" pitchFamily="34" charset="0"/>
              </a:rPr>
              <a:t>Lockdown and restrictions</a:t>
            </a:r>
          </a:p>
          <a:p>
            <a:pPr>
              <a:buFontTx/>
              <a:buChar char="-"/>
            </a:pPr>
            <a:r>
              <a:rPr lang="en-US" altLang="ko-KR" sz="2600" dirty="0">
                <a:latin typeface="Tahoma" panose="020B0604030504040204" pitchFamily="34" charset="0"/>
                <a:ea typeface="Tahoma" panose="020B0604030504040204" pitchFamily="34" charset="0"/>
                <a:cs typeface="Tahoma" panose="020B0604030504040204" pitchFamily="34" charset="0"/>
              </a:rPr>
              <a:t>Worry about infection and reluctance to use health care</a:t>
            </a:r>
          </a:p>
          <a:p>
            <a:pPr>
              <a:buFontTx/>
              <a:buChar char="-"/>
            </a:pPr>
            <a:endParaRPr lang="en-US" altLang="ko-KR" sz="24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altLang="ko-KR" sz="3300" dirty="0">
                <a:latin typeface="Tahoma" panose="020B0604030504040204" pitchFamily="34" charset="0"/>
                <a:ea typeface="Tahoma" panose="020B0604030504040204" pitchFamily="34" charset="0"/>
                <a:cs typeface="Tahoma" panose="020B0604030504040204" pitchFamily="34" charset="0"/>
              </a:rPr>
              <a:t>UNMET NEED has a long-term negative effect on health and health expenditure </a:t>
            </a:r>
          </a:p>
        </p:txBody>
      </p:sp>
    </p:spTree>
    <p:extLst>
      <p:ext uri="{BB962C8B-B14F-4D97-AF65-F5344CB8AC3E}">
        <p14:creationId xmlns:p14="http://schemas.microsoft.com/office/powerpoint/2010/main" val="145769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5</a:t>
            </a:fld>
            <a:endParaRPr lang="en-US" altLang="ko-KR" dirty="0"/>
          </a:p>
        </p:txBody>
      </p:sp>
      <p:sp>
        <p:nvSpPr>
          <p:cNvPr id="5124" name="Rectangle 2"/>
          <p:cNvSpPr>
            <a:spLocks noGrp="1" noChangeArrowheads="1"/>
          </p:cNvSpPr>
          <p:nvPr>
            <p:ph type="body" idx="1"/>
          </p:nvPr>
        </p:nvSpPr>
        <p:spPr>
          <a:xfrm>
            <a:off x="503548" y="2204864"/>
            <a:ext cx="8316924" cy="1512168"/>
          </a:xfrm>
        </p:spPr>
        <p:txBody>
          <a:bodyPr>
            <a:noAutofit/>
          </a:bodyPr>
          <a:lstStyle/>
          <a:p>
            <a:pPr marL="0" indent="0">
              <a:buNone/>
            </a:pPr>
            <a:r>
              <a:rPr lang="en-US" altLang="ko-KR" sz="3600" b="1" dirty="0">
                <a:latin typeface="Tahoma" panose="020B0604030504040204" pitchFamily="34" charset="0"/>
                <a:ea typeface="Tahoma" panose="020B0604030504040204" pitchFamily="34" charset="0"/>
                <a:cs typeface="Tahoma" panose="020B0604030504040204" pitchFamily="34" charset="0"/>
              </a:rPr>
              <a:t>II. Social Health </a:t>
            </a:r>
            <a:r>
              <a:rPr lang="en-US" altLang="ko-KR" sz="3600" b="1" dirty="0" smtClean="0">
                <a:latin typeface="Tahoma" panose="020B0604030504040204" pitchFamily="34" charset="0"/>
                <a:ea typeface="Tahoma" panose="020B0604030504040204" pitchFamily="34" charset="0"/>
                <a:cs typeface="Tahoma" panose="020B0604030504040204" pitchFamily="34" charset="0"/>
              </a:rPr>
              <a:t>Protection and</a:t>
            </a:r>
          </a:p>
          <a:p>
            <a:pPr marL="0" indent="0">
              <a:buNone/>
            </a:pPr>
            <a:r>
              <a:rPr lang="en-US" altLang="ko-KR" sz="3600" b="1" dirty="0">
                <a:latin typeface="Tahoma" panose="020B0604030504040204" pitchFamily="34" charset="0"/>
                <a:ea typeface="Tahoma" panose="020B0604030504040204" pitchFamily="34" charset="0"/>
                <a:cs typeface="Tahoma" panose="020B0604030504040204" pitchFamily="34" charset="0"/>
              </a:rPr>
              <a:t> </a:t>
            </a:r>
            <a:r>
              <a:rPr lang="en-US" altLang="ko-KR" sz="3600" b="1" dirty="0" smtClean="0">
                <a:latin typeface="Tahoma" panose="020B0604030504040204" pitchFamily="34" charset="0"/>
                <a:ea typeface="Tahoma" panose="020B0604030504040204" pitchFamily="34" charset="0"/>
                <a:cs typeface="Tahoma" panose="020B0604030504040204" pitchFamily="34" charset="0"/>
              </a:rPr>
              <a:t>  Universal Health Coverage (UHC)</a:t>
            </a:r>
            <a:endParaRPr lang="en-GB" altLang="ko-KR"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4567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71500" y="1052736"/>
            <a:ext cx="7886700" cy="4647372"/>
          </a:xfrm>
        </p:spPr>
        <p:txBody>
          <a:bodyPr>
            <a:noAutofit/>
          </a:bodyPr>
          <a:lstStyle/>
          <a:p>
            <a:pPr marL="0" lvl="0" indent="0">
              <a:buNone/>
            </a:pPr>
            <a:r>
              <a:rPr lang="en-US" altLang="ko-KR" sz="2200" dirty="0">
                <a:latin typeface="Tahoma" panose="020B0604030504040204" pitchFamily="34" charset="0"/>
                <a:ea typeface="Tahoma" panose="020B0604030504040204" pitchFamily="34" charset="0"/>
                <a:cs typeface="Tahoma" panose="020B0604030504040204" pitchFamily="34" charset="0"/>
              </a:rPr>
              <a:t>Mandatory public financing</a:t>
            </a:r>
          </a:p>
          <a:p>
            <a:pPr marL="0" indent="0">
              <a:buNone/>
            </a:pPr>
            <a:r>
              <a:rPr lang="en-US" altLang="ko-KR" sz="2200" dirty="0">
                <a:latin typeface="Tahoma" panose="020B0604030504040204" pitchFamily="34" charset="0"/>
                <a:ea typeface="Tahoma" panose="020B0604030504040204" pitchFamily="34" charset="0"/>
                <a:cs typeface="Tahoma" panose="020B0604030504040204" pitchFamily="34" charset="0"/>
              </a:rPr>
              <a:t>- Principle of social solidarity</a:t>
            </a:r>
          </a:p>
          <a:p>
            <a:pPr marL="0" indent="0">
              <a:buNone/>
            </a:pPr>
            <a:r>
              <a:rPr lang="en-US" altLang="ko-KR" sz="2200" dirty="0">
                <a:latin typeface="Tahoma" panose="020B0604030504040204" pitchFamily="34" charset="0"/>
                <a:ea typeface="Tahoma" panose="020B0604030504040204" pitchFamily="34" charset="0"/>
                <a:cs typeface="Tahoma" panose="020B0604030504040204" pitchFamily="34" charset="0"/>
              </a:rPr>
              <a:t>- Income-based contribution (progressive or proportional payment) is not possible in voluntary financing</a:t>
            </a:r>
          </a:p>
          <a:p>
            <a:pPr marL="0" indent="0">
              <a:buNone/>
            </a:pPr>
            <a:endParaRPr lang="ko-KR" altLang="ko-KR" sz="2000" dirty="0">
              <a:latin typeface="Tahoma" panose="020B0604030504040204" pitchFamily="34" charset="0"/>
              <a:cs typeface="Tahoma" panose="020B0604030504040204" pitchFamily="34" charset="0"/>
            </a:endParaRPr>
          </a:p>
          <a:p>
            <a:pPr marL="0" indent="0">
              <a:buNone/>
            </a:pPr>
            <a:r>
              <a:rPr lang="en-US" altLang="ko-KR" sz="2200" dirty="0">
                <a:latin typeface="Tahoma" panose="020B0604030504040204" pitchFamily="34" charset="0"/>
                <a:ea typeface="Tahoma" panose="020B0604030504040204" pitchFamily="34" charset="0"/>
                <a:cs typeface="Tahoma" panose="020B0604030504040204" pitchFamily="34" charset="0"/>
              </a:rPr>
              <a:t>Health care financing as a means to achieve the goal of UHC: Putting various (public) sources of revenue in a big </a:t>
            </a:r>
            <a:r>
              <a:rPr lang="en-US" altLang="ko-KR" sz="2200" b="1" dirty="0">
                <a:latin typeface="Tahoma" panose="020B0604030504040204" pitchFamily="34" charset="0"/>
                <a:ea typeface="Tahoma" panose="020B0604030504040204" pitchFamily="34" charset="0"/>
                <a:cs typeface="Tahoma" panose="020B0604030504040204" pitchFamily="34" charset="0"/>
              </a:rPr>
              <a:t>pool</a:t>
            </a:r>
            <a:r>
              <a:rPr lang="en-US" altLang="ko-KR" sz="2200" dirty="0">
                <a:latin typeface="Tahoma" panose="020B0604030504040204" pitchFamily="34" charset="0"/>
                <a:ea typeface="Tahoma" panose="020B0604030504040204" pitchFamily="34" charset="0"/>
                <a:cs typeface="Tahoma" panose="020B0604030504040204" pitchFamily="34" charset="0"/>
              </a:rPr>
              <a:t> for effective </a:t>
            </a:r>
            <a:r>
              <a:rPr lang="en-US" altLang="ko-KR" sz="2200" b="1" dirty="0">
                <a:latin typeface="Tahoma" panose="020B0604030504040204" pitchFamily="34" charset="0"/>
                <a:ea typeface="Tahoma" panose="020B0604030504040204" pitchFamily="34" charset="0"/>
                <a:cs typeface="Tahoma" panose="020B0604030504040204" pitchFamily="34" charset="0"/>
              </a:rPr>
              <a:t>purchasing</a:t>
            </a:r>
            <a:r>
              <a:rPr lang="en-US" altLang="ko-KR" sz="2200" dirty="0">
                <a:latin typeface="Tahoma" panose="020B0604030504040204" pitchFamily="34" charset="0"/>
                <a:ea typeface="Tahoma" panose="020B0604030504040204" pitchFamily="34" charset="0"/>
                <a:cs typeface="Tahoma" panose="020B0604030504040204" pitchFamily="34" charset="0"/>
              </a:rPr>
              <a:t> of health care for people</a:t>
            </a:r>
          </a:p>
          <a:p>
            <a:pPr>
              <a:buFontTx/>
              <a:buChar char="-"/>
            </a:pPr>
            <a:r>
              <a:rPr lang="en-US" altLang="ko-KR" sz="2200" dirty="0">
                <a:latin typeface="Tahoma" panose="020B0604030504040204" pitchFamily="34" charset="0"/>
                <a:ea typeface="Tahoma" panose="020B0604030504040204" pitchFamily="34" charset="0"/>
                <a:cs typeface="Tahoma" panose="020B0604030504040204" pitchFamily="34" charset="0"/>
              </a:rPr>
              <a:t>Contribution: Korea, Taiwan, Vietnam</a:t>
            </a:r>
          </a:p>
          <a:p>
            <a:pPr>
              <a:buFontTx/>
              <a:buChar char="-"/>
            </a:pPr>
            <a:r>
              <a:rPr lang="en-US" altLang="ko-KR" sz="2200" dirty="0">
                <a:latin typeface="Tahoma" panose="020B0604030504040204" pitchFamily="34" charset="0"/>
                <a:ea typeface="Tahoma" panose="020B0604030504040204" pitchFamily="34" charset="0"/>
                <a:cs typeface="Tahoma" panose="020B0604030504040204" pitchFamily="34" charset="0"/>
              </a:rPr>
              <a:t>General revenue: Malaysia, Thailand </a:t>
            </a:r>
          </a:p>
          <a:p>
            <a:pPr>
              <a:buFontTx/>
              <a:buChar char="-"/>
            </a:pPr>
            <a:r>
              <a:rPr lang="en-US" altLang="ko-KR" sz="2200" dirty="0">
                <a:latin typeface="Tahoma" panose="020B0604030504040204" pitchFamily="34" charset="0"/>
                <a:ea typeface="Tahoma" panose="020B0604030504040204" pitchFamily="34" charset="0"/>
                <a:cs typeface="Tahoma" panose="020B0604030504040204" pitchFamily="34" charset="0"/>
              </a:rPr>
              <a:t>Government subsidy for insurance contribution of the vulnerable: Indonesia, Vietnam, Philippines, China</a:t>
            </a:r>
          </a:p>
          <a:p>
            <a:pPr>
              <a:buFontTx/>
              <a:buChar char="-"/>
            </a:pPr>
            <a:r>
              <a:rPr lang="en-US" altLang="ko-KR" sz="2200" dirty="0">
                <a:latin typeface="Tahoma" panose="020B0604030504040204" pitchFamily="34" charset="0"/>
                <a:ea typeface="Tahoma" panose="020B0604030504040204" pitchFamily="34" charset="0"/>
                <a:cs typeface="Tahoma" panose="020B0604030504040204" pitchFamily="34" charset="0"/>
              </a:rPr>
              <a:t>Earmarked consumption tax (Ghana), earmarked non-wage income tax (France, Taiwan)</a:t>
            </a:r>
          </a:p>
        </p:txBody>
      </p:sp>
      <p:sp>
        <p:nvSpPr>
          <p:cNvPr id="4" name="제목 1"/>
          <p:cNvSpPr txBox="1">
            <a:spLocks noGrp="1"/>
          </p:cNvSpPr>
          <p:nvPr>
            <p:ph type="title"/>
          </p:nvPr>
        </p:nvSpPr>
        <p:spPr>
          <a:xfrm>
            <a:off x="791580" y="317074"/>
            <a:ext cx="7886700" cy="519638"/>
          </a:xfrm>
          <a:prstGeom prst="rect">
            <a:avLst/>
          </a:prstGeom>
        </p:spPr>
        <p:txBody>
          <a:bodyPr vert="horz" wrap="square" lIns="68580" tIns="34290" rIns="68580" bIns="34290" numCol="1" rtlCol="0" anchor="ctr" anchorCtr="0" compatLnSpc="1">
            <a:prstTxWarp prst="textNoShape">
              <a:avLst/>
            </a:prstTxWarp>
            <a:norm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2800" dirty="0">
                <a:latin typeface="Tahoma" panose="020B0604030504040204" pitchFamily="34" charset="0"/>
                <a:ea typeface="Tahoma" panose="020B0604030504040204" pitchFamily="34" charset="0"/>
                <a:cs typeface="Tahoma" panose="020B0604030504040204" pitchFamily="34" charset="0"/>
              </a:rPr>
              <a:t>1. Financial Resource for UHC </a:t>
            </a:r>
            <a:endParaRPr lang="ko-KR" altLang="en-US" sz="2800" dirty="0">
              <a:latin typeface="Tahoma" panose="020B0604030504040204" pitchFamily="34" charset="0"/>
              <a:cs typeface="Tahoma" panose="020B0604030504040204" pitchFamily="34" charset="0"/>
            </a:endParaRPr>
          </a:p>
        </p:txBody>
      </p:sp>
      <p:sp>
        <p:nvSpPr>
          <p:cNvPr id="2" name="바닥글 개체 틀 1"/>
          <p:cNvSpPr>
            <a:spLocks noGrp="1"/>
          </p:cNvSpPr>
          <p:nvPr>
            <p:ph type="ftr" sz="quarter" idx="11"/>
          </p:nvPr>
        </p:nvSpPr>
        <p:spPr/>
        <p:txBody>
          <a:bodyPr/>
          <a:lstStyle/>
          <a:p>
            <a:r>
              <a:rPr lang="en-US" altLang="ko-KR" smtClean="0"/>
              <a:t>Kwon: SHP UHC</a:t>
            </a:r>
            <a:endParaRPr lang="ko-KR" altLang="en-US"/>
          </a:p>
        </p:txBody>
      </p:sp>
      <p:sp>
        <p:nvSpPr>
          <p:cNvPr id="5" name="슬라이드 번호 개체 틀 4"/>
          <p:cNvSpPr>
            <a:spLocks noGrp="1"/>
          </p:cNvSpPr>
          <p:nvPr>
            <p:ph type="sldNum" sz="quarter" idx="12"/>
          </p:nvPr>
        </p:nvSpPr>
        <p:spPr/>
        <p:txBody>
          <a:bodyPr/>
          <a:lstStyle/>
          <a:p>
            <a:pPr>
              <a:defRPr/>
            </a:pPr>
            <a:fld id="{CFE8EC3D-8E5D-45C2-867F-C997FB116D83}" type="slidenum">
              <a:rPr lang="en-US" altLang="ko-KR" smtClean="0"/>
              <a:pPr>
                <a:defRPr/>
              </a:pPr>
              <a:t>6</a:t>
            </a:fld>
            <a:endParaRPr lang="en-US" altLang="ko-KR"/>
          </a:p>
        </p:txBody>
      </p:sp>
    </p:spTree>
    <p:extLst>
      <p:ext uri="{BB962C8B-B14F-4D97-AF65-F5344CB8AC3E}">
        <p14:creationId xmlns:p14="http://schemas.microsoft.com/office/powerpoint/2010/main" val="193153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28650" y="1070727"/>
            <a:ext cx="8083810" cy="4860540"/>
          </a:xfrm>
        </p:spPr>
        <p:txBody>
          <a:bodyPr>
            <a:noAutofit/>
          </a:bodyPr>
          <a:lstStyle/>
          <a:p>
            <a:pPr marL="0" lv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Purchase continuum of care</a:t>
            </a: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 - need good referrals, quality primary care</a:t>
            </a:r>
          </a:p>
          <a:p>
            <a:pPr marL="0" indent="0">
              <a:lnSpc>
                <a:spcPct val="80000"/>
              </a:lnSpc>
              <a:buNone/>
            </a:pPr>
            <a:endParaRPr lang="en-US" altLang="ko-KR" sz="2200" dirty="0">
              <a:latin typeface="Tahoma" panose="020B0604030504040204" pitchFamily="34" charset="0"/>
              <a:ea typeface="Tahoma" panose="020B0604030504040204" pitchFamily="34" charset="0"/>
              <a:cs typeface="Tahoma" panose="020B0604030504040204" pitchFamily="34" charset="0"/>
            </a:endParaRPr>
          </a:p>
          <a:p>
            <a:pPr marL="0" indent="0">
              <a:lnSpc>
                <a:spcPct val="80000"/>
              </a:lnSpc>
              <a:buNone/>
            </a:pPr>
            <a:r>
              <a:rPr lang="en-GB" altLang="ko-KR" sz="2200" dirty="0">
                <a:latin typeface="Tahoma" panose="020B0604030504040204" pitchFamily="34" charset="0"/>
                <a:ea typeface="Tahoma" panose="020B0604030504040204" pitchFamily="34" charset="0"/>
                <a:cs typeface="Tahoma" panose="020B0604030504040204" pitchFamily="34" charset="0"/>
              </a:rPr>
              <a:t>Purchasing arrangement to cover key </a:t>
            </a:r>
            <a:r>
              <a:rPr lang="en-GB" altLang="ko-KR" sz="2200" b="1" u="sng" dirty="0">
                <a:latin typeface="Tahoma" panose="020B0604030504040204" pitchFamily="34" charset="0"/>
                <a:ea typeface="Tahoma" panose="020B0604030504040204" pitchFamily="34" charset="0"/>
                <a:cs typeface="Tahoma" panose="020B0604030504040204" pitchFamily="34" charset="0"/>
              </a:rPr>
              <a:t>public health </a:t>
            </a:r>
            <a:r>
              <a:rPr lang="en-GB" altLang="ko-KR" sz="2200" dirty="0">
                <a:latin typeface="Tahoma" panose="020B0604030504040204" pitchFamily="34" charset="0"/>
                <a:ea typeface="Tahoma" panose="020B0604030504040204" pitchFamily="34" charset="0"/>
                <a:cs typeface="Tahoma" panose="020B0604030504040204" pitchFamily="34" charset="0"/>
              </a:rPr>
              <a:t>functions, </a:t>
            </a:r>
            <a:r>
              <a:rPr lang="en-GB" altLang="ko-KR" sz="2200" u="sng" dirty="0">
                <a:latin typeface="Tahoma" panose="020B0604030504040204" pitchFamily="34" charset="0"/>
                <a:ea typeface="Tahoma" panose="020B0604030504040204" pitchFamily="34" charset="0"/>
                <a:cs typeface="Tahoma" panose="020B0604030504040204" pitchFamily="34" charset="0"/>
              </a:rPr>
              <a:t>tests, diagnostics and PPEs (for pandemic preparedness)</a:t>
            </a:r>
          </a:p>
          <a:p>
            <a:pPr marL="0" lvl="0" indent="0">
              <a:lnSpc>
                <a:spcPct val="80000"/>
              </a:lnSpc>
              <a:buNone/>
            </a:pPr>
            <a:endParaRPr lang="en-US" altLang="ko-KR" sz="2200" dirty="0">
              <a:latin typeface="Tahoma" panose="020B0604030504040204" pitchFamily="34" charset="0"/>
              <a:ea typeface="Tahoma" panose="020B0604030504040204" pitchFamily="34" charset="0"/>
              <a:cs typeface="Tahoma" panose="020B0604030504040204" pitchFamily="34" charset="0"/>
            </a:endParaRPr>
          </a:p>
          <a:p>
            <a:pPr marL="0" lv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UHC does not mean to cover every service</a:t>
            </a: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 - Need priority setting for essential services, How?</a:t>
            </a:r>
          </a:p>
          <a:p>
            <a:pPr marL="0" indent="0">
              <a:lnSpc>
                <a:spcPct val="80000"/>
              </a:lnSpc>
              <a:buNone/>
            </a:pPr>
            <a:endParaRPr lang="ko-KR" altLang="ko-KR" sz="2200" dirty="0">
              <a:latin typeface="Tahoma" panose="020B0604030504040204" pitchFamily="34" charset="0"/>
              <a:cs typeface="Tahoma" panose="020B0604030504040204" pitchFamily="34" charset="0"/>
            </a:endParaRPr>
          </a:p>
          <a:p>
            <a:pPr marL="0" lv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Should institutionalize a transparent process to determine service/benefits coverage based on </a:t>
            </a: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 - Evidence: economic evaluation, reduce political manipulation</a:t>
            </a: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 - Social value judgement: citizen participation, </a:t>
            </a: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         high-level committees</a:t>
            </a:r>
          </a:p>
          <a:p>
            <a:pPr marL="0" indent="0">
              <a:lnSpc>
                <a:spcPct val="80000"/>
              </a:lnSpc>
              <a:buNone/>
            </a:pPr>
            <a:endParaRPr lang="en-US" altLang="ko-KR" sz="800" dirty="0">
              <a:latin typeface="Tahoma" panose="020B0604030504040204" pitchFamily="34" charset="0"/>
              <a:ea typeface="Tahoma" panose="020B0604030504040204" pitchFamily="34" charset="0"/>
              <a:cs typeface="Tahoma" panose="020B0604030504040204" pitchFamily="34" charset="0"/>
            </a:endParaRPr>
          </a:p>
          <a:p>
            <a:pPr marL="0" indent="0">
              <a:lnSpc>
                <a:spcPct val="80000"/>
              </a:lnSpc>
              <a:buNone/>
            </a:pPr>
            <a:r>
              <a:rPr lang="en-US" altLang="ko-KR" sz="2200" dirty="0">
                <a:latin typeface="Tahoma" panose="020B0604030504040204" pitchFamily="34" charset="0"/>
                <a:ea typeface="Tahoma" panose="020B0604030504040204" pitchFamily="34" charset="0"/>
                <a:cs typeface="Tahoma" panose="020B0604030504040204" pitchFamily="34" charset="0"/>
              </a:rPr>
              <a:t>-&gt; Need  Accountability</a:t>
            </a:r>
            <a:endParaRPr lang="ko-KR" altLang="ko-KR" sz="2200" dirty="0">
              <a:latin typeface="Tahoma" panose="020B0604030504040204" pitchFamily="34" charset="0"/>
              <a:cs typeface="Tahoma" panose="020B0604030504040204" pitchFamily="34" charset="0"/>
            </a:endParaRPr>
          </a:p>
        </p:txBody>
      </p:sp>
      <p:sp>
        <p:nvSpPr>
          <p:cNvPr id="4" name="제목 1"/>
          <p:cNvSpPr txBox="1">
            <a:spLocks noGrp="1"/>
          </p:cNvSpPr>
          <p:nvPr>
            <p:ph type="title"/>
          </p:nvPr>
        </p:nvSpPr>
        <p:spPr>
          <a:xfrm>
            <a:off x="503548" y="332656"/>
            <a:ext cx="8352928" cy="401405"/>
          </a:xfrm>
          <a:prstGeom prst="rect">
            <a:avLst/>
          </a:prstGeom>
        </p:spPr>
        <p:txBody>
          <a:bodyPr vert="horz" wrap="square" lIns="68580" tIns="34290" rIns="68580" bIns="34290" numCol="1" rtlCol="0" anchor="ctr" anchorCtr="0" compatLnSpc="1">
            <a:prstTxWarp prst="textNoShape">
              <a:avLst/>
            </a:prstTxWarp>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2800" dirty="0">
                <a:latin typeface="Tahoma" panose="020B0604030504040204" pitchFamily="34" charset="0"/>
                <a:ea typeface="Tahoma" panose="020B0604030504040204" pitchFamily="34" charset="0"/>
                <a:cs typeface="Tahoma" panose="020B0604030504040204" pitchFamily="34" charset="0"/>
              </a:rPr>
              <a:t>2</a:t>
            </a:r>
            <a:r>
              <a:rPr lang="en-US" altLang="ko-KR" sz="2800" dirty="0" smtClean="0">
                <a:latin typeface="Tahoma" panose="020B0604030504040204" pitchFamily="34" charset="0"/>
                <a:ea typeface="Tahoma" panose="020B0604030504040204" pitchFamily="34" charset="0"/>
                <a:cs typeface="Tahoma" panose="020B0604030504040204" pitchFamily="34" charset="0"/>
              </a:rPr>
              <a:t>. </a:t>
            </a:r>
            <a:r>
              <a:rPr lang="en-US" altLang="ko-KR" sz="2800" dirty="0">
                <a:latin typeface="Tahoma" panose="020B0604030504040204" pitchFamily="34" charset="0"/>
                <a:ea typeface="Tahoma" panose="020B0604030504040204" pitchFamily="34" charset="0"/>
                <a:cs typeface="Tahoma" panose="020B0604030504040204" pitchFamily="34" charset="0"/>
              </a:rPr>
              <a:t>Purchasing and Service/Benefits Coverage</a:t>
            </a:r>
            <a:endParaRPr lang="ko-KR" altLang="en-US" sz="2800" dirty="0">
              <a:latin typeface="Tahoma" panose="020B0604030504040204" pitchFamily="34" charset="0"/>
              <a:cs typeface="Tahoma" panose="020B0604030504040204" pitchFamily="34" charset="0"/>
            </a:endParaRPr>
          </a:p>
        </p:txBody>
      </p:sp>
      <p:sp>
        <p:nvSpPr>
          <p:cNvPr id="2" name="바닥글 개체 틀 1"/>
          <p:cNvSpPr>
            <a:spLocks noGrp="1"/>
          </p:cNvSpPr>
          <p:nvPr>
            <p:ph type="ftr" sz="quarter" idx="11"/>
          </p:nvPr>
        </p:nvSpPr>
        <p:spPr/>
        <p:txBody>
          <a:bodyPr/>
          <a:lstStyle/>
          <a:p>
            <a:r>
              <a:rPr lang="en-US" altLang="ko-KR" smtClean="0"/>
              <a:t>Kwon: SHP UHC</a:t>
            </a:r>
            <a:endParaRPr lang="ko-KR" altLang="en-US" dirty="0"/>
          </a:p>
        </p:txBody>
      </p:sp>
      <p:sp>
        <p:nvSpPr>
          <p:cNvPr id="5" name="슬라이드 번호 개체 틀 4"/>
          <p:cNvSpPr>
            <a:spLocks noGrp="1"/>
          </p:cNvSpPr>
          <p:nvPr>
            <p:ph type="sldNum" sz="quarter" idx="12"/>
          </p:nvPr>
        </p:nvSpPr>
        <p:spPr/>
        <p:txBody>
          <a:bodyPr/>
          <a:lstStyle/>
          <a:p>
            <a:pPr>
              <a:defRPr/>
            </a:pPr>
            <a:fld id="{CFE8EC3D-8E5D-45C2-867F-C997FB116D83}" type="slidenum">
              <a:rPr lang="en-US" altLang="ko-KR" smtClean="0"/>
              <a:pPr>
                <a:defRPr/>
              </a:pPr>
              <a:t>7</a:t>
            </a:fld>
            <a:endParaRPr lang="en-US" altLang="ko-KR"/>
          </a:p>
        </p:txBody>
      </p:sp>
    </p:spTree>
    <p:extLst>
      <p:ext uri="{BB962C8B-B14F-4D97-AF65-F5344CB8AC3E}">
        <p14:creationId xmlns:p14="http://schemas.microsoft.com/office/powerpoint/2010/main" val="239037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4"/>
          <p:cNvSpPr>
            <a:spLocks noGrp="1"/>
          </p:cNvSpPr>
          <p:nvPr>
            <p:ph type="ftr" sz="quarter" idx="11"/>
          </p:nvPr>
        </p:nvSpPr>
        <p:spPr/>
        <p:txBody>
          <a:bodyPr/>
          <a:lstStyle/>
          <a:p>
            <a:pPr>
              <a:defRPr/>
            </a:pPr>
            <a:r>
              <a:rPr lang="en-US" altLang="ko-KR" smtClean="0"/>
              <a:t>Kwon: SHP UHC</a:t>
            </a:r>
            <a:endParaRPr lang="en-US" altLang="ko-KR"/>
          </a:p>
        </p:txBody>
      </p:sp>
      <p:sp>
        <p:nvSpPr>
          <p:cNvPr id="4" name="슬라이드 번호 개체 틀 5"/>
          <p:cNvSpPr>
            <a:spLocks noGrp="1"/>
          </p:cNvSpPr>
          <p:nvPr>
            <p:ph type="sldNum" sz="quarter" idx="12"/>
          </p:nvPr>
        </p:nvSpPr>
        <p:spPr/>
        <p:txBody>
          <a:bodyPr/>
          <a:lstStyle/>
          <a:p>
            <a:pPr>
              <a:defRPr/>
            </a:pPr>
            <a:fld id="{6CB1B7E9-CC4E-4863-B998-F85DA9111637}" type="slidenum">
              <a:rPr lang="en-US" altLang="ko-KR"/>
              <a:pPr>
                <a:defRPr/>
              </a:pPr>
              <a:t>8</a:t>
            </a:fld>
            <a:endParaRPr lang="en-US" altLang="ko-KR" dirty="0"/>
          </a:p>
        </p:txBody>
      </p:sp>
      <p:sp>
        <p:nvSpPr>
          <p:cNvPr id="5124" name="Rectangle 2"/>
          <p:cNvSpPr>
            <a:spLocks noGrp="1" noChangeArrowheads="1"/>
          </p:cNvSpPr>
          <p:nvPr>
            <p:ph type="body" idx="1"/>
          </p:nvPr>
        </p:nvSpPr>
        <p:spPr>
          <a:xfrm>
            <a:off x="692932" y="404664"/>
            <a:ext cx="7772400" cy="5976664"/>
          </a:xfrm>
        </p:spPr>
        <p:txBody>
          <a:bodyPr>
            <a:noAutofit/>
          </a:bodyPr>
          <a:lstStyle/>
          <a:p>
            <a:pPr marL="0" indent="0">
              <a:buNone/>
            </a:pPr>
            <a:r>
              <a:rPr lang="en-GB" altLang="ko-KR" sz="2800" b="1" dirty="0">
                <a:latin typeface="Tahoma" panose="020B0604030504040204" pitchFamily="34" charset="0"/>
                <a:ea typeface="Tahoma" panose="020B0604030504040204" pitchFamily="34" charset="0"/>
                <a:cs typeface="Tahoma" panose="020B0604030504040204" pitchFamily="34" charset="0"/>
              </a:rPr>
              <a:t>Purchasing and Service coverage</a:t>
            </a:r>
            <a:endParaRPr lang="ko-KR" altLang="ko-KR" sz="2800" dirty="0">
              <a:latin typeface="Tahoma" panose="020B0604030504040204" pitchFamily="34" charset="0"/>
              <a:cs typeface="Tahoma" panose="020B0604030504040204" pitchFamily="34" charset="0"/>
            </a:endParaRPr>
          </a:p>
          <a:p>
            <a:pPr marL="0" indent="0">
              <a:buNone/>
            </a:pPr>
            <a:endParaRPr lang="en-GB" altLang="ko-KR" sz="18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altLang="ko-KR" sz="2200" dirty="0">
                <a:latin typeface="Tahoma" panose="020B0604030504040204" pitchFamily="34" charset="0"/>
                <a:ea typeface="Tahoma" panose="020B0604030504040204" pitchFamily="34" charset="0"/>
                <a:cs typeface="Tahoma" panose="020B0604030504040204" pitchFamily="34" charset="0"/>
              </a:rPr>
              <a:t>Ensure that there is a </a:t>
            </a:r>
            <a:r>
              <a:rPr lang="en-GB" altLang="ko-KR" sz="2200" u="sng" dirty="0">
                <a:latin typeface="Tahoma" panose="020B0604030504040204" pitchFamily="34" charset="0"/>
                <a:ea typeface="Tahoma" panose="020B0604030504040204" pitchFamily="34" charset="0"/>
                <a:cs typeface="Tahoma" panose="020B0604030504040204" pitchFamily="34" charset="0"/>
              </a:rPr>
              <a:t>minimum disruption </a:t>
            </a:r>
            <a:r>
              <a:rPr lang="en-GB" altLang="ko-KR" sz="2200" dirty="0">
                <a:latin typeface="Tahoma" panose="020B0604030504040204" pitchFamily="34" charset="0"/>
                <a:ea typeface="Tahoma" panose="020B0604030504040204" pitchFamily="34" charset="0"/>
                <a:cs typeface="Tahoma" panose="020B0604030504040204" pitchFamily="34" charset="0"/>
              </a:rPr>
              <a:t>in the provision of </a:t>
            </a:r>
            <a:r>
              <a:rPr lang="en-GB" altLang="ko-KR" sz="2200" u="sng" dirty="0">
                <a:latin typeface="Tahoma" panose="020B0604030504040204" pitchFamily="34" charset="0"/>
                <a:ea typeface="Tahoma" panose="020B0604030504040204" pitchFamily="34" charset="0"/>
                <a:cs typeface="Tahoma" panose="020B0604030504040204" pitchFamily="34" charset="0"/>
              </a:rPr>
              <a:t>essential services </a:t>
            </a:r>
            <a:r>
              <a:rPr lang="en-GB" altLang="ko-KR" sz="2200" dirty="0">
                <a:latin typeface="Tahoma" panose="020B0604030504040204" pitchFamily="34" charset="0"/>
                <a:ea typeface="Tahoma" panose="020B0604030504040204" pitchFamily="34" charset="0"/>
                <a:cs typeface="Tahoma" panose="020B0604030504040204" pitchFamily="34" charset="0"/>
              </a:rPr>
              <a:t>in a pandemic,</a:t>
            </a:r>
          </a:p>
          <a:p>
            <a:pPr marL="0" indent="0">
              <a:buNone/>
            </a:pPr>
            <a:r>
              <a:rPr lang="en-GB" altLang="ko-KR" sz="2200" dirty="0">
                <a:latin typeface="Tahoma" panose="020B0604030504040204" pitchFamily="34" charset="0"/>
                <a:ea typeface="Tahoma" panose="020B0604030504040204" pitchFamily="34" charset="0"/>
                <a:cs typeface="Tahoma" panose="020B0604030504040204" pitchFamily="34" charset="0"/>
              </a:rPr>
              <a:t>     e.g., vaccinations, mental health, NCDs, MCH </a:t>
            </a:r>
            <a:endParaRPr lang="en-GB" altLang="ko-KR" sz="22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altLang="ko-KR" sz="2200" dirty="0"/>
          </a:p>
          <a:p>
            <a:pPr marL="0" indent="0">
              <a:buNone/>
            </a:pPr>
            <a:r>
              <a:rPr lang="en-GB" altLang="ko-KR" sz="2200" dirty="0" smtClean="0">
                <a:latin typeface="Tahoma" panose="020B0604030504040204" pitchFamily="34" charset="0"/>
                <a:ea typeface="Tahoma" panose="020B0604030504040204" pitchFamily="34" charset="0"/>
                <a:cs typeface="Tahoma" panose="020B0604030504040204" pitchFamily="34" charset="0"/>
              </a:rPr>
              <a:t>Contracting </a:t>
            </a:r>
            <a:r>
              <a:rPr lang="en-GB" altLang="ko-KR" sz="2200" dirty="0">
                <a:latin typeface="Tahoma" panose="020B0604030504040204" pitchFamily="34" charset="0"/>
                <a:ea typeface="Tahoma" panose="020B0604030504040204" pitchFamily="34" charset="0"/>
                <a:cs typeface="Tahoma" panose="020B0604030504040204" pitchFamily="34" charset="0"/>
              </a:rPr>
              <a:t>system for private providers</a:t>
            </a:r>
          </a:p>
          <a:p>
            <a:pPr marL="0" indent="0">
              <a:buNone/>
            </a:pPr>
            <a:r>
              <a:rPr lang="en-GB" altLang="ko-KR" sz="2200" dirty="0">
                <a:latin typeface="Tahoma" panose="020B0604030504040204" pitchFamily="34" charset="0"/>
                <a:ea typeface="Tahoma" panose="020B0604030504040204" pitchFamily="34" charset="0"/>
                <a:cs typeface="Tahoma" panose="020B0604030504040204" pitchFamily="34" charset="0"/>
              </a:rPr>
              <a:t> (for efficiency and pandemic preparedness): </a:t>
            </a:r>
          </a:p>
          <a:p>
            <a:pPr>
              <a:buFontTx/>
              <a:buChar char="-"/>
            </a:pPr>
            <a:r>
              <a:rPr lang="en-GB" altLang="ko-KR" sz="2200" dirty="0">
                <a:latin typeface="Tahoma" panose="020B0604030504040204" pitchFamily="34" charset="0"/>
                <a:ea typeface="Tahoma" panose="020B0604030504040204" pitchFamily="34" charset="0"/>
                <a:cs typeface="Tahoma" panose="020B0604030504040204" pitchFamily="34" charset="0"/>
              </a:rPr>
              <a:t>Incentive and payment systems, law, accreditation and regulation for the quality of care</a:t>
            </a:r>
          </a:p>
          <a:p>
            <a:pPr>
              <a:buFontTx/>
              <a:buChar char="-"/>
            </a:pPr>
            <a:r>
              <a:rPr lang="en-GB" altLang="ko-KR" sz="2200" dirty="0">
                <a:latin typeface="Tahoma" panose="020B0604030504040204" pitchFamily="34" charset="0"/>
                <a:ea typeface="Tahoma" panose="020B0604030504040204" pitchFamily="34" charset="0"/>
                <a:cs typeface="Tahoma" panose="020B0604030504040204" pitchFamily="34" charset="0"/>
              </a:rPr>
              <a:t>Temporary </a:t>
            </a:r>
            <a:r>
              <a:rPr lang="en-GB" altLang="ko-KR" sz="2200" u="sng" dirty="0">
                <a:latin typeface="Tahoma" panose="020B0604030504040204" pitchFamily="34" charset="0"/>
                <a:ea typeface="Tahoma" panose="020B0604030504040204" pitchFamily="34" charset="0"/>
                <a:cs typeface="Tahoma" panose="020B0604030504040204" pitchFamily="34" charset="0"/>
              </a:rPr>
              <a:t>mandate</a:t>
            </a:r>
            <a:r>
              <a:rPr lang="en-GB" altLang="ko-KR" sz="2200" dirty="0">
                <a:latin typeface="Tahoma" panose="020B0604030504040204" pitchFamily="34" charset="0"/>
                <a:ea typeface="Tahoma" panose="020B0604030504040204" pitchFamily="34" charset="0"/>
                <a:cs typeface="Tahoma" panose="020B0604030504040204" pitchFamily="34" charset="0"/>
              </a:rPr>
              <a:t> to mobilize private providers in a health emergency and pandemic</a:t>
            </a:r>
          </a:p>
          <a:p>
            <a:pPr>
              <a:buFontTx/>
              <a:buChar char="-"/>
            </a:pPr>
            <a:r>
              <a:rPr lang="en-GB" altLang="ko-KR" sz="2200" dirty="0" smtClean="0">
                <a:latin typeface="Tahoma" panose="020B0604030504040204" pitchFamily="34" charset="0"/>
                <a:ea typeface="Tahoma" panose="020B0604030504040204" pitchFamily="34" charset="0"/>
                <a:cs typeface="Tahoma" panose="020B0604030504040204" pitchFamily="34" charset="0"/>
              </a:rPr>
              <a:t>PFM (Public Financial Management) </a:t>
            </a:r>
            <a:r>
              <a:rPr lang="en-GB" altLang="ko-KR" sz="2200" dirty="0">
                <a:latin typeface="Tahoma" panose="020B0604030504040204" pitchFamily="34" charset="0"/>
                <a:ea typeface="Tahoma" panose="020B0604030504040204" pitchFamily="34" charset="0"/>
                <a:cs typeface="Tahoma" panose="020B0604030504040204" pitchFamily="34" charset="0"/>
              </a:rPr>
              <a:t>system needs to include the contracting with private providers during a pandemic </a:t>
            </a:r>
          </a:p>
          <a:p>
            <a:pPr marL="0" indent="0">
              <a:buNone/>
            </a:pPr>
            <a:endParaRPr lang="en-GB" altLang="ko-KR"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ko-KR" altLang="ko-KR" sz="2200" dirty="0">
              <a:latin typeface="Tahoma" panose="020B0604030504040204" pitchFamily="34" charset="0"/>
              <a:cs typeface="Tahoma" panose="020B0604030504040204" pitchFamily="34" charset="0"/>
            </a:endParaRPr>
          </a:p>
          <a:p>
            <a:pPr marL="0" indent="0">
              <a:buNone/>
            </a:pPr>
            <a:endParaRPr lang="en-GB" altLang="ko-KR"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190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3FCA91D9-51C5-4303-ABC1-E7CF68BC0FFC}"/>
              </a:ext>
            </a:extLst>
          </p:cNvPr>
          <p:cNvSpPr>
            <a:spLocks noGrp="1"/>
          </p:cNvSpPr>
          <p:nvPr>
            <p:ph type="sldNum" sz="quarter" idx="12"/>
          </p:nvPr>
        </p:nvSpPr>
        <p:spPr>
          <a:xfrm>
            <a:off x="6457950" y="5726430"/>
            <a:ext cx="2345200" cy="273844"/>
          </a:xfrm>
        </p:spPr>
        <p:txBody>
          <a:bodyPr vert="horz" wrap="square" lIns="68580" tIns="34290" rIns="68580" bIns="34290" numCol="1" rtlCol="0" anchor="ctr" anchorCtr="0" compatLnSpc="1">
            <a:prstTxWarp prst="textNoShape">
              <a:avLst/>
            </a:prstTxWarp>
            <a:normAutofit/>
          </a:bodyPr>
          <a:lstStyle/>
          <a:p>
            <a:pPr defTabSz="685800">
              <a:spcAft>
                <a:spcPts val="450"/>
              </a:spcAft>
              <a:defRPr/>
            </a:pPr>
            <a:fld id="{E20EFF4B-E35B-4DE6-97A9-05E54E649A15}" type="slidenum">
              <a:rPr lang="en-US" smtClean="0">
                <a:solidFill>
                  <a:prstClr val="black">
                    <a:tint val="75000"/>
                  </a:prstClr>
                </a:solidFill>
                <a:latin typeface="Calibri" panose="020F0502020204030204"/>
              </a:rPr>
              <a:pPr defTabSz="685800">
                <a:spcAft>
                  <a:spcPts val="450"/>
                </a:spcAft>
                <a:defRPr/>
              </a:pPr>
              <a:t>9</a:t>
            </a:fld>
            <a:endParaRPr lang="en-US">
              <a:solidFill>
                <a:prstClr val="black">
                  <a:tint val="75000"/>
                </a:prstClr>
              </a:solidFill>
              <a:latin typeface="Calibri" panose="020F0502020204030204"/>
            </a:endParaRPr>
          </a:p>
        </p:txBody>
      </p:sp>
      <p:graphicFrame>
        <p:nvGraphicFramePr>
          <p:cNvPr id="6" name="표 5">
            <a:extLst>
              <a:ext uri="{FF2B5EF4-FFF2-40B4-BE49-F238E27FC236}">
                <a16:creationId xmlns:a16="http://schemas.microsoft.com/office/drawing/2014/main" id="{761A7A8E-9857-4CC7-873C-2C694A7B2DBA}"/>
              </a:ext>
            </a:extLst>
          </p:cNvPr>
          <p:cNvGraphicFramePr>
            <a:graphicFrameLocks noGrp="1"/>
          </p:cNvGraphicFramePr>
          <p:nvPr>
            <p:extLst>
              <p:ext uri="{D42A27DB-BD31-4B8C-83A1-F6EECF244321}">
                <p14:modId xmlns:p14="http://schemas.microsoft.com/office/powerpoint/2010/main" val="4029627852"/>
              </p:ext>
            </p:extLst>
          </p:nvPr>
        </p:nvGraphicFramePr>
        <p:xfrm>
          <a:off x="283707" y="1052737"/>
          <a:ext cx="8572770" cy="5256587"/>
        </p:xfrm>
        <a:graphic>
          <a:graphicData uri="http://schemas.openxmlformats.org/drawingml/2006/table">
            <a:tbl>
              <a:tblPr firstRow="1" firstCol="1" bandRow="1">
                <a:tableStyleId>{5C22544A-7EE6-4342-B048-85BDC9FD1C3A}</a:tableStyleId>
              </a:tblPr>
              <a:tblGrid>
                <a:gridCol w="3404562">
                  <a:extLst>
                    <a:ext uri="{9D8B030D-6E8A-4147-A177-3AD203B41FA5}">
                      <a16:colId xmlns:a16="http://schemas.microsoft.com/office/drawing/2014/main" val="996286349"/>
                    </a:ext>
                  </a:extLst>
                </a:gridCol>
                <a:gridCol w="1292052">
                  <a:extLst>
                    <a:ext uri="{9D8B030D-6E8A-4147-A177-3AD203B41FA5}">
                      <a16:colId xmlns:a16="http://schemas.microsoft.com/office/drawing/2014/main" val="2157639794"/>
                    </a:ext>
                  </a:extLst>
                </a:gridCol>
                <a:gridCol w="1292052">
                  <a:extLst>
                    <a:ext uri="{9D8B030D-6E8A-4147-A177-3AD203B41FA5}">
                      <a16:colId xmlns:a16="http://schemas.microsoft.com/office/drawing/2014/main" val="1420881087"/>
                    </a:ext>
                  </a:extLst>
                </a:gridCol>
                <a:gridCol w="1292052">
                  <a:extLst>
                    <a:ext uri="{9D8B030D-6E8A-4147-A177-3AD203B41FA5}">
                      <a16:colId xmlns:a16="http://schemas.microsoft.com/office/drawing/2014/main" val="2544737168"/>
                    </a:ext>
                  </a:extLst>
                </a:gridCol>
                <a:gridCol w="1292052">
                  <a:extLst>
                    <a:ext uri="{9D8B030D-6E8A-4147-A177-3AD203B41FA5}">
                      <a16:colId xmlns:a16="http://schemas.microsoft.com/office/drawing/2014/main" val="4013983696"/>
                    </a:ext>
                  </a:extLst>
                </a:gridCol>
              </a:tblGrid>
              <a:tr h="935042">
                <a:tc>
                  <a:txBody>
                    <a:bodyPr/>
                    <a:lstStyle/>
                    <a:p>
                      <a:pPr algn="just">
                        <a:lnSpc>
                          <a:spcPct val="107000"/>
                        </a:lnSpc>
                        <a:spcAft>
                          <a:spcPts val="800"/>
                        </a:spcAft>
                      </a:pPr>
                      <a:r>
                        <a:rPr lang="ko-KR" sz="1600" kern="100" dirty="0">
                          <a:effectLst/>
                          <a:latin typeface="Tahoma" panose="020B0604030504040204" pitchFamily="34" charset="0"/>
                          <a:cs typeface="Tahoma" panose="020B0604030504040204" pitchFamily="34" charset="0"/>
                        </a:rPr>
                        <a:t>　</a:t>
                      </a:r>
                      <a:endParaRPr lang="ko-KR" sz="16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Benign </a:t>
                      </a:r>
                    </a:p>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disease</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ctr"/>
                </a:tc>
                <a:tc>
                  <a:txBody>
                    <a:bodyPr/>
                    <a:lstStyle/>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Cancer </a:t>
                      </a:r>
                    </a:p>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surgery</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ctr"/>
                </a:tc>
                <a:tc>
                  <a:txBody>
                    <a:bodyPr/>
                    <a:lstStyle/>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Obstetric </a:t>
                      </a:r>
                    </a:p>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surgery </a:t>
                      </a:r>
                      <a:endParaRPr lang="ko-KR" sz="1400" kern="100" dirty="0">
                        <a:effectLst/>
                        <a:latin typeface="Tahoma" panose="020B0604030504040204" pitchFamily="34" charset="0"/>
                        <a:cs typeface="Tahoma" panose="020B0604030504040204" pitchFamily="34" charset="0"/>
                      </a:endParaRPr>
                    </a:p>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(C-sections)</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ctr"/>
                </a:tc>
                <a:tc>
                  <a:txBody>
                    <a:bodyPr/>
                    <a:lstStyle/>
                    <a:p>
                      <a:pPr algn="ctr">
                        <a:lnSpc>
                          <a:spcPct val="100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Total</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ctr"/>
                </a:tc>
                <a:extLst>
                  <a:ext uri="{0D108BD9-81ED-4DB2-BD59-A6C34878D82A}">
                    <a16:rowId xmlns:a16="http://schemas.microsoft.com/office/drawing/2014/main" val="2510069398"/>
                  </a:ext>
                </a:extLst>
              </a:tr>
              <a:tr h="288103">
                <a:tc>
                  <a:txBody>
                    <a:bodyPr/>
                    <a:lstStyle/>
                    <a:p>
                      <a:pPr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World</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81.7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37.7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25.4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72.3</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2010713685"/>
                  </a:ext>
                </a:extLst>
              </a:tr>
              <a:tr h="288103">
                <a:tc>
                  <a:txBody>
                    <a:bodyPr/>
                    <a:lstStyle/>
                    <a:p>
                      <a:pPr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High income </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83.6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30.3</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20.1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3725482658"/>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East Asia and Pacific</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84.6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28.7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21.7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73.4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535455428"/>
                  </a:ext>
                </a:extLst>
              </a:tr>
              <a:tr h="288103">
                <a:tc>
                  <a:txBody>
                    <a:bodyPr/>
                    <a:lstStyle/>
                    <a:p>
                      <a:pPr indent="139700"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Europe and Central Asia</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83.7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30</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20.9</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136306504"/>
                  </a:ext>
                </a:extLst>
              </a:tr>
              <a:tr h="288103">
                <a:tc>
                  <a:txBody>
                    <a:bodyPr/>
                    <a:lstStyle/>
                    <a:p>
                      <a:pPr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Upper-middle income </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80.4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43.4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26.4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168689239"/>
                  </a:ext>
                </a:extLst>
              </a:tr>
              <a:tr h="288103">
                <a:tc>
                  <a:txBody>
                    <a:bodyPr/>
                    <a:lstStyle/>
                    <a:p>
                      <a:pPr indent="139700"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East Asia and Pacific</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79.6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47.8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27.9</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2846531202"/>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Europe and Central Asia</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81.5</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37.8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23.2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70.2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2171945574"/>
                  </a:ext>
                </a:extLst>
              </a:tr>
              <a:tr h="288103">
                <a:tc>
                  <a:txBody>
                    <a:bodyPr/>
                    <a:lstStyle/>
                    <a:p>
                      <a:pPr indent="139700"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South Asia</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82.1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45.1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24.6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72.2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059590318"/>
                  </a:ext>
                </a:extLst>
              </a:tr>
              <a:tr h="288103">
                <a:tc>
                  <a:txBody>
                    <a:bodyPr/>
                    <a:lstStyle/>
                    <a:p>
                      <a:pPr algn="just">
                        <a:lnSpc>
                          <a:spcPct val="107000"/>
                        </a:lnSpc>
                        <a:spcAft>
                          <a:spcPts val="800"/>
                        </a:spcAft>
                      </a:pPr>
                      <a:r>
                        <a:rPr lang="en-US" sz="1400" kern="100">
                          <a:effectLst/>
                          <a:latin typeface="Tahoma" panose="020B0604030504040204" pitchFamily="34" charset="0"/>
                          <a:ea typeface="Tahoma" panose="020B0604030504040204" pitchFamily="34" charset="0"/>
                          <a:cs typeface="Tahoma" panose="020B0604030504040204" pitchFamily="34" charset="0"/>
                        </a:rPr>
                        <a:t>Lower-middle income </a:t>
                      </a:r>
                      <a:endParaRPr lang="ko-KR" sz="14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78.8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56.8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29.5</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71.6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4006383817"/>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East Asia and Pacific</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79.5</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55.3</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28.6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73.2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2260505006"/>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Europe and Central Asia</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80.8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48.3</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24.4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73.7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515528754"/>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South Asia</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79</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60.1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28.9</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70.9</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3214569811"/>
                  </a:ext>
                </a:extLst>
              </a:tr>
              <a:tr h="288103">
                <a:tc>
                  <a:txBody>
                    <a:bodyPr/>
                    <a:lstStyle/>
                    <a:p>
                      <a:pPr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Low-income </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75.1</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70.2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34.6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67.7</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035008087"/>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Europe and Central Asia</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78.6</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57.2</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30.4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dirty="0">
                          <a:effectLst/>
                          <a:latin typeface="Tahoma" panose="020B0604030504040204" pitchFamily="34" charset="0"/>
                          <a:ea typeface="Tahoma" panose="020B0604030504040204" pitchFamily="34" charset="0"/>
                          <a:cs typeface="Tahoma" panose="020B0604030504040204" pitchFamily="34" charset="0"/>
                        </a:rPr>
                        <a:t>70.7</a:t>
                      </a:r>
                      <a:endParaRPr lang="ko-KR" sz="16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2120632315"/>
                  </a:ext>
                </a:extLst>
              </a:tr>
              <a:tr h="288103">
                <a:tc>
                  <a:txBody>
                    <a:bodyPr/>
                    <a:lstStyle/>
                    <a:p>
                      <a:pPr indent="139700" algn="just">
                        <a:lnSpc>
                          <a:spcPct val="107000"/>
                        </a:lnSpc>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South Asia</a:t>
                      </a:r>
                      <a:endParaRPr lang="ko-KR" sz="14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dirty="0">
                          <a:effectLst/>
                          <a:latin typeface="Tahoma" panose="020B0604030504040204" pitchFamily="34" charset="0"/>
                          <a:ea typeface="Tahoma" panose="020B0604030504040204" pitchFamily="34" charset="0"/>
                          <a:cs typeface="Tahoma" panose="020B0604030504040204" pitchFamily="34" charset="0"/>
                        </a:rPr>
                        <a:t>75.2</a:t>
                      </a:r>
                      <a:endParaRPr lang="ko-KR" sz="16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69.8</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a:effectLst/>
                          <a:latin typeface="Tahoma" panose="020B0604030504040204" pitchFamily="34" charset="0"/>
                          <a:ea typeface="Tahoma" panose="020B0604030504040204" pitchFamily="34" charset="0"/>
                          <a:cs typeface="Tahoma" panose="020B0604030504040204" pitchFamily="34" charset="0"/>
                        </a:rPr>
                        <a:t>34.4</a:t>
                      </a:r>
                      <a:endParaRPr lang="ko-KR" sz="1600" kern="10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tc>
                  <a:txBody>
                    <a:bodyPr/>
                    <a:lstStyle/>
                    <a:p>
                      <a:pPr algn="ctr">
                        <a:lnSpc>
                          <a:spcPct val="107000"/>
                        </a:lnSpc>
                        <a:spcAft>
                          <a:spcPts val="800"/>
                        </a:spcAft>
                      </a:pPr>
                      <a:r>
                        <a:rPr lang="en-US" sz="1600" kern="100" dirty="0">
                          <a:effectLst/>
                          <a:latin typeface="Tahoma" panose="020B0604030504040204" pitchFamily="34" charset="0"/>
                          <a:ea typeface="Tahoma" panose="020B0604030504040204" pitchFamily="34" charset="0"/>
                          <a:cs typeface="Tahoma" panose="020B0604030504040204" pitchFamily="34" charset="0"/>
                        </a:rPr>
                        <a:t>68</a:t>
                      </a:r>
                      <a:endParaRPr lang="ko-KR" sz="1600" kern="100" dirty="0">
                        <a:effectLst/>
                        <a:latin typeface="Tahoma" panose="020B0604030504040204" pitchFamily="34" charset="0"/>
                        <a:ea typeface="맑은 고딕" panose="020B0503020000020004" pitchFamily="50" charset="-127"/>
                        <a:cs typeface="Tahoma" panose="020B0604030504040204" pitchFamily="34" charset="0"/>
                      </a:endParaRPr>
                    </a:p>
                  </a:txBody>
                  <a:tcPr marL="47149" marR="47149" marT="0" marB="0" anchor="b"/>
                </a:tc>
                <a:extLst>
                  <a:ext uri="{0D108BD9-81ED-4DB2-BD59-A6C34878D82A}">
                    <a16:rowId xmlns:a16="http://schemas.microsoft.com/office/drawing/2014/main" val="1916001039"/>
                  </a:ext>
                </a:extLst>
              </a:tr>
            </a:tbl>
          </a:graphicData>
        </a:graphic>
      </p:graphicFrame>
      <p:sp>
        <p:nvSpPr>
          <p:cNvPr id="11" name="바닥글 개체 틀 4">
            <a:extLst>
              <a:ext uri="{FF2B5EF4-FFF2-40B4-BE49-F238E27FC236}">
                <a16:creationId xmlns:a16="http://schemas.microsoft.com/office/drawing/2014/main" id="{9AA446E8-3720-4B7E-9CEB-AB24089200D4}"/>
              </a:ext>
            </a:extLst>
          </p:cNvPr>
          <p:cNvSpPr>
            <a:spLocks noGrp="1"/>
          </p:cNvSpPr>
          <p:nvPr>
            <p:ph type="ftr" sz="quarter" idx="11"/>
          </p:nvPr>
        </p:nvSpPr>
        <p:spPr>
          <a:xfrm>
            <a:off x="2627784" y="6403460"/>
            <a:ext cx="4184104" cy="457200"/>
          </a:xfrm>
        </p:spPr>
        <p:txBody>
          <a:bodyPr/>
          <a:lstStyle/>
          <a:p>
            <a:pPr>
              <a:defRPr/>
            </a:pPr>
            <a:r>
              <a:rPr lang="en-US" altLang="ko-KR" sz="1400" smtClean="0">
                <a:latin typeface="Tahoma" panose="020B0604030504040204" pitchFamily="34" charset="0"/>
                <a:ea typeface="Tahoma" panose="020B0604030504040204" pitchFamily="34" charset="0"/>
                <a:cs typeface="Tahoma" panose="020B0604030504040204" pitchFamily="34" charset="0"/>
              </a:rPr>
              <a:t>Kwon: SHP UHC</a:t>
            </a:r>
            <a:endParaRPr lang="en-US" altLang="ko-KR" sz="1400" dirty="0">
              <a:latin typeface="Tahoma" panose="020B0604030504040204" pitchFamily="34" charset="0"/>
              <a:ea typeface="Tahoma" panose="020B0604030504040204" pitchFamily="34" charset="0"/>
              <a:cs typeface="Tahoma" panose="020B0604030504040204" pitchFamily="34" charset="0"/>
            </a:endParaRPr>
          </a:p>
        </p:txBody>
      </p:sp>
      <p:sp>
        <p:nvSpPr>
          <p:cNvPr id="12" name="제목 5">
            <a:extLst>
              <a:ext uri="{FF2B5EF4-FFF2-40B4-BE49-F238E27FC236}">
                <a16:creationId xmlns:a16="http://schemas.microsoft.com/office/drawing/2014/main" id="{EBFA6AB5-F18B-461A-BC4C-47D601CC7894}"/>
              </a:ext>
            </a:extLst>
          </p:cNvPr>
          <p:cNvSpPr txBox="1">
            <a:spLocks/>
          </p:cNvSpPr>
          <p:nvPr/>
        </p:nvSpPr>
        <p:spPr bwMode="auto">
          <a:xfrm>
            <a:off x="179512" y="80628"/>
            <a:ext cx="8820980" cy="9721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000" b="1">
                <a:solidFill>
                  <a:schemeClr val="tx2"/>
                </a:solidFill>
                <a:latin typeface="+mj-lt"/>
                <a:ea typeface="+mj-ea"/>
                <a:cs typeface="+mj-cs"/>
              </a:defRPr>
            </a:lvl1pPr>
            <a:lvl2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2pPr>
            <a:lvl3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3pPr>
            <a:lvl4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4pPr>
            <a:lvl5pPr algn="ctr" rtl="0" eaLnBrk="0" fontAlgn="base" latinLnBrk="1" hangingPunct="0">
              <a:spcBef>
                <a:spcPct val="0"/>
              </a:spcBef>
              <a:spcAft>
                <a:spcPct val="0"/>
              </a:spcAft>
              <a:defRPr kumimoji="1" sz="4000" b="1">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4000" b="1">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000" b="1">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000" b="1">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000" b="1">
                <a:solidFill>
                  <a:schemeClr val="tx2"/>
                </a:solidFill>
                <a:latin typeface="굴림" pitchFamily="50" charset="-127"/>
                <a:ea typeface="굴림" pitchFamily="50" charset="-127"/>
              </a:defRPr>
            </a:lvl9pPr>
          </a:lstStyle>
          <a:p>
            <a:r>
              <a:rPr lang="en-US" altLang="ko-KR" sz="2400" kern="0" dirty="0">
                <a:solidFill>
                  <a:schemeClr val="tx1"/>
                </a:solidFill>
                <a:latin typeface="Tahoma" panose="020B0604030504040204" pitchFamily="34" charset="0"/>
                <a:ea typeface="Tahoma" panose="020B0604030504040204" pitchFamily="34" charset="0"/>
                <a:cs typeface="Tahoma" panose="020B0604030504040204" pitchFamily="34" charset="0"/>
              </a:rPr>
              <a:t>WHO</a:t>
            </a:r>
            <a:r>
              <a:rPr lang="ko-KR" altLang="en-US" sz="2400" kern="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ko-KR" sz="2400" kern="0" dirty="0">
                <a:solidFill>
                  <a:schemeClr val="tx1"/>
                </a:solidFill>
                <a:latin typeface="Tahoma" panose="020B0604030504040204" pitchFamily="34" charset="0"/>
                <a:ea typeface="Tahoma" panose="020B0604030504040204" pitchFamily="34" charset="0"/>
                <a:cs typeface="Tahoma" panose="020B0604030504040204" pitchFamily="34" charset="0"/>
              </a:rPr>
              <a:t>Best Estimates for Cancellation Rates during Peak 12 weeks of Peak Disruption due to COVID-19 (%)</a:t>
            </a:r>
            <a:endParaRPr lang="ko-KR" altLang="en-US" sz="3600" kern="0" dirty="0">
              <a:solidFill>
                <a:schemeClr val="tx1"/>
              </a:solidFill>
            </a:endParaRPr>
          </a:p>
        </p:txBody>
      </p:sp>
      <p:sp>
        <p:nvSpPr>
          <p:cNvPr id="7" name="바닥글 개체 틀 4">
            <a:extLst>
              <a:ext uri="{FF2B5EF4-FFF2-40B4-BE49-F238E27FC236}">
                <a16:creationId xmlns:a16="http://schemas.microsoft.com/office/drawing/2014/main" id="{96E40854-98DE-45BA-BEC3-56035329E315}"/>
              </a:ext>
            </a:extLst>
          </p:cNvPr>
          <p:cNvSpPr txBox="1">
            <a:spLocks/>
          </p:cNvSpPr>
          <p:nvPr/>
        </p:nvSpPr>
        <p:spPr bwMode="auto">
          <a:xfrm>
            <a:off x="433451" y="6403460"/>
            <a:ext cx="857277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algn="ctr" rtl="0" fontAlgn="base" latinLnBrk="1">
              <a:spcBef>
                <a:spcPct val="0"/>
              </a:spcBef>
              <a:spcAft>
                <a:spcPct val="0"/>
              </a:spcAft>
              <a:defRPr kumimoji="0" sz="1200" kern="1200">
                <a:solidFill>
                  <a:schemeClr val="tx1"/>
                </a:solidFill>
                <a:latin typeface="+mn-lt"/>
                <a:ea typeface="굴림" pitchFamily="50" charset="-127"/>
                <a:cs typeface="+mn-cs"/>
              </a:defRPr>
            </a:lvl1pPr>
            <a:lvl2pPr marL="4572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2pPr>
            <a:lvl3pPr marL="9144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3pPr>
            <a:lvl4pPr marL="13716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4pPr>
            <a:lvl5pPr marL="1828800" algn="ctr" rtl="0" fontAlgn="base" latinLnBrk="1">
              <a:spcBef>
                <a:spcPct val="0"/>
              </a:spcBef>
              <a:spcAft>
                <a:spcPct val="0"/>
              </a:spcAft>
              <a:defRPr kumimoji="1" sz="2400" kern="1200">
                <a:solidFill>
                  <a:schemeClr val="tx1"/>
                </a:solidFill>
                <a:latin typeface="Times New Roman" pitchFamily="18" charset="0"/>
                <a:ea typeface="굴림" pitchFamily="50" charset="-127"/>
                <a:cs typeface="+mn-cs"/>
              </a:defRPr>
            </a:lvl5pPr>
            <a:lvl6pPr marL="2286000" algn="l" defTabSz="914400" rtl="0" eaLnBrk="1" latinLnBrk="1" hangingPunct="1">
              <a:defRPr kumimoji="1" sz="2400" kern="1200">
                <a:solidFill>
                  <a:schemeClr val="tx1"/>
                </a:solidFill>
                <a:latin typeface="Times New Roman" pitchFamily="18" charset="0"/>
                <a:ea typeface="굴림" pitchFamily="50" charset="-127"/>
                <a:cs typeface="+mn-cs"/>
              </a:defRPr>
            </a:lvl6pPr>
            <a:lvl7pPr marL="2743200" algn="l" defTabSz="914400" rtl="0" eaLnBrk="1" latinLnBrk="1" hangingPunct="1">
              <a:defRPr kumimoji="1" sz="2400" kern="1200">
                <a:solidFill>
                  <a:schemeClr val="tx1"/>
                </a:solidFill>
                <a:latin typeface="Times New Roman" pitchFamily="18" charset="0"/>
                <a:ea typeface="굴림" pitchFamily="50" charset="-127"/>
                <a:cs typeface="+mn-cs"/>
              </a:defRPr>
            </a:lvl7pPr>
            <a:lvl8pPr marL="3200400" algn="l" defTabSz="914400" rtl="0" eaLnBrk="1" latinLnBrk="1" hangingPunct="1">
              <a:defRPr kumimoji="1" sz="2400" kern="1200">
                <a:solidFill>
                  <a:schemeClr val="tx1"/>
                </a:solidFill>
                <a:latin typeface="Times New Roman" pitchFamily="18" charset="0"/>
                <a:ea typeface="굴림" pitchFamily="50" charset="-127"/>
                <a:cs typeface="+mn-cs"/>
              </a:defRPr>
            </a:lvl8pPr>
            <a:lvl9pPr marL="3657600" algn="l" defTabSz="914400" rtl="0" eaLnBrk="1" latinLnBrk="1" hangingPunct="1">
              <a:defRPr kumimoji="1" sz="2400" kern="1200">
                <a:solidFill>
                  <a:schemeClr val="tx1"/>
                </a:solidFill>
                <a:latin typeface="Times New Roman" pitchFamily="18" charset="0"/>
                <a:ea typeface="굴림" pitchFamily="50" charset="-127"/>
                <a:cs typeface="+mn-cs"/>
              </a:defRPr>
            </a:lvl9pPr>
          </a:lstStyle>
          <a:p>
            <a:pPr algn="l">
              <a:defRPr/>
            </a:pPr>
            <a:r>
              <a:rPr lang="en-US" altLang="ko-KR" sz="1000" dirty="0">
                <a:latin typeface="Tahoma" panose="020B0604030504040204" pitchFamily="34" charset="0"/>
                <a:ea typeface="Tahoma" panose="020B0604030504040204" pitchFamily="34" charset="0"/>
                <a:cs typeface="Tahoma" panose="020B0604030504040204" pitchFamily="34" charset="0"/>
              </a:rPr>
              <a:t>Source: </a:t>
            </a:r>
            <a:r>
              <a:rPr lang="en-US" altLang="ko-KR" sz="1000" dirty="0" err="1">
                <a:latin typeface="Tahoma" panose="020B0604030504040204" pitchFamily="34" charset="0"/>
                <a:ea typeface="Tahoma" panose="020B0604030504040204" pitchFamily="34" charset="0"/>
                <a:cs typeface="Tahoma" panose="020B0604030504040204" pitchFamily="34" charset="0"/>
              </a:rPr>
              <a:t>Negopdiev</a:t>
            </a:r>
            <a:r>
              <a:rPr lang="en-US" altLang="ko-KR" sz="1000" dirty="0">
                <a:latin typeface="Tahoma" panose="020B0604030504040204" pitchFamily="34" charset="0"/>
                <a:ea typeface="Tahoma" panose="020B0604030504040204" pitchFamily="34" charset="0"/>
                <a:cs typeface="Tahoma" panose="020B0604030504040204" pitchFamily="34" charset="0"/>
              </a:rPr>
              <a:t>, D., </a:t>
            </a:r>
            <a:r>
              <a:rPr lang="en-US" altLang="ko-KR" sz="1000" dirty="0" err="1">
                <a:latin typeface="Tahoma" panose="020B0604030504040204" pitchFamily="34" charset="0"/>
                <a:ea typeface="Tahoma" panose="020B0604030504040204" pitchFamily="34" charset="0"/>
                <a:cs typeface="Tahoma" panose="020B0604030504040204" pitchFamily="34" charset="0"/>
              </a:rPr>
              <a:t>COVIDSurg</a:t>
            </a:r>
            <a:r>
              <a:rPr lang="en-US" altLang="ko-KR" sz="1000" dirty="0">
                <a:latin typeface="Tahoma" panose="020B0604030504040204" pitchFamily="34" charset="0"/>
                <a:ea typeface="Tahoma" panose="020B0604030504040204" pitchFamily="34" charset="0"/>
                <a:cs typeface="Tahoma" panose="020B0604030504040204" pitchFamily="34" charset="0"/>
              </a:rPr>
              <a:t> Collaborative, and to the COVID-19 pandemic: global predictive modelling to inform surgical recovery plans." </a:t>
            </a:r>
            <a:r>
              <a:rPr lang="en-US" altLang="ko-KR" sz="1000" i="1" dirty="0">
                <a:latin typeface="Tahoma" panose="020B0604030504040204" pitchFamily="34" charset="0"/>
                <a:ea typeface="Tahoma" panose="020B0604030504040204" pitchFamily="34" charset="0"/>
                <a:cs typeface="Tahoma" panose="020B0604030504040204" pitchFamily="34" charset="0"/>
              </a:rPr>
              <a:t>British Journal of Surgery</a:t>
            </a:r>
            <a:r>
              <a:rPr lang="en-US" altLang="ko-KR" sz="1000" dirty="0">
                <a:latin typeface="Tahoma" panose="020B0604030504040204" pitchFamily="34" charset="0"/>
                <a:ea typeface="Tahoma" panose="020B0604030504040204" pitchFamily="34" charset="0"/>
                <a:cs typeface="Tahoma" panose="020B0604030504040204" pitchFamily="34" charset="0"/>
              </a:rPr>
              <a:t> 107.11 (2020): 1440-1449.)</a:t>
            </a:r>
          </a:p>
        </p:txBody>
      </p:sp>
    </p:spTree>
    <p:extLst>
      <p:ext uri="{BB962C8B-B14F-4D97-AF65-F5344CB8AC3E}">
        <p14:creationId xmlns:p14="http://schemas.microsoft.com/office/powerpoint/2010/main" val="2414892968"/>
      </p:ext>
    </p:extLst>
  </p:cSld>
  <p:clrMapOvr>
    <a:masterClrMapping/>
  </p:clrMapOvr>
</p:sld>
</file>

<file path=ppt/theme/theme1.xml><?xml version="1.0" encoding="utf-8"?>
<a:theme xmlns:a="http://schemas.openxmlformats.org/drawingml/2006/main" name="금동미륵보살">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금동미륵보살">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금동미륵보살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금동미륵보살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금동미륵보살 3">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금동미륵보살 4">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금동미륵보살 5">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금동미륵보살 6">
        <a:dk1>
          <a:srgbClr val="516451"/>
        </a:dk1>
        <a:lt1>
          <a:srgbClr val="FFFFFF"/>
        </a:lt1>
        <a:dk2>
          <a:srgbClr val="97AC3C"/>
        </a:dk2>
        <a:lt2>
          <a:srgbClr val="273D34"/>
        </a:lt2>
        <a:accent1>
          <a:srgbClr val="FFD459"/>
        </a:accent1>
        <a:accent2>
          <a:srgbClr val="F27A02"/>
        </a:accent2>
        <a:accent3>
          <a:srgbClr val="FFFFFF"/>
        </a:accent3>
        <a:accent4>
          <a:srgbClr val="445444"/>
        </a:accent4>
        <a:accent5>
          <a:srgbClr val="FFE6B5"/>
        </a:accent5>
        <a:accent6>
          <a:srgbClr val="DB6E02"/>
        </a:accent6>
        <a:hlink>
          <a:srgbClr val="00CC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CA42205DB6F64EB7718914EBE0A952" ma:contentTypeVersion="11" ma:contentTypeDescription="Create a new document." ma:contentTypeScope="" ma:versionID="30fa25c6c7fde62d0af8140f6b56ed3e">
  <xsd:schema xmlns:xsd="http://www.w3.org/2001/XMLSchema" xmlns:xs="http://www.w3.org/2001/XMLSchema" xmlns:p="http://schemas.microsoft.com/office/2006/metadata/properties" xmlns:ns2="3dc5bf9d-5ec5-4617-ac3c-ac35ba3f368d" xmlns:ns3="9730f034-6f2e-432c-a1a2-64d2f7ea8b5d" targetNamespace="http://schemas.microsoft.com/office/2006/metadata/properties" ma:root="true" ma:fieldsID="fc0da5af0f72332ed315ad564d368618" ns2:_="" ns3:_="">
    <xsd:import namespace="3dc5bf9d-5ec5-4617-ac3c-ac35ba3f368d"/>
    <xsd:import namespace="9730f034-6f2e-432c-a1a2-64d2f7ea8b5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5bf9d-5ec5-4617-ac3c-ac35ba3f36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30f034-6f2e-432c-a1a2-64d2f7ea8b5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A0D12B-685A-4AC3-868A-AA3917641A5C}"/>
</file>

<file path=customXml/itemProps2.xml><?xml version="1.0" encoding="utf-8"?>
<ds:datastoreItem xmlns:ds="http://schemas.openxmlformats.org/officeDocument/2006/customXml" ds:itemID="{E07214DB-61B6-4A44-8E8D-036C224C0A72}"/>
</file>

<file path=customXml/itemProps3.xml><?xml version="1.0" encoding="utf-8"?>
<ds:datastoreItem xmlns:ds="http://schemas.openxmlformats.org/officeDocument/2006/customXml" ds:itemID="{913FF93E-845D-4E8B-8C13-0747E45672A9}"/>
</file>

<file path=docProps/app.xml><?xml version="1.0" encoding="utf-8"?>
<Properties xmlns="http://schemas.openxmlformats.org/officeDocument/2006/extended-properties" xmlns:vt="http://schemas.openxmlformats.org/officeDocument/2006/docPropsVTypes">
  <Template/>
  <TotalTime>4625</TotalTime>
  <Words>1115</Words>
  <Application>Microsoft Office PowerPoint</Application>
  <PresentationFormat>On-screen Show (4:3)</PresentationFormat>
  <Paragraphs>217</Paragraphs>
  <Slides>13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맑은 고딕</vt:lpstr>
      <vt:lpstr>Calibri</vt:lpstr>
      <vt:lpstr>굴림</vt:lpstr>
      <vt:lpstr>HY각헤드라인B</vt:lpstr>
      <vt:lpstr>Tahoma</vt:lpstr>
      <vt:lpstr>Times New Roman</vt:lpstr>
      <vt:lpstr>Wingdings</vt:lpstr>
      <vt:lpstr>금동미륵보살</vt:lpstr>
      <vt:lpstr>Social Health Protection  towards UHC in an era of Pandemic</vt:lpstr>
      <vt:lpstr>PowerPoint Presentation</vt:lpstr>
      <vt:lpstr>PowerPoint Presentation</vt:lpstr>
      <vt:lpstr>PowerPoint Presentation</vt:lpstr>
      <vt:lpstr>PowerPoint Presentation</vt:lpstr>
      <vt:lpstr>1. Financial Resource for UHC </vt:lpstr>
      <vt:lpstr>2. Purchasing and Service/Benefits Coverage</vt:lpstr>
      <vt:lpstr>PowerPoint Presentation</vt:lpstr>
      <vt:lpstr>PowerPoint Presentation</vt:lpstr>
      <vt:lpstr>PowerPoint Presentation</vt:lpstr>
      <vt:lpstr>PowerPoint Presentation</vt:lpstr>
      <vt:lpstr>PowerPoint Presentation</vt:lpstr>
      <vt:lpstr>PowerPoint Presentation</vt:lpstr>
    </vt:vector>
  </TitlesOfParts>
  <Company>서울대학교</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Politics of Health Care Reform in Korea</dc:title>
  <dc:creator>보건대학원</dc:creator>
  <cp:lastModifiedBy>Costanza De Toma</cp:lastModifiedBy>
  <cp:revision>587</cp:revision>
  <cp:lastPrinted>2000-08-31T10:25:49Z</cp:lastPrinted>
  <dcterms:created xsi:type="dcterms:W3CDTF">2000-02-23T02:06:10Z</dcterms:created>
  <dcterms:modified xsi:type="dcterms:W3CDTF">2021-12-06T09:35:45Z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0x0101001CCA42205DB6F64EB7718914EBE0A952</vt:lpwstr>
  </property>
</Properties>
</file>