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Slides/notesSlide2.xml" ContentType="application/vnd.openxmlformats-officedocument.presentationml.notesSlide+xml"/>
  <Override PartName="/ppt/slides/slide5.xml" ContentType="application/vnd.openxmlformats-officedocument.presentationml.slide+xml"/>
  <Override PartName="/ppt/slides/slide6.xml" ContentType="application/vnd.openxmlformats-officedocument.presentationml.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slides/slide7.xml" ContentType="application/vnd.openxmlformats-officedocument.presentationml.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slides/slide12.xml" ContentType="application/vnd.openxmlformats-officedocument.presentationml.slide+xml"/>
  <Override PartName="/ppt/slides/slide13.xml" ContentType="application/vnd.openxmlformats-officedocument.presentationml.slide+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commentAuthors.xml" ContentType="application/vnd.openxmlformats-officedocument.presentationml.commentAuthor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7"/>
  </p:handoutMasterIdLst>
  <p:sldIdLst>
    <p:sldId id="1679" r:id="rId3"/>
    <p:sldId id="2428" r:id="rId5"/>
    <p:sldId id="2429" r:id="rId6"/>
    <p:sldId id="2438" r:id="rId7"/>
    <p:sldId id="2439" r:id="rId8"/>
    <p:sldId id="2440" r:id="rId9"/>
    <p:sldId id="2441" r:id="rId10"/>
    <p:sldId id="2406" r:id="rId11"/>
    <p:sldId id="2448" r:id="rId12"/>
    <p:sldId id="2452" r:id="rId13"/>
    <p:sldId id="2386" r:id="rId14"/>
    <p:sldId id="2312" r:id="rId15"/>
    <p:sldId id="2286" r:id="rId16"/>
  </p:sldIdLst>
  <p:sldSz cx="12192000" cy="6858000"/>
  <p:notesSz cx="6797675" cy="992632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标题目录" id="{86E831EB-3E5B-468B-86C0-CFF1C39BB502}">
          <p14:sldIdLst>
            <p14:sldId id="1679"/>
            <p14:sldId id="2428"/>
            <p14:sldId id="2429"/>
          </p14:sldIdLst>
        </p14:section>
        <p14:section name="一" id="{60FBF4A0-BBA8-4748-ADB1-AD47F78EE310}">
          <p14:sldIdLst>
            <p14:sldId id="2438"/>
            <p14:sldId id="2439"/>
            <p14:sldId id="2440"/>
            <p14:sldId id="2441"/>
            <p14:sldId id="2406"/>
            <p14:sldId id="2448"/>
            <p14:sldId id="2452"/>
            <p14:sldId id="2386"/>
          </p14:sldIdLst>
        </p14:section>
        <p14:section name="二" id="{59FFDF4C-3C24-4781-8881-FC8270650175}">
          <p14:sldIdLst>
            <p14:sldId id="2312"/>
          </p14:sldIdLst>
        </p14:section>
        <p14:section name="三" id="{24FE7AEB-412C-46AF-A02F-D65717679568}">
          <p14:sldIdLst>
            <p14:sldId id="2286"/>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u j" initials="wj" lastIdx="3" clrIdx="0"/>
  <p:cmAuthor id="2" name="qianchunyan-" initials="q" lastIdx="1" clrIdx="1"/>
  <p:cmAuthor id="3" name="曹 人元" initials="曹" lastIdx="1" clrIdx="2"/>
  <p:cmAuthor id="4" name="Jiang" initials="J" lastIdx="1" clrIdx="3"/>
  <p:cmAuthor id="5" name="22797" initials="2"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6666"/>
    <a:srgbClr val="FFFFFF"/>
    <a:srgbClr val="008080"/>
    <a:srgbClr val="007F7F"/>
    <a:srgbClr val="352850"/>
    <a:srgbClr val="BB010E"/>
    <a:srgbClr val="CC3300"/>
    <a:srgbClr val="CC4226"/>
    <a:srgbClr val="7800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77" autoAdjust="0"/>
    <p:restoredTop sz="95488" autoAdjust="0"/>
  </p:normalViewPr>
  <p:slideViewPr>
    <p:cSldViewPr snapToGrid="0">
      <p:cViewPr varScale="1">
        <p:scale>
          <a:sx n="120" d="100"/>
          <a:sy n="120" d="100"/>
        </p:scale>
        <p:origin x="132" y="126"/>
      </p:cViewPr>
      <p:guideLst>
        <p:guide orient="horz" pos="2129"/>
        <p:guide pos="3833"/>
        <p:guide pos="3114"/>
        <p:guide pos="4841"/>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55" d="100"/>
          <a:sy n="55" d="100"/>
        </p:scale>
        <p:origin x="181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8" Type="http://schemas.openxmlformats.org/officeDocument/2006/relationships/presProps" Target="presProps.xml"/><Relationship Id="rId13" Type="http://schemas.openxmlformats.org/officeDocument/2006/relationships/slide" Target="slides/slide10.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4.xml"/><Relationship Id="rId17" Type="http://schemas.openxmlformats.org/officeDocument/2006/relationships/handoutMaster" Target="handoutMasters/handoutMaster1.xml"/><Relationship Id="rId12" Type="http://schemas.openxmlformats.org/officeDocument/2006/relationships/slide" Target="slides/slide9.xml"/><Relationship Id="rId20" Type="http://schemas.openxmlformats.org/officeDocument/2006/relationships/tableStyles" Target="tableStyles.xml"/><Relationship Id="rId2" Type="http://schemas.openxmlformats.org/officeDocument/2006/relationships/theme" Target="theme/theme1.xml"/><Relationship Id="rId16" Type="http://schemas.openxmlformats.org/officeDocument/2006/relationships/slide" Target="slides/slide13.xml"/><Relationship Id="rId6" Type="http://schemas.openxmlformats.org/officeDocument/2006/relationships/slide" Target="slides/slide3.xml"/><Relationship Id="rId11" Type="http://schemas.openxmlformats.org/officeDocument/2006/relationships/slide" Target="slides/slide8.xml"/><Relationship Id="rId1" Type="http://schemas.openxmlformats.org/officeDocument/2006/relationships/slideMaster" Target="slideMasters/slideMaster1.xml"/><Relationship Id="rId24" Type="http://schemas.openxmlformats.org/officeDocument/2006/relationships/customXml" Target="../customXml/item3.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customXml" Target="../customXml/item2.xml"/><Relationship Id="rId19" Type="http://schemas.openxmlformats.org/officeDocument/2006/relationships/viewProps" Target="viewProps.xml"/><Relationship Id="rId10" Type="http://schemas.openxmlformats.org/officeDocument/2006/relationships/slide" Target="slides/slide7.xml"/><Relationship Id="rId9" Type="http://schemas.openxmlformats.org/officeDocument/2006/relationships/slide" Target="slides/slide6.xml"/><Relationship Id="rId4" Type="http://schemas.openxmlformats.org/officeDocument/2006/relationships/notesMaster" Target="notesMasters/notesMaster1.xml"/><Relationship Id="rId14" Type="http://schemas.openxmlformats.org/officeDocument/2006/relationships/slide" Target="slides/slide11.xml"/><Relationship Id="rId22" Type="http://schemas.openxmlformats.org/officeDocument/2006/relationships/customXml" Target="../customXml/item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C:\Users\lenovo\Documents\WeChat%20Files\a36094331\FileStorage\File\2021-07\2020&#24180;&#32844;&#24037;&#20840;&#22269;&#37325;&#35201;&#25351;&#26631;&#24773;&#20917;(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711495171011546"/>
          <c:y val="0.0368195524519917"/>
          <c:w val="0.91361375353967"/>
          <c:h val="0.610093635930805"/>
        </c:manualLayout>
      </c:layout>
      <c:barChart>
        <c:barDir val="col"/>
        <c:grouping val="stacked"/>
        <c:varyColors val="0"/>
        <c:ser>
          <c:idx val="0"/>
          <c:order val="0"/>
          <c:tx>
            <c:strRef>
              <c:f>'[2020年职工全国重要指标情况(1).xlsx]做表'!$C$2</c:f>
              <c:strCache>
                <c:ptCount val="1"/>
                <c:pt idx="0">
                  <c:v>在职退休比</c:v>
                </c:pt>
              </c:strCache>
            </c:strRef>
          </c:tx>
          <c:spPr>
            <a:solidFill>
              <a:srgbClr val="BBE0E3"/>
            </a:solidFill>
            <a:ln>
              <a:noFill/>
            </a:ln>
            <a:effectLst/>
          </c:spPr>
          <c:invertIfNegative val="0"/>
          <c:dLbls>
            <c:delete val="1"/>
          </c:dLbls>
          <c:cat>
            <c:strRef>
              <c:f>'[2020年职工全国重要指标情况(1).xlsx]做表'!$B$3:$B$36</c:f>
              <c:strCache>
                <c:ptCount val="33"/>
                <c:pt idx="1">
                  <c:v>兵团</c:v>
                </c:pt>
                <c:pt idx="2">
                  <c:v>西藏</c:v>
                </c:pt>
                <c:pt idx="3">
                  <c:v>青海</c:v>
                </c:pt>
                <c:pt idx="4">
                  <c:v>宁夏</c:v>
                </c:pt>
                <c:pt idx="5">
                  <c:v>海南</c:v>
                </c:pt>
                <c:pt idx="6">
                  <c:v>天津</c:v>
                </c:pt>
                <c:pt idx="7">
                  <c:v>上海</c:v>
                </c:pt>
                <c:pt idx="8">
                  <c:v>新疆</c:v>
                </c:pt>
                <c:pt idx="9">
                  <c:v>北京</c:v>
                </c:pt>
                <c:pt idx="10">
                  <c:v>内蒙古</c:v>
                </c:pt>
                <c:pt idx="11">
                  <c:v>吉林</c:v>
                </c:pt>
                <c:pt idx="12">
                  <c:v>甘肃</c:v>
                </c:pt>
                <c:pt idx="13">
                  <c:v>黑龙江</c:v>
                </c:pt>
                <c:pt idx="14">
                  <c:v>山西</c:v>
                </c:pt>
                <c:pt idx="15">
                  <c:v>重庆</c:v>
                </c:pt>
                <c:pt idx="16">
                  <c:v>福建</c:v>
                </c:pt>
                <c:pt idx="17">
                  <c:v>辽宁</c:v>
                </c:pt>
                <c:pt idx="18">
                  <c:v>陕西</c:v>
                </c:pt>
                <c:pt idx="19">
                  <c:v>贵州</c:v>
                </c:pt>
                <c:pt idx="20">
                  <c:v>云南</c:v>
                </c:pt>
                <c:pt idx="21">
                  <c:v>江西</c:v>
                </c:pt>
                <c:pt idx="22">
                  <c:v>广西</c:v>
                </c:pt>
                <c:pt idx="23">
                  <c:v>浙江</c:v>
                </c:pt>
                <c:pt idx="24">
                  <c:v>湖北</c:v>
                </c:pt>
                <c:pt idx="25">
                  <c:v>湖南</c:v>
                </c:pt>
                <c:pt idx="26">
                  <c:v>安徽</c:v>
                </c:pt>
                <c:pt idx="27">
                  <c:v>河北</c:v>
                </c:pt>
                <c:pt idx="28">
                  <c:v>江苏</c:v>
                </c:pt>
                <c:pt idx="29">
                  <c:v>四川</c:v>
                </c:pt>
                <c:pt idx="30">
                  <c:v>山东</c:v>
                </c:pt>
                <c:pt idx="31">
                  <c:v>河南</c:v>
                </c:pt>
                <c:pt idx="32">
                  <c:v>广东</c:v>
                </c:pt>
              </c:strCache>
            </c:strRef>
          </c:cat>
          <c:val>
            <c:numRef>
              <c:f>'[2020年职工全国重要指标情况(1).xlsx]做表'!$C$3:$C$36</c:f>
            </c:numRef>
          </c:val>
        </c:ser>
        <c:ser>
          <c:idx val="1"/>
          <c:order val="1"/>
          <c:tx>
            <c:strRef>
              <c:f>'[2020年职工全国重要指标情况(1).xlsx]做表'!$D$2</c:f>
              <c:strCache>
                <c:ptCount val="1"/>
                <c:pt idx="0">
                  <c:v>人均筹资额
（元）</c:v>
                </c:pt>
              </c:strCache>
            </c:strRef>
          </c:tx>
          <c:spPr>
            <a:solidFill>
              <a:srgbClr val="333399"/>
            </a:solidFill>
            <a:ln>
              <a:noFill/>
            </a:ln>
            <a:effectLst/>
          </c:spPr>
          <c:invertIfNegative val="0"/>
          <c:dLbls>
            <c:delete val="1"/>
          </c:dLbls>
          <c:cat>
            <c:strRef>
              <c:f>'[2020年职工全国重要指标情况(1).xlsx]做表'!$B$3:$B$36</c:f>
              <c:strCache>
                <c:ptCount val="33"/>
                <c:pt idx="1">
                  <c:v>兵团</c:v>
                </c:pt>
                <c:pt idx="2">
                  <c:v>西藏</c:v>
                </c:pt>
                <c:pt idx="3">
                  <c:v>青海</c:v>
                </c:pt>
                <c:pt idx="4">
                  <c:v>宁夏</c:v>
                </c:pt>
                <c:pt idx="5">
                  <c:v>海南</c:v>
                </c:pt>
                <c:pt idx="6">
                  <c:v>天津</c:v>
                </c:pt>
                <c:pt idx="7">
                  <c:v>上海</c:v>
                </c:pt>
                <c:pt idx="8">
                  <c:v>新疆</c:v>
                </c:pt>
                <c:pt idx="9">
                  <c:v>北京</c:v>
                </c:pt>
                <c:pt idx="10">
                  <c:v>内蒙古</c:v>
                </c:pt>
                <c:pt idx="11">
                  <c:v>吉林</c:v>
                </c:pt>
                <c:pt idx="12">
                  <c:v>甘肃</c:v>
                </c:pt>
                <c:pt idx="13">
                  <c:v>黑龙江</c:v>
                </c:pt>
                <c:pt idx="14">
                  <c:v>山西</c:v>
                </c:pt>
                <c:pt idx="15">
                  <c:v>重庆</c:v>
                </c:pt>
                <c:pt idx="16">
                  <c:v>福建</c:v>
                </c:pt>
                <c:pt idx="17">
                  <c:v>辽宁</c:v>
                </c:pt>
                <c:pt idx="18">
                  <c:v>陕西</c:v>
                </c:pt>
                <c:pt idx="19">
                  <c:v>贵州</c:v>
                </c:pt>
                <c:pt idx="20">
                  <c:v>云南</c:v>
                </c:pt>
                <c:pt idx="21">
                  <c:v>江西</c:v>
                </c:pt>
                <c:pt idx="22">
                  <c:v>广西</c:v>
                </c:pt>
                <c:pt idx="23">
                  <c:v>浙江</c:v>
                </c:pt>
                <c:pt idx="24">
                  <c:v>湖北</c:v>
                </c:pt>
                <c:pt idx="25">
                  <c:v>湖南</c:v>
                </c:pt>
                <c:pt idx="26">
                  <c:v>安徽</c:v>
                </c:pt>
                <c:pt idx="27">
                  <c:v>河北</c:v>
                </c:pt>
                <c:pt idx="28">
                  <c:v>江苏</c:v>
                </c:pt>
                <c:pt idx="29">
                  <c:v>四川</c:v>
                </c:pt>
                <c:pt idx="30">
                  <c:v>山东</c:v>
                </c:pt>
                <c:pt idx="31">
                  <c:v>河南</c:v>
                </c:pt>
                <c:pt idx="32">
                  <c:v>广东</c:v>
                </c:pt>
              </c:strCache>
            </c:strRef>
          </c:cat>
          <c:val>
            <c:numRef>
              <c:f>'[2020年职工全国重要指标情况(1).xlsx]做表'!$D$3:$D$36</c:f>
            </c:numRef>
          </c:val>
        </c:ser>
        <c:ser>
          <c:idx val="2"/>
          <c:order val="2"/>
          <c:tx>
            <c:strRef>
              <c:f>'[2020年职工全国重要指标情况(1).xlsx]做表'!$E$2</c:f>
              <c:strCache>
                <c:ptCount val="1"/>
                <c:pt idx="0">
                  <c:v>参保人数
（万人）</c:v>
                </c:pt>
              </c:strCache>
            </c:strRef>
          </c:tx>
          <c:spPr>
            <a:solidFill>
              <a:srgbClr val="FFFFFF"/>
            </a:solidFill>
            <a:ln>
              <a:noFill/>
            </a:ln>
            <a:effectLst/>
          </c:spPr>
          <c:invertIfNegative val="0"/>
          <c:dLbls>
            <c:delete val="1"/>
          </c:dLbls>
          <c:cat>
            <c:strRef>
              <c:f>'[2020年职工全国重要指标情况(1).xlsx]做表'!$B$3:$B$36</c:f>
              <c:strCache>
                <c:ptCount val="33"/>
                <c:pt idx="1">
                  <c:v>兵团</c:v>
                </c:pt>
                <c:pt idx="2">
                  <c:v>西藏</c:v>
                </c:pt>
                <c:pt idx="3">
                  <c:v>青海</c:v>
                </c:pt>
                <c:pt idx="4">
                  <c:v>宁夏</c:v>
                </c:pt>
                <c:pt idx="5">
                  <c:v>海南</c:v>
                </c:pt>
                <c:pt idx="6">
                  <c:v>天津</c:v>
                </c:pt>
                <c:pt idx="7">
                  <c:v>上海</c:v>
                </c:pt>
                <c:pt idx="8">
                  <c:v>新疆</c:v>
                </c:pt>
                <c:pt idx="9">
                  <c:v>北京</c:v>
                </c:pt>
                <c:pt idx="10">
                  <c:v>内蒙古</c:v>
                </c:pt>
                <c:pt idx="11">
                  <c:v>吉林</c:v>
                </c:pt>
                <c:pt idx="12">
                  <c:v>甘肃</c:v>
                </c:pt>
                <c:pt idx="13">
                  <c:v>黑龙江</c:v>
                </c:pt>
                <c:pt idx="14">
                  <c:v>山西</c:v>
                </c:pt>
                <c:pt idx="15">
                  <c:v>重庆</c:v>
                </c:pt>
                <c:pt idx="16">
                  <c:v>福建</c:v>
                </c:pt>
                <c:pt idx="17">
                  <c:v>辽宁</c:v>
                </c:pt>
                <c:pt idx="18">
                  <c:v>陕西</c:v>
                </c:pt>
                <c:pt idx="19">
                  <c:v>贵州</c:v>
                </c:pt>
                <c:pt idx="20">
                  <c:v>云南</c:v>
                </c:pt>
                <c:pt idx="21">
                  <c:v>江西</c:v>
                </c:pt>
                <c:pt idx="22">
                  <c:v>广西</c:v>
                </c:pt>
                <c:pt idx="23">
                  <c:v>浙江</c:v>
                </c:pt>
                <c:pt idx="24">
                  <c:v>湖北</c:v>
                </c:pt>
                <c:pt idx="25">
                  <c:v>湖南</c:v>
                </c:pt>
                <c:pt idx="26">
                  <c:v>安徽</c:v>
                </c:pt>
                <c:pt idx="27">
                  <c:v>河北</c:v>
                </c:pt>
                <c:pt idx="28">
                  <c:v>江苏</c:v>
                </c:pt>
                <c:pt idx="29">
                  <c:v>四川</c:v>
                </c:pt>
                <c:pt idx="30">
                  <c:v>山东</c:v>
                </c:pt>
                <c:pt idx="31">
                  <c:v>河南</c:v>
                </c:pt>
                <c:pt idx="32">
                  <c:v>广东</c:v>
                </c:pt>
              </c:strCache>
            </c:strRef>
          </c:cat>
          <c:val>
            <c:numRef>
              <c:f>'[2020年职工全国重要指标情况(1).xlsx]做表'!$E$3:$E$36</c:f>
            </c:numRef>
          </c:val>
        </c:ser>
        <c:ser>
          <c:idx val="4"/>
          <c:order val="3"/>
          <c:tx>
            <c:strRef>
              <c:f>'[2020年职工全国重要指标情况(1).xlsx]做表'!$G$2</c:f>
              <c:strCache>
                <c:ptCount val="1"/>
                <c:pt idx="0">
                  <c:v>职工医保参保人数（万人）</c:v>
                </c:pt>
              </c:strCache>
            </c:strRef>
          </c:tx>
          <c:spPr>
            <a:solidFill>
              <a:srgbClr val="ED7D31"/>
            </a:solidFill>
            <a:ln>
              <a:noFill/>
            </a:ln>
            <a:effectLst/>
          </c:spPr>
          <c:invertIfNegative val="0"/>
          <c:dLbls>
            <c:delete val="1"/>
          </c:dLbls>
          <c:cat>
            <c:strRef>
              <c:f>'[2020年职工全国重要指标情况(1).xlsx]做表'!$B$3:$B$36</c:f>
              <c:strCache>
                <c:ptCount val="33"/>
                <c:pt idx="1">
                  <c:v>兵团</c:v>
                </c:pt>
                <c:pt idx="2">
                  <c:v>西藏</c:v>
                </c:pt>
                <c:pt idx="3">
                  <c:v>青海</c:v>
                </c:pt>
                <c:pt idx="4">
                  <c:v>宁夏</c:v>
                </c:pt>
                <c:pt idx="5">
                  <c:v>海南</c:v>
                </c:pt>
                <c:pt idx="6">
                  <c:v>天津</c:v>
                </c:pt>
                <c:pt idx="7">
                  <c:v>上海</c:v>
                </c:pt>
                <c:pt idx="8">
                  <c:v>新疆</c:v>
                </c:pt>
                <c:pt idx="9">
                  <c:v>北京</c:v>
                </c:pt>
                <c:pt idx="10">
                  <c:v>内蒙古</c:v>
                </c:pt>
                <c:pt idx="11">
                  <c:v>吉林</c:v>
                </c:pt>
                <c:pt idx="12">
                  <c:v>甘肃</c:v>
                </c:pt>
                <c:pt idx="13">
                  <c:v>黑龙江</c:v>
                </c:pt>
                <c:pt idx="14">
                  <c:v>山西</c:v>
                </c:pt>
                <c:pt idx="15">
                  <c:v>重庆</c:v>
                </c:pt>
                <c:pt idx="16">
                  <c:v>福建</c:v>
                </c:pt>
                <c:pt idx="17">
                  <c:v>辽宁</c:v>
                </c:pt>
                <c:pt idx="18">
                  <c:v>陕西</c:v>
                </c:pt>
                <c:pt idx="19">
                  <c:v>贵州</c:v>
                </c:pt>
                <c:pt idx="20">
                  <c:v>云南</c:v>
                </c:pt>
                <c:pt idx="21">
                  <c:v>江西</c:v>
                </c:pt>
                <c:pt idx="22">
                  <c:v>广西</c:v>
                </c:pt>
                <c:pt idx="23">
                  <c:v>浙江</c:v>
                </c:pt>
                <c:pt idx="24">
                  <c:v>湖北</c:v>
                </c:pt>
                <c:pt idx="25">
                  <c:v>湖南</c:v>
                </c:pt>
                <c:pt idx="26">
                  <c:v>安徽</c:v>
                </c:pt>
                <c:pt idx="27">
                  <c:v>河北</c:v>
                </c:pt>
                <c:pt idx="28">
                  <c:v>江苏</c:v>
                </c:pt>
                <c:pt idx="29">
                  <c:v>四川</c:v>
                </c:pt>
                <c:pt idx="30">
                  <c:v>山东</c:v>
                </c:pt>
                <c:pt idx="31">
                  <c:v>河南</c:v>
                </c:pt>
                <c:pt idx="32">
                  <c:v>广东</c:v>
                </c:pt>
              </c:strCache>
            </c:strRef>
          </c:cat>
          <c:val>
            <c:numRef>
              <c:f>'[2020年职工全国重要指标情况(1).xlsx]做表'!$G$3:$G$36</c:f>
              <c:numCache>
                <c:formatCode>General</c:formatCode>
                <c:ptCount val="33"/>
                <c:pt idx="1" c:formatCode="#,##0_ ">
                  <c:v>145.9227</c:v>
                </c:pt>
                <c:pt idx="2" c:formatCode="#,##0_ ">
                  <c:v>50.42</c:v>
                </c:pt>
                <c:pt idx="3" c:formatCode="#,##0_ ">
                  <c:v>108.5375</c:v>
                </c:pt>
                <c:pt idx="4" c:formatCode="#,##0_ ">
                  <c:v>152.9531</c:v>
                </c:pt>
                <c:pt idx="5" c:formatCode="#,##0_ ">
                  <c:v>250.0923</c:v>
                </c:pt>
                <c:pt idx="6" c:formatCode="#,##0_ ">
                  <c:v>618.4304</c:v>
                </c:pt>
                <c:pt idx="7" c:formatCode="#,##0_ ">
                  <c:v>1587.1783</c:v>
                </c:pt>
                <c:pt idx="8" c:formatCode="#,##0_ ">
                  <c:v>483.2069</c:v>
                </c:pt>
                <c:pt idx="9" c:formatCode="#,##0_ ">
                  <c:v>1741.5956</c:v>
                </c:pt>
                <c:pt idx="10" c:formatCode="#,##0_ ">
                  <c:v>552.9846</c:v>
                </c:pt>
                <c:pt idx="11" c:formatCode="#,##0_ ">
                  <c:v>529.7696</c:v>
                </c:pt>
                <c:pt idx="12" c:formatCode="#,##0_ ">
                  <c:v>361.9186</c:v>
                </c:pt>
                <c:pt idx="13" c:formatCode="#,##0_ ">
                  <c:v>876.3835</c:v>
                </c:pt>
                <c:pt idx="14" c:formatCode="#,##0_ ">
                  <c:v>716.3777</c:v>
                </c:pt>
                <c:pt idx="15" c:formatCode="#,##0_ ">
                  <c:v>766.9803</c:v>
                </c:pt>
                <c:pt idx="16" c:formatCode="#,##0_ ">
                  <c:v>893.1266</c:v>
                </c:pt>
                <c:pt idx="17" c:formatCode="#,##0_ ">
                  <c:v>1588.3556</c:v>
                </c:pt>
                <c:pt idx="18" c:formatCode="#,##0_ ">
                  <c:v>742.21</c:v>
                </c:pt>
                <c:pt idx="19" c:formatCode="#,##0_ ">
                  <c:v>475.4885</c:v>
                </c:pt>
                <c:pt idx="20" c:formatCode="#,##0_ ">
                  <c:v>548.4217</c:v>
                </c:pt>
                <c:pt idx="21" c:formatCode="#,##0_ ">
                  <c:v>599.0285</c:v>
                </c:pt>
                <c:pt idx="22" c:formatCode="#,##0_ ">
                  <c:v>656.2271</c:v>
                </c:pt>
                <c:pt idx="23" c:formatCode="#,##0_ ">
                  <c:v>2579.4893</c:v>
                </c:pt>
                <c:pt idx="24" c:formatCode="#,##0_ ">
                  <c:v>1136.9297</c:v>
                </c:pt>
                <c:pt idx="25" c:formatCode="#,##0_ ">
                  <c:v>989.7759</c:v>
                </c:pt>
                <c:pt idx="26" c:formatCode="#,##0_ ">
                  <c:v>951.6224</c:v>
                </c:pt>
                <c:pt idx="27" c:formatCode="#,##0_ ">
                  <c:v>1135.4883</c:v>
                </c:pt>
                <c:pt idx="28" c:formatCode="#,##0_ ">
                  <c:v>3102.2514</c:v>
                </c:pt>
                <c:pt idx="29" c:formatCode="#,##0_ ">
                  <c:v>1875.9347</c:v>
                </c:pt>
                <c:pt idx="30" c:formatCode="#,##0_ ">
                  <c:v>2323.3372</c:v>
                </c:pt>
                <c:pt idx="31" c:formatCode="#,##0_ ">
                  <c:v>1336.522</c:v>
                </c:pt>
                <c:pt idx="32" c:formatCode="#,##0_ ">
                  <c:v>4578.1375</c:v>
                </c:pt>
              </c:numCache>
            </c:numRef>
          </c:val>
        </c:ser>
        <c:ser>
          <c:idx val="5"/>
          <c:order val="4"/>
          <c:tx>
            <c:strRef>
              <c:f>'[2020年职工全国重要指标情况(1).xlsx]做表'!$H$2</c:f>
              <c:strCache>
                <c:ptCount val="1"/>
                <c:pt idx="0">
                  <c:v>居民医保参保人数（万人）</c:v>
                </c:pt>
              </c:strCache>
            </c:strRef>
          </c:tx>
          <c:spPr>
            <a:solidFill>
              <a:srgbClr val="378CCD"/>
            </a:solidFill>
            <a:ln>
              <a:noFill/>
            </a:ln>
            <a:effectLst/>
          </c:spPr>
          <c:invertIfNegative val="0"/>
          <c:dLbls>
            <c:delete val="1"/>
          </c:dLbls>
          <c:cat>
            <c:strRef>
              <c:f>'[2020年职工全国重要指标情况(1).xlsx]做表'!$B$3:$B$36</c:f>
              <c:strCache>
                <c:ptCount val="33"/>
                <c:pt idx="1">
                  <c:v>兵团</c:v>
                </c:pt>
                <c:pt idx="2">
                  <c:v>西藏</c:v>
                </c:pt>
                <c:pt idx="3">
                  <c:v>青海</c:v>
                </c:pt>
                <c:pt idx="4">
                  <c:v>宁夏</c:v>
                </c:pt>
                <c:pt idx="5">
                  <c:v>海南</c:v>
                </c:pt>
                <c:pt idx="6">
                  <c:v>天津</c:v>
                </c:pt>
                <c:pt idx="7">
                  <c:v>上海</c:v>
                </c:pt>
                <c:pt idx="8">
                  <c:v>新疆</c:v>
                </c:pt>
                <c:pt idx="9">
                  <c:v>北京</c:v>
                </c:pt>
                <c:pt idx="10">
                  <c:v>内蒙古</c:v>
                </c:pt>
                <c:pt idx="11">
                  <c:v>吉林</c:v>
                </c:pt>
                <c:pt idx="12">
                  <c:v>甘肃</c:v>
                </c:pt>
                <c:pt idx="13">
                  <c:v>黑龙江</c:v>
                </c:pt>
                <c:pt idx="14">
                  <c:v>山西</c:v>
                </c:pt>
                <c:pt idx="15">
                  <c:v>重庆</c:v>
                </c:pt>
                <c:pt idx="16">
                  <c:v>福建</c:v>
                </c:pt>
                <c:pt idx="17">
                  <c:v>辽宁</c:v>
                </c:pt>
                <c:pt idx="18">
                  <c:v>陕西</c:v>
                </c:pt>
                <c:pt idx="19">
                  <c:v>贵州</c:v>
                </c:pt>
                <c:pt idx="20">
                  <c:v>云南</c:v>
                </c:pt>
                <c:pt idx="21">
                  <c:v>江西</c:v>
                </c:pt>
                <c:pt idx="22">
                  <c:v>广西</c:v>
                </c:pt>
                <c:pt idx="23">
                  <c:v>浙江</c:v>
                </c:pt>
                <c:pt idx="24">
                  <c:v>湖北</c:v>
                </c:pt>
                <c:pt idx="25">
                  <c:v>湖南</c:v>
                </c:pt>
                <c:pt idx="26">
                  <c:v>安徽</c:v>
                </c:pt>
                <c:pt idx="27">
                  <c:v>河北</c:v>
                </c:pt>
                <c:pt idx="28">
                  <c:v>江苏</c:v>
                </c:pt>
                <c:pt idx="29">
                  <c:v>四川</c:v>
                </c:pt>
                <c:pt idx="30">
                  <c:v>山东</c:v>
                </c:pt>
                <c:pt idx="31">
                  <c:v>河南</c:v>
                </c:pt>
                <c:pt idx="32">
                  <c:v>广东</c:v>
                </c:pt>
              </c:strCache>
            </c:strRef>
          </c:cat>
          <c:val>
            <c:numRef>
              <c:f>'[2020年职工全国重要指标情况(1).xlsx]做表'!$H$3:$H$36</c:f>
              <c:numCache>
                <c:formatCode>General</c:formatCode>
                <c:ptCount val="33"/>
                <c:pt idx="1" c:formatCode="#,##0_ ">
                  <c:v>112.2083</c:v>
                </c:pt>
                <c:pt idx="2" c:formatCode="#,##0_ ">
                  <c:v>292.330700000001</c:v>
                </c:pt>
                <c:pt idx="3" c:formatCode="#,##0_ ">
                  <c:v>454.725800000001</c:v>
                </c:pt>
                <c:pt idx="4" c:formatCode="#,##0_ ">
                  <c:v>505.806499999999</c:v>
                </c:pt>
                <c:pt idx="5" c:formatCode="#,##0_ ">
                  <c:v>683.949699999998</c:v>
                </c:pt>
                <c:pt idx="6" c:formatCode="#,##0_ ">
                  <c:v>545.6747</c:v>
                </c:pt>
                <c:pt idx="7" c:formatCode="#,##0_ ">
                  <c:v>355.9928</c:v>
                </c:pt>
                <c:pt idx="8" c:formatCode="#,##0_ ">
                  <c:v>1575.4174</c:v>
                </c:pt>
                <c:pt idx="9" c:formatCode="#,##0_ ">
                  <c:v>398.289200000002</c:v>
                </c:pt>
                <c:pt idx="10" c:formatCode="#,##0_ ">
                  <c:v>1630.9419</c:v>
                </c:pt>
                <c:pt idx="11" c:formatCode="#,##0_ ">
                  <c:v>1932.08770000001</c:v>
                </c:pt>
                <c:pt idx="12" c:formatCode="#,##0_ ">
                  <c:v>2228.4793</c:v>
                </c:pt>
                <c:pt idx="13" c:formatCode="#,##0_ ">
                  <c:v>1950.5927</c:v>
                </c:pt>
                <c:pt idx="14" c:formatCode="#,##0_ ">
                  <c:v>2528.69639999999</c:v>
                </c:pt>
                <c:pt idx="15" c:formatCode="#,##0_ ">
                  <c:v>2499.764</c:v>
                </c:pt>
                <c:pt idx="16" c:formatCode="#,##0_ ">
                  <c:v>2947.34829999999</c:v>
                </c:pt>
                <c:pt idx="17" c:formatCode="#,##0_ ">
                  <c:v>2279.1382</c:v>
                </c:pt>
                <c:pt idx="18" c:formatCode="#,##0_ ">
                  <c:v>3157.5345</c:v>
                </c:pt>
                <c:pt idx="19" c:formatCode="#,##0_ ">
                  <c:v>3718.8663</c:v>
                </c:pt>
                <c:pt idx="20" c:formatCode="#,##0_ ">
                  <c:v>4032.8325</c:v>
                </c:pt>
                <c:pt idx="21" c:formatCode="#,##0_ ">
                  <c:v>4180.94000000001</c:v>
                </c:pt>
                <c:pt idx="22" c:formatCode="#,##0_ ">
                  <c:v>4561.00880000001</c:v>
                </c:pt>
                <c:pt idx="23" c:formatCode="#,##0_ ">
                  <c:v>2977.043</c:v>
                </c:pt>
                <c:pt idx="24" c:formatCode="#,##0_ ">
                  <c:v>4446.04580000001</c:v>
                </c:pt>
                <c:pt idx="25" c:formatCode="#,##0_ ">
                  <c:v>5626.01139999999</c:v>
                </c:pt>
                <c:pt idx="26" c:formatCode="#,##0_ ">
                  <c:v>5752.9746</c:v>
                </c:pt>
                <c:pt idx="27" c:formatCode="#,##0_ ">
                  <c:v>5803.2781</c:v>
                </c:pt>
                <c:pt idx="28" c:formatCode="#,##0_ ">
                  <c:v>4865.49140000001</c:v>
                </c:pt>
                <c:pt idx="29" c:formatCode="#,##0_ ">
                  <c:v>6715.7452</c:v>
                </c:pt>
                <c:pt idx="30" c:formatCode="#,##0_ ">
                  <c:v>7374.48660000002</c:v>
                </c:pt>
                <c:pt idx="31" c:formatCode="#,##0_ ">
                  <c:v>9012.98610000003</c:v>
                </c:pt>
                <c:pt idx="32" c:formatCode="#,##0_ ">
                  <c:v>6413.29929999999</c:v>
                </c:pt>
              </c:numCache>
            </c:numRef>
          </c:val>
        </c:ser>
        <c:dLbls>
          <c:showLegendKey val="0"/>
          <c:showVal val="0"/>
          <c:showCatName val="0"/>
          <c:showSerName val="0"/>
          <c:showPercent val="0"/>
          <c:showBubbleSize val="0"/>
        </c:dLbls>
        <c:gapWidth val="150"/>
        <c:overlap val="100"/>
        <c:axId val="239802487"/>
        <c:axId val="960981503"/>
      </c:barChart>
      <c:catAx>
        <c:axId val="239802487"/>
        <c:scaling>
          <c:orientation val="minMax"/>
        </c:scaling>
        <c:delete val="0"/>
        <c:axPos val="b"/>
        <c:numFmt formatCode="General" sourceLinked="0"/>
        <c:majorTickMark val="none"/>
        <c:minorTickMark val="none"/>
        <c:tickLblPos val="nextTo"/>
        <c:spPr>
          <a:noFill/>
          <a:ln w="9525" cap="flat" cmpd="sng" algn="ctr">
            <a:solidFill>
              <a:srgbClr val="000000">
                <a:lumMod val="15000"/>
                <a:lumOff val="85000"/>
              </a:srgbClr>
            </a:solidFill>
            <a:round/>
          </a:ln>
          <a:effectLst/>
        </c:spPr>
        <c:txPr>
          <a:bodyPr rot="0" spcFirstLastPara="0" vertOverflow="ellipsis" vert="eaVert" wrap="square" anchor="ctr" anchorCtr="1"/>
          <a:lstStyle/>
          <a:p>
            <a:pPr>
              <a:defRPr lang="zh-CN" sz="1200" b="0" i="0" u="none" strike="noStrike" kern="1200" baseline="0">
                <a:solidFill>
                  <a:srgbClr val="000000">
                    <a:lumMod val="65000"/>
                    <a:lumOff val="35000"/>
                  </a:srgbClr>
                </a:solidFill>
                <a:latin typeface="Arial" panose="020B0704020202020204" pitchFamily="34" charset="0"/>
                <a:ea typeface="宋体" panose="02010600030101010101" pitchFamily="2" charset="-122"/>
                <a:cs typeface="+mn-ea"/>
              </a:defRPr>
            </a:pPr>
          </a:p>
        </c:txPr>
        <c:crossAx val="960981503"/>
        <c:crosses val="autoZero"/>
        <c:auto val="1"/>
        <c:lblAlgn val="ctr"/>
        <c:lblOffset val="100"/>
        <c:noMultiLvlLbl val="0"/>
      </c:catAx>
      <c:valAx>
        <c:axId val="960981503"/>
        <c:scaling>
          <c:orientation val="minMax"/>
          <c:max val="11000"/>
          <c:min val="0"/>
        </c:scaling>
        <c:delete val="0"/>
        <c:axPos val="l"/>
        <c:majorGridlines>
          <c:spPr>
            <a:ln w="9525" cap="flat" cmpd="sng" algn="ctr">
              <a:solidFill>
                <a:srgbClr val="FFFFFF">
                  <a:lumMod val="95000"/>
                </a:srgbClr>
              </a:solidFill>
              <a:round/>
            </a:ln>
            <a:effectLst/>
          </c:spPr>
        </c:majorGridlines>
        <c:numFmt formatCode="General" sourceLinked="1"/>
        <c:majorTickMark val="none"/>
        <c:minorTickMark val="none"/>
        <c:tickLblPos val="nextTo"/>
        <c:spPr>
          <a:noFill/>
          <a:ln>
            <a:noFill/>
          </a:ln>
          <a:effectLst/>
        </c:spPr>
        <c:txPr>
          <a:bodyPr rot="-60000000" spcFirstLastPara="0" vertOverflow="ellipsis" vert="horz" wrap="square" anchor="ctr" anchorCtr="1"/>
          <a:lstStyle/>
          <a:p>
            <a:pPr>
              <a:defRPr lang="zh-CN" sz="1200" b="0" i="0" u="none" strike="noStrike" kern="1200" baseline="0">
                <a:solidFill>
                  <a:srgbClr val="000000">
                    <a:lumMod val="65000"/>
                    <a:lumOff val="35000"/>
                  </a:srgbClr>
                </a:solidFill>
                <a:latin typeface="Arial" panose="020B0704020202020204" pitchFamily="34" charset="0"/>
                <a:ea typeface="宋体" panose="02010600030101010101" pitchFamily="2" charset="-122"/>
                <a:cs typeface="+mn-ea"/>
              </a:defRPr>
            </a:pPr>
          </a:p>
        </c:txPr>
        <c:crossAx val="239802487"/>
        <c:crosses val="autoZero"/>
        <c:crossBetween val="between"/>
        <c:majorUnit val="1000"/>
      </c:valAx>
      <c:spPr>
        <a:noFill/>
        <a:ln>
          <a:noFill/>
        </a:ln>
        <a:effectLst/>
      </c:spPr>
    </c:plotArea>
    <c:legend>
      <c:legendPos val="b"/>
      <c:legendEntry>
        <c:idx val="0"/>
        <c:txPr>
          <a:bodyPr rot="0" spcFirstLastPara="0" vertOverflow="ellipsis" vert="horz" wrap="square" anchor="ctr" anchorCtr="1"/>
          <a:lstStyle/>
          <a:p>
            <a:pPr>
              <a:defRPr lang="zh-CN" sz="1200" b="0" i="0" u="none" strike="noStrike" kern="1200" baseline="0">
                <a:solidFill>
                  <a:srgbClr val="000000">
                    <a:lumMod val="65000"/>
                    <a:lumOff val="35000"/>
                  </a:srgbClr>
                </a:solidFill>
                <a:latin typeface="Arial" panose="020B0704020202020204" pitchFamily="34" charset="0"/>
                <a:ea typeface="宋体" panose="02010600030101010101" pitchFamily="2" charset="-122"/>
                <a:cs typeface="+mn-ea"/>
              </a:defRPr>
            </a:pPr>
          </a:p>
        </c:txPr>
      </c:legendEntry>
      <c:legendEntry>
        <c:idx val="1"/>
        <c:txPr>
          <a:bodyPr rot="0" spcFirstLastPara="0" vertOverflow="ellipsis" vert="horz" wrap="square" anchor="ctr" anchorCtr="1"/>
          <a:lstStyle/>
          <a:p>
            <a:pPr>
              <a:defRPr lang="zh-CN" sz="1200" b="0" i="0" u="none" strike="noStrike" kern="1200" baseline="0">
                <a:solidFill>
                  <a:srgbClr val="000000">
                    <a:lumMod val="65000"/>
                    <a:lumOff val="35000"/>
                  </a:srgbClr>
                </a:solidFill>
                <a:latin typeface="Arial" panose="020B0704020202020204" pitchFamily="34" charset="0"/>
                <a:ea typeface="宋体" panose="02010600030101010101" pitchFamily="2" charset="-122"/>
                <a:cs typeface="+mn-ea"/>
              </a:defRPr>
            </a:pPr>
          </a:p>
        </c:txPr>
      </c:legendEntry>
      <c:layout>
        <c:manualLayout>
          <c:xMode val="edge"/>
          <c:yMode val="edge"/>
          <c:x val="0.159033354190782"/>
          <c:y val="0.912299872146646"/>
          <c:w val="0.748540060733473"/>
          <c:h val="0.0829389788293898"/>
        </c:manualLayout>
      </c:layout>
      <c:overlay val="0"/>
      <c:spPr>
        <a:noFill/>
        <a:ln>
          <a:noFill/>
        </a:ln>
        <a:effectLst/>
      </c:spPr>
      <c:txPr>
        <a:bodyPr rot="0" spcFirstLastPara="0" vertOverflow="ellipsis" vert="horz" wrap="square" anchor="ctr" anchorCtr="1"/>
        <a:lstStyle/>
        <a:p>
          <a:pPr>
            <a:defRPr lang="zh-CN" sz="1200" b="0" i="0" u="none" strike="noStrike" kern="1200" baseline="0">
              <a:solidFill>
                <a:srgbClr val="000000">
                  <a:lumMod val="65000"/>
                  <a:lumOff val="35000"/>
                </a:srgbClr>
              </a:solidFill>
              <a:latin typeface="Arial" panose="020B0704020202020204" pitchFamily="34" charset="0"/>
              <a:ea typeface="宋体" panose="02010600030101010101" pitchFamily="2" charset="-122"/>
              <a:cs typeface="+mn-ea"/>
            </a:defRPr>
          </a:pPr>
        </a:p>
      </c:txPr>
    </c:legend>
    <c:plotVisOnly val="1"/>
    <c:dispBlanksAs val="gap"/>
    <c:showDLblsOverMax val="0"/>
  </c:chart>
  <c:spPr>
    <a:solidFill>
      <a:srgbClr val="FFFFFF"/>
    </a:solidFill>
    <a:ln w="9525" cap="flat" cmpd="sng" algn="ctr">
      <a:solidFill>
        <a:srgbClr val="000000">
          <a:lumMod val="15000"/>
          <a:lumOff val="85000"/>
        </a:srgbClr>
      </a:solidFill>
      <a:round/>
    </a:ln>
    <a:effectLst/>
  </c:spPr>
  <c:txPr>
    <a:bodyPr/>
    <a:lstStyle/>
    <a:p>
      <a:pPr>
        <a:defRPr lang="zh-CN" sz="1200"/>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rgbClr val="000000">
        <a:lumMod val="65000"/>
        <a:lumOff val="35000"/>
      </a:srgbClr>
    </cs:fontRef>
    <cs:defRPr sz="1000" kern="1200"/>
  </cs:axisTitle>
  <cs:categoryAxis>
    <cs:lnRef idx="0"/>
    <cs:fillRef idx="0"/>
    <cs:effectRef idx="0"/>
    <cs:fontRef idx="minor">
      <a:srgbClr val="000000">
        <a:lumMod val="65000"/>
        <a:lumOff val="35000"/>
      </a:srgbClr>
    </cs:fontRef>
    <cs:spPr>
      <a:ln w="9525" cap="flat" cmpd="sng" algn="ctr">
        <a:solidFill>
          <a:srgbClr val="000000">
            <a:lumMod val="15000"/>
            <a:lumOff val="85000"/>
          </a:srgbClr>
        </a:solidFill>
        <a:round/>
      </a:ln>
    </cs:spPr>
    <cs:defRPr sz="900" kern="1200"/>
  </cs:categoryAxis>
  <cs:chartArea mods="allowNoFillOverride allowNoLineOverride">
    <cs:lnRef idx="0"/>
    <cs:fillRef idx="0"/>
    <cs:effectRef idx="0"/>
    <cs:fontRef idx="minor">
      <a:srgbClr val="000000"/>
    </cs:fontRef>
    <cs:spPr>
      <a:solidFill>
        <a:srgbClr val="FFFFFF"/>
      </a:solidFill>
      <a:ln w="9525" cap="flat" cmpd="sng" algn="ctr">
        <a:solidFill>
          <a:srgbClr val="000000">
            <a:lumMod val="15000"/>
            <a:lumOff val="85000"/>
          </a:srgbClr>
        </a:solidFill>
        <a:round/>
      </a:ln>
    </cs:spPr>
    <cs:defRPr sz="1000" kern="1200"/>
  </cs:chartArea>
  <cs:dataLabel>
    <cs:lnRef idx="0"/>
    <cs:fillRef idx="0"/>
    <cs:effectRef idx="0"/>
    <cs:fontRef idx="minor">
      <a:srgbClr val="000000">
        <a:lumMod val="75000"/>
        <a:lumOff val="25000"/>
      </a:srgbClr>
    </cs:fontRef>
    <cs:defRPr sz="900" kern="1200"/>
  </cs:dataLabel>
  <cs:dataLabelCallout>
    <cs:lnRef idx="0"/>
    <cs:fillRef idx="0"/>
    <cs:effectRef idx="0"/>
    <cs:fontRef idx="minor">
      <a:srgbClr val="000000">
        <a:lumMod val="65000"/>
        <a:lumOff val="35000"/>
      </a:srgbClr>
    </cs:fontRef>
    <cs:spPr>
      <a:solidFill>
        <a:srgbClr val="FFFFFF"/>
      </a:solidFill>
      <a:ln>
        <a:solidFill>
          <a:srgbClr val="000000">
            <a:lumMod val="25000"/>
            <a:lumOff val="75000"/>
          </a:srgb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rgbClr val="000000"/>
    </cs:fontRef>
  </cs:dataPoint>
  <cs:dataPoint3D>
    <cs:lnRef idx="0"/>
    <cs:fillRef idx="1">
      <cs:styleClr val="auto"/>
    </cs:fillRef>
    <cs:effectRef idx="0"/>
    <cs:fontRef idx="minor">
      <a:srgbClr val="000000"/>
    </cs:fontRef>
  </cs:dataPoint3D>
  <cs:dataPointLine>
    <cs:lnRef idx="0">
      <cs:styleClr val="auto"/>
    </cs:lnRef>
    <cs:fillRef idx="1"/>
    <cs:effectRef idx="0"/>
    <cs:fontRef idx="minor">
      <a:srgbClr val="000000"/>
    </cs:fontRef>
    <cs:spPr>
      <a:ln w="28575" cap="rnd">
        <a:solidFill>
          <a:srgbClr val="FFFFFF"/>
        </a:solidFill>
        <a:round/>
      </a:ln>
    </cs:spPr>
  </cs:dataPointLine>
  <cs:dataPointMarker>
    <cs:lnRef idx="0">
      <cs:styleClr val="auto"/>
    </cs:lnRef>
    <cs:fillRef idx="1">
      <cs:styleClr val="auto"/>
    </cs:fillRef>
    <cs:effectRef idx="0"/>
    <cs:fontRef idx="minor">
      <a:srgbClr val="000000"/>
    </cs:fontRef>
    <cs:spPr>
      <a:ln w="9525">
        <a:solidFill>
          <a:srgbClr val="FFFFFF"/>
        </a:solidFill>
      </a:ln>
    </cs:spPr>
  </cs:dataPointMarker>
  <cs:dataPointMarkerLayout symbol="circle" size="5"/>
  <cs:dataPointWireframe>
    <cs:lnRef idx="0">
      <cs:styleClr val="auto"/>
    </cs:lnRef>
    <cs:fillRef idx="1"/>
    <cs:effectRef idx="0"/>
    <cs:fontRef idx="minor">
      <a:srgbClr val="000000"/>
    </cs:fontRef>
    <cs:spPr>
      <a:ln w="9525" cap="rnd">
        <a:solidFill>
          <a:srgbClr val="FFFFFF"/>
        </a:solidFill>
        <a:round/>
      </a:ln>
    </cs:spPr>
  </cs:dataPointWireframe>
  <cs:dataTable>
    <cs:lnRef idx="0"/>
    <cs:fillRef idx="0"/>
    <cs:effectRef idx="0"/>
    <cs:fontRef idx="minor">
      <a:srgbClr val="000000">
        <a:lumMod val="65000"/>
        <a:lumOff val="35000"/>
      </a:srgbClr>
    </cs:fontRef>
    <cs:spPr>
      <a:noFill/>
      <a:ln w="9525" cap="flat" cmpd="sng" algn="ctr">
        <a:solidFill>
          <a:srgbClr val="000000">
            <a:lumMod val="15000"/>
            <a:lumOff val="85000"/>
          </a:srgbClr>
        </a:solidFill>
        <a:round/>
      </a:ln>
    </cs:spPr>
    <cs:defRPr sz="900" kern="1200"/>
  </cs:dataTable>
  <cs:downBar>
    <cs:lnRef idx="0"/>
    <cs:fillRef idx="0"/>
    <cs:effectRef idx="0"/>
    <cs:fontRef idx="minor">
      <a:srgbClr val="000000"/>
    </cs:fontRef>
    <cs:spPr>
      <a:solidFill>
        <a:srgbClr val="000000">
          <a:lumMod val="75000"/>
          <a:lumOff val="25000"/>
        </a:srgbClr>
      </a:solidFill>
      <a:ln w="9525" cap="flat" cmpd="sng" algn="ctr">
        <a:solidFill>
          <a:srgbClr val="000000">
            <a:lumMod val="65000"/>
            <a:lumOff val="35000"/>
          </a:srgbClr>
        </a:solidFill>
        <a:round/>
      </a:ln>
    </cs:spPr>
  </cs:downBar>
  <cs:dropLine>
    <cs:lnRef idx="0"/>
    <cs:fillRef idx="0"/>
    <cs:effectRef idx="0"/>
    <cs:fontRef idx="minor">
      <a:srgbClr val="000000"/>
    </cs:fontRef>
    <cs:spPr>
      <a:ln w="9525" cap="flat" cmpd="sng" algn="ctr">
        <a:solidFill>
          <a:srgbClr val="000000">
            <a:lumMod val="35000"/>
            <a:lumOff val="65000"/>
          </a:srgbClr>
        </a:solidFill>
        <a:round/>
      </a:ln>
    </cs:spPr>
  </cs:dropLine>
  <cs:errorBar>
    <cs:lnRef idx="0"/>
    <cs:fillRef idx="0"/>
    <cs:effectRef idx="0"/>
    <cs:fontRef idx="minor">
      <a:srgbClr val="000000"/>
    </cs:fontRef>
    <cs:spPr>
      <a:ln w="9525" cap="flat" cmpd="sng" algn="ctr">
        <a:solidFill>
          <a:srgbClr val="000000">
            <a:lumMod val="65000"/>
            <a:lumOff val="35000"/>
          </a:srgbClr>
        </a:solidFill>
        <a:round/>
      </a:ln>
    </cs:spPr>
  </cs:errorBar>
  <cs:floor>
    <cs:lnRef idx="0"/>
    <cs:fillRef idx="0"/>
    <cs:effectRef idx="0"/>
    <cs:fontRef idx="minor">
      <a:srgbClr val="000000"/>
    </cs:fontRef>
    <cs:spPr>
      <a:noFill/>
      <a:ln>
        <a:noFill/>
      </a:ln>
    </cs:spPr>
  </cs:floor>
  <cs:gridlineMajor>
    <cs:lnRef idx="0"/>
    <cs:fillRef idx="0"/>
    <cs:effectRef idx="0"/>
    <cs:fontRef idx="minor">
      <a:srgbClr val="000000"/>
    </cs:fontRef>
    <cs:spPr>
      <a:ln w="9525" cap="flat" cmpd="sng" algn="ctr">
        <a:solidFill>
          <a:srgbClr val="000000">
            <a:lumMod val="15000"/>
            <a:lumOff val="85000"/>
          </a:srgbClr>
        </a:solidFill>
        <a:round/>
      </a:ln>
    </cs:spPr>
  </cs:gridlineMajor>
  <cs:gridlineMinor>
    <cs:lnRef idx="0"/>
    <cs:fillRef idx="0"/>
    <cs:effectRef idx="0"/>
    <cs:fontRef idx="minor">
      <a:srgbClr val="000000"/>
    </cs:fontRef>
    <cs:spPr>
      <a:ln w="9525" cap="flat" cmpd="sng" algn="ctr">
        <a:solidFill>
          <a:srgbClr val="000000">
            <a:lumMod val="5000"/>
            <a:lumOff val="95000"/>
          </a:srgbClr>
        </a:solidFill>
        <a:round/>
      </a:ln>
    </cs:spPr>
  </cs:gridlineMinor>
  <cs:hiLoLine>
    <cs:lnRef idx="0"/>
    <cs:fillRef idx="0"/>
    <cs:effectRef idx="0"/>
    <cs:fontRef idx="minor">
      <a:srgbClr val="000000"/>
    </cs:fontRef>
    <cs:spPr>
      <a:ln w="9525" cap="flat" cmpd="sng" algn="ctr">
        <a:solidFill>
          <a:srgbClr val="000000">
            <a:lumMod val="50000"/>
            <a:lumOff val="50000"/>
          </a:srgbClr>
        </a:solidFill>
        <a:round/>
      </a:ln>
    </cs:spPr>
  </cs:hiLoLine>
  <cs:leaderLine>
    <cs:lnRef idx="0"/>
    <cs:fillRef idx="0"/>
    <cs:effectRef idx="0"/>
    <cs:fontRef idx="minor">
      <a:srgbClr val="000000"/>
    </cs:fontRef>
    <cs:spPr>
      <a:ln w="9525" cap="flat" cmpd="sng" algn="ctr">
        <a:solidFill>
          <a:srgbClr val="000000">
            <a:lumMod val="35000"/>
            <a:lumOff val="65000"/>
          </a:srgbClr>
        </a:solidFill>
        <a:round/>
      </a:ln>
    </cs:spPr>
  </cs:leaderLine>
  <cs:legend>
    <cs:lnRef idx="0"/>
    <cs:fillRef idx="0"/>
    <cs:effectRef idx="0"/>
    <cs:fontRef idx="minor">
      <a:srgbClr val="000000">
        <a:lumMod val="65000"/>
        <a:lumOff val="35000"/>
      </a:srgbClr>
    </cs:fontRef>
    <cs:defRPr sz="900" kern="1200"/>
  </cs:legend>
  <cs:plotArea mods="allowNoFillOverride allowNoLineOverride">
    <cs:lnRef idx="0"/>
    <cs:fillRef idx="0"/>
    <cs:effectRef idx="0"/>
    <cs:fontRef idx="minor">
      <a:srgbClr val="000000"/>
    </cs:fontRef>
  </cs:plotArea>
  <cs:plotArea3D mods="allowNoFillOverride allowNoLineOverride">
    <cs:lnRef idx="0"/>
    <cs:fillRef idx="0"/>
    <cs:effectRef idx="0"/>
    <cs:fontRef idx="minor">
      <a:srgbClr val="000000"/>
    </cs:fontRef>
  </cs:plotArea3D>
  <cs:seriesAxis>
    <cs:lnRef idx="0"/>
    <cs:fillRef idx="0"/>
    <cs:effectRef idx="0"/>
    <cs:fontRef idx="minor">
      <a:srgbClr val="000000">
        <a:lumMod val="65000"/>
        <a:lumOff val="35000"/>
      </a:srgbClr>
    </cs:fontRef>
    <cs:defRPr sz="900" kern="1200"/>
  </cs:seriesAxis>
  <cs:seriesLine>
    <cs:lnRef idx="0"/>
    <cs:fillRef idx="0"/>
    <cs:effectRef idx="0"/>
    <cs:fontRef idx="minor">
      <a:srgbClr val="000000"/>
    </cs:fontRef>
    <cs:spPr>
      <a:ln w="9525" cap="flat" cmpd="sng" algn="ctr">
        <a:solidFill>
          <a:srgbClr val="000000">
            <a:lumMod val="35000"/>
            <a:lumOff val="65000"/>
          </a:srgbClr>
        </a:solidFill>
        <a:round/>
      </a:ln>
    </cs:spPr>
  </cs:seriesLine>
  <cs:title>
    <cs:lnRef idx="0"/>
    <cs:fillRef idx="0"/>
    <cs:effectRef idx="0"/>
    <cs:fontRef idx="minor">
      <a:srgbClr val="000000">
        <a:lumMod val="65000"/>
        <a:lumOff val="35000"/>
      </a:srgbClr>
    </cs:fontRef>
    <cs:defRPr sz="1400" b="0" kern="1200" spc="0" baseline="0"/>
  </cs:title>
  <cs:trendline>
    <cs:lnRef idx="0">
      <cs:styleClr val="auto"/>
    </cs:lnRef>
    <cs:fillRef idx="0"/>
    <cs:effectRef idx="0"/>
    <cs:fontRef idx="minor">
      <a:srgbClr val="000000"/>
    </cs:fontRef>
    <cs:spPr>
      <a:ln w="19050" cap="rnd">
        <a:solidFill>
          <a:srgbClr val="FFFFFF"/>
        </a:solidFill>
        <a:prstDash val="sysDot"/>
      </a:ln>
    </cs:spPr>
  </cs:trendline>
  <cs:trendlineLabel>
    <cs:lnRef idx="0"/>
    <cs:fillRef idx="0"/>
    <cs:effectRef idx="0"/>
    <cs:fontRef idx="minor">
      <a:srgbClr val="000000">
        <a:lumMod val="65000"/>
        <a:lumOff val="35000"/>
      </a:srgbClr>
    </cs:fontRef>
    <cs:defRPr sz="900" kern="1200"/>
  </cs:trendlineLabel>
  <cs:upBar>
    <cs:lnRef idx="0"/>
    <cs:fillRef idx="0"/>
    <cs:effectRef idx="0"/>
    <cs:fontRef idx="minor">
      <a:srgbClr val="000000"/>
    </cs:fontRef>
    <cs:spPr>
      <a:solidFill>
        <a:srgbClr val="FFFFFF"/>
      </a:solidFill>
      <a:ln w="9525" cap="flat" cmpd="sng" algn="ctr">
        <a:solidFill>
          <a:srgbClr val="000000">
            <a:lumMod val="65000"/>
            <a:lumOff val="35000"/>
          </a:srgbClr>
        </a:solidFill>
        <a:round/>
      </a:ln>
    </cs:spPr>
  </cs:upBar>
  <cs:valueAxis>
    <cs:lnRef idx="0"/>
    <cs:fillRef idx="0"/>
    <cs:effectRef idx="0"/>
    <cs:fontRef idx="minor">
      <a:srgbClr val="000000">
        <a:lumMod val="65000"/>
        <a:lumOff val="35000"/>
      </a:srgbClr>
    </cs:fontRef>
    <cs:defRPr sz="900" kern="1200"/>
  </cs:valueAxis>
  <cs:wall>
    <cs:lnRef idx="0"/>
    <cs:fillRef idx="0"/>
    <cs:effectRef idx="0"/>
    <cs:fontRef idx="minor">
      <a:srgbClr val="000000"/>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700F6B53-9E3B-4C54-8733-630783A95104}" type="datetimeFigureOut">
              <a:rPr lang="zh-CN" altLang="en-US" smtClean="0"/>
            </a:fld>
            <a:endParaRPr lang="zh-CN" altLang="en-US"/>
          </a:p>
        </p:txBody>
      </p:sp>
      <p:sp>
        <p:nvSpPr>
          <p:cNvPr id="4" name="页脚占位符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A21F0B8D-DCD7-4156-A67A-F9E102284B85}"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C01D096-FAED-4D1A-B352-C58DC2C3D816}"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18AA5F0-770B-410C-90B7-ECBA0CF9027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18AA5F0-770B-410C-90B7-ECBA0CF9027F}"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一个体系：多层次医保制度体系：以基本医保为主体，医疗救助为托底，补充医保、商业健康保险、慈善捐赠、医疗互助共同发展。</a:t>
            </a:r>
            <a:endParaRPr lang="zh-CN" altLang="en-US"/>
          </a:p>
        </p:txBody>
      </p:sp>
      <p:sp>
        <p:nvSpPr>
          <p:cNvPr id="4" name="日期占位符 3"/>
          <p:cNvSpPr>
            <a:spLocks noGrp="1"/>
          </p:cNvSpPr>
          <p:nvPr>
            <p:ph type="dt" idx="1"/>
          </p:nvPr>
        </p:nvSpPr>
        <p:spPr/>
        <p:txBody>
          <a:bodyPr/>
          <a:lstStyle/>
          <a:p>
            <a:fld id="{3C01D096-FAED-4D1A-B352-C58DC2C3D816}" type="datetime1">
              <a:rPr lang="zh-CN" altLang="en-US" smtClean="0"/>
            </a:fld>
            <a:endParaRPr lang="zh-CN" altLang="en-US"/>
          </a:p>
        </p:txBody>
      </p:sp>
      <p:sp>
        <p:nvSpPr>
          <p:cNvPr id="5" name="灯片编号占位符 4"/>
          <p:cNvSpPr>
            <a:spLocks noGrp="1"/>
          </p:cNvSpPr>
          <p:nvPr>
            <p:ph type="sldNum" sz="quarter" idx="5"/>
          </p:nvPr>
        </p:nvSpPr>
        <p:spPr/>
        <p:txBody>
          <a:bodyPr/>
          <a:lstStyle/>
          <a:p>
            <a:fld id="{D18AA5F0-770B-410C-90B7-ECBA0CF9027F}"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18AA5F0-770B-410C-90B7-ECBA0CF9027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4" name="矩形 3"/>
          <p:cNvSpPr/>
          <p:nvPr userDrawn="1"/>
        </p:nvSpPr>
        <p:spPr>
          <a:xfrm>
            <a:off x="0" y="0"/>
            <a:ext cx="12204296"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 name="矩形 1"/>
          <p:cNvSpPr/>
          <p:nvPr userDrawn="1"/>
        </p:nvSpPr>
        <p:spPr>
          <a:xfrm>
            <a:off x="12296" y="6492316"/>
            <a:ext cx="12192000" cy="36568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600" dirty="0">
                <a:latin typeface="华文行楷" panose="02010800040101010101" pitchFamily="2" charset="-122"/>
                <a:ea typeface="华文行楷" panose="02010800040101010101" pitchFamily="2" charset="-122"/>
              </a:rPr>
              <a:t>           </a:t>
            </a:r>
            <a:endParaRPr lang="zh-CN" altLang="en-US" sz="1600" dirty="0">
              <a:latin typeface="华文行楷" panose="02010800040101010101" pitchFamily="2" charset="-122"/>
              <a:ea typeface="华文行楷" panose="02010800040101010101" pitchFamily="2"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5AA9096-2E4D-442F-BCF0-AA35F007B5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CEC13185-A75A-43A0-9A87-925E1C02E5B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8C93AF7-38BE-42FC-8D76-2975BE05DDBD}"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38126"/>
            <a:ext cx="8636000" cy="868363"/>
          </a:xfrm>
        </p:spPr>
        <p:txBody>
          <a:bodyPr/>
          <a:lstStyle/>
          <a:p>
            <a:r>
              <a:rPr lang="zh-CN" altLang="en-US"/>
              <a:t>单击此处编辑母版标题样式</a:t>
            </a:r>
            <a:endParaRPr lang="en-US"/>
          </a:p>
        </p:txBody>
      </p:sp>
      <p:sp>
        <p:nvSpPr>
          <p:cNvPr id="3" name="文本占位符 2"/>
          <p:cNvSpPr>
            <a:spLocks noGrp="1"/>
          </p:cNvSpPr>
          <p:nvPr>
            <p:ph type="body" sz="half" idx="1" hasCustomPrompt="1"/>
          </p:nvPr>
        </p:nvSpPr>
        <p:spPr>
          <a:xfrm>
            <a:off x="609600" y="1438276"/>
            <a:ext cx="5384800" cy="4733925"/>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4" name="内容占位符 3"/>
          <p:cNvSpPr>
            <a:spLocks noGrp="1"/>
          </p:cNvSpPr>
          <p:nvPr>
            <p:ph sz="half" idx="2" hasCustomPrompt="1"/>
          </p:nvPr>
        </p:nvSpPr>
        <p:spPr>
          <a:xfrm>
            <a:off x="6197600" y="1438276"/>
            <a:ext cx="5384800" cy="4733925"/>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a:lvl1pPr>
          </a:lstStyle>
          <a:p>
            <a:pPr>
              <a:defRPr/>
            </a:pPr>
            <a:fld id="{2D0BA11A-EE25-4C57-966E-D8489D0FFBDD}" type="slidenum">
              <a:rPr lang="en-US" altLang="en-US"/>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5AA9096-2E4D-442F-BCF0-AA35F007B5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Default - 空白">
    <p:spTree>
      <p:nvGrpSpPr>
        <p:cNvPr id="1" name=""/>
        <p:cNvGrpSpPr/>
        <p:nvPr/>
      </p:nvGrpSpPr>
      <p:grpSpPr>
        <a:xfrm>
          <a:off x="0" y="0"/>
          <a:ext cx="0" cy="0"/>
          <a:chOff x="0" y="0"/>
          <a:chExt cx="0" cy="0"/>
        </a:xfrm>
      </p:grpSpPr>
      <p:sp>
        <p:nvSpPr>
          <p:cNvPr id="21" name="幻灯片编号"/>
          <p:cNvSpPr txBox="1">
            <a:spLocks noGrp="1"/>
          </p:cNvSpPr>
          <p:nvPr>
            <p:ph type="sldNum" sz="quarter" idx="2"/>
          </p:nvPr>
        </p:nvSpPr>
        <p:spPr>
          <a:prstGeom prst="rect">
            <a:avLst/>
          </a:prstGeom>
        </p:spPr>
        <p:txBody>
          <a:bodyPr/>
          <a:lstStyle/>
          <a:p>
            <a:fld id="{86CB4B4D-7CA3-9044-876B-883B54F8677D}" type="slidenum">
              <a:rPr/>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wdUpDiag">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mn-lt"/>
              </a:defRPr>
            </a:lvl1pPr>
          </a:lstStyle>
          <a:p>
            <a:fld id="{75AA9096-2E4D-442F-BCF0-AA35F007B576}" type="slidenum">
              <a:rPr lang="zh-CN" altLang="en-US" smtClean="0"/>
            </a:fld>
            <a:endParaRPr lang="zh-CN" altLang="en-US"/>
          </a:p>
        </p:txBody>
      </p:sp>
      <p:sp>
        <p:nvSpPr>
          <p:cNvPr id="7" name="矩形 6"/>
          <p:cNvSpPr/>
          <p:nvPr userDrawn="1"/>
        </p:nvSpPr>
        <p:spPr>
          <a:xfrm>
            <a:off x="0" y="0"/>
            <a:ext cx="12093262"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 name="矩形 7"/>
          <p:cNvSpPr/>
          <p:nvPr userDrawn="1"/>
        </p:nvSpPr>
        <p:spPr>
          <a:xfrm>
            <a:off x="12296" y="6492316"/>
            <a:ext cx="12192000" cy="36568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600" dirty="0">
                <a:latin typeface="华文行楷" panose="02010800040101010101" pitchFamily="2" charset="-122"/>
                <a:ea typeface="华文行楷" panose="02010800040101010101" pitchFamily="2" charset="-122"/>
              </a:rPr>
              <a:t>           </a:t>
            </a:r>
            <a:endParaRPr lang="zh-CN" altLang="en-US" sz="1600" dirty="0">
              <a:latin typeface="华文行楷" panose="02010800040101010101" pitchFamily="2" charset="-122"/>
              <a:ea typeface="华文行楷" panose="0201080004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7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7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7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7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7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7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7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7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7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9" Type="http://schemas.openxmlformats.org/officeDocument/2006/relationships/tags" Target="../tags/tag35.xml"/><Relationship Id="rId8" Type="http://schemas.openxmlformats.org/officeDocument/2006/relationships/tags" Target="../tags/tag34.xml"/><Relationship Id="rId7" Type="http://schemas.openxmlformats.org/officeDocument/2006/relationships/tags" Target="../tags/tag33.xml"/><Relationship Id="rId6" Type="http://schemas.openxmlformats.org/officeDocument/2006/relationships/tags" Target="../tags/tag32.xml"/><Relationship Id="rId5" Type="http://schemas.openxmlformats.org/officeDocument/2006/relationships/tags" Target="../tags/tag31.xml"/><Relationship Id="rId4" Type="http://schemas.openxmlformats.org/officeDocument/2006/relationships/tags" Target="../tags/tag30.xml"/><Relationship Id="rId3" Type="http://schemas.openxmlformats.org/officeDocument/2006/relationships/tags" Target="../tags/tag29.xml"/><Relationship Id="rId21" Type="http://schemas.openxmlformats.org/officeDocument/2006/relationships/slideLayout" Target="../slideLayouts/slideLayout3.xml"/><Relationship Id="rId20" Type="http://schemas.openxmlformats.org/officeDocument/2006/relationships/tags" Target="../tags/tag46.xml"/><Relationship Id="rId2" Type="http://schemas.openxmlformats.org/officeDocument/2006/relationships/tags" Target="../tags/tag28.xml"/><Relationship Id="rId19" Type="http://schemas.openxmlformats.org/officeDocument/2006/relationships/tags" Target="../tags/tag45.xml"/><Relationship Id="rId18" Type="http://schemas.openxmlformats.org/officeDocument/2006/relationships/tags" Target="../tags/tag44.xml"/><Relationship Id="rId17" Type="http://schemas.openxmlformats.org/officeDocument/2006/relationships/tags" Target="../tags/tag43.xml"/><Relationship Id="rId16" Type="http://schemas.openxmlformats.org/officeDocument/2006/relationships/tags" Target="../tags/tag42.xml"/><Relationship Id="rId15" Type="http://schemas.openxmlformats.org/officeDocument/2006/relationships/tags" Target="../tags/tag41.xml"/><Relationship Id="rId14" Type="http://schemas.openxmlformats.org/officeDocument/2006/relationships/tags" Target="../tags/tag40.xml"/><Relationship Id="rId13" Type="http://schemas.openxmlformats.org/officeDocument/2006/relationships/tags" Target="../tags/tag39.xml"/><Relationship Id="rId12" Type="http://schemas.openxmlformats.org/officeDocument/2006/relationships/tags" Target="../tags/tag38.xml"/><Relationship Id="rId11" Type="http://schemas.openxmlformats.org/officeDocument/2006/relationships/tags" Target="../tags/tag37.xml"/><Relationship Id="rId10" Type="http://schemas.openxmlformats.org/officeDocument/2006/relationships/tags" Target="../tags/tag36.xml"/><Relationship Id="rId1" Type="http://schemas.openxmlformats.org/officeDocument/2006/relationships/tags" Target="../tags/tag2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9" Type="http://schemas.openxmlformats.org/officeDocument/2006/relationships/image" Target="../media/image9.jpeg"/><Relationship Id="rId8" Type="http://schemas.openxmlformats.org/officeDocument/2006/relationships/image" Target="../media/image8.jpeg"/><Relationship Id="rId7" Type="http://schemas.openxmlformats.org/officeDocument/2006/relationships/image" Target="../media/image7.jpeg"/><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3" Type="http://schemas.openxmlformats.org/officeDocument/2006/relationships/image" Target="../media/image3.png"/><Relationship Id="rId2" Type="http://schemas.openxmlformats.org/officeDocument/2006/relationships/image" Target="../media/image2.png"/><Relationship Id="rId10" Type="http://schemas.openxmlformats.org/officeDocument/2006/relationships/slideLayout" Target="../slideLayouts/slideLayout3.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7" Type="http://schemas.openxmlformats.org/officeDocument/2006/relationships/slideLayout" Target="../slideLayouts/slideLayout3.xml"/><Relationship Id="rId26" Type="http://schemas.openxmlformats.org/officeDocument/2006/relationships/tags" Target="../tags/tag26.xml"/><Relationship Id="rId25" Type="http://schemas.openxmlformats.org/officeDocument/2006/relationships/tags" Target="../tags/tag25.xml"/><Relationship Id="rId24" Type="http://schemas.openxmlformats.org/officeDocument/2006/relationships/tags" Target="../tags/tag24.xml"/><Relationship Id="rId23" Type="http://schemas.openxmlformats.org/officeDocument/2006/relationships/tags" Target="../tags/tag23.xml"/><Relationship Id="rId22" Type="http://schemas.openxmlformats.org/officeDocument/2006/relationships/tags" Target="../tags/tag22.xml"/><Relationship Id="rId21" Type="http://schemas.openxmlformats.org/officeDocument/2006/relationships/tags" Target="../tags/tag21.xml"/><Relationship Id="rId20" Type="http://schemas.openxmlformats.org/officeDocument/2006/relationships/tags" Target="../tags/tag20.xml"/><Relationship Id="rId2" Type="http://schemas.openxmlformats.org/officeDocument/2006/relationships/tags" Target="../tags/tag2.xml"/><Relationship Id="rId19" Type="http://schemas.openxmlformats.org/officeDocument/2006/relationships/tags" Target="../tags/tag19.xml"/><Relationship Id="rId18" Type="http://schemas.openxmlformats.org/officeDocument/2006/relationships/tags" Target="../tags/tag18.xml"/><Relationship Id="rId17" Type="http://schemas.openxmlformats.org/officeDocument/2006/relationships/tags" Target="../tags/tag17.xml"/><Relationship Id="rId16" Type="http://schemas.openxmlformats.org/officeDocument/2006/relationships/tags" Target="../tags/tag16.xml"/><Relationship Id="rId15" Type="http://schemas.openxmlformats.org/officeDocument/2006/relationships/tags" Target="../tags/tag15.xml"/><Relationship Id="rId14" Type="http://schemas.openxmlformats.org/officeDocument/2006/relationships/tags" Target="../tags/tag14.xml"/><Relationship Id="rId13" Type="http://schemas.openxmlformats.org/officeDocument/2006/relationships/tags" Target="../tags/tag13.xml"/><Relationship Id="rId12" Type="http://schemas.openxmlformats.org/officeDocument/2006/relationships/tags" Target="../tags/tag12.xml"/><Relationship Id="rId11" Type="http://schemas.openxmlformats.org/officeDocument/2006/relationships/tags" Target="../tags/tag11.xml"/><Relationship Id="rId10" Type="http://schemas.openxmlformats.org/officeDocument/2006/relationships/tags" Target="../tags/tag10.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chart" Target="../charts/char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965915"/>
          </a:xfrm>
          <a:prstGeom prst="rect">
            <a:avLst/>
          </a:prstGeom>
          <a:solidFill>
            <a:srgbClr val="00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 name="文本框 7"/>
          <p:cNvSpPr txBox="1"/>
          <p:nvPr/>
        </p:nvSpPr>
        <p:spPr>
          <a:xfrm>
            <a:off x="635" y="4436745"/>
            <a:ext cx="12191365" cy="1569660"/>
          </a:xfrm>
          <a:prstGeom prst="rect">
            <a:avLst/>
          </a:prstGeom>
          <a:noFill/>
        </p:spPr>
        <p:txBody>
          <a:bodyPr wrap="square" rtlCol="0">
            <a:spAutoFit/>
          </a:bodyPr>
          <a:lstStyle/>
          <a:p>
            <a:pPr lvl="0" algn="ctr">
              <a:buClrTx/>
              <a:buSzTx/>
              <a:buFontTx/>
            </a:pPr>
            <a:r>
              <a:rPr lang="zh-CN" altLang="en-US" sz="2400" dirty="0">
                <a:solidFill>
                  <a:srgbClr val="000000"/>
                </a:solidFill>
                <a:latin typeface="+mj-lt"/>
                <a:ea typeface="+mj-ea"/>
                <a:cs typeface="+mj-cs"/>
                <a:sym typeface="+mn-ea"/>
              </a:rPr>
              <a:t>中国医疗保险研究会   应亚珍</a:t>
            </a:r>
            <a:endParaRPr lang="en-US" altLang="zh-CN" sz="2400" dirty="0">
              <a:solidFill>
                <a:srgbClr val="000000"/>
              </a:solidFill>
              <a:latin typeface="+mj-lt"/>
              <a:ea typeface="+mj-ea"/>
              <a:cs typeface="+mj-cs"/>
              <a:sym typeface="+mn-ea"/>
            </a:endParaRPr>
          </a:p>
          <a:p>
            <a:pPr lvl="0" algn="ctr">
              <a:buClrTx/>
              <a:buSzTx/>
              <a:buFontTx/>
            </a:pPr>
            <a:r>
              <a:rPr lang="en-US" altLang="zh-CN" sz="2400" dirty="0">
                <a:solidFill>
                  <a:srgbClr val="000000"/>
                </a:solidFill>
                <a:latin typeface="+mj-lt"/>
                <a:ea typeface="+mj-ea"/>
                <a:cs typeface="+mj-cs"/>
                <a:sym typeface="+mn-ea"/>
              </a:rPr>
              <a:t>YING </a:t>
            </a:r>
            <a:r>
              <a:rPr lang="en-US" altLang="zh-CN" sz="2400" dirty="0" err="1">
                <a:solidFill>
                  <a:srgbClr val="000000"/>
                </a:solidFill>
                <a:latin typeface="+mj-lt"/>
                <a:ea typeface="+mj-ea"/>
                <a:cs typeface="+mj-cs"/>
                <a:sym typeface="+mn-ea"/>
              </a:rPr>
              <a:t>Yazhen</a:t>
            </a:r>
            <a:r>
              <a:rPr lang="en-US" altLang="zh-CN" sz="2400" dirty="0">
                <a:solidFill>
                  <a:srgbClr val="000000"/>
                </a:solidFill>
                <a:latin typeface="+mj-lt"/>
                <a:ea typeface="+mj-ea"/>
                <a:cs typeface="+mj-cs"/>
                <a:sym typeface="+mn-ea"/>
              </a:rPr>
              <a:t>, China Healthcare Insurance Research Academy</a:t>
            </a:r>
            <a:endParaRPr lang="en-US" altLang="zh-CN" sz="2400" dirty="0">
              <a:solidFill>
                <a:srgbClr val="000000"/>
              </a:solidFill>
              <a:latin typeface="+mj-lt"/>
              <a:ea typeface="+mj-ea"/>
              <a:cs typeface="+mj-cs"/>
              <a:sym typeface="+mn-ea"/>
            </a:endParaRPr>
          </a:p>
          <a:p>
            <a:pPr lvl="0" algn="ctr">
              <a:buClrTx/>
              <a:buSzTx/>
              <a:buFontTx/>
            </a:pPr>
            <a:endParaRPr lang="en-US" altLang="zh-CN" sz="2400" dirty="0">
              <a:solidFill>
                <a:srgbClr val="000000"/>
              </a:solidFill>
              <a:latin typeface="+mj-lt"/>
              <a:ea typeface="+mj-ea"/>
              <a:cs typeface="+mj-cs"/>
              <a:sym typeface="+mn-ea"/>
            </a:endParaRPr>
          </a:p>
          <a:p>
            <a:pPr lvl="0" algn="ctr">
              <a:buClrTx/>
              <a:buSzTx/>
              <a:buFontTx/>
            </a:pPr>
            <a:endParaRPr lang="zh-CN" altLang="en-US" sz="2400" dirty="0">
              <a:solidFill>
                <a:srgbClr val="000000"/>
              </a:solidFill>
              <a:latin typeface="+mj-lt"/>
              <a:ea typeface="+mj-ea"/>
              <a:cs typeface="+mj-cs"/>
              <a:sym typeface="+mn-ea"/>
            </a:endParaRPr>
          </a:p>
        </p:txBody>
      </p:sp>
      <p:sp>
        <p:nvSpPr>
          <p:cNvPr id="4" name="文本框 3"/>
          <p:cNvSpPr txBox="1"/>
          <p:nvPr/>
        </p:nvSpPr>
        <p:spPr>
          <a:xfrm>
            <a:off x="0" y="2381885"/>
            <a:ext cx="12192000" cy="1754326"/>
          </a:xfrm>
          <a:prstGeom prst="rect">
            <a:avLst/>
          </a:prstGeom>
          <a:noFill/>
        </p:spPr>
        <p:txBody>
          <a:bodyPr wrap="square" rtlCol="0">
            <a:spAutoFit/>
          </a:bodyPr>
          <a:lstStyle/>
          <a:p>
            <a:pPr algn="ctr"/>
            <a:r>
              <a:rPr lang="zh-CN" altLang="en-US" sz="3600" b="1" spc="300" dirty="0">
                <a:solidFill>
                  <a:schemeClr val="tx2">
                    <a:lumMod val="50000"/>
                  </a:schemeClr>
                </a:solidFill>
                <a:latin typeface="微软雅黑" panose="020B0503020204020204" charset="-122"/>
                <a:ea typeface="微软雅黑" panose="020B0503020204020204" charset="-122"/>
                <a:sym typeface="+mn-ea"/>
              </a:rPr>
              <a:t>中国医保发展阶段与挑战</a:t>
            </a:r>
            <a:endParaRPr lang="en-US" altLang="zh-CN" sz="3600" b="1" spc="300" dirty="0">
              <a:solidFill>
                <a:schemeClr val="tx2">
                  <a:lumMod val="50000"/>
                </a:schemeClr>
              </a:solidFill>
              <a:latin typeface="微软雅黑" panose="020B0503020204020204" charset="-122"/>
              <a:ea typeface="微软雅黑" panose="020B0503020204020204" charset="-122"/>
              <a:sym typeface="+mn-ea"/>
            </a:endParaRPr>
          </a:p>
          <a:p>
            <a:pPr algn="ctr"/>
            <a:r>
              <a:rPr lang="en-US" altLang="zh-CN" sz="3600" b="1" spc="300" dirty="0">
                <a:solidFill>
                  <a:schemeClr val="tx2">
                    <a:lumMod val="50000"/>
                  </a:schemeClr>
                </a:solidFill>
                <a:latin typeface="微软雅黑" panose="020B0503020204020204" charset="-122"/>
                <a:ea typeface="微软雅黑" panose="020B0503020204020204" charset="-122"/>
                <a:sym typeface="+mn-ea"/>
              </a:rPr>
              <a:t>Development phase and challenges of medical insurance in China</a:t>
            </a:r>
            <a:endParaRPr lang="zh-CN" altLang="en-US" sz="3600" b="1" spc="300" dirty="0">
              <a:solidFill>
                <a:schemeClr val="tx2">
                  <a:lumMod val="50000"/>
                </a:schemeClr>
              </a:solidFill>
              <a:latin typeface="微软雅黑" panose="020B0503020204020204" charset="-122"/>
              <a:ea typeface="微软雅黑" panose="020B0503020204020204" charset="-122"/>
              <a:sym typeface="+mn-ea"/>
            </a:endParaRPr>
          </a:p>
        </p:txBody>
      </p:sp>
      <p:sp>
        <p:nvSpPr>
          <p:cNvPr id="5" name="文本框 4"/>
          <p:cNvSpPr txBox="1"/>
          <p:nvPr/>
        </p:nvSpPr>
        <p:spPr>
          <a:xfrm>
            <a:off x="4722241" y="5315952"/>
            <a:ext cx="3298825" cy="707886"/>
          </a:xfrm>
          <a:prstGeom prst="rect">
            <a:avLst/>
          </a:prstGeom>
          <a:noFill/>
        </p:spPr>
        <p:txBody>
          <a:bodyPr wrap="square" rtlCol="0">
            <a:spAutoFit/>
          </a:bodyPr>
          <a:lstStyle/>
          <a:p>
            <a:pPr algn="ctr"/>
            <a:r>
              <a:rPr lang="zh-CN" altLang="en-US" sz="2000" dirty="0">
                <a:solidFill>
                  <a:srgbClr val="000000"/>
                </a:solidFill>
                <a:latin typeface="+mj-lt"/>
                <a:ea typeface="+mj-ea"/>
                <a:cs typeface="+mj-cs"/>
              </a:rPr>
              <a:t>202</a:t>
            </a:r>
            <a:r>
              <a:rPr lang="en-US" altLang="zh-CN" sz="2000" dirty="0">
                <a:solidFill>
                  <a:srgbClr val="000000"/>
                </a:solidFill>
                <a:latin typeface="+mj-lt"/>
                <a:ea typeface="+mj-ea"/>
                <a:cs typeface="+mj-cs"/>
              </a:rPr>
              <a:t>1</a:t>
            </a:r>
            <a:r>
              <a:rPr lang="zh-CN" altLang="en-US" sz="2000" dirty="0">
                <a:solidFill>
                  <a:srgbClr val="000000"/>
                </a:solidFill>
                <a:latin typeface="+mj-lt"/>
                <a:ea typeface="+mj-ea"/>
                <a:cs typeface="+mj-cs"/>
              </a:rPr>
              <a:t>年</a:t>
            </a:r>
            <a:r>
              <a:rPr lang="en-US" altLang="zh-CN" sz="2000" dirty="0">
                <a:solidFill>
                  <a:srgbClr val="000000"/>
                </a:solidFill>
                <a:latin typeface="+mj-lt"/>
                <a:ea typeface="+mj-ea"/>
                <a:cs typeface="+mj-cs"/>
              </a:rPr>
              <a:t>12</a:t>
            </a:r>
            <a:r>
              <a:rPr lang="zh-CN" altLang="en-US" sz="2000" dirty="0">
                <a:solidFill>
                  <a:srgbClr val="000000"/>
                </a:solidFill>
                <a:latin typeface="+mj-lt"/>
                <a:ea typeface="+mj-ea"/>
                <a:cs typeface="+mj-cs"/>
              </a:rPr>
              <a:t>月              线上</a:t>
            </a:r>
            <a:endParaRPr lang="en-US" altLang="zh-CN" sz="2000" dirty="0">
              <a:solidFill>
                <a:srgbClr val="000000"/>
              </a:solidFill>
              <a:latin typeface="+mj-lt"/>
              <a:ea typeface="+mj-ea"/>
              <a:cs typeface="+mj-cs"/>
            </a:endParaRPr>
          </a:p>
          <a:p>
            <a:pPr algn="ctr"/>
            <a:r>
              <a:rPr lang="en-US" altLang="zh-CN" sz="2000" dirty="0">
                <a:solidFill>
                  <a:srgbClr val="000000"/>
                </a:solidFill>
                <a:latin typeface="+mj-lt"/>
                <a:ea typeface="+mj-ea"/>
                <a:cs typeface="+mj-cs"/>
              </a:rPr>
              <a:t>December 2021      Online </a:t>
            </a:r>
            <a:endParaRPr lang="zh-CN" altLang="en-US" sz="2000" dirty="0">
              <a:solidFill>
                <a:srgbClr val="000000"/>
              </a:solidFill>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62686" y="979914"/>
            <a:ext cx="10845165" cy="5446395"/>
          </a:xfrm>
          <a:prstGeom prst="rect">
            <a:avLst/>
          </a:prstGeom>
          <a:noFill/>
        </p:spPr>
        <p:txBody>
          <a:bodyPr wrap="square" rtlCol="0" anchor="t">
            <a:spAutoFit/>
          </a:bodyPr>
          <a:lstStyle/>
          <a:p>
            <a:pPr marL="285750" indent="-285750" algn="just">
              <a:lnSpc>
                <a:spcPct val="150000"/>
              </a:lnSpc>
              <a:buFont typeface="Wingdings" panose="05000000000000000000" charset="0"/>
              <a:buChar char=""/>
            </a:pPr>
            <a:r>
              <a:rPr lang="zh-CN" altLang="en-US" sz="1600" b="1" dirty="0">
                <a:latin typeface="微软雅黑" panose="020B0503020204020204" charset="-122"/>
                <a:ea typeface="微软雅黑" panose="020B0503020204020204" charset="-122"/>
                <a:cs typeface="微软雅黑" panose="020B0503020204020204" charset="-122"/>
                <a:sym typeface="+mn-ea"/>
              </a:rPr>
              <a:t>人均筹资</a:t>
            </a:r>
            <a:r>
              <a:rPr lang="en-US" altLang="zh-CN" sz="1600" b="1" dirty="0">
                <a:latin typeface="微软雅黑" panose="020B0503020204020204" charset="-122"/>
                <a:ea typeface="微软雅黑" panose="020B0503020204020204" charset="-122"/>
                <a:cs typeface="微软雅黑" panose="020B0503020204020204" charset="-122"/>
                <a:sym typeface="+mn-ea"/>
              </a:rPr>
              <a:t> per capita financing</a:t>
            </a:r>
            <a:endParaRPr lang="en-US" altLang="zh-CN" sz="1600" dirty="0">
              <a:latin typeface="微软雅黑" panose="020B0503020204020204" charset="-122"/>
              <a:ea typeface="微软雅黑" panose="020B0503020204020204" charset="-122"/>
              <a:cs typeface="微软雅黑" panose="020B0503020204020204" charset="-122"/>
              <a:sym typeface="+mn-ea"/>
            </a:endParaRPr>
          </a:p>
          <a:p>
            <a:pPr indent="0" algn="just">
              <a:lnSpc>
                <a:spcPct val="150000"/>
              </a:lnSpc>
              <a:buFont typeface="Wingdings" panose="05000000000000000000" charset="0"/>
              <a:buNone/>
            </a:pPr>
            <a:r>
              <a:rPr lang="zh-CN" altLang="en-US" sz="1600" dirty="0">
                <a:latin typeface="微软雅黑" panose="020B0503020204020204" charset="-122"/>
                <a:ea typeface="微软雅黑" panose="020B0503020204020204" charset="-122"/>
                <a:cs typeface="微软雅黑" panose="020B0503020204020204" charset="-122"/>
                <a:sym typeface="+mn-ea"/>
              </a:rPr>
              <a:t>省级：职工医保人均筹资最高8000元，最低3170元；居民医保人均筹资最高2724元，最低6</a:t>
            </a:r>
            <a:r>
              <a:rPr lang="en-US" altLang="zh-CN" sz="1600" dirty="0">
                <a:latin typeface="微软雅黑" panose="020B0503020204020204" charset="-122"/>
                <a:ea typeface="微软雅黑" panose="020B0503020204020204" charset="-122"/>
                <a:cs typeface="微软雅黑" panose="020B0503020204020204" charset="-122"/>
                <a:sym typeface="+mn-ea"/>
              </a:rPr>
              <a:t>7</a:t>
            </a:r>
            <a:r>
              <a:rPr lang="zh-CN" altLang="en-US" sz="1600" dirty="0">
                <a:latin typeface="微软雅黑" panose="020B0503020204020204" charset="-122"/>
                <a:ea typeface="微软雅黑" panose="020B0503020204020204" charset="-122"/>
                <a:cs typeface="微软雅黑" panose="020B0503020204020204" charset="-122"/>
                <a:sym typeface="+mn-ea"/>
              </a:rPr>
              <a:t>3元。</a:t>
            </a:r>
            <a:endParaRPr lang="zh-CN" altLang="en-US" sz="1600" dirty="0">
              <a:latin typeface="微软雅黑" panose="020B0503020204020204" charset="-122"/>
              <a:ea typeface="微软雅黑" panose="020B0503020204020204" charset="-122"/>
              <a:cs typeface="微软雅黑" panose="020B0503020204020204" charset="-122"/>
              <a:sym typeface="+mn-ea"/>
            </a:endParaRPr>
          </a:p>
          <a:p>
            <a:pPr indent="0" algn="just" fontAlgn="auto">
              <a:buFont typeface="Wingdings" panose="05000000000000000000" charset="0"/>
              <a:buNone/>
            </a:pPr>
            <a:r>
              <a:rPr lang="en-US" altLang="zh-CN" sz="1600" dirty="0">
                <a:latin typeface="微软雅黑" panose="020B0503020204020204" charset="-122"/>
                <a:ea typeface="微软雅黑" panose="020B0503020204020204" charset="-122"/>
                <a:cs typeface="微软雅黑" panose="020B0503020204020204" charset="-122"/>
                <a:sym typeface="+mn-ea"/>
              </a:rPr>
              <a:t>         </a:t>
            </a:r>
            <a:r>
              <a:rPr lang="zh-CN" altLang="en-US" sz="1600" dirty="0">
                <a:latin typeface="微软雅黑" panose="020B0503020204020204" charset="-122"/>
                <a:ea typeface="微软雅黑" panose="020B0503020204020204" charset="-122"/>
                <a:cs typeface="微软雅黑" panose="020B0503020204020204" charset="-122"/>
                <a:sym typeface="+mn-ea"/>
              </a:rPr>
              <a:t>全国平均职工医保人均筹资是居民医保人均筹资的</a:t>
            </a:r>
            <a:r>
              <a:rPr lang="zh-CN" altLang="en-US" sz="1600" dirty="0">
                <a:solidFill>
                  <a:srgbClr val="FF0000"/>
                </a:solidFill>
                <a:latin typeface="微软雅黑" panose="020B0503020204020204" charset="-122"/>
                <a:ea typeface="微软雅黑" panose="020B0503020204020204" charset="-122"/>
                <a:cs typeface="微软雅黑" panose="020B0503020204020204" charset="-122"/>
                <a:sym typeface="+mn-ea"/>
              </a:rPr>
              <a:t>5倍</a:t>
            </a:r>
            <a:r>
              <a:rPr lang="zh-CN" altLang="en-US" sz="1600" dirty="0">
                <a:latin typeface="微软雅黑" panose="020B0503020204020204" charset="-122"/>
                <a:ea typeface="微软雅黑" panose="020B0503020204020204" charset="-122"/>
                <a:cs typeface="微软雅黑" panose="020B0503020204020204" charset="-122"/>
                <a:sym typeface="+mn-ea"/>
              </a:rPr>
              <a:t>。</a:t>
            </a:r>
            <a:endParaRPr lang="en-US" altLang="zh-CN" sz="1400" dirty="0">
              <a:latin typeface="微软雅黑" panose="020B0503020204020204" charset="-122"/>
              <a:ea typeface="微软雅黑" panose="020B0503020204020204" charset="-122"/>
              <a:cs typeface="微软雅黑" panose="020B0503020204020204" charset="-122"/>
              <a:sym typeface="+mn-ea"/>
            </a:endParaRPr>
          </a:p>
          <a:p>
            <a:pPr indent="0" algn="just" fontAlgn="auto">
              <a:buFont typeface="Wingdings" panose="05000000000000000000" charset="0"/>
              <a:buNone/>
            </a:pPr>
            <a:r>
              <a:rPr lang="en-US" altLang="zh-CN" sz="1400" dirty="0">
                <a:latin typeface="微软雅黑" panose="020B0503020204020204" charset="-122"/>
                <a:ea typeface="微软雅黑" panose="020B0503020204020204" charset="-122"/>
                <a:cs typeface="微软雅黑" panose="020B0503020204020204" charset="-122"/>
                <a:sym typeface="+mn-ea"/>
              </a:rPr>
              <a:t>Provincial level: The highest per capita financing for employee medical insurance is 8000 yuan and the lowest is 3,170 yuan; the highest per capita financing of resident medical insurance is 2,724 yuan and the lowest is 673 yuan. </a:t>
            </a:r>
            <a:endParaRPr lang="en-US" altLang="zh-CN" sz="1400" dirty="0">
              <a:latin typeface="微软雅黑" panose="020B0503020204020204" charset="-122"/>
              <a:ea typeface="微软雅黑" panose="020B0503020204020204" charset="-122"/>
              <a:cs typeface="微软雅黑" panose="020B0503020204020204" charset="-122"/>
              <a:sym typeface="+mn-ea"/>
            </a:endParaRPr>
          </a:p>
          <a:p>
            <a:pPr indent="0" algn="just" fontAlgn="auto">
              <a:buFont typeface="Wingdings" panose="05000000000000000000" charset="0"/>
              <a:buNone/>
            </a:pPr>
            <a:r>
              <a:rPr lang="en-US" altLang="zh-CN" sz="1400" dirty="0">
                <a:latin typeface="微软雅黑" panose="020B0503020204020204" charset="-122"/>
                <a:ea typeface="微软雅黑" panose="020B0503020204020204" charset="-122"/>
                <a:cs typeface="微软雅黑" panose="020B0503020204020204" charset="-122"/>
                <a:sym typeface="+mn-ea"/>
              </a:rPr>
              <a:t>The national average per capita financing of employee medical insurance is </a:t>
            </a:r>
            <a:r>
              <a:rPr lang="en-US" altLang="zh-CN" sz="1400" dirty="0">
                <a:solidFill>
                  <a:srgbClr val="FF0000"/>
                </a:solidFill>
                <a:latin typeface="微软雅黑" panose="020B0503020204020204" charset="-122"/>
                <a:ea typeface="微软雅黑" panose="020B0503020204020204" charset="-122"/>
                <a:cs typeface="微软雅黑" panose="020B0503020204020204" charset="-122"/>
                <a:sym typeface="+mn-ea"/>
              </a:rPr>
              <a:t>five times</a:t>
            </a:r>
            <a:r>
              <a:rPr lang="en-US" altLang="zh-CN" sz="1400" dirty="0">
                <a:latin typeface="微软雅黑" panose="020B0503020204020204" charset="-122"/>
                <a:ea typeface="微软雅黑" panose="020B0503020204020204" charset="-122"/>
                <a:cs typeface="微软雅黑" panose="020B0503020204020204" charset="-122"/>
                <a:sym typeface="+mn-ea"/>
              </a:rPr>
              <a:t> that of resident medical insurance. </a:t>
            </a:r>
            <a:endParaRPr lang="zh-CN" altLang="en-US" sz="1400" dirty="0">
              <a:latin typeface="微软雅黑" panose="020B0503020204020204" charset="-122"/>
              <a:ea typeface="微软雅黑" panose="020B0503020204020204" charset="-122"/>
              <a:cs typeface="微软雅黑" panose="020B0503020204020204" charset="-122"/>
              <a:sym typeface="+mn-ea"/>
            </a:endParaRPr>
          </a:p>
          <a:p>
            <a:pPr marL="285750" indent="-285750" algn="just" fontAlgn="auto">
              <a:lnSpc>
                <a:spcPct val="150000"/>
              </a:lnSpc>
              <a:buFont typeface="Wingdings" panose="05000000000000000000" charset="0"/>
              <a:buChar char=""/>
            </a:pPr>
            <a:r>
              <a:rPr lang="zh-CN" altLang="en-US" sz="1600" b="1" dirty="0">
                <a:latin typeface="微软雅黑" panose="020B0503020204020204" charset="-122"/>
                <a:ea typeface="微软雅黑" panose="020B0503020204020204" charset="-122"/>
                <a:cs typeface="微软雅黑" panose="020B0503020204020204" charset="-122"/>
                <a:sym typeface="+mn-ea"/>
              </a:rPr>
              <a:t>住院实际报销比</a:t>
            </a:r>
            <a:r>
              <a:rPr lang="en-US" altLang="zh-CN" sz="1600" b="1" dirty="0">
                <a:latin typeface="微软雅黑" panose="020B0503020204020204" charset="-122"/>
                <a:ea typeface="微软雅黑" panose="020B0503020204020204" charset="-122"/>
                <a:cs typeface="微软雅黑" panose="020B0503020204020204" charset="-122"/>
                <a:sym typeface="+mn-ea"/>
              </a:rPr>
              <a:t>actual reimbursement ratio of hospitalization expenditure</a:t>
            </a:r>
            <a:endParaRPr lang="zh-CN" altLang="en-US" sz="1600" b="1" dirty="0">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buFont typeface="Wingdings" panose="05000000000000000000" charset="0"/>
              <a:buNone/>
            </a:pPr>
            <a:r>
              <a:rPr lang="zh-CN" altLang="en-US" sz="1600" dirty="0">
                <a:latin typeface="微软雅黑" panose="020B0503020204020204" charset="-122"/>
                <a:ea typeface="微软雅黑" panose="020B0503020204020204" charset="-122"/>
                <a:cs typeface="微软雅黑" panose="020B0503020204020204" charset="-122"/>
                <a:sym typeface="+mn-ea"/>
              </a:rPr>
              <a:t>省级：职工医保住院实际报销比最高</a:t>
            </a:r>
            <a:r>
              <a:rPr lang="en-US" altLang="zh-CN" sz="1600" dirty="0">
                <a:latin typeface="微软雅黑" panose="020B0503020204020204" charset="-122"/>
                <a:ea typeface="微软雅黑" panose="020B0503020204020204" charset="-122"/>
                <a:cs typeface="微软雅黑" panose="020B0503020204020204" charset="-122"/>
                <a:sym typeface="+mn-ea"/>
              </a:rPr>
              <a:t>79</a:t>
            </a:r>
            <a:r>
              <a:rPr lang="zh-CN" altLang="en-US" sz="1600" dirty="0">
                <a:latin typeface="微软雅黑" panose="020B0503020204020204" charset="-122"/>
                <a:ea typeface="微软雅黑" panose="020B0503020204020204" charset="-122"/>
                <a:cs typeface="微软雅黑" panose="020B0503020204020204" charset="-122"/>
                <a:sym typeface="+mn-ea"/>
              </a:rPr>
              <a:t>.1%，最低64.0%；居民医保最高</a:t>
            </a:r>
            <a:r>
              <a:rPr lang="en-US" altLang="zh-CN" sz="1600" dirty="0">
                <a:latin typeface="微软雅黑" panose="020B0503020204020204" charset="-122"/>
                <a:ea typeface="微软雅黑" panose="020B0503020204020204" charset="-122"/>
                <a:cs typeface="微软雅黑" panose="020B0503020204020204" charset="-122"/>
                <a:sym typeface="+mn-ea"/>
              </a:rPr>
              <a:t>71</a:t>
            </a:r>
            <a:r>
              <a:rPr lang="zh-CN" altLang="en-US" sz="1600" dirty="0">
                <a:latin typeface="微软雅黑" panose="020B0503020204020204" charset="-122"/>
                <a:ea typeface="微软雅黑" panose="020B0503020204020204" charset="-122"/>
                <a:cs typeface="微软雅黑" panose="020B0503020204020204" charset="-122"/>
                <a:sym typeface="+mn-ea"/>
              </a:rPr>
              <a:t>.</a:t>
            </a:r>
            <a:r>
              <a:rPr lang="en-US" altLang="zh-CN" sz="1600" dirty="0">
                <a:latin typeface="微软雅黑" panose="020B0503020204020204" charset="-122"/>
                <a:ea typeface="微软雅黑" panose="020B0503020204020204" charset="-122"/>
                <a:cs typeface="微软雅黑" panose="020B0503020204020204" charset="-122"/>
                <a:sym typeface="+mn-ea"/>
              </a:rPr>
              <a:t>7</a:t>
            </a:r>
            <a:r>
              <a:rPr lang="zh-CN" altLang="en-US" sz="1600" dirty="0">
                <a:latin typeface="微软雅黑" panose="020B0503020204020204" charset="-122"/>
                <a:ea typeface="微软雅黑" panose="020B0503020204020204" charset="-122"/>
                <a:cs typeface="微软雅黑" panose="020B0503020204020204" charset="-122"/>
                <a:sym typeface="+mn-ea"/>
              </a:rPr>
              <a:t>%，最低53.0%。</a:t>
            </a:r>
            <a:endParaRPr lang="zh-CN" altLang="en-US" sz="1600" dirty="0">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buFont typeface="Wingdings" panose="05000000000000000000" charset="0"/>
              <a:buNone/>
            </a:pPr>
            <a:r>
              <a:rPr lang="zh-CN" altLang="en-US" sz="1600" dirty="0">
                <a:latin typeface="微软雅黑" panose="020B0503020204020204" charset="-122"/>
                <a:ea typeface="微软雅黑" panose="020B0503020204020204" charset="-122"/>
                <a:cs typeface="微软雅黑" panose="020B0503020204020204" charset="-122"/>
                <a:sym typeface="+mn-ea"/>
              </a:rPr>
              <a:t>         全国平均职工医保住院实际报销比高于居民医保住院实际报销比</a:t>
            </a:r>
            <a:r>
              <a:rPr lang="zh-CN" altLang="en-US" sz="1600" dirty="0">
                <a:solidFill>
                  <a:srgbClr val="FF0000"/>
                </a:solidFill>
                <a:latin typeface="微软雅黑" panose="020B0503020204020204" charset="-122"/>
                <a:ea typeface="微软雅黑" panose="020B0503020204020204" charset="-122"/>
                <a:cs typeface="微软雅黑" panose="020B0503020204020204" charset="-122"/>
                <a:sym typeface="+mn-ea"/>
              </a:rPr>
              <a:t>11个百分点</a:t>
            </a:r>
            <a:r>
              <a:rPr lang="zh-CN" altLang="en-US" sz="1600" dirty="0">
                <a:latin typeface="微软雅黑" panose="020B0503020204020204" charset="-122"/>
                <a:ea typeface="微软雅黑" panose="020B0503020204020204" charset="-122"/>
                <a:cs typeface="微软雅黑" panose="020B0503020204020204" charset="-122"/>
                <a:sym typeface="+mn-ea"/>
              </a:rPr>
              <a:t>。</a:t>
            </a:r>
            <a:endParaRPr lang="en-US" altLang="zh-CN" sz="1400" dirty="0">
              <a:latin typeface="微软雅黑" panose="020B0503020204020204" charset="-122"/>
              <a:ea typeface="微软雅黑" panose="020B0503020204020204" charset="-122"/>
              <a:cs typeface="微软雅黑" panose="020B0503020204020204" charset="-122"/>
              <a:sym typeface="+mn-ea"/>
            </a:endParaRPr>
          </a:p>
          <a:p>
            <a:pPr algn="just" fontAlgn="auto">
              <a:buFont typeface="Wingdings" panose="05000000000000000000" charset="0"/>
              <a:buNone/>
            </a:pPr>
            <a:r>
              <a:rPr lang="en-US" altLang="zh-CN" sz="1400" dirty="0">
                <a:latin typeface="微软雅黑" panose="020B0503020204020204" charset="-122"/>
                <a:ea typeface="微软雅黑" panose="020B0503020204020204" charset="-122"/>
                <a:cs typeface="微软雅黑" panose="020B0503020204020204" charset="-122"/>
                <a:sym typeface="+mn-ea"/>
              </a:rPr>
              <a:t>Provincial level: the maximum actual reimbursement ratio of employee medical insurance hospitalization is 79.1% and the minimum is 64.0%; and the figures for resident medical insurance are 71.7% and 53.0% respectively. The actual reimbursement ratio of medical insurance hospitalization of employees in China is </a:t>
            </a:r>
            <a:r>
              <a:rPr lang="en-US" altLang="zh-CN" sz="1400" dirty="0">
                <a:solidFill>
                  <a:srgbClr val="FF0000"/>
                </a:solidFill>
                <a:latin typeface="微软雅黑" panose="020B0503020204020204" charset="-122"/>
                <a:ea typeface="微软雅黑" panose="020B0503020204020204" charset="-122"/>
                <a:cs typeface="微软雅黑" panose="020B0503020204020204" charset="-122"/>
                <a:sym typeface="+mn-ea"/>
              </a:rPr>
              <a:t>11 percentage points higher </a:t>
            </a:r>
            <a:r>
              <a:rPr lang="en-US" altLang="zh-CN" sz="1400" dirty="0">
                <a:latin typeface="微软雅黑" panose="020B0503020204020204" charset="-122"/>
                <a:ea typeface="微软雅黑" panose="020B0503020204020204" charset="-122"/>
                <a:cs typeface="微软雅黑" panose="020B0503020204020204" charset="-122"/>
                <a:sym typeface="+mn-ea"/>
              </a:rPr>
              <a:t>than that of resident insurance. </a:t>
            </a:r>
            <a:endParaRPr lang="zh-CN" altLang="en-US" sz="1400" dirty="0">
              <a:latin typeface="微软雅黑" panose="020B0503020204020204" charset="-122"/>
              <a:ea typeface="微软雅黑" panose="020B0503020204020204" charset="-122"/>
              <a:cs typeface="微软雅黑" panose="020B0503020204020204" charset="-122"/>
              <a:sym typeface="+mn-ea"/>
            </a:endParaRPr>
          </a:p>
          <a:p>
            <a:pPr marL="342900" indent="-342900" algn="just" fontAlgn="auto">
              <a:lnSpc>
                <a:spcPct val="150000"/>
              </a:lnSpc>
              <a:buFont typeface="Wingdings" panose="05000000000000000000" charset="0"/>
              <a:buChar char=""/>
            </a:pPr>
            <a:r>
              <a:rPr lang="zh-CN" altLang="en-US" sz="1600" b="1" dirty="0">
                <a:latin typeface="微软雅黑" panose="020B0503020204020204" charset="-122"/>
                <a:ea typeface="微软雅黑" panose="020B0503020204020204" charset="-122"/>
                <a:cs typeface="微软雅黑" panose="020B0503020204020204" charset="-122"/>
                <a:sym typeface="+mn-ea"/>
              </a:rPr>
              <a:t>人均门诊基金支出 </a:t>
            </a:r>
            <a:r>
              <a:rPr lang="en-US" altLang="zh-CN" sz="1600" b="1" dirty="0">
                <a:latin typeface="微软雅黑" panose="020B0503020204020204" charset="-122"/>
                <a:ea typeface="微软雅黑" panose="020B0503020204020204" charset="-122"/>
                <a:cs typeface="微软雅黑" panose="020B0503020204020204" charset="-122"/>
                <a:sym typeface="+mn-ea"/>
              </a:rPr>
              <a:t>per capita fund expenditure for outpatient services</a:t>
            </a:r>
            <a:endParaRPr lang="zh-CN" altLang="en-US" sz="1600" b="1" dirty="0">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spcBef>
                <a:spcPts val="0"/>
              </a:spcBef>
              <a:buFont typeface="Wingdings" panose="05000000000000000000" charset="0"/>
              <a:buNone/>
            </a:pPr>
            <a:r>
              <a:rPr lang="zh-CN" altLang="en-US" sz="1600" dirty="0">
                <a:latin typeface="微软雅黑" panose="020B0503020204020204" charset="-122"/>
                <a:ea typeface="微软雅黑" panose="020B0503020204020204" charset="-122"/>
                <a:cs typeface="微软雅黑" panose="020B0503020204020204" charset="-122"/>
                <a:sym typeface="+mn-ea"/>
              </a:rPr>
              <a:t>省级：职工医保人均门诊基金支出最高2810元，最低137元；居民医保最高964元，最低</a:t>
            </a:r>
            <a:r>
              <a:rPr lang="en-US" altLang="zh-CN" sz="1600" dirty="0">
                <a:latin typeface="微软雅黑" panose="020B0503020204020204" charset="-122"/>
                <a:ea typeface="微软雅黑" panose="020B0503020204020204" charset="-122"/>
                <a:cs typeface="微软雅黑" panose="020B0503020204020204" charset="-122"/>
                <a:sym typeface="+mn-ea"/>
              </a:rPr>
              <a:t>47</a:t>
            </a:r>
            <a:r>
              <a:rPr lang="zh-CN" altLang="en-US" sz="1600" dirty="0">
                <a:latin typeface="微软雅黑" panose="020B0503020204020204" charset="-122"/>
                <a:ea typeface="微软雅黑" panose="020B0503020204020204" charset="-122"/>
                <a:cs typeface="微软雅黑" panose="020B0503020204020204" charset="-122"/>
                <a:sym typeface="+mn-ea"/>
              </a:rPr>
              <a:t>元。</a:t>
            </a:r>
            <a:endParaRPr lang="zh-CN" altLang="en-US" sz="1600" dirty="0">
              <a:latin typeface="微软雅黑" panose="020B0503020204020204" charset="-122"/>
              <a:ea typeface="微软雅黑" panose="020B0503020204020204" charset="-122"/>
              <a:cs typeface="微软雅黑" panose="020B0503020204020204" charset="-122"/>
              <a:sym typeface="+mn-ea"/>
            </a:endParaRPr>
          </a:p>
          <a:p>
            <a:pPr algn="just" fontAlgn="auto">
              <a:lnSpc>
                <a:spcPct val="150000"/>
              </a:lnSpc>
              <a:spcBef>
                <a:spcPts val="0"/>
              </a:spcBef>
              <a:buFont typeface="Wingdings" panose="05000000000000000000" charset="0"/>
              <a:buNone/>
            </a:pPr>
            <a:r>
              <a:rPr lang="zh-CN" altLang="en-US" sz="1600" dirty="0">
                <a:latin typeface="微软雅黑" panose="020B0503020204020204" charset="-122"/>
                <a:ea typeface="微软雅黑" panose="020B0503020204020204" charset="-122"/>
                <a:cs typeface="微软雅黑" panose="020B0503020204020204" charset="-122"/>
                <a:sym typeface="+mn-ea"/>
              </a:rPr>
              <a:t>         全国平均职工医保人均门诊基金支出是居民医保人均门诊基金支出的</a:t>
            </a:r>
            <a:r>
              <a:rPr lang="zh-CN" altLang="en-US" sz="1600" dirty="0">
                <a:solidFill>
                  <a:srgbClr val="FF0000"/>
                </a:solidFill>
                <a:latin typeface="微软雅黑" panose="020B0503020204020204" charset="-122"/>
                <a:ea typeface="微软雅黑" panose="020B0503020204020204" charset="-122"/>
                <a:cs typeface="微软雅黑" panose="020B0503020204020204" charset="-122"/>
                <a:sym typeface="+mn-ea"/>
              </a:rPr>
              <a:t>5.5倍</a:t>
            </a:r>
            <a:r>
              <a:rPr lang="zh-CN" altLang="en-US" sz="1600" dirty="0">
                <a:latin typeface="微软雅黑" panose="020B0503020204020204" charset="-122"/>
                <a:ea typeface="微软雅黑" panose="020B0503020204020204" charset="-122"/>
                <a:cs typeface="微软雅黑" panose="020B0503020204020204" charset="-122"/>
                <a:sym typeface="+mn-ea"/>
              </a:rPr>
              <a:t>。</a:t>
            </a:r>
            <a:endParaRPr lang="en-US" altLang="zh-CN" sz="1400" dirty="0">
              <a:latin typeface="微软雅黑" panose="020B0503020204020204" charset="-122"/>
              <a:ea typeface="微软雅黑" panose="020B0503020204020204" charset="-122"/>
              <a:cs typeface="微软雅黑" panose="020B0503020204020204" charset="-122"/>
              <a:sym typeface="+mn-ea"/>
            </a:endParaRPr>
          </a:p>
          <a:p>
            <a:pPr algn="just" fontAlgn="auto">
              <a:spcBef>
                <a:spcPts val="0"/>
              </a:spcBef>
              <a:buFont typeface="Wingdings" panose="05000000000000000000" charset="0"/>
              <a:buNone/>
            </a:pPr>
            <a:r>
              <a:rPr lang="en-US" altLang="zh-CN" sz="1400" dirty="0">
                <a:latin typeface="微软雅黑" panose="020B0503020204020204" charset="-122"/>
                <a:ea typeface="微软雅黑" panose="020B0503020204020204" charset="-122"/>
                <a:cs typeface="微软雅黑" panose="020B0503020204020204" charset="-122"/>
                <a:sym typeface="+mn-ea"/>
              </a:rPr>
              <a:t>Provincial level: the maximum per capita outpatient fund expenditure for employee medical insurance is 2,810 yuan and the minimum is 137 yuan; and the figures for resident insurance are 964 yuan and 47 yuan respectively. The national average outpatient fund expenditure for employee medical insurance is </a:t>
            </a:r>
            <a:r>
              <a:rPr lang="en-US" altLang="zh-CN" sz="1400" dirty="0">
                <a:solidFill>
                  <a:srgbClr val="FF0000"/>
                </a:solidFill>
                <a:latin typeface="微软雅黑" panose="020B0503020204020204" charset="-122"/>
                <a:ea typeface="微软雅黑" panose="020B0503020204020204" charset="-122"/>
                <a:cs typeface="微软雅黑" panose="020B0503020204020204" charset="-122"/>
                <a:sym typeface="+mn-ea"/>
              </a:rPr>
              <a:t>5.5 times </a:t>
            </a:r>
            <a:r>
              <a:rPr lang="en-US" altLang="zh-CN" sz="1400" dirty="0">
                <a:latin typeface="微软雅黑" panose="020B0503020204020204" charset="-122"/>
                <a:ea typeface="微软雅黑" panose="020B0503020204020204" charset="-122"/>
                <a:cs typeface="微软雅黑" panose="020B0503020204020204" charset="-122"/>
                <a:sym typeface="+mn-ea"/>
              </a:rPr>
              <a:t>that of resident medical insurance. </a:t>
            </a:r>
            <a:endParaRPr lang="zh-CN" altLang="en-US" sz="2000" b="1" dirty="0">
              <a:latin typeface="微软雅黑" panose="020B0503020204020204" charset="-122"/>
              <a:ea typeface="微软雅黑" panose="020B0503020204020204" charset="-122"/>
              <a:cs typeface="微软雅黑" panose="020B0503020204020204" charset="-122"/>
              <a:sym typeface="+mn-ea"/>
            </a:endParaRPr>
          </a:p>
        </p:txBody>
      </p:sp>
      <p:sp>
        <p:nvSpPr>
          <p:cNvPr id="100" name="文本框 99"/>
          <p:cNvSpPr txBox="1"/>
          <p:nvPr/>
        </p:nvSpPr>
        <p:spPr>
          <a:xfrm>
            <a:off x="597027" y="224028"/>
            <a:ext cx="10748010" cy="677108"/>
          </a:xfrm>
          <a:prstGeom prst="rect">
            <a:avLst/>
          </a:prstGeom>
          <a:noFill/>
          <a:ln w="9525">
            <a:noFill/>
          </a:ln>
        </p:spPr>
        <p:txBody>
          <a:bodyPr wrap="square">
            <a:spAutoFit/>
          </a:bodyPr>
          <a:lstStyle/>
          <a:p>
            <a:pPr indent="0" algn="l"/>
            <a:r>
              <a:rPr lang="zh-CN" altLang="en-US" sz="2000" b="1" kern="100" noProof="0" dirty="0">
                <a:ln>
                  <a:noFill/>
                </a:ln>
                <a:solidFill>
                  <a:srgbClr val="006666"/>
                </a:solidFill>
                <a:effectLst/>
                <a:uLnTx/>
                <a:uFillTx/>
                <a:latin typeface="+mn-ea"/>
                <a:cs typeface="+mn-ea"/>
              </a:rPr>
              <a:t> 2019年职工医保和2020年居民医保运行情况</a:t>
            </a:r>
            <a:endParaRPr lang="en-US" altLang="zh-CN" sz="2000" b="1" kern="100" noProof="0" dirty="0">
              <a:ln>
                <a:noFill/>
              </a:ln>
              <a:solidFill>
                <a:srgbClr val="006666"/>
              </a:solidFill>
              <a:effectLst/>
              <a:uLnTx/>
              <a:uFillTx/>
              <a:latin typeface="+mn-ea"/>
              <a:cs typeface="+mn-ea"/>
            </a:endParaRPr>
          </a:p>
          <a:p>
            <a:pPr indent="0" algn="l"/>
            <a:r>
              <a:rPr lang="en-US" altLang="zh-CN" b="1" kern="100" dirty="0">
                <a:solidFill>
                  <a:srgbClr val="006666"/>
                </a:solidFill>
                <a:latin typeface="+mn-ea"/>
                <a:cs typeface="+mn-ea"/>
              </a:rPr>
              <a:t>The operational situation of medical insurances for employees (2019) and residents (2020) </a:t>
            </a:r>
            <a:endParaRPr lang="zh-CN" altLang="en-US" b="1" kern="100" noProof="0" dirty="0">
              <a:ln>
                <a:noFill/>
              </a:ln>
              <a:solidFill>
                <a:srgbClr val="006666"/>
              </a:solidFill>
              <a:effectLst/>
              <a:uLnTx/>
              <a:uFillTx/>
              <a:latin typeface="+mn-ea"/>
              <a:cs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 name="组合 55"/>
          <p:cNvGrpSpPr/>
          <p:nvPr>
            <p:custDataLst>
              <p:tags r:id="rId1"/>
            </p:custDataLst>
          </p:nvPr>
        </p:nvGrpSpPr>
        <p:grpSpPr>
          <a:xfrm>
            <a:off x="1685345" y="1457942"/>
            <a:ext cx="2949407" cy="3051318"/>
            <a:chOff x="2053008" y="1642534"/>
            <a:chExt cx="2610662" cy="2700866"/>
          </a:xfrm>
        </p:grpSpPr>
        <p:sp>
          <p:nvSpPr>
            <p:cNvPr id="55" name="任意多边形 54"/>
            <p:cNvSpPr/>
            <p:nvPr>
              <p:custDataLst>
                <p:tags r:id="rId2"/>
              </p:custDataLst>
            </p:nvPr>
          </p:nvSpPr>
          <p:spPr>
            <a:xfrm>
              <a:off x="2053008" y="2197346"/>
              <a:ext cx="2610662" cy="2146054"/>
            </a:xfrm>
            <a:custGeom>
              <a:avLst/>
              <a:gdLst>
                <a:gd name="connsiteX0" fmla="*/ 840722 w 2610662"/>
                <a:gd name="connsiteY0" fmla="*/ 1681446 h 2146054"/>
                <a:gd name="connsiteX1" fmla="*/ 933609 w 2610662"/>
                <a:gd name="connsiteY1" fmla="*/ 1681446 h 2146054"/>
                <a:gd name="connsiteX2" fmla="*/ 1305330 w 2610662"/>
                <a:gd name="connsiteY2" fmla="*/ 2053167 h 2146054"/>
                <a:gd name="connsiteX3" fmla="*/ 1677052 w 2610662"/>
                <a:gd name="connsiteY3" fmla="*/ 1681446 h 2146054"/>
                <a:gd name="connsiteX4" fmla="*/ 1769939 w 2610662"/>
                <a:gd name="connsiteY4" fmla="*/ 1681446 h 2146054"/>
                <a:gd name="connsiteX5" fmla="*/ 1305330 w 2610662"/>
                <a:gd name="connsiteY5" fmla="*/ 2146054 h 2146054"/>
                <a:gd name="connsiteX6" fmla="*/ 840722 w 2610662"/>
                <a:gd name="connsiteY6" fmla="*/ 0 h 2146054"/>
                <a:gd name="connsiteX7" fmla="*/ 860831 w 2610662"/>
                <a:gd name="connsiteY7" fmla="*/ 0 h 2146054"/>
                <a:gd name="connsiteX8" fmla="*/ 56498 w 2610662"/>
                <a:gd name="connsiteY8" fmla="*/ 804333 h 2146054"/>
                <a:gd name="connsiteX9" fmla="*/ 860832 w 2610662"/>
                <a:gd name="connsiteY9" fmla="*/ 1608667 h 2146054"/>
                <a:gd name="connsiteX10" fmla="*/ 1749830 w 2610662"/>
                <a:gd name="connsiteY10" fmla="*/ 1608667 h 2146054"/>
                <a:gd name="connsiteX11" fmla="*/ 2554164 w 2610662"/>
                <a:gd name="connsiteY11" fmla="*/ 804333 h 2146054"/>
                <a:gd name="connsiteX12" fmla="*/ 1749831 w 2610662"/>
                <a:gd name="connsiteY12" fmla="*/ 0 h 2146054"/>
                <a:gd name="connsiteX13" fmla="*/ 1769941 w 2610662"/>
                <a:gd name="connsiteY13" fmla="*/ 0 h 2146054"/>
                <a:gd name="connsiteX14" fmla="*/ 2610662 w 2610662"/>
                <a:gd name="connsiteY14" fmla="*/ 840722 h 2146054"/>
                <a:gd name="connsiteX15" fmla="*/ 1769940 w 2610662"/>
                <a:gd name="connsiteY15" fmla="*/ 1681445 h 2146054"/>
                <a:gd name="connsiteX16" fmla="*/ 1677053 w 2610662"/>
                <a:gd name="connsiteY16" fmla="*/ 1681445 h 2146054"/>
                <a:gd name="connsiteX17" fmla="*/ 1749829 w 2610662"/>
                <a:gd name="connsiteY17" fmla="*/ 1608668 h 2146054"/>
                <a:gd name="connsiteX18" fmla="*/ 860831 w 2610662"/>
                <a:gd name="connsiteY18" fmla="*/ 1608668 h 2146054"/>
                <a:gd name="connsiteX19" fmla="*/ 933608 w 2610662"/>
                <a:gd name="connsiteY19" fmla="*/ 1681445 h 2146054"/>
                <a:gd name="connsiteX20" fmla="*/ 840723 w 2610662"/>
                <a:gd name="connsiteY20" fmla="*/ 1681445 h 2146054"/>
                <a:gd name="connsiteX21" fmla="*/ 0 w 2610662"/>
                <a:gd name="connsiteY21" fmla="*/ 840722 h 2146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10662" h="2146054">
                  <a:moveTo>
                    <a:pt x="840722" y="1681446"/>
                  </a:moveTo>
                  <a:lnTo>
                    <a:pt x="933609" y="1681446"/>
                  </a:lnTo>
                  <a:lnTo>
                    <a:pt x="1305330" y="2053167"/>
                  </a:lnTo>
                  <a:lnTo>
                    <a:pt x="1677052" y="1681446"/>
                  </a:lnTo>
                  <a:lnTo>
                    <a:pt x="1769939" y="1681446"/>
                  </a:lnTo>
                  <a:lnTo>
                    <a:pt x="1305330" y="2146054"/>
                  </a:lnTo>
                  <a:close/>
                  <a:moveTo>
                    <a:pt x="840722" y="0"/>
                  </a:moveTo>
                  <a:lnTo>
                    <a:pt x="860831" y="0"/>
                  </a:lnTo>
                  <a:lnTo>
                    <a:pt x="56498" y="804333"/>
                  </a:lnTo>
                  <a:lnTo>
                    <a:pt x="860832" y="1608667"/>
                  </a:lnTo>
                  <a:lnTo>
                    <a:pt x="1749830" y="1608667"/>
                  </a:lnTo>
                  <a:lnTo>
                    <a:pt x="2554164" y="804333"/>
                  </a:lnTo>
                  <a:lnTo>
                    <a:pt x="1749831" y="0"/>
                  </a:lnTo>
                  <a:lnTo>
                    <a:pt x="1769941" y="0"/>
                  </a:lnTo>
                  <a:lnTo>
                    <a:pt x="2610662" y="840722"/>
                  </a:lnTo>
                  <a:lnTo>
                    <a:pt x="1769940" y="1681445"/>
                  </a:lnTo>
                  <a:lnTo>
                    <a:pt x="1677053" y="1681445"/>
                  </a:lnTo>
                  <a:lnTo>
                    <a:pt x="1749829" y="1608668"/>
                  </a:lnTo>
                  <a:lnTo>
                    <a:pt x="860831" y="1608668"/>
                  </a:lnTo>
                  <a:lnTo>
                    <a:pt x="933608" y="1681445"/>
                  </a:lnTo>
                  <a:lnTo>
                    <a:pt x="840723" y="1681445"/>
                  </a:lnTo>
                  <a:lnTo>
                    <a:pt x="0" y="840722"/>
                  </a:lnTo>
                  <a:close/>
                </a:path>
              </a:pathLst>
            </a:custGeom>
            <a:solidFill>
              <a:srgbClr val="37AFE5"/>
            </a:solidFill>
            <a:ln>
              <a:noFill/>
            </a:ln>
          </p:spPr>
          <p:style>
            <a:lnRef idx="2">
              <a:srgbClr val="628EE3">
                <a:shade val="50000"/>
              </a:srgbClr>
            </a:lnRef>
            <a:fillRef idx="1">
              <a:srgbClr val="628EE3"/>
            </a:fillRef>
            <a:effectRef idx="0">
              <a:srgbClr val="628EE3"/>
            </a:effectRef>
            <a:fontRef idx="minor">
              <a:srgbClr val="FFFFFF"/>
            </a:fontRef>
          </p:style>
          <p:txBody>
            <a:bodyPr rtlCol="0" anchor="ctr">
              <a:normAutofit/>
            </a:bodyPr>
            <a:lstStyle/>
            <a:p>
              <a:pPr algn="ctr"/>
              <a:endParaRPr lang="zh-CN" altLang="en-US">
                <a:solidFill>
                  <a:srgbClr val="FFFFFF"/>
                </a:solidFill>
                <a:sym typeface="Arial" panose="020B0704020202020204" pitchFamily="34" charset="0"/>
              </a:endParaRPr>
            </a:p>
          </p:txBody>
        </p:sp>
        <p:sp>
          <p:nvSpPr>
            <p:cNvPr id="52" name="任意多边形 51"/>
            <p:cNvSpPr/>
            <p:nvPr>
              <p:custDataLst>
                <p:tags r:id="rId3"/>
              </p:custDataLst>
            </p:nvPr>
          </p:nvSpPr>
          <p:spPr>
            <a:xfrm>
              <a:off x="2109506" y="2087034"/>
              <a:ext cx="2497666" cy="2053167"/>
            </a:xfrm>
            <a:custGeom>
              <a:avLst/>
              <a:gdLst>
                <a:gd name="connsiteX0" fmla="*/ 804333 w 2497666"/>
                <a:gd name="connsiteY0" fmla="*/ 1608668 h 2053167"/>
                <a:gd name="connsiteX1" fmla="*/ 1693331 w 2497666"/>
                <a:gd name="connsiteY1" fmla="*/ 1608668 h 2053167"/>
                <a:gd name="connsiteX2" fmla="*/ 1248832 w 2497666"/>
                <a:gd name="connsiteY2" fmla="*/ 2053167 h 2053167"/>
                <a:gd name="connsiteX3" fmla="*/ 804333 w 2497666"/>
                <a:gd name="connsiteY3" fmla="*/ 0 h 2053167"/>
                <a:gd name="connsiteX4" fmla="*/ 1693333 w 2497666"/>
                <a:gd name="connsiteY4" fmla="*/ 0 h 2053167"/>
                <a:gd name="connsiteX5" fmla="*/ 2497666 w 2497666"/>
                <a:gd name="connsiteY5" fmla="*/ 804333 h 2053167"/>
                <a:gd name="connsiteX6" fmla="*/ 1693332 w 2497666"/>
                <a:gd name="connsiteY6" fmla="*/ 1608667 h 2053167"/>
                <a:gd name="connsiteX7" fmla="*/ 804334 w 2497666"/>
                <a:gd name="connsiteY7" fmla="*/ 1608667 h 2053167"/>
                <a:gd name="connsiteX8" fmla="*/ 0 w 2497666"/>
                <a:gd name="connsiteY8" fmla="*/ 804333 h 2053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97666" h="2053167">
                  <a:moveTo>
                    <a:pt x="804333" y="1608668"/>
                  </a:moveTo>
                  <a:lnTo>
                    <a:pt x="1693331" y="1608668"/>
                  </a:lnTo>
                  <a:lnTo>
                    <a:pt x="1248832" y="2053167"/>
                  </a:lnTo>
                  <a:close/>
                  <a:moveTo>
                    <a:pt x="804333" y="0"/>
                  </a:moveTo>
                  <a:lnTo>
                    <a:pt x="1693333" y="0"/>
                  </a:lnTo>
                  <a:lnTo>
                    <a:pt x="2497666" y="804333"/>
                  </a:lnTo>
                  <a:lnTo>
                    <a:pt x="1693332" y="1608667"/>
                  </a:lnTo>
                  <a:lnTo>
                    <a:pt x="804334" y="1608667"/>
                  </a:lnTo>
                  <a:lnTo>
                    <a:pt x="0" y="804333"/>
                  </a:lnTo>
                  <a:close/>
                </a:path>
              </a:pathLst>
            </a:custGeom>
            <a:ln>
              <a:noFill/>
            </a:ln>
          </p:spPr>
          <p:style>
            <a:lnRef idx="2">
              <a:srgbClr val="628EE3">
                <a:shade val="50000"/>
              </a:srgbClr>
            </a:lnRef>
            <a:fillRef idx="1">
              <a:srgbClr val="628EE3"/>
            </a:fillRef>
            <a:effectRef idx="0">
              <a:srgbClr val="628EE3"/>
            </a:effectRef>
            <a:fontRef idx="minor">
              <a:srgbClr val="FFFFFF"/>
            </a:fontRef>
          </p:style>
          <p:txBody>
            <a:bodyPr bIns="468000" rtlCol="0" anchor="ctr">
              <a:normAutofit/>
            </a:bodyPr>
            <a:lstStyle/>
            <a:p>
              <a:pPr algn="ctr"/>
              <a:r>
                <a:rPr lang="zh-CN" altLang="en-US" sz="1600" b="1" dirty="0">
                  <a:solidFill>
                    <a:schemeClr val="bg1"/>
                  </a:solidFill>
                  <a:sym typeface="+mn-ea"/>
                </a:rPr>
                <a:t>国家战略：健康中国</a:t>
              </a:r>
              <a:endParaRPr lang="en-US" altLang="zh-CN" sz="1600" b="1" dirty="0">
                <a:solidFill>
                  <a:schemeClr val="bg1"/>
                </a:solidFill>
                <a:sym typeface="+mn-ea"/>
              </a:endParaRPr>
            </a:p>
            <a:p>
              <a:pPr algn="ctr"/>
              <a:r>
                <a:rPr lang="en-US" altLang="zh-CN" sz="1600" b="1" dirty="0">
                  <a:solidFill>
                    <a:schemeClr val="bg1"/>
                  </a:solidFill>
                  <a:sym typeface="+mn-ea"/>
                </a:rPr>
                <a:t>National strategy: Healthy China</a:t>
              </a:r>
              <a:endParaRPr lang="en-US" altLang="zh-CN" sz="1600" dirty="0">
                <a:solidFill>
                  <a:srgbClr val="FFFFFF"/>
                </a:solidFill>
                <a:sym typeface="Arial" panose="020B0704020202020204" pitchFamily="34" charset="0"/>
              </a:endParaRPr>
            </a:p>
          </p:txBody>
        </p:sp>
        <p:sp>
          <p:nvSpPr>
            <p:cNvPr id="51" name="任意多边形 50"/>
            <p:cNvSpPr/>
            <p:nvPr>
              <p:custDataLst>
                <p:tags r:id="rId4"/>
              </p:custDataLst>
            </p:nvPr>
          </p:nvSpPr>
          <p:spPr>
            <a:xfrm>
              <a:off x="2913839" y="1642534"/>
              <a:ext cx="889000" cy="444500"/>
            </a:xfrm>
            <a:custGeom>
              <a:avLst/>
              <a:gdLst>
                <a:gd name="connsiteX0" fmla="*/ 444500 w 889000"/>
                <a:gd name="connsiteY0" fmla="*/ 0 h 444500"/>
                <a:gd name="connsiteX1" fmla="*/ 889000 w 889000"/>
                <a:gd name="connsiteY1" fmla="*/ 444500 h 444500"/>
                <a:gd name="connsiteX2" fmla="*/ 0 w 889000"/>
                <a:gd name="connsiteY2" fmla="*/ 444500 h 444500"/>
              </a:gdLst>
              <a:ahLst/>
              <a:cxnLst>
                <a:cxn ang="0">
                  <a:pos x="connsiteX0" y="connsiteY0"/>
                </a:cxn>
                <a:cxn ang="0">
                  <a:pos x="connsiteX1" y="connsiteY1"/>
                </a:cxn>
                <a:cxn ang="0">
                  <a:pos x="connsiteX2" y="connsiteY2"/>
                </a:cxn>
              </a:cxnLst>
              <a:rect l="l" t="t" r="r" b="b"/>
              <a:pathLst>
                <a:path w="889000" h="444500">
                  <a:moveTo>
                    <a:pt x="444500" y="0"/>
                  </a:moveTo>
                  <a:lnTo>
                    <a:pt x="889000" y="444500"/>
                  </a:lnTo>
                  <a:lnTo>
                    <a:pt x="0" y="444500"/>
                  </a:lnTo>
                  <a:close/>
                </a:path>
              </a:pathLst>
            </a:custGeom>
            <a:solidFill>
              <a:srgbClr val="37AFE5"/>
            </a:solidFill>
            <a:ln>
              <a:noFill/>
            </a:ln>
            <a:effectLst>
              <a:outerShdw blurRad="50800" dist="38100" dir="5400000" algn="t" rotWithShape="0">
                <a:prstClr val="black">
                  <a:alpha val="40000"/>
                </a:prstClr>
              </a:outerShdw>
            </a:effectLst>
          </p:spPr>
          <p:style>
            <a:lnRef idx="2">
              <a:srgbClr val="628EE3">
                <a:shade val="50000"/>
              </a:srgbClr>
            </a:lnRef>
            <a:fillRef idx="1">
              <a:srgbClr val="628EE3"/>
            </a:fillRef>
            <a:effectRef idx="0">
              <a:srgbClr val="628EE3"/>
            </a:effectRef>
            <a:fontRef idx="minor">
              <a:srgbClr val="FFFFFF"/>
            </a:fontRef>
          </p:style>
          <p:txBody>
            <a:bodyPr tIns="72000" rtlCol="0" anchor="b">
              <a:normAutofit/>
            </a:bodyPr>
            <a:lstStyle/>
            <a:p>
              <a:pPr algn="ctr"/>
              <a:r>
                <a:rPr lang="en-US" altLang="zh-CN" dirty="0">
                  <a:solidFill>
                    <a:srgbClr val="FFFFFF"/>
                  </a:solidFill>
                  <a:sym typeface="Arial" panose="020B0704020202020204" pitchFamily="34" charset="0"/>
                </a:rPr>
                <a:t>A</a:t>
              </a:r>
              <a:endParaRPr lang="zh-CN" altLang="en-US" dirty="0">
                <a:solidFill>
                  <a:srgbClr val="FFFFFF"/>
                </a:solidFill>
                <a:sym typeface="Arial" panose="020B0704020202020204" pitchFamily="34" charset="0"/>
              </a:endParaRPr>
            </a:p>
          </p:txBody>
        </p:sp>
      </p:grpSp>
      <p:grpSp>
        <p:nvGrpSpPr>
          <p:cNvPr id="19" name="组合 18"/>
          <p:cNvGrpSpPr/>
          <p:nvPr>
            <p:custDataLst>
              <p:tags r:id="rId5"/>
            </p:custDataLst>
          </p:nvPr>
        </p:nvGrpSpPr>
        <p:grpSpPr>
          <a:xfrm>
            <a:off x="3161967" y="3151608"/>
            <a:ext cx="2949407" cy="3051318"/>
            <a:chOff x="2053008" y="1642534"/>
            <a:chExt cx="2610662" cy="2700866"/>
          </a:xfrm>
        </p:grpSpPr>
        <p:sp>
          <p:nvSpPr>
            <p:cNvPr id="20" name="任意多边形 19"/>
            <p:cNvSpPr/>
            <p:nvPr>
              <p:custDataLst>
                <p:tags r:id="rId6"/>
              </p:custDataLst>
            </p:nvPr>
          </p:nvSpPr>
          <p:spPr>
            <a:xfrm>
              <a:off x="2053008" y="2197346"/>
              <a:ext cx="2610662" cy="2146054"/>
            </a:xfrm>
            <a:custGeom>
              <a:avLst/>
              <a:gdLst>
                <a:gd name="connsiteX0" fmla="*/ 840722 w 2610662"/>
                <a:gd name="connsiteY0" fmla="*/ 1681446 h 2146054"/>
                <a:gd name="connsiteX1" fmla="*/ 933609 w 2610662"/>
                <a:gd name="connsiteY1" fmla="*/ 1681446 h 2146054"/>
                <a:gd name="connsiteX2" fmla="*/ 1305330 w 2610662"/>
                <a:gd name="connsiteY2" fmla="*/ 2053167 h 2146054"/>
                <a:gd name="connsiteX3" fmla="*/ 1677052 w 2610662"/>
                <a:gd name="connsiteY3" fmla="*/ 1681446 h 2146054"/>
                <a:gd name="connsiteX4" fmla="*/ 1769939 w 2610662"/>
                <a:gd name="connsiteY4" fmla="*/ 1681446 h 2146054"/>
                <a:gd name="connsiteX5" fmla="*/ 1305330 w 2610662"/>
                <a:gd name="connsiteY5" fmla="*/ 2146054 h 2146054"/>
                <a:gd name="connsiteX6" fmla="*/ 840722 w 2610662"/>
                <a:gd name="connsiteY6" fmla="*/ 0 h 2146054"/>
                <a:gd name="connsiteX7" fmla="*/ 860831 w 2610662"/>
                <a:gd name="connsiteY7" fmla="*/ 0 h 2146054"/>
                <a:gd name="connsiteX8" fmla="*/ 56498 w 2610662"/>
                <a:gd name="connsiteY8" fmla="*/ 804333 h 2146054"/>
                <a:gd name="connsiteX9" fmla="*/ 860832 w 2610662"/>
                <a:gd name="connsiteY9" fmla="*/ 1608667 h 2146054"/>
                <a:gd name="connsiteX10" fmla="*/ 1749830 w 2610662"/>
                <a:gd name="connsiteY10" fmla="*/ 1608667 h 2146054"/>
                <a:gd name="connsiteX11" fmla="*/ 2554164 w 2610662"/>
                <a:gd name="connsiteY11" fmla="*/ 804333 h 2146054"/>
                <a:gd name="connsiteX12" fmla="*/ 1749831 w 2610662"/>
                <a:gd name="connsiteY12" fmla="*/ 0 h 2146054"/>
                <a:gd name="connsiteX13" fmla="*/ 1769941 w 2610662"/>
                <a:gd name="connsiteY13" fmla="*/ 0 h 2146054"/>
                <a:gd name="connsiteX14" fmla="*/ 2610662 w 2610662"/>
                <a:gd name="connsiteY14" fmla="*/ 840722 h 2146054"/>
                <a:gd name="connsiteX15" fmla="*/ 1769940 w 2610662"/>
                <a:gd name="connsiteY15" fmla="*/ 1681445 h 2146054"/>
                <a:gd name="connsiteX16" fmla="*/ 1677053 w 2610662"/>
                <a:gd name="connsiteY16" fmla="*/ 1681445 h 2146054"/>
                <a:gd name="connsiteX17" fmla="*/ 1749829 w 2610662"/>
                <a:gd name="connsiteY17" fmla="*/ 1608668 h 2146054"/>
                <a:gd name="connsiteX18" fmla="*/ 860831 w 2610662"/>
                <a:gd name="connsiteY18" fmla="*/ 1608668 h 2146054"/>
                <a:gd name="connsiteX19" fmla="*/ 933608 w 2610662"/>
                <a:gd name="connsiteY19" fmla="*/ 1681445 h 2146054"/>
                <a:gd name="connsiteX20" fmla="*/ 840723 w 2610662"/>
                <a:gd name="connsiteY20" fmla="*/ 1681445 h 2146054"/>
                <a:gd name="connsiteX21" fmla="*/ 0 w 2610662"/>
                <a:gd name="connsiteY21" fmla="*/ 840722 h 2146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10662" h="2146054">
                  <a:moveTo>
                    <a:pt x="840722" y="1681446"/>
                  </a:moveTo>
                  <a:lnTo>
                    <a:pt x="933609" y="1681446"/>
                  </a:lnTo>
                  <a:lnTo>
                    <a:pt x="1305330" y="2053167"/>
                  </a:lnTo>
                  <a:lnTo>
                    <a:pt x="1677052" y="1681446"/>
                  </a:lnTo>
                  <a:lnTo>
                    <a:pt x="1769939" y="1681446"/>
                  </a:lnTo>
                  <a:lnTo>
                    <a:pt x="1305330" y="2146054"/>
                  </a:lnTo>
                  <a:close/>
                  <a:moveTo>
                    <a:pt x="840722" y="0"/>
                  </a:moveTo>
                  <a:lnTo>
                    <a:pt x="860831" y="0"/>
                  </a:lnTo>
                  <a:lnTo>
                    <a:pt x="56498" y="804333"/>
                  </a:lnTo>
                  <a:lnTo>
                    <a:pt x="860832" y="1608667"/>
                  </a:lnTo>
                  <a:lnTo>
                    <a:pt x="1749830" y="1608667"/>
                  </a:lnTo>
                  <a:lnTo>
                    <a:pt x="2554164" y="804333"/>
                  </a:lnTo>
                  <a:lnTo>
                    <a:pt x="1749831" y="0"/>
                  </a:lnTo>
                  <a:lnTo>
                    <a:pt x="1769941" y="0"/>
                  </a:lnTo>
                  <a:lnTo>
                    <a:pt x="2610662" y="840722"/>
                  </a:lnTo>
                  <a:lnTo>
                    <a:pt x="1769940" y="1681445"/>
                  </a:lnTo>
                  <a:lnTo>
                    <a:pt x="1677053" y="1681445"/>
                  </a:lnTo>
                  <a:lnTo>
                    <a:pt x="1749829" y="1608668"/>
                  </a:lnTo>
                  <a:lnTo>
                    <a:pt x="860831" y="1608668"/>
                  </a:lnTo>
                  <a:lnTo>
                    <a:pt x="933608" y="1681445"/>
                  </a:lnTo>
                  <a:lnTo>
                    <a:pt x="840723" y="1681445"/>
                  </a:lnTo>
                  <a:lnTo>
                    <a:pt x="0" y="840722"/>
                  </a:lnTo>
                  <a:close/>
                </a:path>
              </a:pathLst>
            </a:custGeom>
            <a:solidFill>
              <a:srgbClr val="37AFE5"/>
            </a:solidFill>
            <a:ln>
              <a:noFill/>
            </a:ln>
          </p:spPr>
          <p:style>
            <a:lnRef idx="2">
              <a:srgbClr val="628EE3">
                <a:shade val="50000"/>
              </a:srgbClr>
            </a:lnRef>
            <a:fillRef idx="1">
              <a:srgbClr val="628EE3"/>
            </a:fillRef>
            <a:effectRef idx="0">
              <a:srgbClr val="628EE3"/>
            </a:effectRef>
            <a:fontRef idx="minor">
              <a:srgbClr val="FFFFFF"/>
            </a:fontRef>
          </p:style>
          <p:txBody>
            <a:bodyPr rtlCol="0" anchor="ctr">
              <a:normAutofit/>
            </a:bodyPr>
            <a:lstStyle/>
            <a:p>
              <a:pPr algn="ctr"/>
              <a:endParaRPr lang="zh-CN" altLang="en-US">
                <a:solidFill>
                  <a:srgbClr val="FFFFFF"/>
                </a:solidFill>
                <a:sym typeface="Arial" panose="020B0704020202020204" pitchFamily="34" charset="0"/>
              </a:endParaRPr>
            </a:p>
          </p:txBody>
        </p:sp>
        <p:sp>
          <p:nvSpPr>
            <p:cNvPr id="21" name="任意多边形 20"/>
            <p:cNvSpPr/>
            <p:nvPr>
              <p:custDataLst>
                <p:tags r:id="rId7"/>
              </p:custDataLst>
            </p:nvPr>
          </p:nvSpPr>
          <p:spPr>
            <a:xfrm>
              <a:off x="2109506" y="2087034"/>
              <a:ext cx="2497666" cy="2053167"/>
            </a:xfrm>
            <a:custGeom>
              <a:avLst/>
              <a:gdLst>
                <a:gd name="connsiteX0" fmla="*/ 804333 w 2497666"/>
                <a:gd name="connsiteY0" fmla="*/ 1608668 h 2053167"/>
                <a:gd name="connsiteX1" fmla="*/ 1693331 w 2497666"/>
                <a:gd name="connsiteY1" fmla="*/ 1608668 h 2053167"/>
                <a:gd name="connsiteX2" fmla="*/ 1248832 w 2497666"/>
                <a:gd name="connsiteY2" fmla="*/ 2053167 h 2053167"/>
                <a:gd name="connsiteX3" fmla="*/ 804333 w 2497666"/>
                <a:gd name="connsiteY3" fmla="*/ 0 h 2053167"/>
                <a:gd name="connsiteX4" fmla="*/ 1693333 w 2497666"/>
                <a:gd name="connsiteY4" fmla="*/ 0 h 2053167"/>
                <a:gd name="connsiteX5" fmla="*/ 2497666 w 2497666"/>
                <a:gd name="connsiteY5" fmla="*/ 804333 h 2053167"/>
                <a:gd name="connsiteX6" fmla="*/ 1693332 w 2497666"/>
                <a:gd name="connsiteY6" fmla="*/ 1608667 h 2053167"/>
                <a:gd name="connsiteX7" fmla="*/ 804334 w 2497666"/>
                <a:gd name="connsiteY7" fmla="*/ 1608667 h 2053167"/>
                <a:gd name="connsiteX8" fmla="*/ 0 w 2497666"/>
                <a:gd name="connsiteY8" fmla="*/ 804333 h 2053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97666" h="2053167">
                  <a:moveTo>
                    <a:pt x="804333" y="1608668"/>
                  </a:moveTo>
                  <a:lnTo>
                    <a:pt x="1693331" y="1608668"/>
                  </a:lnTo>
                  <a:lnTo>
                    <a:pt x="1248832" y="2053167"/>
                  </a:lnTo>
                  <a:close/>
                  <a:moveTo>
                    <a:pt x="804333" y="0"/>
                  </a:moveTo>
                  <a:lnTo>
                    <a:pt x="1693333" y="0"/>
                  </a:lnTo>
                  <a:lnTo>
                    <a:pt x="2497666" y="804333"/>
                  </a:lnTo>
                  <a:lnTo>
                    <a:pt x="1693332" y="1608667"/>
                  </a:lnTo>
                  <a:lnTo>
                    <a:pt x="804334" y="1608667"/>
                  </a:lnTo>
                  <a:lnTo>
                    <a:pt x="0" y="804333"/>
                  </a:lnTo>
                  <a:close/>
                </a:path>
              </a:pathLst>
            </a:custGeom>
            <a:ln>
              <a:noFill/>
            </a:ln>
          </p:spPr>
          <p:style>
            <a:lnRef idx="2">
              <a:srgbClr val="628EE3">
                <a:shade val="50000"/>
              </a:srgbClr>
            </a:lnRef>
            <a:fillRef idx="1">
              <a:srgbClr val="628EE3"/>
            </a:fillRef>
            <a:effectRef idx="0">
              <a:srgbClr val="628EE3"/>
            </a:effectRef>
            <a:fontRef idx="minor">
              <a:srgbClr val="FFFFFF"/>
            </a:fontRef>
          </p:style>
          <p:txBody>
            <a:bodyPr bIns="468000" rtlCol="0" anchor="ctr">
              <a:normAutofit/>
            </a:bodyPr>
            <a:lstStyle/>
            <a:p>
              <a:pPr algn="ctr"/>
              <a:r>
                <a:rPr lang="zh-CN" altLang="en-US" sz="1600" b="1" dirty="0">
                  <a:solidFill>
                    <a:schemeClr val="bg1"/>
                  </a:solidFill>
                  <a:latin typeface="微软雅黑" panose="020B0503020204020204" charset="-122"/>
                  <a:ea typeface="微软雅黑" panose="020B0503020204020204" charset="-122"/>
                  <a:cs typeface="微软雅黑" panose="020B0503020204020204" charset="-122"/>
                  <a:sym typeface="+mn-ea"/>
                </a:rPr>
                <a:t>人口老龄化形势严峻</a:t>
              </a:r>
              <a:endParaRPr lang="en-US" altLang="zh-CN" sz="1600" b="1" dirty="0">
                <a:solidFill>
                  <a:schemeClr val="bg1"/>
                </a:solidFill>
                <a:latin typeface="微软雅黑" panose="020B0503020204020204" charset="-122"/>
                <a:ea typeface="微软雅黑" panose="020B0503020204020204" charset="-122"/>
                <a:cs typeface="微软雅黑" panose="020B0503020204020204" charset="-122"/>
                <a:sym typeface="+mn-ea"/>
              </a:endParaRPr>
            </a:p>
            <a:p>
              <a:pPr algn="ctr"/>
              <a:r>
                <a:rPr lang="en-US" altLang="zh-CN" sz="1600" b="1" dirty="0">
                  <a:solidFill>
                    <a:schemeClr val="bg1"/>
                  </a:solidFill>
                  <a:latin typeface="微软雅黑" panose="020B0503020204020204" charset="-122"/>
                  <a:ea typeface="微软雅黑" panose="020B0503020204020204" charset="-122"/>
                  <a:sym typeface="+mn-ea"/>
                </a:rPr>
                <a:t>Serious situation of population aging</a:t>
              </a:r>
              <a:endParaRPr lang="en-US" altLang="zh-CN" sz="1600" dirty="0">
                <a:solidFill>
                  <a:srgbClr val="FFFFFF"/>
                </a:solidFill>
                <a:sym typeface="Arial" panose="020B0704020202020204" pitchFamily="34" charset="0"/>
              </a:endParaRPr>
            </a:p>
          </p:txBody>
        </p:sp>
        <p:sp>
          <p:nvSpPr>
            <p:cNvPr id="22" name="任意多边形 21"/>
            <p:cNvSpPr/>
            <p:nvPr>
              <p:custDataLst>
                <p:tags r:id="rId8"/>
              </p:custDataLst>
            </p:nvPr>
          </p:nvSpPr>
          <p:spPr>
            <a:xfrm>
              <a:off x="2913839" y="1642534"/>
              <a:ext cx="889000" cy="444500"/>
            </a:xfrm>
            <a:custGeom>
              <a:avLst/>
              <a:gdLst>
                <a:gd name="connsiteX0" fmla="*/ 444500 w 889000"/>
                <a:gd name="connsiteY0" fmla="*/ 0 h 444500"/>
                <a:gd name="connsiteX1" fmla="*/ 889000 w 889000"/>
                <a:gd name="connsiteY1" fmla="*/ 444500 h 444500"/>
                <a:gd name="connsiteX2" fmla="*/ 0 w 889000"/>
                <a:gd name="connsiteY2" fmla="*/ 444500 h 444500"/>
              </a:gdLst>
              <a:ahLst/>
              <a:cxnLst>
                <a:cxn ang="0">
                  <a:pos x="connsiteX0" y="connsiteY0"/>
                </a:cxn>
                <a:cxn ang="0">
                  <a:pos x="connsiteX1" y="connsiteY1"/>
                </a:cxn>
                <a:cxn ang="0">
                  <a:pos x="connsiteX2" y="connsiteY2"/>
                </a:cxn>
              </a:cxnLst>
              <a:rect l="l" t="t" r="r" b="b"/>
              <a:pathLst>
                <a:path w="889000" h="444500">
                  <a:moveTo>
                    <a:pt x="444500" y="0"/>
                  </a:moveTo>
                  <a:lnTo>
                    <a:pt x="889000" y="444500"/>
                  </a:lnTo>
                  <a:lnTo>
                    <a:pt x="0" y="444500"/>
                  </a:lnTo>
                  <a:close/>
                </a:path>
              </a:pathLst>
            </a:custGeom>
            <a:solidFill>
              <a:srgbClr val="37AFE5"/>
            </a:solidFill>
            <a:ln>
              <a:noFill/>
            </a:ln>
            <a:effectLst>
              <a:outerShdw blurRad="50800" dist="38100" dir="5400000" algn="t" rotWithShape="0">
                <a:prstClr val="black">
                  <a:alpha val="40000"/>
                </a:prstClr>
              </a:outerShdw>
            </a:effectLst>
          </p:spPr>
          <p:style>
            <a:lnRef idx="2">
              <a:srgbClr val="628EE3">
                <a:shade val="50000"/>
              </a:srgbClr>
            </a:lnRef>
            <a:fillRef idx="1">
              <a:srgbClr val="628EE3"/>
            </a:fillRef>
            <a:effectRef idx="0">
              <a:srgbClr val="628EE3"/>
            </a:effectRef>
            <a:fontRef idx="minor">
              <a:srgbClr val="FFFFFF"/>
            </a:fontRef>
          </p:style>
          <p:txBody>
            <a:bodyPr tIns="72000" rtlCol="0" anchor="b">
              <a:normAutofit/>
            </a:bodyPr>
            <a:lstStyle/>
            <a:p>
              <a:pPr algn="ctr"/>
              <a:r>
                <a:rPr lang="en-US" altLang="zh-CN" dirty="0">
                  <a:solidFill>
                    <a:srgbClr val="FFFFFF"/>
                  </a:solidFill>
                  <a:sym typeface="Arial" panose="020B0704020202020204" pitchFamily="34" charset="0"/>
                </a:rPr>
                <a:t>D</a:t>
              </a:r>
              <a:endParaRPr lang="zh-CN" altLang="en-US" dirty="0">
                <a:solidFill>
                  <a:srgbClr val="FFFFFF"/>
                </a:solidFill>
                <a:sym typeface="Arial" panose="020B0704020202020204" pitchFamily="34" charset="0"/>
              </a:endParaRPr>
            </a:p>
          </p:txBody>
        </p:sp>
      </p:grpSp>
      <p:grpSp>
        <p:nvGrpSpPr>
          <p:cNvPr id="31" name="组合 30"/>
          <p:cNvGrpSpPr/>
          <p:nvPr>
            <p:custDataLst>
              <p:tags r:id="rId9"/>
            </p:custDataLst>
          </p:nvPr>
        </p:nvGrpSpPr>
        <p:grpSpPr>
          <a:xfrm>
            <a:off x="4638589" y="1457942"/>
            <a:ext cx="2949407" cy="3051318"/>
            <a:chOff x="2053008" y="1642534"/>
            <a:chExt cx="2610662" cy="2700866"/>
          </a:xfrm>
        </p:grpSpPr>
        <p:sp>
          <p:nvSpPr>
            <p:cNvPr id="32" name="任意多边形 31"/>
            <p:cNvSpPr/>
            <p:nvPr>
              <p:custDataLst>
                <p:tags r:id="rId10"/>
              </p:custDataLst>
            </p:nvPr>
          </p:nvSpPr>
          <p:spPr>
            <a:xfrm>
              <a:off x="2053008" y="2197346"/>
              <a:ext cx="2610662" cy="2146054"/>
            </a:xfrm>
            <a:custGeom>
              <a:avLst/>
              <a:gdLst>
                <a:gd name="connsiteX0" fmla="*/ 840722 w 2610662"/>
                <a:gd name="connsiteY0" fmla="*/ 1681446 h 2146054"/>
                <a:gd name="connsiteX1" fmla="*/ 933609 w 2610662"/>
                <a:gd name="connsiteY1" fmla="*/ 1681446 h 2146054"/>
                <a:gd name="connsiteX2" fmla="*/ 1305330 w 2610662"/>
                <a:gd name="connsiteY2" fmla="*/ 2053167 h 2146054"/>
                <a:gd name="connsiteX3" fmla="*/ 1677052 w 2610662"/>
                <a:gd name="connsiteY3" fmla="*/ 1681446 h 2146054"/>
                <a:gd name="connsiteX4" fmla="*/ 1769939 w 2610662"/>
                <a:gd name="connsiteY4" fmla="*/ 1681446 h 2146054"/>
                <a:gd name="connsiteX5" fmla="*/ 1305330 w 2610662"/>
                <a:gd name="connsiteY5" fmla="*/ 2146054 h 2146054"/>
                <a:gd name="connsiteX6" fmla="*/ 840722 w 2610662"/>
                <a:gd name="connsiteY6" fmla="*/ 0 h 2146054"/>
                <a:gd name="connsiteX7" fmla="*/ 860831 w 2610662"/>
                <a:gd name="connsiteY7" fmla="*/ 0 h 2146054"/>
                <a:gd name="connsiteX8" fmla="*/ 56498 w 2610662"/>
                <a:gd name="connsiteY8" fmla="*/ 804333 h 2146054"/>
                <a:gd name="connsiteX9" fmla="*/ 860832 w 2610662"/>
                <a:gd name="connsiteY9" fmla="*/ 1608667 h 2146054"/>
                <a:gd name="connsiteX10" fmla="*/ 1749830 w 2610662"/>
                <a:gd name="connsiteY10" fmla="*/ 1608667 h 2146054"/>
                <a:gd name="connsiteX11" fmla="*/ 2554164 w 2610662"/>
                <a:gd name="connsiteY11" fmla="*/ 804333 h 2146054"/>
                <a:gd name="connsiteX12" fmla="*/ 1749831 w 2610662"/>
                <a:gd name="connsiteY12" fmla="*/ 0 h 2146054"/>
                <a:gd name="connsiteX13" fmla="*/ 1769941 w 2610662"/>
                <a:gd name="connsiteY13" fmla="*/ 0 h 2146054"/>
                <a:gd name="connsiteX14" fmla="*/ 2610662 w 2610662"/>
                <a:gd name="connsiteY14" fmla="*/ 840722 h 2146054"/>
                <a:gd name="connsiteX15" fmla="*/ 1769940 w 2610662"/>
                <a:gd name="connsiteY15" fmla="*/ 1681445 h 2146054"/>
                <a:gd name="connsiteX16" fmla="*/ 1677053 w 2610662"/>
                <a:gd name="connsiteY16" fmla="*/ 1681445 h 2146054"/>
                <a:gd name="connsiteX17" fmla="*/ 1749829 w 2610662"/>
                <a:gd name="connsiteY17" fmla="*/ 1608668 h 2146054"/>
                <a:gd name="connsiteX18" fmla="*/ 860831 w 2610662"/>
                <a:gd name="connsiteY18" fmla="*/ 1608668 h 2146054"/>
                <a:gd name="connsiteX19" fmla="*/ 933608 w 2610662"/>
                <a:gd name="connsiteY19" fmla="*/ 1681445 h 2146054"/>
                <a:gd name="connsiteX20" fmla="*/ 840723 w 2610662"/>
                <a:gd name="connsiteY20" fmla="*/ 1681445 h 2146054"/>
                <a:gd name="connsiteX21" fmla="*/ 0 w 2610662"/>
                <a:gd name="connsiteY21" fmla="*/ 840722 h 2146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10662" h="2146054">
                  <a:moveTo>
                    <a:pt x="840722" y="1681446"/>
                  </a:moveTo>
                  <a:lnTo>
                    <a:pt x="933609" y="1681446"/>
                  </a:lnTo>
                  <a:lnTo>
                    <a:pt x="1305330" y="2053167"/>
                  </a:lnTo>
                  <a:lnTo>
                    <a:pt x="1677052" y="1681446"/>
                  </a:lnTo>
                  <a:lnTo>
                    <a:pt x="1769939" y="1681446"/>
                  </a:lnTo>
                  <a:lnTo>
                    <a:pt x="1305330" y="2146054"/>
                  </a:lnTo>
                  <a:close/>
                  <a:moveTo>
                    <a:pt x="840722" y="0"/>
                  </a:moveTo>
                  <a:lnTo>
                    <a:pt x="860831" y="0"/>
                  </a:lnTo>
                  <a:lnTo>
                    <a:pt x="56498" y="804333"/>
                  </a:lnTo>
                  <a:lnTo>
                    <a:pt x="860832" y="1608667"/>
                  </a:lnTo>
                  <a:lnTo>
                    <a:pt x="1749830" y="1608667"/>
                  </a:lnTo>
                  <a:lnTo>
                    <a:pt x="2554164" y="804333"/>
                  </a:lnTo>
                  <a:lnTo>
                    <a:pt x="1749831" y="0"/>
                  </a:lnTo>
                  <a:lnTo>
                    <a:pt x="1769941" y="0"/>
                  </a:lnTo>
                  <a:lnTo>
                    <a:pt x="2610662" y="840722"/>
                  </a:lnTo>
                  <a:lnTo>
                    <a:pt x="1769940" y="1681445"/>
                  </a:lnTo>
                  <a:lnTo>
                    <a:pt x="1677053" y="1681445"/>
                  </a:lnTo>
                  <a:lnTo>
                    <a:pt x="1749829" y="1608668"/>
                  </a:lnTo>
                  <a:lnTo>
                    <a:pt x="860831" y="1608668"/>
                  </a:lnTo>
                  <a:lnTo>
                    <a:pt x="933608" y="1681445"/>
                  </a:lnTo>
                  <a:lnTo>
                    <a:pt x="840723" y="1681445"/>
                  </a:lnTo>
                  <a:lnTo>
                    <a:pt x="0" y="840722"/>
                  </a:lnTo>
                  <a:close/>
                </a:path>
              </a:pathLst>
            </a:custGeom>
            <a:solidFill>
              <a:srgbClr val="37AFE5"/>
            </a:solidFill>
            <a:ln>
              <a:noFill/>
            </a:ln>
          </p:spPr>
          <p:style>
            <a:lnRef idx="2">
              <a:srgbClr val="628EE3">
                <a:shade val="50000"/>
              </a:srgbClr>
            </a:lnRef>
            <a:fillRef idx="1">
              <a:srgbClr val="628EE3"/>
            </a:fillRef>
            <a:effectRef idx="0">
              <a:srgbClr val="628EE3"/>
            </a:effectRef>
            <a:fontRef idx="minor">
              <a:srgbClr val="FFFFFF"/>
            </a:fontRef>
          </p:style>
          <p:txBody>
            <a:bodyPr rtlCol="0" anchor="ctr">
              <a:normAutofit/>
            </a:bodyPr>
            <a:lstStyle/>
            <a:p>
              <a:pPr algn="ctr"/>
              <a:endParaRPr lang="zh-CN" altLang="en-US">
                <a:solidFill>
                  <a:srgbClr val="FFFFFF"/>
                </a:solidFill>
                <a:sym typeface="Arial" panose="020B0704020202020204" pitchFamily="34" charset="0"/>
              </a:endParaRPr>
            </a:p>
          </p:txBody>
        </p:sp>
        <p:sp>
          <p:nvSpPr>
            <p:cNvPr id="33" name="任意多边形 32"/>
            <p:cNvSpPr/>
            <p:nvPr>
              <p:custDataLst>
                <p:tags r:id="rId11"/>
              </p:custDataLst>
            </p:nvPr>
          </p:nvSpPr>
          <p:spPr>
            <a:xfrm>
              <a:off x="2106111" y="2147736"/>
              <a:ext cx="2501062" cy="2053167"/>
            </a:xfrm>
            <a:custGeom>
              <a:avLst/>
              <a:gdLst>
                <a:gd name="connsiteX0" fmla="*/ 804333 w 2497666"/>
                <a:gd name="connsiteY0" fmla="*/ 1608668 h 2053167"/>
                <a:gd name="connsiteX1" fmla="*/ 1693331 w 2497666"/>
                <a:gd name="connsiteY1" fmla="*/ 1608668 h 2053167"/>
                <a:gd name="connsiteX2" fmla="*/ 1248832 w 2497666"/>
                <a:gd name="connsiteY2" fmla="*/ 2053167 h 2053167"/>
                <a:gd name="connsiteX3" fmla="*/ 804333 w 2497666"/>
                <a:gd name="connsiteY3" fmla="*/ 0 h 2053167"/>
                <a:gd name="connsiteX4" fmla="*/ 1693333 w 2497666"/>
                <a:gd name="connsiteY4" fmla="*/ 0 h 2053167"/>
                <a:gd name="connsiteX5" fmla="*/ 2497666 w 2497666"/>
                <a:gd name="connsiteY5" fmla="*/ 804333 h 2053167"/>
                <a:gd name="connsiteX6" fmla="*/ 1693332 w 2497666"/>
                <a:gd name="connsiteY6" fmla="*/ 1608667 h 2053167"/>
                <a:gd name="connsiteX7" fmla="*/ 804334 w 2497666"/>
                <a:gd name="connsiteY7" fmla="*/ 1608667 h 2053167"/>
                <a:gd name="connsiteX8" fmla="*/ 0 w 2497666"/>
                <a:gd name="connsiteY8" fmla="*/ 804333 h 2053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97666" h="2053167">
                  <a:moveTo>
                    <a:pt x="804333" y="1608668"/>
                  </a:moveTo>
                  <a:lnTo>
                    <a:pt x="1693331" y="1608668"/>
                  </a:lnTo>
                  <a:lnTo>
                    <a:pt x="1248832" y="2053167"/>
                  </a:lnTo>
                  <a:close/>
                  <a:moveTo>
                    <a:pt x="804333" y="0"/>
                  </a:moveTo>
                  <a:lnTo>
                    <a:pt x="1693333" y="0"/>
                  </a:lnTo>
                  <a:lnTo>
                    <a:pt x="2497666" y="804333"/>
                  </a:lnTo>
                  <a:lnTo>
                    <a:pt x="1693332" y="1608667"/>
                  </a:lnTo>
                  <a:lnTo>
                    <a:pt x="804334" y="1608667"/>
                  </a:lnTo>
                  <a:lnTo>
                    <a:pt x="0" y="804333"/>
                  </a:lnTo>
                  <a:close/>
                </a:path>
              </a:pathLst>
            </a:custGeom>
            <a:ln>
              <a:noFill/>
            </a:ln>
          </p:spPr>
          <p:style>
            <a:lnRef idx="2">
              <a:srgbClr val="628EE3">
                <a:shade val="50000"/>
              </a:srgbClr>
            </a:lnRef>
            <a:fillRef idx="1">
              <a:srgbClr val="628EE3"/>
            </a:fillRef>
            <a:effectRef idx="0">
              <a:srgbClr val="628EE3"/>
            </a:effectRef>
            <a:fontRef idx="minor">
              <a:srgbClr val="FFFFFF"/>
            </a:fontRef>
          </p:style>
          <p:txBody>
            <a:bodyPr bIns="468000" rtlCol="0" anchor="ctr">
              <a:normAutofit/>
            </a:bodyPr>
            <a:lstStyle/>
            <a:p>
              <a:pPr algn="ctr"/>
              <a:endParaRPr lang="en-US" altLang="zh-CN" b="1" dirty="0">
                <a:solidFill>
                  <a:srgbClr val="FFFFFF"/>
                </a:solidFill>
                <a:sym typeface="Arial" panose="020B0704020202020204" pitchFamily="34" charset="0"/>
              </a:endParaRPr>
            </a:p>
            <a:p>
              <a:pPr algn="ctr"/>
              <a:r>
                <a:rPr lang="zh-CN" altLang="en-US" sz="1600" b="1" dirty="0">
                  <a:solidFill>
                    <a:srgbClr val="FFFFFF"/>
                  </a:solidFill>
                  <a:sym typeface="Arial" panose="020B0704020202020204" pitchFamily="34" charset="0"/>
                </a:rPr>
                <a:t>医保基金不平衡不充分</a:t>
              </a:r>
              <a:endParaRPr lang="en-US" altLang="zh-CN" sz="1600" b="1" dirty="0">
                <a:solidFill>
                  <a:srgbClr val="FFFFFF"/>
                </a:solidFill>
                <a:sym typeface="Arial" panose="020B0704020202020204" pitchFamily="34" charset="0"/>
              </a:endParaRPr>
            </a:p>
            <a:p>
              <a:pPr algn="ctr"/>
              <a:r>
                <a:rPr lang="en-US" altLang="zh-CN" sz="1600" b="1" dirty="0">
                  <a:sym typeface="Arial" panose="020B0704020202020204" pitchFamily="34" charset="0"/>
                </a:rPr>
                <a:t>Imbalance and inadequacy of medical insurance fund</a:t>
              </a:r>
              <a:endParaRPr lang="zh-CN" altLang="en-US" sz="1600" b="1" dirty="0">
                <a:solidFill>
                  <a:srgbClr val="FFFFFF"/>
                </a:solidFill>
                <a:sym typeface="Arial" panose="020B0704020202020204" pitchFamily="34" charset="0"/>
              </a:endParaRPr>
            </a:p>
          </p:txBody>
        </p:sp>
        <p:sp>
          <p:nvSpPr>
            <p:cNvPr id="34" name="任意多边形 33"/>
            <p:cNvSpPr/>
            <p:nvPr>
              <p:custDataLst>
                <p:tags r:id="rId12"/>
              </p:custDataLst>
            </p:nvPr>
          </p:nvSpPr>
          <p:spPr>
            <a:xfrm>
              <a:off x="2913839" y="1642534"/>
              <a:ext cx="889000" cy="444500"/>
            </a:xfrm>
            <a:custGeom>
              <a:avLst/>
              <a:gdLst>
                <a:gd name="connsiteX0" fmla="*/ 444500 w 889000"/>
                <a:gd name="connsiteY0" fmla="*/ 0 h 444500"/>
                <a:gd name="connsiteX1" fmla="*/ 889000 w 889000"/>
                <a:gd name="connsiteY1" fmla="*/ 444500 h 444500"/>
                <a:gd name="connsiteX2" fmla="*/ 0 w 889000"/>
                <a:gd name="connsiteY2" fmla="*/ 444500 h 444500"/>
              </a:gdLst>
              <a:ahLst/>
              <a:cxnLst>
                <a:cxn ang="0">
                  <a:pos x="connsiteX0" y="connsiteY0"/>
                </a:cxn>
                <a:cxn ang="0">
                  <a:pos x="connsiteX1" y="connsiteY1"/>
                </a:cxn>
                <a:cxn ang="0">
                  <a:pos x="connsiteX2" y="connsiteY2"/>
                </a:cxn>
              </a:cxnLst>
              <a:rect l="l" t="t" r="r" b="b"/>
              <a:pathLst>
                <a:path w="889000" h="444500">
                  <a:moveTo>
                    <a:pt x="444500" y="0"/>
                  </a:moveTo>
                  <a:lnTo>
                    <a:pt x="889000" y="444500"/>
                  </a:lnTo>
                  <a:lnTo>
                    <a:pt x="0" y="444500"/>
                  </a:lnTo>
                  <a:close/>
                </a:path>
              </a:pathLst>
            </a:custGeom>
            <a:solidFill>
              <a:srgbClr val="37AFE5"/>
            </a:solidFill>
            <a:ln>
              <a:noFill/>
            </a:ln>
            <a:effectLst>
              <a:outerShdw blurRad="50800" dist="38100" dir="5400000" algn="t" rotWithShape="0">
                <a:prstClr val="black">
                  <a:alpha val="40000"/>
                </a:prstClr>
              </a:outerShdw>
            </a:effectLst>
          </p:spPr>
          <p:style>
            <a:lnRef idx="2">
              <a:srgbClr val="628EE3">
                <a:shade val="50000"/>
              </a:srgbClr>
            </a:lnRef>
            <a:fillRef idx="1">
              <a:srgbClr val="628EE3"/>
            </a:fillRef>
            <a:effectRef idx="0">
              <a:srgbClr val="628EE3"/>
            </a:effectRef>
            <a:fontRef idx="minor">
              <a:srgbClr val="FFFFFF"/>
            </a:fontRef>
          </p:style>
          <p:txBody>
            <a:bodyPr tIns="72000" rtlCol="0" anchor="b">
              <a:normAutofit/>
            </a:bodyPr>
            <a:lstStyle/>
            <a:p>
              <a:pPr algn="ctr"/>
              <a:r>
                <a:rPr lang="en-US" altLang="zh-CN" dirty="0">
                  <a:solidFill>
                    <a:srgbClr val="FFFFFF"/>
                  </a:solidFill>
                  <a:sym typeface="Arial" panose="020B0704020202020204" pitchFamily="34" charset="0"/>
                </a:rPr>
                <a:t>B</a:t>
              </a:r>
              <a:endParaRPr lang="zh-CN" altLang="en-US" dirty="0">
                <a:solidFill>
                  <a:srgbClr val="FFFFFF"/>
                </a:solidFill>
                <a:sym typeface="Arial" panose="020B0704020202020204" pitchFamily="34" charset="0"/>
              </a:endParaRPr>
            </a:p>
          </p:txBody>
        </p:sp>
      </p:grpSp>
      <p:grpSp>
        <p:nvGrpSpPr>
          <p:cNvPr id="39" name="组合 38"/>
          <p:cNvGrpSpPr/>
          <p:nvPr>
            <p:custDataLst>
              <p:tags r:id="rId13"/>
            </p:custDataLst>
          </p:nvPr>
        </p:nvGrpSpPr>
        <p:grpSpPr>
          <a:xfrm>
            <a:off x="6115209" y="3151608"/>
            <a:ext cx="2949407" cy="3051318"/>
            <a:chOff x="2053008" y="1642534"/>
            <a:chExt cx="2610662" cy="2700866"/>
          </a:xfrm>
        </p:grpSpPr>
        <p:sp>
          <p:nvSpPr>
            <p:cNvPr id="40" name="任意多边形 39"/>
            <p:cNvSpPr/>
            <p:nvPr>
              <p:custDataLst>
                <p:tags r:id="rId14"/>
              </p:custDataLst>
            </p:nvPr>
          </p:nvSpPr>
          <p:spPr>
            <a:xfrm>
              <a:off x="2053008" y="2197346"/>
              <a:ext cx="2610662" cy="2146054"/>
            </a:xfrm>
            <a:custGeom>
              <a:avLst/>
              <a:gdLst>
                <a:gd name="connsiteX0" fmla="*/ 840722 w 2610662"/>
                <a:gd name="connsiteY0" fmla="*/ 1681446 h 2146054"/>
                <a:gd name="connsiteX1" fmla="*/ 933609 w 2610662"/>
                <a:gd name="connsiteY1" fmla="*/ 1681446 h 2146054"/>
                <a:gd name="connsiteX2" fmla="*/ 1305330 w 2610662"/>
                <a:gd name="connsiteY2" fmla="*/ 2053167 h 2146054"/>
                <a:gd name="connsiteX3" fmla="*/ 1677052 w 2610662"/>
                <a:gd name="connsiteY3" fmla="*/ 1681446 h 2146054"/>
                <a:gd name="connsiteX4" fmla="*/ 1769939 w 2610662"/>
                <a:gd name="connsiteY4" fmla="*/ 1681446 h 2146054"/>
                <a:gd name="connsiteX5" fmla="*/ 1305330 w 2610662"/>
                <a:gd name="connsiteY5" fmla="*/ 2146054 h 2146054"/>
                <a:gd name="connsiteX6" fmla="*/ 840722 w 2610662"/>
                <a:gd name="connsiteY6" fmla="*/ 0 h 2146054"/>
                <a:gd name="connsiteX7" fmla="*/ 860831 w 2610662"/>
                <a:gd name="connsiteY7" fmla="*/ 0 h 2146054"/>
                <a:gd name="connsiteX8" fmla="*/ 56498 w 2610662"/>
                <a:gd name="connsiteY8" fmla="*/ 804333 h 2146054"/>
                <a:gd name="connsiteX9" fmla="*/ 860832 w 2610662"/>
                <a:gd name="connsiteY9" fmla="*/ 1608667 h 2146054"/>
                <a:gd name="connsiteX10" fmla="*/ 1749830 w 2610662"/>
                <a:gd name="connsiteY10" fmla="*/ 1608667 h 2146054"/>
                <a:gd name="connsiteX11" fmla="*/ 2554164 w 2610662"/>
                <a:gd name="connsiteY11" fmla="*/ 804333 h 2146054"/>
                <a:gd name="connsiteX12" fmla="*/ 1749831 w 2610662"/>
                <a:gd name="connsiteY12" fmla="*/ 0 h 2146054"/>
                <a:gd name="connsiteX13" fmla="*/ 1769941 w 2610662"/>
                <a:gd name="connsiteY13" fmla="*/ 0 h 2146054"/>
                <a:gd name="connsiteX14" fmla="*/ 2610662 w 2610662"/>
                <a:gd name="connsiteY14" fmla="*/ 840722 h 2146054"/>
                <a:gd name="connsiteX15" fmla="*/ 1769940 w 2610662"/>
                <a:gd name="connsiteY15" fmla="*/ 1681445 h 2146054"/>
                <a:gd name="connsiteX16" fmla="*/ 1677053 w 2610662"/>
                <a:gd name="connsiteY16" fmla="*/ 1681445 h 2146054"/>
                <a:gd name="connsiteX17" fmla="*/ 1749829 w 2610662"/>
                <a:gd name="connsiteY17" fmla="*/ 1608668 h 2146054"/>
                <a:gd name="connsiteX18" fmla="*/ 860831 w 2610662"/>
                <a:gd name="connsiteY18" fmla="*/ 1608668 h 2146054"/>
                <a:gd name="connsiteX19" fmla="*/ 933608 w 2610662"/>
                <a:gd name="connsiteY19" fmla="*/ 1681445 h 2146054"/>
                <a:gd name="connsiteX20" fmla="*/ 840723 w 2610662"/>
                <a:gd name="connsiteY20" fmla="*/ 1681445 h 2146054"/>
                <a:gd name="connsiteX21" fmla="*/ 0 w 2610662"/>
                <a:gd name="connsiteY21" fmla="*/ 840722 h 2146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10662" h="2146054">
                  <a:moveTo>
                    <a:pt x="840722" y="1681446"/>
                  </a:moveTo>
                  <a:lnTo>
                    <a:pt x="933609" y="1681446"/>
                  </a:lnTo>
                  <a:lnTo>
                    <a:pt x="1305330" y="2053167"/>
                  </a:lnTo>
                  <a:lnTo>
                    <a:pt x="1677052" y="1681446"/>
                  </a:lnTo>
                  <a:lnTo>
                    <a:pt x="1769939" y="1681446"/>
                  </a:lnTo>
                  <a:lnTo>
                    <a:pt x="1305330" y="2146054"/>
                  </a:lnTo>
                  <a:close/>
                  <a:moveTo>
                    <a:pt x="840722" y="0"/>
                  </a:moveTo>
                  <a:lnTo>
                    <a:pt x="860831" y="0"/>
                  </a:lnTo>
                  <a:lnTo>
                    <a:pt x="56498" y="804333"/>
                  </a:lnTo>
                  <a:lnTo>
                    <a:pt x="860832" y="1608667"/>
                  </a:lnTo>
                  <a:lnTo>
                    <a:pt x="1749830" y="1608667"/>
                  </a:lnTo>
                  <a:lnTo>
                    <a:pt x="2554164" y="804333"/>
                  </a:lnTo>
                  <a:lnTo>
                    <a:pt x="1749831" y="0"/>
                  </a:lnTo>
                  <a:lnTo>
                    <a:pt x="1769941" y="0"/>
                  </a:lnTo>
                  <a:lnTo>
                    <a:pt x="2610662" y="840722"/>
                  </a:lnTo>
                  <a:lnTo>
                    <a:pt x="1769940" y="1681445"/>
                  </a:lnTo>
                  <a:lnTo>
                    <a:pt x="1677053" y="1681445"/>
                  </a:lnTo>
                  <a:lnTo>
                    <a:pt x="1749829" y="1608668"/>
                  </a:lnTo>
                  <a:lnTo>
                    <a:pt x="860831" y="1608668"/>
                  </a:lnTo>
                  <a:lnTo>
                    <a:pt x="933608" y="1681445"/>
                  </a:lnTo>
                  <a:lnTo>
                    <a:pt x="840723" y="1681445"/>
                  </a:lnTo>
                  <a:lnTo>
                    <a:pt x="0" y="840722"/>
                  </a:lnTo>
                  <a:close/>
                </a:path>
              </a:pathLst>
            </a:custGeom>
            <a:solidFill>
              <a:srgbClr val="37AFE5"/>
            </a:solidFill>
            <a:ln>
              <a:noFill/>
            </a:ln>
          </p:spPr>
          <p:style>
            <a:lnRef idx="2">
              <a:srgbClr val="628EE3">
                <a:shade val="50000"/>
              </a:srgbClr>
            </a:lnRef>
            <a:fillRef idx="1">
              <a:srgbClr val="628EE3"/>
            </a:fillRef>
            <a:effectRef idx="0">
              <a:srgbClr val="628EE3"/>
            </a:effectRef>
            <a:fontRef idx="minor">
              <a:srgbClr val="FFFFFF"/>
            </a:fontRef>
          </p:style>
          <p:txBody>
            <a:bodyPr rtlCol="0" anchor="ctr">
              <a:normAutofit/>
            </a:bodyPr>
            <a:lstStyle/>
            <a:p>
              <a:pPr algn="ctr"/>
              <a:endParaRPr lang="zh-CN" altLang="en-US">
                <a:solidFill>
                  <a:srgbClr val="FFFFFF"/>
                </a:solidFill>
                <a:sym typeface="Arial" panose="020B0704020202020204" pitchFamily="34" charset="0"/>
              </a:endParaRPr>
            </a:p>
          </p:txBody>
        </p:sp>
        <p:sp>
          <p:nvSpPr>
            <p:cNvPr id="41" name="任意多边形 40"/>
            <p:cNvSpPr/>
            <p:nvPr>
              <p:custDataLst>
                <p:tags r:id="rId15"/>
              </p:custDataLst>
            </p:nvPr>
          </p:nvSpPr>
          <p:spPr>
            <a:xfrm>
              <a:off x="2109506" y="2087034"/>
              <a:ext cx="2497666" cy="2053167"/>
            </a:xfrm>
            <a:custGeom>
              <a:avLst/>
              <a:gdLst>
                <a:gd name="connsiteX0" fmla="*/ 804333 w 2497666"/>
                <a:gd name="connsiteY0" fmla="*/ 1608668 h 2053167"/>
                <a:gd name="connsiteX1" fmla="*/ 1693331 w 2497666"/>
                <a:gd name="connsiteY1" fmla="*/ 1608668 h 2053167"/>
                <a:gd name="connsiteX2" fmla="*/ 1248832 w 2497666"/>
                <a:gd name="connsiteY2" fmla="*/ 2053167 h 2053167"/>
                <a:gd name="connsiteX3" fmla="*/ 804333 w 2497666"/>
                <a:gd name="connsiteY3" fmla="*/ 0 h 2053167"/>
                <a:gd name="connsiteX4" fmla="*/ 1693333 w 2497666"/>
                <a:gd name="connsiteY4" fmla="*/ 0 h 2053167"/>
                <a:gd name="connsiteX5" fmla="*/ 2497666 w 2497666"/>
                <a:gd name="connsiteY5" fmla="*/ 804333 h 2053167"/>
                <a:gd name="connsiteX6" fmla="*/ 1693332 w 2497666"/>
                <a:gd name="connsiteY6" fmla="*/ 1608667 h 2053167"/>
                <a:gd name="connsiteX7" fmla="*/ 804334 w 2497666"/>
                <a:gd name="connsiteY7" fmla="*/ 1608667 h 2053167"/>
                <a:gd name="connsiteX8" fmla="*/ 0 w 2497666"/>
                <a:gd name="connsiteY8" fmla="*/ 804333 h 2053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97666" h="2053167">
                  <a:moveTo>
                    <a:pt x="804333" y="1608668"/>
                  </a:moveTo>
                  <a:lnTo>
                    <a:pt x="1693331" y="1608668"/>
                  </a:lnTo>
                  <a:lnTo>
                    <a:pt x="1248832" y="2053167"/>
                  </a:lnTo>
                  <a:close/>
                  <a:moveTo>
                    <a:pt x="804333" y="0"/>
                  </a:moveTo>
                  <a:lnTo>
                    <a:pt x="1693333" y="0"/>
                  </a:lnTo>
                  <a:lnTo>
                    <a:pt x="2497666" y="804333"/>
                  </a:lnTo>
                  <a:lnTo>
                    <a:pt x="1693332" y="1608667"/>
                  </a:lnTo>
                  <a:lnTo>
                    <a:pt x="804334" y="1608667"/>
                  </a:lnTo>
                  <a:lnTo>
                    <a:pt x="0" y="804333"/>
                  </a:lnTo>
                  <a:close/>
                </a:path>
              </a:pathLst>
            </a:custGeom>
            <a:ln>
              <a:noFill/>
            </a:ln>
          </p:spPr>
          <p:style>
            <a:lnRef idx="2">
              <a:srgbClr val="628EE3">
                <a:shade val="50000"/>
              </a:srgbClr>
            </a:lnRef>
            <a:fillRef idx="1">
              <a:srgbClr val="628EE3"/>
            </a:fillRef>
            <a:effectRef idx="0">
              <a:srgbClr val="628EE3"/>
            </a:effectRef>
            <a:fontRef idx="minor">
              <a:srgbClr val="FFFFFF"/>
            </a:fontRef>
          </p:style>
          <p:txBody>
            <a:bodyPr bIns="468000" rtlCol="0" anchor="ctr">
              <a:normAutofit/>
            </a:bodyPr>
            <a:lstStyle/>
            <a:p>
              <a:pPr algn="ctr"/>
              <a:r>
                <a:rPr lang="en-US" altLang="zh-CN" sz="1600" b="1" dirty="0" err="1">
                  <a:solidFill>
                    <a:schemeClr val="bg1"/>
                  </a:solidFill>
                  <a:latin typeface="微软雅黑" panose="020B0503020204020204" charset="-122"/>
                  <a:ea typeface="微软雅黑" panose="020B0503020204020204" charset="-122"/>
                  <a:cs typeface="微软雅黑" panose="020B0503020204020204" charset="-122"/>
                  <a:sym typeface="+mn-ea"/>
                </a:rPr>
                <a:t>新药物技术创新发展</a:t>
              </a:r>
              <a:endParaRPr lang="en-US" altLang="zh-CN" sz="1600" b="1" dirty="0">
                <a:solidFill>
                  <a:schemeClr val="bg1"/>
                </a:solidFill>
                <a:latin typeface="微软雅黑" panose="020B0503020204020204" charset="-122"/>
                <a:ea typeface="微软雅黑" panose="020B0503020204020204" charset="-122"/>
                <a:cs typeface="微软雅黑" panose="020B0503020204020204" charset="-122"/>
                <a:sym typeface="+mn-ea"/>
              </a:endParaRPr>
            </a:p>
            <a:p>
              <a:pPr algn="ctr"/>
              <a:r>
                <a:rPr lang="en-US" altLang="zh-CN" sz="1600" b="1" dirty="0">
                  <a:solidFill>
                    <a:schemeClr val="bg1"/>
                  </a:solidFill>
                  <a:latin typeface="微软雅黑" panose="020B0503020204020204" charset="-122"/>
                  <a:ea typeface="微软雅黑" panose="020B0503020204020204" charset="-122"/>
                  <a:sym typeface="+mn-ea"/>
                </a:rPr>
                <a:t>Innovation and development of medicine technology</a:t>
              </a:r>
              <a:endParaRPr lang="en-US" altLang="zh-CN" sz="1600" dirty="0">
                <a:solidFill>
                  <a:srgbClr val="FFFFFF"/>
                </a:solidFill>
                <a:sym typeface="Arial" panose="020B0704020202020204" pitchFamily="34" charset="0"/>
              </a:endParaRPr>
            </a:p>
          </p:txBody>
        </p:sp>
        <p:sp>
          <p:nvSpPr>
            <p:cNvPr id="42" name="任意多边形 41"/>
            <p:cNvSpPr/>
            <p:nvPr>
              <p:custDataLst>
                <p:tags r:id="rId16"/>
              </p:custDataLst>
            </p:nvPr>
          </p:nvSpPr>
          <p:spPr>
            <a:xfrm>
              <a:off x="2913839" y="1642534"/>
              <a:ext cx="889000" cy="444500"/>
            </a:xfrm>
            <a:custGeom>
              <a:avLst/>
              <a:gdLst>
                <a:gd name="connsiteX0" fmla="*/ 444500 w 889000"/>
                <a:gd name="connsiteY0" fmla="*/ 0 h 444500"/>
                <a:gd name="connsiteX1" fmla="*/ 889000 w 889000"/>
                <a:gd name="connsiteY1" fmla="*/ 444500 h 444500"/>
                <a:gd name="connsiteX2" fmla="*/ 0 w 889000"/>
                <a:gd name="connsiteY2" fmla="*/ 444500 h 444500"/>
              </a:gdLst>
              <a:ahLst/>
              <a:cxnLst>
                <a:cxn ang="0">
                  <a:pos x="connsiteX0" y="connsiteY0"/>
                </a:cxn>
                <a:cxn ang="0">
                  <a:pos x="connsiteX1" y="connsiteY1"/>
                </a:cxn>
                <a:cxn ang="0">
                  <a:pos x="connsiteX2" y="connsiteY2"/>
                </a:cxn>
              </a:cxnLst>
              <a:rect l="l" t="t" r="r" b="b"/>
              <a:pathLst>
                <a:path w="889000" h="444500">
                  <a:moveTo>
                    <a:pt x="444500" y="0"/>
                  </a:moveTo>
                  <a:lnTo>
                    <a:pt x="889000" y="444500"/>
                  </a:lnTo>
                  <a:lnTo>
                    <a:pt x="0" y="444500"/>
                  </a:lnTo>
                  <a:close/>
                </a:path>
              </a:pathLst>
            </a:custGeom>
            <a:solidFill>
              <a:srgbClr val="37AFE5"/>
            </a:solidFill>
            <a:ln>
              <a:noFill/>
            </a:ln>
            <a:effectLst>
              <a:outerShdw blurRad="50800" dist="38100" dir="5400000" algn="t" rotWithShape="0">
                <a:prstClr val="black">
                  <a:alpha val="40000"/>
                </a:prstClr>
              </a:outerShdw>
            </a:effectLst>
          </p:spPr>
          <p:style>
            <a:lnRef idx="2">
              <a:srgbClr val="628EE3">
                <a:shade val="50000"/>
              </a:srgbClr>
            </a:lnRef>
            <a:fillRef idx="1">
              <a:srgbClr val="628EE3"/>
            </a:fillRef>
            <a:effectRef idx="0">
              <a:srgbClr val="628EE3"/>
            </a:effectRef>
            <a:fontRef idx="minor">
              <a:srgbClr val="FFFFFF"/>
            </a:fontRef>
          </p:style>
          <p:txBody>
            <a:bodyPr tIns="72000" rtlCol="0" anchor="b">
              <a:normAutofit/>
            </a:bodyPr>
            <a:lstStyle/>
            <a:p>
              <a:pPr algn="ctr"/>
              <a:r>
                <a:rPr lang="en-US" altLang="zh-CN" dirty="0">
                  <a:solidFill>
                    <a:srgbClr val="FFFFFF"/>
                  </a:solidFill>
                  <a:sym typeface="Arial" panose="020B0704020202020204" pitchFamily="34" charset="0"/>
                </a:rPr>
                <a:t>E</a:t>
              </a:r>
              <a:endParaRPr lang="zh-CN" altLang="en-US" dirty="0">
                <a:solidFill>
                  <a:srgbClr val="FFFFFF"/>
                </a:solidFill>
                <a:sym typeface="Arial" panose="020B0704020202020204" pitchFamily="34" charset="0"/>
              </a:endParaRPr>
            </a:p>
          </p:txBody>
        </p:sp>
      </p:grpSp>
      <p:grpSp>
        <p:nvGrpSpPr>
          <p:cNvPr id="43" name="组合 42"/>
          <p:cNvGrpSpPr/>
          <p:nvPr>
            <p:custDataLst>
              <p:tags r:id="rId17"/>
            </p:custDataLst>
          </p:nvPr>
        </p:nvGrpSpPr>
        <p:grpSpPr>
          <a:xfrm>
            <a:off x="7591830" y="1457942"/>
            <a:ext cx="2949407" cy="3051318"/>
            <a:chOff x="2053008" y="1642534"/>
            <a:chExt cx="2610662" cy="2700866"/>
          </a:xfrm>
        </p:grpSpPr>
        <p:sp>
          <p:nvSpPr>
            <p:cNvPr id="44" name="任意多边形 43"/>
            <p:cNvSpPr/>
            <p:nvPr>
              <p:custDataLst>
                <p:tags r:id="rId18"/>
              </p:custDataLst>
            </p:nvPr>
          </p:nvSpPr>
          <p:spPr>
            <a:xfrm>
              <a:off x="2053008" y="2197346"/>
              <a:ext cx="2610662" cy="2146054"/>
            </a:xfrm>
            <a:custGeom>
              <a:avLst/>
              <a:gdLst>
                <a:gd name="connsiteX0" fmla="*/ 840722 w 2610662"/>
                <a:gd name="connsiteY0" fmla="*/ 1681446 h 2146054"/>
                <a:gd name="connsiteX1" fmla="*/ 933609 w 2610662"/>
                <a:gd name="connsiteY1" fmla="*/ 1681446 h 2146054"/>
                <a:gd name="connsiteX2" fmla="*/ 1305330 w 2610662"/>
                <a:gd name="connsiteY2" fmla="*/ 2053167 h 2146054"/>
                <a:gd name="connsiteX3" fmla="*/ 1677052 w 2610662"/>
                <a:gd name="connsiteY3" fmla="*/ 1681446 h 2146054"/>
                <a:gd name="connsiteX4" fmla="*/ 1769939 w 2610662"/>
                <a:gd name="connsiteY4" fmla="*/ 1681446 h 2146054"/>
                <a:gd name="connsiteX5" fmla="*/ 1305330 w 2610662"/>
                <a:gd name="connsiteY5" fmla="*/ 2146054 h 2146054"/>
                <a:gd name="connsiteX6" fmla="*/ 840722 w 2610662"/>
                <a:gd name="connsiteY6" fmla="*/ 0 h 2146054"/>
                <a:gd name="connsiteX7" fmla="*/ 860831 w 2610662"/>
                <a:gd name="connsiteY7" fmla="*/ 0 h 2146054"/>
                <a:gd name="connsiteX8" fmla="*/ 56498 w 2610662"/>
                <a:gd name="connsiteY8" fmla="*/ 804333 h 2146054"/>
                <a:gd name="connsiteX9" fmla="*/ 860832 w 2610662"/>
                <a:gd name="connsiteY9" fmla="*/ 1608667 h 2146054"/>
                <a:gd name="connsiteX10" fmla="*/ 1749830 w 2610662"/>
                <a:gd name="connsiteY10" fmla="*/ 1608667 h 2146054"/>
                <a:gd name="connsiteX11" fmla="*/ 2554164 w 2610662"/>
                <a:gd name="connsiteY11" fmla="*/ 804333 h 2146054"/>
                <a:gd name="connsiteX12" fmla="*/ 1749831 w 2610662"/>
                <a:gd name="connsiteY12" fmla="*/ 0 h 2146054"/>
                <a:gd name="connsiteX13" fmla="*/ 1769941 w 2610662"/>
                <a:gd name="connsiteY13" fmla="*/ 0 h 2146054"/>
                <a:gd name="connsiteX14" fmla="*/ 2610662 w 2610662"/>
                <a:gd name="connsiteY14" fmla="*/ 840722 h 2146054"/>
                <a:gd name="connsiteX15" fmla="*/ 1769940 w 2610662"/>
                <a:gd name="connsiteY15" fmla="*/ 1681445 h 2146054"/>
                <a:gd name="connsiteX16" fmla="*/ 1677053 w 2610662"/>
                <a:gd name="connsiteY16" fmla="*/ 1681445 h 2146054"/>
                <a:gd name="connsiteX17" fmla="*/ 1749829 w 2610662"/>
                <a:gd name="connsiteY17" fmla="*/ 1608668 h 2146054"/>
                <a:gd name="connsiteX18" fmla="*/ 860831 w 2610662"/>
                <a:gd name="connsiteY18" fmla="*/ 1608668 h 2146054"/>
                <a:gd name="connsiteX19" fmla="*/ 933608 w 2610662"/>
                <a:gd name="connsiteY19" fmla="*/ 1681445 h 2146054"/>
                <a:gd name="connsiteX20" fmla="*/ 840723 w 2610662"/>
                <a:gd name="connsiteY20" fmla="*/ 1681445 h 2146054"/>
                <a:gd name="connsiteX21" fmla="*/ 0 w 2610662"/>
                <a:gd name="connsiteY21" fmla="*/ 840722 h 2146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10662" h="2146054">
                  <a:moveTo>
                    <a:pt x="840722" y="1681446"/>
                  </a:moveTo>
                  <a:lnTo>
                    <a:pt x="933609" y="1681446"/>
                  </a:lnTo>
                  <a:lnTo>
                    <a:pt x="1305330" y="2053167"/>
                  </a:lnTo>
                  <a:lnTo>
                    <a:pt x="1677052" y="1681446"/>
                  </a:lnTo>
                  <a:lnTo>
                    <a:pt x="1769939" y="1681446"/>
                  </a:lnTo>
                  <a:lnTo>
                    <a:pt x="1305330" y="2146054"/>
                  </a:lnTo>
                  <a:close/>
                  <a:moveTo>
                    <a:pt x="840722" y="0"/>
                  </a:moveTo>
                  <a:lnTo>
                    <a:pt x="860831" y="0"/>
                  </a:lnTo>
                  <a:lnTo>
                    <a:pt x="56498" y="804333"/>
                  </a:lnTo>
                  <a:lnTo>
                    <a:pt x="860832" y="1608667"/>
                  </a:lnTo>
                  <a:lnTo>
                    <a:pt x="1749830" y="1608667"/>
                  </a:lnTo>
                  <a:lnTo>
                    <a:pt x="2554164" y="804333"/>
                  </a:lnTo>
                  <a:lnTo>
                    <a:pt x="1749831" y="0"/>
                  </a:lnTo>
                  <a:lnTo>
                    <a:pt x="1769941" y="0"/>
                  </a:lnTo>
                  <a:lnTo>
                    <a:pt x="2610662" y="840722"/>
                  </a:lnTo>
                  <a:lnTo>
                    <a:pt x="1769940" y="1681445"/>
                  </a:lnTo>
                  <a:lnTo>
                    <a:pt x="1677053" y="1681445"/>
                  </a:lnTo>
                  <a:lnTo>
                    <a:pt x="1749829" y="1608668"/>
                  </a:lnTo>
                  <a:lnTo>
                    <a:pt x="860831" y="1608668"/>
                  </a:lnTo>
                  <a:lnTo>
                    <a:pt x="933608" y="1681445"/>
                  </a:lnTo>
                  <a:lnTo>
                    <a:pt x="840723" y="1681445"/>
                  </a:lnTo>
                  <a:lnTo>
                    <a:pt x="0" y="840722"/>
                  </a:lnTo>
                  <a:close/>
                </a:path>
              </a:pathLst>
            </a:custGeom>
            <a:solidFill>
              <a:srgbClr val="37AFE5"/>
            </a:solidFill>
            <a:ln>
              <a:noFill/>
            </a:ln>
          </p:spPr>
          <p:style>
            <a:lnRef idx="2">
              <a:srgbClr val="628EE3">
                <a:shade val="50000"/>
              </a:srgbClr>
            </a:lnRef>
            <a:fillRef idx="1">
              <a:srgbClr val="628EE3"/>
            </a:fillRef>
            <a:effectRef idx="0">
              <a:srgbClr val="628EE3"/>
            </a:effectRef>
            <a:fontRef idx="minor">
              <a:srgbClr val="FFFFFF"/>
            </a:fontRef>
          </p:style>
          <p:txBody>
            <a:bodyPr rtlCol="0" anchor="ctr">
              <a:normAutofit/>
            </a:bodyPr>
            <a:lstStyle/>
            <a:p>
              <a:pPr algn="ctr"/>
              <a:endParaRPr lang="zh-CN" altLang="en-US">
                <a:solidFill>
                  <a:srgbClr val="FFFFFF"/>
                </a:solidFill>
                <a:sym typeface="Arial" panose="020B0704020202020204" pitchFamily="34" charset="0"/>
              </a:endParaRPr>
            </a:p>
          </p:txBody>
        </p:sp>
        <p:sp>
          <p:nvSpPr>
            <p:cNvPr id="45" name="任意多边形 44"/>
            <p:cNvSpPr/>
            <p:nvPr>
              <p:custDataLst>
                <p:tags r:id="rId19"/>
              </p:custDataLst>
            </p:nvPr>
          </p:nvSpPr>
          <p:spPr>
            <a:xfrm>
              <a:off x="2109506" y="2087034"/>
              <a:ext cx="2497666" cy="2053167"/>
            </a:xfrm>
            <a:custGeom>
              <a:avLst/>
              <a:gdLst>
                <a:gd name="connsiteX0" fmla="*/ 804333 w 2497666"/>
                <a:gd name="connsiteY0" fmla="*/ 1608668 h 2053167"/>
                <a:gd name="connsiteX1" fmla="*/ 1693331 w 2497666"/>
                <a:gd name="connsiteY1" fmla="*/ 1608668 h 2053167"/>
                <a:gd name="connsiteX2" fmla="*/ 1248832 w 2497666"/>
                <a:gd name="connsiteY2" fmla="*/ 2053167 h 2053167"/>
                <a:gd name="connsiteX3" fmla="*/ 804333 w 2497666"/>
                <a:gd name="connsiteY3" fmla="*/ 0 h 2053167"/>
                <a:gd name="connsiteX4" fmla="*/ 1693333 w 2497666"/>
                <a:gd name="connsiteY4" fmla="*/ 0 h 2053167"/>
                <a:gd name="connsiteX5" fmla="*/ 2497666 w 2497666"/>
                <a:gd name="connsiteY5" fmla="*/ 804333 h 2053167"/>
                <a:gd name="connsiteX6" fmla="*/ 1693332 w 2497666"/>
                <a:gd name="connsiteY6" fmla="*/ 1608667 h 2053167"/>
                <a:gd name="connsiteX7" fmla="*/ 804334 w 2497666"/>
                <a:gd name="connsiteY7" fmla="*/ 1608667 h 2053167"/>
                <a:gd name="connsiteX8" fmla="*/ 0 w 2497666"/>
                <a:gd name="connsiteY8" fmla="*/ 804333 h 2053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97666" h="2053167">
                  <a:moveTo>
                    <a:pt x="804333" y="1608668"/>
                  </a:moveTo>
                  <a:lnTo>
                    <a:pt x="1693331" y="1608668"/>
                  </a:lnTo>
                  <a:lnTo>
                    <a:pt x="1248832" y="2053167"/>
                  </a:lnTo>
                  <a:close/>
                  <a:moveTo>
                    <a:pt x="804333" y="0"/>
                  </a:moveTo>
                  <a:lnTo>
                    <a:pt x="1693333" y="0"/>
                  </a:lnTo>
                  <a:lnTo>
                    <a:pt x="2497666" y="804333"/>
                  </a:lnTo>
                  <a:lnTo>
                    <a:pt x="1693332" y="1608667"/>
                  </a:lnTo>
                  <a:lnTo>
                    <a:pt x="804334" y="1608667"/>
                  </a:lnTo>
                  <a:lnTo>
                    <a:pt x="0" y="804333"/>
                  </a:lnTo>
                  <a:close/>
                </a:path>
              </a:pathLst>
            </a:custGeom>
            <a:ln>
              <a:noFill/>
            </a:ln>
          </p:spPr>
          <p:style>
            <a:lnRef idx="2">
              <a:srgbClr val="628EE3">
                <a:shade val="50000"/>
              </a:srgbClr>
            </a:lnRef>
            <a:fillRef idx="1">
              <a:srgbClr val="628EE3"/>
            </a:fillRef>
            <a:effectRef idx="0">
              <a:srgbClr val="628EE3"/>
            </a:effectRef>
            <a:fontRef idx="minor">
              <a:srgbClr val="FFFFFF"/>
            </a:fontRef>
          </p:style>
          <p:txBody>
            <a:bodyPr bIns="468000" rtlCol="0" anchor="ctr">
              <a:normAutofit/>
            </a:bodyPr>
            <a:lstStyle/>
            <a:p>
              <a:pPr algn="ctr"/>
              <a:r>
                <a:rPr lang="zh-CN" altLang="en-US" sz="1600" b="1" dirty="0">
                  <a:solidFill>
                    <a:schemeClr val="bg1"/>
                  </a:solidFill>
                  <a:latin typeface="微软雅黑" panose="020B0503020204020204" charset="-122"/>
                  <a:ea typeface="微软雅黑" panose="020B0503020204020204" charset="-122"/>
                  <a:cs typeface="微软雅黑" panose="020B0503020204020204" charset="-122"/>
                  <a:sym typeface="+mn-ea"/>
                </a:rPr>
                <a:t>居民健康需求不断上升</a:t>
              </a:r>
              <a:endParaRPr lang="en-US" altLang="zh-CN" sz="1600" b="1" dirty="0">
                <a:solidFill>
                  <a:schemeClr val="bg1"/>
                </a:solidFill>
                <a:latin typeface="微软雅黑" panose="020B0503020204020204" charset="-122"/>
                <a:ea typeface="微软雅黑" panose="020B0503020204020204" charset="-122"/>
                <a:cs typeface="微软雅黑" panose="020B0503020204020204" charset="-122"/>
                <a:sym typeface="+mn-ea"/>
              </a:endParaRPr>
            </a:p>
            <a:p>
              <a:pPr algn="ctr"/>
              <a:r>
                <a:rPr lang="en-US" altLang="zh-CN" sz="1600" b="1" dirty="0">
                  <a:solidFill>
                    <a:schemeClr val="bg1"/>
                  </a:solidFill>
                  <a:latin typeface="微软雅黑" panose="020B0503020204020204" charset="-122"/>
                  <a:ea typeface="微软雅黑" panose="020B0503020204020204" charset="-122"/>
                  <a:sym typeface="+mn-ea"/>
                </a:rPr>
                <a:t>Increasing health demands of residents</a:t>
              </a:r>
              <a:endParaRPr lang="en-US" altLang="zh-CN" sz="1600" dirty="0">
                <a:solidFill>
                  <a:srgbClr val="FFFFFF"/>
                </a:solidFill>
                <a:sym typeface="Arial" panose="020B0704020202020204" pitchFamily="34" charset="0"/>
              </a:endParaRPr>
            </a:p>
          </p:txBody>
        </p:sp>
        <p:sp>
          <p:nvSpPr>
            <p:cNvPr id="46" name="任意多边形 45"/>
            <p:cNvSpPr/>
            <p:nvPr>
              <p:custDataLst>
                <p:tags r:id="rId20"/>
              </p:custDataLst>
            </p:nvPr>
          </p:nvSpPr>
          <p:spPr>
            <a:xfrm>
              <a:off x="2913839" y="1642534"/>
              <a:ext cx="889000" cy="444500"/>
            </a:xfrm>
            <a:custGeom>
              <a:avLst/>
              <a:gdLst>
                <a:gd name="connsiteX0" fmla="*/ 444500 w 889000"/>
                <a:gd name="connsiteY0" fmla="*/ 0 h 444500"/>
                <a:gd name="connsiteX1" fmla="*/ 889000 w 889000"/>
                <a:gd name="connsiteY1" fmla="*/ 444500 h 444500"/>
                <a:gd name="connsiteX2" fmla="*/ 0 w 889000"/>
                <a:gd name="connsiteY2" fmla="*/ 444500 h 444500"/>
              </a:gdLst>
              <a:ahLst/>
              <a:cxnLst>
                <a:cxn ang="0">
                  <a:pos x="connsiteX0" y="connsiteY0"/>
                </a:cxn>
                <a:cxn ang="0">
                  <a:pos x="connsiteX1" y="connsiteY1"/>
                </a:cxn>
                <a:cxn ang="0">
                  <a:pos x="connsiteX2" y="connsiteY2"/>
                </a:cxn>
              </a:cxnLst>
              <a:rect l="l" t="t" r="r" b="b"/>
              <a:pathLst>
                <a:path w="889000" h="444500">
                  <a:moveTo>
                    <a:pt x="444500" y="0"/>
                  </a:moveTo>
                  <a:lnTo>
                    <a:pt x="889000" y="444500"/>
                  </a:lnTo>
                  <a:lnTo>
                    <a:pt x="0" y="444500"/>
                  </a:lnTo>
                  <a:close/>
                </a:path>
              </a:pathLst>
            </a:custGeom>
            <a:solidFill>
              <a:srgbClr val="37AFE5"/>
            </a:solidFill>
            <a:ln>
              <a:noFill/>
            </a:ln>
            <a:effectLst>
              <a:outerShdw blurRad="50800" dist="38100" dir="5400000" algn="t" rotWithShape="0">
                <a:prstClr val="black">
                  <a:alpha val="40000"/>
                </a:prstClr>
              </a:outerShdw>
            </a:effectLst>
          </p:spPr>
          <p:style>
            <a:lnRef idx="2">
              <a:srgbClr val="628EE3">
                <a:shade val="50000"/>
              </a:srgbClr>
            </a:lnRef>
            <a:fillRef idx="1">
              <a:srgbClr val="628EE3"/>
            </a:fillRef>
            <a:effectRef idx="0">
              <a:srgbClr val="628EE3"/>
            </a:effectRef>
            <a:fontRef idx="minor">
              <a:srgbClr val="FFFFFF"/>
            </a:fontRef>
          </p:style>
          <p:txBody>
            <a:bodyPr tIns="72000" rtlCol="0" anchor="b">
              <a:normAutofit/>
            </a:bodyPr>
            <a:lstStyle/>
            <a:p>
              <a:pPr algn="ctr"/>
              <a:r>
                <a:rPr lang="en-US" altLang="zh-CN" dirty="0">
                  <a:solidFill>
                    <a:srgbClr val="FFFFFF"/>
                  </a:solidFill>
                  <a:sym typeface="Arial" panose="020B0704020202020204" pitchFamily="34" charset="0"/>
                </a:rPr>
                <a:t>C</a:t>
              </a:r>
              <a:endParaRPr lang="zh-CN" altLang="en-US" dirty="0">
                <a:solidFill>
                  <a:srgbClr val="FFFFFF"/>
                </a:solidFill>
                <a:sym typeface="Arial" panose="020B0704020202020204" pitchFamily="34" charset="0"/>
              </a:endParaRPr>
            </a:p>
          </p:txBody>
        </p:sp>
      </p:grpSp>
      <p:sp>
        <p:nvSpPr>
          <p:cNvPr id="8" name="标题 1"/>
          <p:cNvSpPr txBox="1"/>
          <p:nvPr/>
        </p:nvSpPr>
        <p:spPr>
          <a:xfrm>
            <a:off x="249555" y="335915"/>
            <a:ext cx="8751570" cy="811530"/>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800" b="1" dirty="0">
                <a:latin typeface="+mj-ea"/>
              </a:rPr>
              <a:t>（三）现实挑战  </a:t>
            </a:r>
            <a:r>
              <a:rPr lang="en-US" altLang="zh-CN" sz="2800" b="1" dirty="0">
                <a:latin typeface="+mj-ea"/>
              </a:rPr>
              <a:t>Actual challenges</a:t>
            </a:r>
            <a:endParaRPr lang="zh-CN" altLang="en-US" sz="2800" b="1" dirty="0">
              <a:latin typeface="+mj-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3200" dirty="0"/>
              <a:t>结语 </a:t>
            </a:r>
            <a:r>
              <a:rPr lang="en-US" altLang="zh-CN" sz="3200" dirty="0"/>
              <a:t>Concluding remarks</a:t>
            </a:r>
            <a:endParaRPr lang="zh-CN" altLang="en-US" sz="3200" dirty="0"/>
          </a:p>
        </p:txBody>
      </p:sp>
      <p:sp>
        <p:nvSpPr>
          <p:cNvPr id="3" name="内容占位符 2"/>
          <p:cNvSpPr>
            <a:spLocks noGrp="1"/>
          </p:cNvSpPr>
          <p:nvPr>
            <p:ph idx="1"/>
          </p:nvPr>
        </p:nvSpPr>
        <p:spPr>
          <a:xfrm>
            <a:off x="838200" y="1520190"/>
            <a:ext cx="10515600" cy="4819650"/>
          </a:xfrm>
        </p:spPr>
        <p:txBody>
          <a:bodyPr>
            <a:normAutofit fontScale="52500" lnSpcReduction="20000"/>
          </a:bodyPr>
          <a:lstStyle/>
          <a:p>
            <a:pPr marL="0" indent="457200" algn="just" fontAlgn="auto">
              <a:lnSpc>
                <a:spcPct val="150000"/>
              </a:lnSpc>
              <a:buNone/>
              <a:extLst>
                <a:ext uri="{35155182-B16C-46BC-9424-99874614C6A1}">
                  <wpsdc:indentchars xmlns:wpsdc="http://www.wps.cn/officeDocument/2017/drawingmlCustomData" val="200" checksum="59296752"/>
                </a:ext>
              </a:extLst>
            </a:pPr>
            <a:r>
              <a:rPr lang="zh-CN" altLang="en-US" sz="3430" dirty="0">
                <a:solidFill>
                  <a:srgbClr val="000000"/>
                </a:solidFill>
                <a:latin typeface="+mj-ea"/>
                <a:ea typeface="+mj-ea"/>
                <a:sym typeface="+mn-ea"/>
              </a:rPr>
              <a:t>中国医保制度建设发展进入了新时期、承载了新责任、要上新台阶。中发</a:t>
            </a:r>
            <a:r>
              <a:rPr lang="en-US" altLang="zh-CN" sz="3430" dirty="0">
                <a:solidFill>
                  <a:srgbClr val="000000"/>
                </a:solidFill>
                <a:latin typeface="+mj-ea"/>
                <a:ea typeface="+mj-ea"/>
                <a:sym typeface="+mn-ea"/>
              </a:rPr>
              <a:t>5</a:t>
            </a:r>
            <a:r>
              <a:rPr lang="zh-CN" altLang="en-US" sz="3430" dirty="0">
                <a:solidFill>
                  <a:srgbClr val="000000"/>
                </a:solidFill>
                <a:latin typeface="+mj-ea"/>
                <a:ea typeface="+mj-ea"/>
                <a:sym typeface="+mn-ea"/>
              </a:rPr>
              <a:t>号文提出，要发挥医保基金战略性购买作用，推进医疗保障和医药服务高质量协同发展，促进健康中国战略实施，使人民群众有更多获得感、幸福感、安全感。</a:t>
            </a:r>
            <a:endParaRPr lang="en-US" altLang="zh-CN" sz="2560" dirty="0">
              <a:solidFill>
                <a:srgbClr val="000000"/>
              </a:solidFill>
              <a:latin typeface="+mj-ea"/>
              <a:ea typeface="+mj-ea"/>
              <a:sym typeface="+mn-ea"/>
            </a:endParaRPr>
          </a:p>
          <a:p>
            <a:pPr marL="0" indent="609600" algn="just">
              <a:lnSpc>
                <a:spcPct val="150000"/>
              </a:lnSpc>
              <a:buNone/>
            </a:pPr>
            <a:r>
              <a:rPr lang="en-US" altLang="zh-CN" sz="2400" dirty="0">
                <a:solidFill>
                  <a:srgbClr val="000000"/>
                </a:solidFill>
                <a:latin typeface="+mj-ea"/>
                <a:ea typeface="+mj-ea"/>
                <a:sym typeface="+mn-ea"/>
              </a:rPr>
              <a:t>The construction and development of China's medical insurance system has entered a new era, bearing new responsibilities and heading to a new level. The Opinion </a:t>
            </a:r>
            <a:r>
              <a:rPr lang="en-US" sz="2400" dirty="0">
                <a:solidFill>
                  <a:srgbClr val="000000"/>
                </a:solidFill>
                <a:latin typeface="+mj-ea"/>
                <a:ea typeface="+mj-ea"/>
              </a:rPr>
              <a:t>(2020, No.5)</a:t>
            </a:r>
            <a:r>
              <a:rPr lang="en-US" altLang="zh-CN" sz="2400" dirty="0">
                <a:solidFill>
                  <a:srgbClr val="000000"/>
                </a:solidFill>
                <a:latin typeface="+mj-ea"/>
                <a:ea typeface="+mj-ea"/>
                <a:sym typeface="+mn-ea"/>
              </a:rPr>
              <a:t> proposed to give play to the strategic procurement role of medical insurance funds, promote the coordinated development of high-quality healthcare  security and medical and pharmaceutical services, promote the implementation of the Healthy China Strategy, and make the people have more sense of gain, happiness and security. </a:t>
            </a:r>
            <a:endParaRPr lang="zh-CN" altLang="en-US" sz="2400" dirty="0">
              <a:solidFill>
                <a:srgbClr val="000000"/>
              </a:solidFill>
              <a:latin typeface="+mj-ea"/>
              <a:ea typeface="+mj-ea"/>
              <a:sym typeface="+mn-ea"/>
            </a:endParaRPr>
          </a:p>
          <a:p>
            <a:pPr marL="0" indent="457200" algn="just" fontAlgn="auto">
              <a:lnSpc>
                <a:spcPct val="150000"/>
              </a:lnSpc>
              <a:buNone/>
              <a:extLst>
                <a:ext uri="{35155182-B16C-46BC-9424-99874614C6A1}">
                  <wpsdc:indentchars xmlns:wpsdc="http://www.wps.cn/officeDocument/2017/drawingmlCustomData" val="200" checksum="59296752"/>
                </a:ext>
              </a:extLst>
            </a:pPr>
            <a:r>
              <a:rPr lang="zh-CN" altLang="en-US" sz="3430" dirty="0">
                <a:solidFill>
                  <a:srgbClr val="000000"/>
                </a:solidFill>
                <a:latin typeface="+mj-ea"/>
                <a:ea typeface="+mj-ea"/>
                <a:sym typeface="+mn-ea"/>
              </a:rPr>
              <a:t>必须坚持系统集成、协同高效，增强医保、医疗、医药联动改革的整体性、系统性、协同性，高质量发展之路才能行稳致远，人民群众健康权益才能得到更好维护。</a:t>
            </a:r>
            <a:endParaRPr lang="en-US" altLang="zh-CN" sz="2400" dirty="0">
              <a:solidFill>
                <a:srgbClr val="000000"/>
              </a:solidFill>
              <a:latin typeface="+mj-ea"/>
              <a:ea typeface="+mj-ea"/>
              <a:sym typeface="+mn-ea"/>
            </a:endParaRPr>
          </a:p>
          <a:p>
            <a:pPr marL="0" indent="609600" algn="just">
              <a:lnSpc>
                <a:spcPct val="150000"/>
              </a:lnSpc>
              <a:buNone/>
            </a:pPr>
            <a:r>
              <a:rPr lang="en-US" altLang="zh-CN" sz="2400" dirty="0">
                <a:solidFill>
                  <a:srgbClr val="000000"/>
                </a:solidFill>
                <a:latin typeface="+mj-ea"/>
                <a:ea typeface="+mj-ea"/>
                <a:sym typeface="+mn-ea"/>
              </a:rPr>
              <a:t>We must adhere to system integration, coordination and efficiency, and enhance the integrity, systematization and synergy of the inter-linked reform of medical insurance, medical treatment and medicine. Only in this way can the road of high-quality development be stable and far-reaching, and the people's health rights and interests be better protected. </a:t>
            </a:r>
            <a:endParaRPr lang="zh-CN" altLang="en-US" sz="2400" dirty="0">
              <a:solidFill>
                <a:srgbClr val="000000"/>
              </a:solidFill>
              <a:latin typeface="+mj-ea"/>
              <a:ea typeface="+mj-ea"/>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63813" y="-29892"/>
            <a:ext cx="12485485" cy="6887892"/>
          </a:xfrm>
          <a:prstGeom prst="rect">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56" name="任意多边形: 形状 55"/>
          <p:cNvSpPr/>
          <p:nvPr/>
        </p:nvSpPr>
        <p:spPr>
          <a:xfrm>
            <a:off x="-63813" y="-173865"/>
            <a:ext cx="12485485" cy="4325515"/>
          </a:xfrm>
          <a:custGeom>
            <a:avLst/>
            <a:gdLst>
              <a:gd name="connsiteX0" fmla="*/ 0 w 12192000"/>
              <a:gd name="connsiteY0" fmla="*/ 0 h 3820891"/>
              <a:gd name="connsiteX1" fmla="*/ 12192000 w 12192000"/>
              <a:gd name="connsiteY1" fmla="*/ 0 h 3820891"/>
              <a:gd name="connsiteX2" fmla="*/ 12192000 w 12192000"/>
              <a:gd name="connsiteY2" fmla="*/ 2822842 h 3820891"/>
              <a:gd name="connsiteX3" fmla="*/ 11920340 w 12192000"/>
              <a:gd name="connsiteY3" fmla="*/ 2925857 h 3820891"/>
              <a:gd name="connsiteX4" fmla="*/ 6096000 w 12192000"/>
              <a:gd name="connsiteY4" fmla="*/ 3820891 h 3820891"/>
              <a:gd name="connsiteX5" fmla="*/ 271660 w 12192000"/>
              <a:gd name="connsiteY5" fmla="*/ 2925857 h 3820891"/>
              <a:gd name="connsiteX6" fmla="*/ 0 w 12192000"/>
              <a:gd name="connsiteY6" fmla="*/ 2822842 h 38208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3820891">
                <a:moveTo>
                  <a:pt x="0" y="0"/>
                </a:moveTo>
                <a:lnTo>
                  <a:pt x="12192000" y="0"/>
                </a:lnTo>
                <a:lnTo>
                  <a:pt x="12192000" y="2822842"/>
                </a:lnTo>
                <a:lnTo>
                  <a:pt x="11920340" y="2925857"/>
                </a:lnTo>
                <a:cubicBezTo>
                  <a:pt x="10382026" y="3481957"/>
                  <a:pt x="8338529" y="3820891"/>
                  <a:pt x="6096000" y="3820891"/>
                </a:cubicBezTo>
                <a:cubicBezTo>
                  <a:pt x="3853472" y="3820891"/>
                  <a:pt x="1809974" y="3481957"/>
                  <a:pt x="271660" y="2925857"/>
                </a:cubicBezTo>
                <a:lnTo>
                  <a:pt x="0" y="2822842"/>
                </a:lnTo>
                <a:close/>
              </a:path>
            </a:pathLst>
          </a:custGeom>
          <a:solidFill>
            <a:srgbClr val="FFFFFF">
              <a:alpha val="9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solidFill>
                <a:srgbClr val="008080"/>
              </a:solidFill>
            </a:endParaRPr>
          </a:p>
        </p:txBody>
      </p:sp>
      <p:sp>
        <p:nvSpPr>
          <p:cNvPr id="7" name="文本框 6"/>
          <p:cNvSpPr txBox="1"/>
          <p:nvPr/>
        </p:nvSpPr>
        <p:spPr>
          <a:xfrm>
            <a:off x="3865880" y="2226310"/>
            <a:ext cx="4626610" cy="1754326"/>
          </a:xfrm>
          <a:prstGeom prst="rect">
            <a:avLst/>
          </a:prstGeom>
          <a:noFill/>
        </p:spPr>
        <p:txBody>
          <a:bodyPr wrap="square" rtlCol="0">
            <a:spAutoFit/>
          </a:bodyPr>
          <a:lstStyle/>
          <a:p>
            <a:pPr algn="ctr"/>
            <a:r>
              <a:rPr lang="zh-CN" altLang="en-US" sz="5400" b="1" dirty="0"/>
              <a:t>感谢大家！</a:t>
            </a:r>
            <a:endParaRPr lang="en-US" altLang="zh-CN" sz="5400" b="1" dirty="0"/>
          </a:p>
          <a:p>
            <a:pPr algn="ctr"/>
            <a:r>
              <a:rPr lang="en-US" altLang="zh-CN" sz="5400" b="1" dirty="0"/>
              <a:t>Thank you!</a:t>
            </a:r>
            <a:endParaRPr lang="zh-CN" altLang="en-US" sz="5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p:cNvGrpSpPr/>
          <p:nvPr/>
        </p:nvGrpSpPr>
        <p:grpSpPr>
          <a:xfrm>
            <a:off x="1606366" y="2436393"/>
            <a:ext cx="2124710" cy="2068195"/>
            <a:chOff x="1052195" y="1424581"/>
            <a:chExt cx="5017062" cy="3863699"/>
          </a:xfrm>
        </p:grpSpPr>
        <p:sp>
          <p:nvSpPr>
            <p:cNvPr id="20" name="iṩlíďè"/>
            <p:cNvSpPr/>
            <p:nvPr/>
          </p:nvSpPr>
          <p:spPr bwMode="auto">
            <a:xfrm>
              <a:off x="2371090" y="2003425"/>
              <a:ext cx="962660" cy="3284855"/>
            </a:xfrm>
            <a:custGeom>
              <a:avLst/>
              <a:gdLst>
                <a:gd name="T0" fmla="*/ 1764 w 4053"/>
                <a:gd name="T1" fmla="*/ 0 h 16197"/>
                <a:gd name="T2" fmla="*/ 2323 w 4053"/>
                <a:gd name="T3" fmla="*/ 0 h 16197"/>
                <a:gd name="T4" fmla="*/ 2323 w 4053"/>
                <a:gd name="T5" fmla="*/ 892 h 16197"/>
                <a:gd name="T6" fmla="*/ 1764 w 4053"/>
                <a:gd name="T7" fmla="*/ 892 h 16197"/>
                <a:gd name="T8" fmla="*/ 1764 w 4053"/>
                <a:gd name="T9" fmla="*/ 0 h 16197"/>
                <a:gd name="T10" fmla="*/ 1831 w 4053"/>
                <a:gd name="T11" fmla="*/ 11317 h 16197"/>
                <a:gd name="T12" fmla="*/ 2256 w 4053"/>
                <a:gd name="T13" fmla="*/ 11317 h 16197"/>
                <a:gd name="T14" fmla="*/ 2256 w 4053"/>
                <a:gd name="T15" fmla="*/ 13709 h 16197"/>
                <a:gd name="T16" fmla="*/ 4053 w 4053"/>
                <a:gd name="T17" fmla="*/ 15988 h 16197"/>
                <a:gd name="T18" fmla="*/ 3787 w 4053"/>
                <a:gd name="T19" fmla="*/ 16197 h 16197"/>
                <a:gd name="T20" fmla="*/ 2256 w 4053"/>
                <a:gd name="T21" fmla="*/ 14256 h 16197"/>
                <a:gd name="T22" fmla="*/ 2256 w 4053"/>
                <a:gd name="T23" fmla="*/ 16151 h 16197"/>
                <a:gd name="T24" fmla="*/ 1831 w 4053"/>
                <a:gd name="T25" fmla="*/ 16151 h 16197"/>
                <a:gd name="T26" fmla="*/ 1831 w 4053"/>
                <a:gd name="T27" fmla="*/ 14215 h 16197"/>
                <a:gd name="T28" fmla="*/ 266 w 4053"/>
                <a:gd name="T29" fmla="*/ 16197 h 16197"/>
                <a:gd name="T30" fmla="*/ 0 w 4053"/>
                <a:gd name="T31" fmla="*/ 15988 h 16197"/>
                <a:gd name="T32" fmla="*/ 1831 w 4053"/>
                <a:gd name="T33" fmla="*/ 13668 h 16197"/>
                <a:gd name="T34" fmla="*/ 1831 w 4053"/>
                <a:gd name="T35" fmla="*/ 11317 h 16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53" h="16197">
                  <a:moveTo>
                    <a:pt x="1764" y="0"/>
                  </a:moveTo>
                  <a:lnTo>
                    <a:pt x="2323" y="0"/>
                  </a:lnTo>
                  <a:lnTo>
                    <a:pt x="2323" y="892"/>
                  </a:lnTo>
                  <a:lnTo>
                    <a:pt x="1764" y="892"/>
                  </a:lnTo>
                  <a:lnTo>
                    <a:pt x="1764" y="0"/>
                  </a:lnTo>
                  <a:close/>
                  <a:moveTo>
                    <a:pt x="1831" y="11317"/>
                  </a:moveTo>
                  <a:lnTo>
                    <a:pt x="2256" y="11317"/>
                  </a:lnTo>
                  <a:lnTo>
                    <a:pt x="2256" y="13709"/>
                  </a:lnTo>
                  <a:lnTo>
                    <a:pt x="4053" y="15988"/>
                  </a:lnTo>
                  <a:lnTo>
                    <a:pt x="3787" y="16197"/>
                  </a:lnTo>
                  <a:lnTo>
                    <a:pt x="2256" y="14256"/>
                  </a:lnTo>
                  <a:lnTo>
                    <a:pt x="2256" y="16151"/>
                  </a:lnTo>
                  <a:lnTo>
                    <a:pt x="1831" y="16151"/>
                  </a:lnTo>
                  <a:lnTo>
                    <a:pt x="1831" y="14215"/>
                  </a:lnTo>
                  <a:lnTo>
                    <a:pt x="266" y="16197"/>
                  </a:lnTo>
                  <a:lnTo>
                    <a:pt x="0" y="15988"/>
                  </a:lnTo>
                  <a:lnTo>
                    <a:pt x="1831" y="13668"/>
                  </a:lnTo>
                  <a:lnTo>
                    <a:pt x="1831" y="11317"/>
                  </a:lnTo>
                  <a:close/>
                </a:path>
              </a:pathLst>
            </a:custGeom>
            <a:solidFill>
              <a:schemeClr val="bg1">
                <a:lumMod val="95000"/>
              </a:schemeClr>
            </a:solidFill>
            <a:ln>
              <a:noFill/>
            </a:ln>
            <a:effectLst>
              <a:outerShdw blurRad="76200" dir="13500000" sy="23000" kx="1200000" algn="br" rotWithShape="0">
                <a:prstClr val="black">
                  <a:alpha val="20000"/>
                </a:prstClr>
              </a:outerShdw>
            </a:effectLst>
          </p:spPr>
          <p:txBody>
            <a:bodyPr wrap="square" lIns="91440" tIns="45720" rIns="91440" bIns="45720" anchor="ctr">
              <a:normAutofit/>
            </a:bodyPr>
            <a:lstStyle/>
            <a:p>
              <a:pPr algn="ctr"/>
              <a:endParaRPr sz="3600"/>
            </a:p>
          </p:txBody>
        </p:sp>
        <p:sp>
          <p:nvSpPr>
            <p:cNvPr id="21" name="ïšļîḍe"/>
            <p:cNvSpPr/>
            <p:nvPr/>
          </p:nvSpPr>
          <p:spPr bwMode="auto">
            <a:xfrm>
              <a:off x="1052195" y="1929765"/>
              <a:ext cx="3600450" cy="2478405"/>
            </a:xfrm>
            <a:custGeom>
              <a:avLst/>
              <a:gdLst>
                <a:gd name="T0" fmla="*/ 233 w 15146"/>
                <a:gd name="T1" fmla="*/ 466 h 10425"/>
                <a:gd name="T2" fmla="*/ 186 w 15146"/>
                <a:gd name="T3" fmla="*/ 460 h 10425"/>
                <a:gd name="T4" fmla="*/ 142 w 15146"/>
                <a:gd name="T5" fmla="*/ 447 h 10425"/>
                <a:gd name="T6" fmla="*/ 68 w 15146"/>
                <a:gd name="T7" fmla="*/ 397 h 10425"/>
                <a:gd name="T8" fmla="*/ 19 w 15146"/>
                <a:gd name="T9" fmla="*/ 323 h 10425"/>
                <a:gd name="T10" fmla="*/ 5 w 15146"/>
                <a:gd name="T11" fmla="*/ 279 h 10425"/>
                <a:gd name="T12" fmla="*/ 0 w 15146"/>
                <a:gd name="T13" fmla="*/ 233 h 10425"/>
                <a:gd name="T14" fmla="*/ 3 w 15146"/>
                <a:gd name="T15" fmla="*/ 197 h 10425"/>
                <a:gd name="T16" fmla="*/ 15 w 15146"/>
                <a:gd name="T17" fmla="*/ 154 h 10425"/>
                <a:gd name="T18" fmla="*/ 54 w 15146"/>
                <a:gd name="T19" fmla="*/ 85 h 10425"/>
                <a:gd name="T20" fmla="*/ 123 w 15146"/>
                <a:gd name="T21" fmla="*/ 28 h 10425"/>
                <a:gd name="T22" fmla="*/ 175 w 15146"/>
                <a:gd name="T23" fmla="*/ 8 h 10425"/>
                <a:gd name="T24" fmla="*/ 221 w 15146"/>
                <a:gd name="T25" fmla="*/ 1 h 10425"/>
                <a:gd name="T26" fmla="*/ 14938 w 15146"/>
                <a:gd name="T27" fmla="*/ 2 h 10425"/>
                <a:gd name="T28" fmla="*/ 14983 w 15146"/>
                <a:gd name="T29" fmla="*/ 11 h 10425"/>
                <a:gd name="T30" fmla="*/ 15044 w 15146"/>
                <a:gd name="T31" fmla="*/ 40 h 10425"/>
                <a:gd name="T32" fmla="*/ 15106 w 15146"/>
                <a:gd name="T33" fmla="*/ 104 h 10425"/>
                <a:gd name="T34" fmla="*/ 15135 w 15146"/>
                <a:gd name="T35" fmla="*/ 164 h 10425"/>
                <a:gd name="T36" fmla="*/ 15145 w 15146"/>
                <a:gd name="T37" fmla="*/ 209 h 10425"/>
                <a:gd name="T38" fmla="*/ 15146 w 15146"/>
                <a:gd name="T39" fmla="*/ 245 h 10425"/>
                <a:gd name="T40" fmla="*/ 15138 w 15146"/>
                <a:gd name="T41" fmla="*/ 291 h 10425"/>
                <a:gd name="T42" fmla="*/ 15118 w 15146"/>
                <a:gd name="T43" fmla="*/ 343 h 10425"/>
                <a:gd name="T44" fmla="*/ 15061 w 15146"/>
                <a:gd name="T45" fmla="*/ 412 h 10425"/>
                <a:gd name="T46" fmla="*/ 14993 w 15146"/>
                <a:gd name="T47" fmla="*/ 451 h 10425"/>
                <a:gd name="T48" fmla="*/ 14949 w 15146"/>
                <a:gd name="T49" fmla="*/ 462 h 10425"/>
                <a:gd name="T50" fmla="*/ 14729 w 15146"/>
                <a:gd name="T51" fmla="*/ 466 h 10425"/>
                <a:gd name="T52" fmla="*/ 14938 w 15146"/>
                <a:gd name="T53" fmla="*/ 9960 h 10425"/>
                <a:gd name="T54" fmla="*/ 14983 w 15146"/>
                <a:gd name="T55" fmla="*/ 9970 h 10425"/>
                <a:gd name="T56" fmla="*/ 15044 w 15146"/>
                <a:gd name="T57" fmla="*/ 9999 h 10425"/>
                <a:gd name="T58" fmla="*/ 15106 w 15146"/>
                <a:gd name="T59" fmla="*/ 10062 h 10425"/>
                <a:gd name="T60" fmla="*/ 15135 w 15146"/>
                <a:gd name="T61" fmla="*/ 10123 h 10425"/>
                <a:gd name="T62" fmla="*/ 15145 w 15146"/>
                <a:gd name="T63" fmla="*/ 10168 h 10425"/>
                <a:gd name="T64" fmla="*/ 15146 w 15146"/>
                <a:gd name="T65" fmla="*/ 10203 h 10425"/>
                <a:gd name="T66" fmla="*/ 15138 w 15146"/>
                <a:gd name="T67" fmla="*/ 10249 h 10425"/>
                <a:gd name="T68" fmla="*/ 15118 w 15146"/>
                <a:gd name="T69" fmla="*/ 10303 h 10425"/>
                <a:gd name="T70" fmla="*/ 15061 w 15146"/>
                <a:gd name="T71" fmla="*/ 10371 h 10425"/>
                <a:gd name="T72" fmla="*/ 14993 w 15146"/>
                <a:gd name="T73" fmla="*/ 10410 h 10425"/>
                <a:gd name="T74" fmla="*/ 14949 w 15146"/>
                <a:gd name="T75" fmla="*/ 10421 h 10425"/>
                <a:gd name="T76" fmla="*/ 233 w 15146"/>
                <a:gd name="T77" fmla="*/ 10425 h 10425"/>
                <a:gd name="T78" fmla="*/ 186 w 15146"/>
                <a:gd name="T79" fmla="*/ 10419 h 10425"/>
                <a:gd name="T80" fmla="*/ 142 w 15146"/>
                <a:gd name="T81" fmla="*/ 10406 h 10425"/>
                <a:gd name="T82" fmla="*/ 68 w 15146"/>
                <a:gd name="T83" fmla="*/ 10356 h 10425"/>
                <a:gd name="T84" fmla="*/ 19 w 15146"/>
                <a:gd name="T85" fmla="*/ 10282 h 10425"/>
                <a:gd name="T86" fmla="*/ 5 w 15146"/>
                <a:gd name="T87" fmla="*/ 10238 h 10425"/>
                <a:gd name="T88" fmla="*/ 0 w 15146"/>
                <a:gd name="T89" fmla="*/ 10191 h 10425"/>
                <a:gd name="T90" fmla="*/ 3 w 15146"/>
                <a:gd name="T91" fmla="*/ 10156 h 10425"/>
                <a:gd name="T92" fmla="*/ 15 w 15146"/>
                <a:gd name="T93" fmla="*/ 10112 h 10425"/>
                <a:gd name="T94" fmla="*/ 54 w 15146"/>
                <a:gd name="T95" fmla="*/ 10044 h 10425"/>
                <a:gd name="T96" fmla="*/ 123 w 15146"/>
                <a:gd name="T97" fmla="*/ 9987 h 10425"/>
                <a:gd name="T98" fmla="*/ 175 w 15146"/>
                <a:gd name="T99" fmla="*/ 9967 h 10425"/>
                <a:gd name="T100" fmla="*/ 221 w 15146"/>
                <a:gd name="T101" fmla="*/ 9959 h 10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146" h="10425">
                  <a:moveTo>
                    <a:pt x="233" y="9959"/>
                  </a:moveTo>
                  <a:lnTo>
                    <a:pt x="418" y="9959"/>
                  </a:lnTo>
                  <a:lnTo>
                    <a:pt x="418" y="466"/>
                  </a:lnTo>
                  <a:lnTo>
                    <a:pt x="233" y="466"/>
                  </a:lnTo>
                  <a:lnTo>
                    <a:pt x="221" y="466"/>
                  </a:lnTo>
                  <a:lnTo>
                    <a:pt x="209" y="465"/>
                  </a:lnTo>
                  <a:lnTo>
                    <a:pt x="198" y="462"/>
                  </a:lnTo>
                  <a:lnTo>
                    <a:pt x="186" y="460"/>
                  </a:lnTo>
                  <a:lnTo>
                    <a:pt x="175" y="458"/>
                  </a:lnTo>
                  <a:lnTo>
                    <a:pt x="164" y="455"/>
                  </a:lnTo>
                  <a:lnTo>
                    <a:pt x="153" y="451"/>
                  </a:lnTo>
                  <a:lnTo>
                    <a:pt x="142" y="447"/>
                  </a:lnTo>
                  <a:lnTo>
                    <a:pt x="123" y="437"/>
                  </a:lnTo>
                  <a:lnTo>
                    <a:pt x="103" y="425"/>
                  </a:lnTo>
                  <a:lnTo>
                    <a:pt x="85" y="412"/>
                  </a:lnTo>
                  <a:lnTo>
                    <a:pt x="68" y="397"/>
                  </a:lnTo>
                  <a:lnTo>
                    <a:pt x="54" y="381"/>
                  </a:lnTo>
                  <a:lnTo>
                    <a:pt x="40" y="363"/>
                  </a:lnTo>
                  <a:lnTo>
                    <a:pt x="29" y="343"/>
                  </a:lnTo>
                  <a:lnTo>
                    <a:pt x="19" y="323"/>
                  </a:lnTo>
                  <a:lnTo>
                    <a:pt x="15" y="313"/>
                  </a:lnTo>
                  <a:lnTo>
                    <a:pt x="10" y="302"/>
                  </a:lnTo>
                  <a:lnTo>
                    <a:pt x="8" y="291"/>
                  </a:lnTo>
                  <a:lnTo>
                    <a:pt x="5" y="279"/>
                  </a:lnTo>
                  <a:lnTo>
                    <a:pt x="3" y="268"/>
                  </a:lnTo>
                  <a:lnTo>
                    <a:pt x="2" y="256"/>
                  </a:lnTo>
                  <a:lnTo>
                    <a:pt x="0" y="245"/>
                  </a:lnTo>
                  <a:lnTo>
                    <a:pt x="0" y="233"/>
                  </a:lnTo>
                  <a:lnTo>
                    <a:pt x="0" y="233"/>
                  </a:lnTo>
                  <a:lnTo>
                    <a:pt x="0" y="221"/>
                  </a:lnTo>
                  <a:lnTo>
                    <a:pt x="2" y="209"/>
                  </a:lnTo>
                  <a:lnTo>
                    <a:pt x="3" y="197"/>
                  </a:lnTo>
                  <a:lnTo>
                    <a:pt x="5" y="186"/>
                  </a:lnTo>
                  <a:lnTo>
                    <a:pt x="8" y="174"/>
                  </a:lnTo>
                  <a:lnTo>
                    <a:pt x="10" y="164"/>
                  </a:lnTo>
                  <a:lnTo>
                    <a:pt x="15" y="154"/>
                  </a:lnTo>
                  <a:lnTo>
                    <a:pt x="19" y="143"/>
                  </a:lnTo>
                  <a:lnTo>
                    <a:pt x="29" y="122"/>
                  </a:lnTo>
                  <a:lnTo>
                    <a:pt x="40" y="104"/>
                  </a:lnTo>
                  <a:lnTo>
                    <a:pt x="54" y="85"/>
                  </a:lnTo>
                  <a:lnTo>
                    <a:pt x="68" y="69"/>
                  </a:lnTo>
                  <a:lnTo>
                    <a:pt x="85" y="53"/>
                  </a:lnTo>
                  <a:lnTo>
                    <a:pt x="103" y="40"/>
                  </a:lnTo>
                  <a:lnTo>
                    <a:pt x="123" y="28"/>
                  </a:lnTo>
                  <a:lnTo>
                    <a:pt x="142" y="19"/>
                  </a:lnTo>
                  <a:lnTo>
                    <a:pt x="153" y="14"/>
                  </a:lnTo>
                  <a:lnTo>
                    <a:pt x="164" y="11"/>
                  </a:lnTo>
                  <a:lnTo>
                    <a:pt x="175" y="8"/>
                  </a:lnTo>
                  <a:lnTo>
                    <a:pt x="186" y="5"/>
                  </a:lnTo>
                  <a:lnTo>
                    <a:pt x="198" y="3"/>
                  </a:lnTo>
                  <a:lnTo>
                    <a:pt x="209" y="2"/>
                  </a:lnTo>
                  <a:lnTo>
                    <a:pt x="221" y="1"/>
                  </a:lnTo>
                  <a:lnTo>
                    <a:pt x="233" y="0"/>
                  </a:lnTo>
                  <a:lnTo>
                    <a:pt x="14914" y="0"/>
                  </a:lnTo>
                  <a:lnTo>
                    <a:pt x="14926" y="1"/>
                  </a:lnTo>
                  <a:lnTo>
                    <a:pt x="14938" y="2"/>
                  </a:lnTo>
                  <a:lnTo>
                    <a:pt x="14949" y="3"/>
                  </a:lnTo>
                  <a:lnTo>
                    <a:pt x="14961" y="5"/>
                  </a:lnTo>
                  <a:lnTo>
                    <a:pt x="14972" y="8"/>
                  </a:lnTo>
                  <a:lnTo>
                    <a:pt x="14983" y="11"/>
                  </a:lnTo>
                  <a:lnTo>
                    <a:pt x="14993" y="14"/>
                  </a:lnTo>
                  <a:lnTo>
                    <a:pt x="15004" y="19"/>
                  </a:lnTo>
                  <a:lnTo>
                    <a:pt x="15024" y="28"/>
                  </a:lnTo>
                  <a:lnTo>
                    <a:pt x="15044" y="40"/>
                  </a:lnTo>
                  <a:lnTo>
                    <a:pt x="15061" y="53"/>
                  </a:lnTo>
                  <a:lnTo>
                    <a:pt x="15077" y="69"/>
                  </a:lnTo>
                  <a:lnTo>
                    <a:pt x="15093" y="85"/>
                  </a:lnTo>
                  <a:lnTo>
                    <a:pt x="15106" y="104"/>
                  </a:lnTo>
                  <a:lnTo>
                    <a:pt x="15118" y="122"/>
                  </a:lnTo>
                  <a:lnTo>
                    <a:pt x="15127" y="143"/>
                  </a:lnTo>
                  <a:lnTo>
                    <a:pt x="15132" y="154"/>
                  </a:lnTo>
                  <a:lnTo>
                    <a:pt x="15135" y="164"/>
                  </a:lnTo>
                  <a:lnTo>
                    <a:pt x="15138" y="174"/>
                  </a:lnTo>
                  <a:lnTo>
                    <a:pt x="15142" y="186"/>
                  </a:lnTo>
                  <a:lnTo>
                    <a:pt x="15144" y="197"/>
                  </a:lnTo>
                  <a:lnTo>
                    <a:pt x="15145" y="209"/>
                  </a:lnTo>
                  <a:lnTo>
                    <a:pt x="15146" y="221"/>
                  </a:lnTo>
                  <a:lnTo>
                    <a:pt x="15146" y="233"/>
                  </a:lnTo>
                  <a:lnTo>
                    <a:pt x="15146" y="233"/>
                  </a:lnTo>
                  <a:lnTo>
                    <a:pt x="15146" y="245"/>
                  </a:lnTo>
                  <a:lnTo>
                    <a:pt x="15145" y="256"/>
                  </a:lnTo>
                  <a:lnTo>
                    <a:pt x="15144" y="268"/>
                  </a:lnTo>
                  <a:lnTo>
                    <a:pt x="15142" y="279"/>
                  </a:lnTo>
                  <a:lnTo>
                    <a:pt x="15138" y="291"/>
                  </a:lnTo>
                  <a:lnTo>
                    <a:pt x="15135" y="302"/>
                  </a:lnTo>
                  <a:lnTo>
                    <a:pt x="15132" y="313"/>
                  </a:lnTo>
                  <a:lnTo>
                    <a:pt x="15127" y="323"/>
                  </a:lnTo>
                  <a:lnTo>
                    <a:pt x="15118" y="343"/>
                  </a:lnTo>
                  <a:lnTo>
                    <a:pt x="15106" y="363"/>
                  </a:lnTo>
                  <a:lnTo>
                    <a:pt x="15093" y="381"/>
                  </a:lnTo>
                  <a:lnTo>
                    <a:pt x="15077" y="397"/>
                  </a:lnTo>
                  <a:lnTo>
                    <a:pt x="15061" y="412"/>
                  </a:lnTo>
                  <a:lnTo>
                    <a:pt x="15044" y="425"/>
                  </a:lnTo>
                  <a:lnTo>
                    <a:pt x="15024" y="437"/>
                  </a:lnTo>
                  <a:lnTo>
                    <a:pt x="15004" y="447"/>
                  </a:lnTo>
                  <a:lnTo>
                    <a:pt x="14993" y="451"/>
                  </a:lnTo>
                  <a:lnTo>
                    <a:pt x="14983" y="455"/>
                  </a:lnTo>
                  <a:lnTo>
                    <a:pt x="14972" y="458"/>
                  </a:lnTo>
                  <a:lnTo>
                    <a:pt x="14961" y="460"/>
                  </a:lnTo>
                  <a:lnTo>
                    <a:pt x="14949" y="462"/>
                  </a:lnTo>
                  <a:lnTo>
                    <a:pt x="14938" y="465"/>
                  </a:lnTo>
                  <a:lnTo>
                    <a:pt x="14926" y="466"/>
                  </a:lnTo>
                  <a:lnTo>
                    <a:pt x="14914" y="466"/>
                  </a:lnTo>
                  <a:lnTo>
                    <a:pt x="14729" y="466"/>
                  </a:lnTo>
                  <a:lnTo>
                    <a:pt x="14729" y="9959"/>
                  </a:lnTo>
                  <a:lnTo>
                    <a:pt x="14914" y="9959"/>
                  </a:lnTo>
                  <a:lnTo>
                    <a:pt x="14926" y="9959"/>
                  </a:lnTo>
                  <a:lnTo>
                    <a:pt x="14938" y="9960"/>
                  </a:lnTo>
                  <a:lnTo>
                    <a:pt x="14949" y="9962"/>
                  </a:lnTo>
                  <a:lnTo>
                    <a:pt x="14961" y="9964"/>
                  </a:lnTo>
                  <a:lnTo>
                    <a:pt x="14972" y="9967"/>
                  </a:lnTo>
                  <a:lnTo>
                    <a:pt x="14983" y="9970"/>
                  </a:lnTo>
                  <a:lnTo>
                    <a:pt x="14993" y="9973"/>
                  </a:lnTo>
                  <a:lnTo>
                    <a:pt x="15004" y="9978"/>
                  </a:lnTo>
                  <a:lnTo>
                    <a:pt x="15024" y="9987"/>
                  </a:lnTo>
                  <a:lnTo>
                    <a:pt x="15044" y="9999"/>
                  </a:lnTo>
                  <a:lnTo>
                    <a:pt x="15061" y="10012"/>
                  </a:lnTo>
                  <a:lnTo>
                    <a:pt x="15077" y="10028"/>
                  </a:lnTo>
                  <a:lnTo>
                    <a:pt x="15093" y="10044"/>
                  </a:lnTo>
                  <a:lnTo>
                    <a:pt x="15106" y="10062"/>
                  </a:lnTo>
                  <a:lnTo>
                    <a:pt x="15118" y="10081"/>
                  </a:lnTo>
                  <a:lnTo>
                    <a:pt x="15127" y="10102"/>
                  </a:lnTo>
                  <a:lnTo>
                    <a:pt x="15132" y="10112"/>
                  </a:lnTo>
                  <a:lnTo>
                    <a:pt x="15135" y="10123"/>
                  </a:lnTo>
                  <a:lnTo>
                    <a:pt x="15138" y="10133"/>
                  </a:lnTo>
                  <a:lnTo>
                    <a:pt x="15142" y="10145"/>
                  </a:lnTo>
                  <a:lnTo>
                    <a:pt x="15144" y="10156"/>
                  </a:lnTo>
                  <a:lnTo>
                    <a:pt x="15145" y="10168"/>
                  </a:lnTo>
                  <a:lnTo>
                    <a:pt x="15146" y="10179"/>
                  </a:lnTo>
                  <a:lnTo>
                    <a:pt x="15146" y="10191"/>
                  </a:lnTo>
                  <a:lnTo>
                    <a:pt x="15146" y="10191"/>
                  </a:lnTo>
                  <a:lnTo>
                    <a:pt x="15146" y="10203"/>
                  </a:lnTo>
                  <a:lnTo>
                    <a:pt x="15145" y="10215"/>
                  </a:lnTo>
                  <a:lnTo>
                    <a:pt x="15144" y="10227"/>
                  </a:lnTo>
                  <a:lnTo>
                    <a:pt x="15142" y="10238"/>
                  </a:lnTo>
                  <a:lnTo>
                    <a:pt x="15138" y="10249"/>
                  </a:lnTo>
                  <a:lnTo>
                    <a:pt x="15135" y="10261"/>
                  </a:lnTo>
                  <a:lnTo>
                    <a:pt x="15132" y="10271"/>
                  </a:lnTo>
                  <a:lnTo>
                    <a:pt x="15127" y="10282"/>
                  </a:lnTo>
                  <a:lnTo>
                    <a:pt x="15118" y="10303"/>
                  </a:lnTo>
                  <a:lnTo>
                    <a:pt x="15106" y="10321"/>
                  </a:lnTo>
                  <a:lnTo>
                    <a:pt x="15093" y="10340"/>
                  </a:lnTo>
                  <a:lnTo>
                    <a:pt x="15077" y="10356"/>
                  </a:lnTo>
                  <a:lnTo>
                    <a:pt x="15061" y="10371"/>
                  </a:lnTo>
                  <a:lnTo>
                    <a:pt x="15044" y="10384"/>
                  </a:lnTo>
                  <a:lnTo>
                    <a:pt x="15024" y="10396"/>
                  </a:lnTo>
                  <a:lnTo>
                    <a:pt x="15004" y="10406"/>
                  </a:lnTo>
                  <a:lnTo>
                    <a:pt x="14993" y="10410"/>
                  </a:lnTo>
                  <a:lnTo>
                    <a:pt x="14983" y="10414"/>
                  </a:lnTo>
                  <a:lnTo>
                    <a:pt x="14972" y="10417"/>
                  </a:lnTo>
                  <a:lnTo>
                    <a:pt x="14961" y="10419"/>
                  </a:lnTo>
                  <a:lnTo>
                    <a:pt x="14949" y="10421"/>
                  </a:lnTo>
                  <a:lnTo>
                    <a:pt x="14938" y="10422"/>
                  </a:lnTo>
                  <a:lnTo>
                    <a:pt x="14926" y="10424"/>
                  </a:lnTo>
                  <a:lnTo>
                    <a:pt x="14914" y="10425"/>
                  </a:lnTo>
                  <a:lnTo>
                    <a:pt x="233" y="10425"/>
                  </a:lnTo>
                  <a:lnTo>
                    <a:pt x="221" y="10424"/>
                  </a:lnTo>
                  <a:lnTo>
                    <a:pt x="209" y="10422"/>
                  </a:lnTo>
                  <a:lnTo>
                    <a:pt x="198" y="10421"/>
                  </a:lnTo>
                  <a:lnTo>
                    <a:pt x="186" y="10419"/>
                  </a:lnTo>
                  <a:lnTo>
                    <a:pt x="175" y="10417"/>
                  </a:lnTo>
                  <a:lnTo>
                    <a:pt x="164" y="10414"/>
                  </a:lnTo>
                  <a:lnTo>
                    <a:pt x="153" y="10410"/>
                  </a:lnTo>
                  <a:lnTo>
                    <a:pt x="142" y="10406"/>
                  </a:lnTo>
                  <a:lnTo>
                    <a:pt x="123" y="10396"/>
                  </a:lnTo>
                  <a:lnTo>
                    <a:pt x="103" y="10384"/>
                  </a:lnTo>
                  <a:lnTo>
                    <a:pt x="85" y="10371"/>
                  </a:lnTo>
                  <a:lnTo>
                    <a:pt x="68" y="10356"/>
                  </a:lnTo>
                  <a:lnTo>
                    <a:pt x="54" y="10340"/>
                  </a:lnTo>
                  <a:lnTo>
                    <a:pt x="40" y="10321"/>
                  </a:lnTo>
                  <a:lnTo>
                    <a:pt x="29" y="10303"/>
                  </a:lnTo>
                  <a:lnTo>
                    <a:pt x="19" y="10282"/>
                  </a:lnTo>
                  <a:lnTo>
                    <a:pt x="15" y="10271"/>
                  </a:lnTo>
                  <a:lnTo>
                    <a:pt x="10" y="10261"/>
                  </a:lnTo>
                  <a:lnTo>
                    <a:pt x="8" y="10249"/>
                  </a:lnTo>
                  <a:lnTo>
                    <a:pt x="5" y="10238"/>
                  </a:lnTo>
                  <a:lnTo>
                    <a:pt x="3" y="10227"/>
                  </a:lnTo>
                  <a:lnTo>
                    <a:pt x="2" y="10215"/>
                  </a:lnTo>
                  <a:lnTo>
                    <a:pt x="0" y="10203"/>
                  </a:lnTo>
                  <a:lnTo>
                    <a:pt x="0" y="10191"/>
                  </a:lnTo>
                  <a:lnTo>
                    <a:pt x="0" y="10191"/>
                  </a:lnTo>
                  <a:lnTo>
                    <a:pt x="0" y="10179"/>
                  </a:lnTo>
                  <a:lnTo>
                    <a:pt x="2" y="10168"/>
                  </a:lnTo>
                  <a:lnTo>
                    <a:pt x="3" y="10156"/>
                  </a:lnTo>
                  <a:lnTo>
                    <a:pt x="5" y="10145"/>
                  </a:lnTo>
                  <a:lnTo>
                    <a:pt x="8" y="10133"/>
                  </a:lnTo>
                  <a:lnTo>
                    <a:pt x="10" y="10123"/>
                  </a:lnTo>
                  <a:lnTo>
                    <a:pt x="15" y="10112"/>
                  </a:lnTo>
                  <a:lnTo>
                    <a:pt x="19" y="10102"/>
                  </a:lnTo>
                  <a:lnTo>
                    <a:pt x="29" y="10081"/>
                  </a:lnTo>
                  <a:lnTo>
                    <a:pt x="40" y="10062"/>
                  </a:lnTo>
                  <a:lnTo>
                    <a:pt x="54" y="10044"/>
                  </a:lnTo>
                  <a:lnTo>
                    <a:pt x="68" y="10028"/>
                  </a:lnTo>
                  <a:lnTo>
                    <a:pt x="85" y="10012"/>
                  </a:lnTo>
                  <a:lnTo>
                    <a:pt x="103" y="9999"/>
                  </a:lnTo>
                  <a:lnTo>
                    <a:pt x="123" y="9987"/>
                  </a:lnTo>
                  <a:lnTo>
                    <a:pt x="142" y="9978"/>
                  </a:lnTo>
                  <a:lnTo>
                    <a:pt x="153" y="9973"/>
                  </a:lnTo>
                  <a:lnTo>
                    <a:pt x="164" y="9970"/>
                  </a:lnTo>
                  <a:lnTo>
                    <a:pt x="175" y="9967"/>
                  </a:lnTo>
                  <a:lnTo>
                    <a:pt x="186" y="9964"/>
                  </a:lnTo>
                  <a:lnTo>
                    <a:pt x="198" y="9962"/>
                  </a:lnTo>
                  <a:lnTo>
                    <a:pt x="209" y="9960"/>
                  </a:lnTo>
                  <a:lnTo>
                    <a:pt x="221" y="9959"/>
                  </a:lnTo>
                  <a:lnTo>
                    <a:pt x="233" y="9959"/>
                  </a:lnTo>
                  <a:close/>
                </a:path>
              </a:pathLst>
            </a:custGeom>
            <a:solidFill>
              <a:schemeClr val="bg1">
                <a:lumMod val="75000"/>
              </a:schemeClr>
            </a:solidFill>
            <a:ln>
              <a:noFill/>
            </a:ln>
          </p:spPr>
          <p:txBody>
            <a:bodyPr wrap="square" lIns="91440" tIns="45720" rIns="91440" bIns="45720" anchor="ctr">
              <a:normAutofit/>
            </a:bodyPr>
            <a:lstStyle/>
            <a:p>
              <a:pPr algn="ctr"/>
              <a:endParaRPr sz="3600"/>
            </a:p>
          </p:txBody>
        </p:sp>
        <p:sp>
          <p:nvSpPr>
            <p:cNvPr id="22" name="ïś1iďê"/>
            <p:cNvSpPr/>
            <p:nvPr/>
          </p:nvSpPr>
          <p:spPr bwMode="auto">
            <a:xfrm>
              <a:off x="1188720" y="2075180"/>
              <a:ext cx="3327400" cy="2254885"/>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ctr">
              <a:normAutofit/>
            </a:bodyPr>
            <a:lstStyle/>
            <a:p>
              <a:pPr algn="ctr"/>
              <a:endParaRPr sz="3600" dirty="0"/>
            </a:p>
          </p:txBody>
        </p:sp>
        <p:sp>
          <p:nvSpPr>
            <p:cNvPr id="23" name="iŝ1íḑè"/>
            <p:cNvSpPr/>
            <p:nvPr/>
          </p:nvSpPr>
          <p:spPr bwMode="auto">
            <a:xfrm rot="16200000">
              <a:off x="3712111" y="2528557"/>
              <a:ext cx="3461122" cy="1253170"/>
            </a:xfrm>
            <a:prstGeom prst="trapezoid">
              <a:avLst>
                <a:gd name="adj" fmla="val 58351"/>
              </a:avLst>
            </a:prstGeom>
            <a:gradFill flip="none" rotWithShape="1">
              <a:gsLst>
                <a:gs pos="0">
                  <a:srgbClr val="008080">
                    <a:tint val="66000"/>
                    <a:satMod val="160000"/>
                  </a:srgbClr>
                </a:gs>
                <a:gs pos="50000">
                  <a:srgbClr val="008080">
                    <a:tint val="44500"/>
                    <a:satMod val="160000"/>
                  </a:srgbClr>
                </a:gs>
                <a:gs pos="100000">
                  <a:srgbClr val="008080">
                    <a:tint val="23500"/>
                    <a:satMod val="160000"/>
                  </a:srgbClr>
                </a:gs>
              </a:gsLst>
              <a:lin ang="5400000" scaled="1"/>
              <a:tileRect/>
            </a:gradFill>
            <a:ln w="19050">
              <a:noFill/>
              <a:round/>
            </a:ln>
          </p:spPr>
          <p:txBody>
            <a:bodyPr wrap="square" lIns="91440" tIns="45720" rIns="91440" bIns="45720" anchor="ctr">
              <a:normAutofit fontScale="80000" lnSpcReduction="20000"/>
            </a:bodyPr>
            <a:lstStyle/>
            <a:p>
              <a:pPr algn="ctr"/>
              <a:endParaRPr sz="3600" dirty="0"/>
            </a:p>
          </p:txBody>
        </p:sp>
        <p:sp>
          <p:nvSpPr>
            <p:cNvPr id="24" name="iśḷîďé"/>
            <p:cNvSpPr txBox="1"/>
            <p:nvPr/>
          </p:nvSpPr>
          <p:spPr>
            <a:xfrm>
              <a:off x="1079185" y="2727111"/>
              <a:ext cx="3327214" cy="851746"/>
            </a:xfrm>
            <a:prstGeom prst="rect">
              <a:avLst/>
            </a:prstGeom>
            <a:noFill/>
          </p:spPr>
          <p:txBody>
            <a:bodyPr wrap="square" lIns="91440" tIns="45720" rIns="91440" bIns="45720" anchor="ctr" anchorCtr="1">
              <a:noAutofit/>
            </a:bodyPr>
            <a:lstStyle/>
            <a:p>
              <a:pPr algn="ctr"/>
              <a:r>
                <a:rPr lang="zh-CN" altLang="en-US" sz="2400" b="1" dirty="0"/>
                <a:t>提  纲</a:t>
              </a:r>
              <a:endParaRPr lang="en-US" altLang="zh-CN" sz="2400" b="1" dirty="0"/>
            </a:p>
            <a:p>
              <a:pPr algn="ctr"/>
              <a:r>
                <a:rPr lang="en-US" altLang="zh-CN" sz="2400" b="1" dirty="0"/>
                <a:t>Outline</a:t>
              </a:r>
              <a:endParaRPr lang="en-US" altLang="zh-CN" sz="2400" b="1" dirty="0"/>
            </a:p>
          </p:txBody>
        </p:sp>
      </p:grpSp>
      <p:grpSp>
        <p:nvGrpSpPr>
          <p:cNvPr id="55" name="组合 54"/>
          <p:cNvGrpSpPr/>
          <p:nvPr/>
        </p:nvGrpSpPr>
        <p:grpSpPr>
          <a:xfrm>
            <a:off x="4387296" y="3783972"/>
            <a:ext cx="7804704" cy="588645"/>
            <a:chOff x="3567940" y="1843446"/>
            <a:chExt cx="4968000" cy="588645"/>
          </a:xfrm>
        </p:grpSpPr>
        <p:sp>
          <p:nvSpPr>
            <p:cNvPr id="45" name="îṩḷîďe"/>
            <p:cNvSpPr/>
            <p:nvPr/>
          </p:nvSpPr>
          <p:spPr bwMode="auto">
            <a:xfrm>
              <a:off x="3567940" y="1926250"/>
              <a:ext cx="4968000" cy="441325"/>
            </a:xfrm>
            <a:prstGeom prst="roundRect">
              <a:avLst/>
            </a:prstGeom>
            <a:solidFill>
              <a:srgbClr val="008080"/>
            </a:solidFill>
            <a:ln w="9525">
              <a:solidFill>
                <a:schemeClr val="bg1">
                  <a:lumMod val="75000"/>
                </a:schemeClr>
              </a:solidFill>
              <a:round/>
            </a:ln>
          </p:spPr>
          <p:txBody>
            <a:bodyPr rot="0" spcFirstLastPara="0" vert="horz" wrap="square" lIns="91440" tIns="45720" rIns="91440" bIns="45720" anchor="ctr" anchorCtr="0" forceAA="0" compatLnSpc="1">
              <a:normAutofit fontScale="32500" lnSpcReduction="20000"/>
            </a:bodyPr>
            <a:lstStyle/>
            <a:p>
              <a:pPr algn="ctr">
                <a:spcBef>
                  <a:spcPct val="0"/>
                </a:spcBef>
              </a:pPr>
              <a:r>
                <a:rPr lang="en-US" altLang="zh-CN" sz="2000" b="1" dirty="0"/>
                <a:t>                                            </a:t>
              </a:r>
              <a:r>
                <a:rPr lang="zh-CN" altLang="en-US" sz="2000" b="1" dirty="0"/>
                <a:t>                       </a:t>
              </a:r>
              <a:r>
                <a:rPr lang="zh-CN" altLang="en-US" sz="7620" b="1" dirty="0"/>
                <a:t> </a:t>
              </a:r>
              <a:endParaRPr lang="zh-CN" altLang="en-US" sz="7620" b="1" dirty="0">
                <a:solidFill>
                  <a:srgbClr val="000000"/>
                </a:solidFill>
              </a:endParaRPr>
            </a:p>
          </p:txBody>
        </p:sp>
        <p:sp>
          <p:nvSpPr>
            <p:cNvPr id="46" name="islîde"/>
            <p:cNvSpPr/>
            <p:nvPr/>
          </p:nvSpPr>
          <p:spPr bwMode="auto">
            <a:xfrm flipV="1">
              <a:off x="3777253" y="2358431"/>
              <a:ext cx="761319" cy="73660"/>
            </a:xfrm>
            <a:prstGeom prst="trapezoid">
              <a:avLst>
                <a:gd name="adj" fmla="val 154634"/>
              </a:avLst>
            </a:prstGeom>
            <a:solidFill>
              <a:schemeClr val="bg1">
                <a:lumMod val="65000"/>
              </a:schemeClr>
            </a:solidFill>
            <a:ln w="19050">
              <a:noFill/>
              <a:round/>
            </a:ln>
          </p:spPr>
          <p:txBody>
            <a:bodyPr wrap="square" lIns="91440" tIns="45720" rIns="91440" bIns="45720" anchor="ctr">
              <a:normAutofit fontScale="25000" lnSpcReduction="20000"/>
            </a:bodyPr>
            <a:lstStyle/>
            <a:p>
              <a:endParaRPr sz="200" b="1"/>
            </a:p>
          </p:txBody>
        </p:sp>
        <p:sp>
          <p:nvSpPr>
            <p:cNvPr id="47" name="íślïďé"/>
            <p:cNvSpPr/>
            <p:nvPr/>
          </p:nvSpPr>
          <p:spPr bwMode="auto">
            <a:xfrm>
              <a:off x="3777253" y="1843446"/>
              <a:ext cx="761319" cy="73660"/>
            </a:xfrm>
            <a:prstGeom prst="trapezoid">
              <a:avLst>
                <a:gd name="adj" fmla="val 154634"/>
              </a:avLst>
            </a:prstGeom>
            <a:solidFill>
              <a:schemeClr val="bg1">
                <a:lumMod val="65000"/>
              </a:schemeClr>
            </a:solidFill>
            <a:ln w="19050">
              <a:noFill/>
              <a:round/>
            </a:ln>
          </p:spPr>
          <p:txBody>
            <a:bodyPr wrap="square" lIns="91440" tIns="45720" rIns="91440" bIns="45720" anchor="ctr">
              <a:normAutofit fontScale="25000" lnSpcReduction="20000"/>
            </a:bodyPr>
            <a:lstStyle/>
            <a:p>
              <a:endParaRPr sz="200" b="1"/>
            </a:p>
          </p:txBody>
        </p:sp>
        <p:sp>
          <p:nvSpPr>
            <p:cNvPr id="48" name="ísḷïḓé"/>
            <p:cNvSpPr/>
            <p:nvPr/>
          </p:nvSpPr>
          <p:spPr bwMode="auto">
            <a:xfrm>
              <a:off x="3777229" y="1921977"/>
              <a:ext cx="761319" cy="427512"/>
            </a:xfrm>
            <a:prstGeom prst="rect">
              <a:avLst/>
            </a:prstGeom>
            <a:solidFill>
              <a:schemeClr val="bg1">
                <a:lumMod val="95000"/>
              </a:schemeClr>
            </a:solidFill>
            <a:ln w="19050">
              <a:noFill/>
              <a:round/>
            </a:ln>
          </p:spPr>
          <p:txBody>
            <a:bodyPr rot="0" spcFirstLastPara="0" vert="horz" wrap="square" lIns="91440" tIns="45720" rIns="91440" bIns="45720" anchor="ctr" anchorCtr="1" forceAA="0" compatLnSpc="1">
              <a:noAutofit/>
            </a:bodyPr>
            <a:lstStyle/>
            <a:p>
              <a:r>
                <a:rPr lang="zh-CN" altLang="en-US" sz="2200" b="1" dirty="0">
                  <a:solidFill>
                    <a:srgbClr val="008080"/>
                  </a:solidFill>
                  <a:latin typeface="Impact" panose="020B0806030902050204" pitchFamily="34" charset="0"/>
                </a:rPr>
                <a:t>二</a:t>
              </a:r>
              <a:endParaRPr lang="en-US" altLang="zh-CN" sz="2200" b="1" dirty="0">
                <a:solidFill>
                  <a:srgbClr val="008080"/>
                </a:solidFill>
                <a:latin typeface="Impact" panose="020B0806030902050204" pitchFamily="34" charset="0"/>
              </a:endParaRPr>
            </a:p>
          </p:txBody>
        </p:sp>
        <p:sp>
          <p:nvSpPr>
            <p:cNvPr id="49" name="文本框 1"/>
            <p:cNvSpPr txBox="1"/>
            <p:nvPr/>
          </p:nvSpPr>
          <p:spPr>
            <a:xfrm>
              <a:off x="4551266" y="1949491"/>
              <a:ext cx="3984674" cy="398780"/>
            </a:xfrm>
            <a:prstGeom prst="rect">
              <a:avLst/>
            </a:prstGeom>
            <a:noFill/>
          </p:spPr>
          <p:txBody>
            <a:bodyPr wrap="square" rtlCol="0">
              <a:spAutoFit/>
            </a:bodyPr>
            <a:lstStyle/>
            <a:p>
              <a:r>
                <a:rPr lang="zh-CN" altLang="en-US" sz="2000" b="1" dirty="0">
                  <a:solidFill>
                    <a:schemeClr val="bg1"/>
                  </a:solidFill>
                </a:rPr>
                <a:t>发展阶段与挑战   </a:t>
              </a:r>
              <a:r>
                <a:rPr lang="en-US" altLang="zh-CN" b="1" dirty="0">
                  <a:solidFill>
                    <a:schemeClr val="bg1"/>
                  </a:solidFill>
                </a:rPr>
                <a:t>Development Phase and Challenges</a:t>
              </a:r>
              <a:endParaRPr lang="zh-CN" altLang="en-US" b="1" dirty="0">
                <a:solidFill>
                  <a:schemeClr val="bg1"/>
                </a:solidFill>
              </a:endParaRPr>
            </a:p>
          </p:txBody>
        </p:sp>
      </p:grpSp>
      <p:grpSp>
        <p:nvGrpSpPr>
          <p:cNvPr id="58" name="组合 57"/>
          <p:cNvGrpSpPr/>
          <p:nvPr/>
        </p:nvGrpSpPr>
        <p:grpSpPr>
          <a:xfrm>
            <a:off x="4414728" y="2330202"/>
            <a:ext cx="7079280" cy="588645"/>
            <a:chOff x="3587216" y="1843446"/>
            <a:chExt cx="4968000" cy="588645"/>
          </a:xfrm>
        </p:grpSpPr>
        <p:sp>
          <p:nvSpPr>
            <p:cNvPr id="59" name="îṩḷîďe"/>
            <p:cNvSpPr/>
            <p:nvPr/>
          </p:nvSpPr>
          <p:spPr bwMode="auto">
            <a:xfrm>
              <a:off x="3587216" y="1917106"/>
              <a:ext cx="4968000" cy="441325"/>
            </a:xfrm>
            <a:prstGeom prst="roundRect">
              <a:avLst/>
            </a:prstGeom>
            <a:solidFill>
              <a:srgbClr val="008080"/>
            </a:solidFill>
            <a:ln w="9525">
              <a:solidFill>
                <a:schemeClr val="bg1">
                  <a:lumMod val="75000"/>
                </a:schemeClr>
              </a:solidFill>
              <a:round/>
            </a:ln>
          </p:spPr>
          <p:txBody>
            <a:bodyPr rot="0" spcFirstLastPara="0" vert="horz" wrap="square" lIns="91440" tIns="45720" rIns="91440" bIns="45720" anchor="ctr" anchorCtr="0" forceAA="0" compatLnSpc="1">
              <a:normAutofit fontScale="32500" lnSpcReduction="20000"/>
            </a:bodyPr>
            <a:lstStyle/>
            <a:p>
              <a:pPr algn="ctr">
                <a:spcBef>
                  <a:spcPct val="0"/>
                </a:spcBef>
              </a:pPr>
              <a:r>
                <a:rPr lang="en-US" altLang="zh-CN" sz="2000" b="1" dirty="0"/>
                <a:t>                                            </a:t>
              </a:r>
              <a:r>
                <a:rPr lang="zh-CN" altLang="en-US" sz="2000" b="1" dirty="0"/>
                <a:t>                       </a:t>
              </a:r>
              <a:r>
                <a:rPr lang="zh-CN" altLang="en-US" sz="7620" b="1" dirty="0"/>
                <a:t> </a:t>
              </a:r>
              <a:endParaRPr lang="zh-CN" altLang="en-US" sz="7620" b="1" dirty="0">
                <a:solidFill>
                  <a:srgbClr val="000000"/>
                </a:solidFill>
              </a:endParaRPr>
            </a:p>
          </p:txBody>
        </p:sp>
        <p:sp>
          <p:nvSpPr>
            <p:cNvPr id="60" name="islîde"/>
            <p:cNvSpPr/>
            <p:nvPr/>
          </p:nvSpPr>
          <p:spPr bwMode="auto">
            <a:xfrm flipV="1">
              <a:off x="3777253" y="2358431"/>
              <a:ext cx="761319" cy="73660"/>
            </a:xfrm>
            <a:prstGeom prst="trapezoid">
              <a:avLst>
                <a:gd name="adj" fmla="val 154634"/>
              </a:avLst>
            </a:prstGeom>
            <a:solidFill>
              <a:schemeClr val="bg1">
                <a:lumMod val="65000"/>
              </a:schemeClr>
            </a:solidFill>
            <a:ln w="19050">
              <a:noFill/>
              <a:round/>
            </a:ln>
          </p:spPr>
          <p:txBody>
            <a:bodyPr wrap="square" lIns="91440" tIns="45720" rIns="91440" bIns="45720" anchor="ctr">
              <a:normAutofit fontScale="25000" lnSpcReduction="20000"/>
            </a:bodyPr>
            <a:lstStyle/>
            <a:p>
              <a:endParaRPr sz="200" b="1"/>
            </a:p>
          </p:txBody>
        </p:sp>
        <p:sp>
          <p:nvSpPr>
            <p:cNvPr id="61" name="íślïďé"/>
            <p:cNvSpPr/>
            <p:nvPr/>
          </p:nvSpPr>
          <p:spPr bwMode="auto">
            <a:xfrm>
              <a:off x="3777253" y="1843446"/>
              <a:ext cx="761319" cy="73660"/>
            </a:xfrm>
            <a:prstGeom prst="trapezoid">
              <a:avLst>
                <a:gd name="adj" fmla="val 154634"/>
              </a:avLst>
            </a:prstGeom>
            <a:solidFill>
              <a:schemeClr val="bg1">
                <a:lumMod val="65000"/>
              </a:schemeClr>
            </a:solidFill>
            <a:ln w="19050">
              <a:noFill/>
              <a:round/>
            </a:ln>
          </p:spPr>
          <p:txBody>
            <a:bodyPr wrap="square" lIns="91440" tIns="45720" rIns="91440" bIns="45720" anchor="ctr">
              <a:normAutofit fontScale="25000" lnSpcReduction="20000"/>
            </a:bodyPr>
            <a:lstStyle/>
            <a:p>
              <a:endParaRPr sz="200" b="1"/>
            </a:p>
          </p:txBody>
        </p:sp>
        <p:sp>
          <p:nvSpPr>
            <p:cNvPr id="62" name="ísḷïḓé"/>
            <p:cNvSpPr/>
            <p:nvPr/>
          </p:nvSpPr>
          <p:spPr bwMode="auto">
            <a:xfrm>
              <a:off x="3777229" y="1921977"/>
              <a:ext cx="761319" cy="427512"/>
            </a:xfrm>
            <a:prstGeom prst="rect">
              <a:avLst/>
            </a:prstGeom>
            <a:solidFill>
              <a:schemeClr val="bg1">
                <a:lumMod val="95000"/>
              </a:schemeClr>
            </a:solidFill>
            <a:ln w="19050">
              <a:noFill/>
              <a:round/>
            </a:ln>
          </p:spPr>
          <p:txBody>
            <a:bodyPr rot="0" spcFirstLastPara="0" vert="horz" wrap="square" lIns="91440" tIns="45720" rIns="91440" bIns="45720" anchor="ctr" anchorCtr="1" forceAA="0" compatLnSpc="1">
              <a:noAutofit/>
            </a:bodyPr>
            <a:lstStyle/>
            <a:p>
              <a:r>
                <a:rPr lang="zh-CN" altLang="en-US" sz="2200" b="1" dirty="0">
                  <a:solidFill>
                    <a:srgbClr val="008080"/>
                  </a:solidFill>
                  <a:latin typeface="Impact" panose="020B0806030902050204" pitchFamily="34" charset="0"/>
                </a:rPr>
                <a:t>一</a:t>
              </a:r>
              <a:endParaRPr lang="en-US" altLang="zh-CN" sz="2200" b="1" dirty="0">
                <a:solidFill>
                  <a:srgbClr val="008080"/>
                </a:solidFill>
                <a:latin typeface="Impact" panose="020B0806030902050204" pitchFamily="34" charset="0"/>
              </a:endParaRPr>
            </a:p>
          </p:txBody>
        </p:sp>
        <p:sp>
          <p:nvSpPr>
            <p:cNvPr id="63" name="文本框 1"/>
            <p:cNvSpPr txBox="1"/>
            <p:nvPr/>
          </p:nvSpPr>
          <p:spPr>
            <a:xfrm>
              <a:off x="4551267" y="1949491"/>
              <a:ext cx="3988049" cy="398780"/>
            </a:xfrm>
            <a:prstGeom prst="rect">
              <a:avLst/>
            </a:prstGeom>
            <a:noFill/>
          </p:spPr>
          <p:txBody>
            <a:bodyPr wrap="square" rtlCol="0">
              <a:spAutoFit/>
            </a:bodyPr>
            <a:lstStyle/>
            <a:p>
              <a:r>
                <a:rPr lang="zh-CN" altLang="en-US" sz="2000" b="1" dirty="0">
                  <a:solidFill>
                    <a:schemeClr val="bg1"/>
                  </a:solidFill>
                </a:rPr>
                <a:t>顶层设计与方向    </a:t>
              </a:r>
              <a:r>
                <a:rPr lang="en-US" altLang="zh-CN" b="1" dirty="0">
                  <a:solidFill>
                    <a:schemeClr val="bg1"/>
                  </a:solidFill>
                </a:rPr>
                <a:t>Top-level Design and Direction</a:t>
              </a:r>
              <a:endParaRPr lang="en-US" altLang="zh-CN" b="1" dirty="0">
                <a:solidFill>
                  <a:schemeClr val="bg1"/>
                </a:solidFill>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0" y="2276805"/>
            <a:ext cx="12192000" cy="2304389"/>
            <a:chOff x="200258" y="177982"/>
            <a:chExt cx="3871973" cy="781165"/>
          </a:xfrm>
        </p:grpSpPr>
        <p:sp>
          <p:nvSpPr>
            <p:cNvPr id="9" name="等腰三角形 8"/>
            <p:cNvSpPr/>
            <p:nvPr/>
          </p:nvSpPr>
          <p:spPr>
            <a:xfrm>
              <a:off x="1233863" y="177982"/>
              <a:ext cx="355284" cy="356514"/>
            </a:xfrm>
            <a:prstGeom prst="triangle">
              <a:avLst/>
            </a:prstGeom>
            <a:solidFill>
              <a:srgbClr val="C4C7CB">
                <a:lumMod val="50000"/>
              </a:srgbClr>
            </a:solidFill>
            <a:ln w="25400" cap="flat" cmpd="sng" algn="ctr">
              <a:noFill/>
              <a:prstDash val="solid"/>
            </a:ln>
            <a:effectLst/>
          </p:spPr>
          <p:txBody>
            <a:bodyPr lIns="68580" tIns="34290" rIns="68580" bIns="34290" rtlCol="0" anchor="ctr"/>
            <a:lstStyle/>
            <a:p>
              <a:pPr marL="0" marR="0" lvl="0" indent="0" algn="ctr" defTabSz="913765"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0" name="等腰三角形 9"/>
            <p:cNvSpPr/>
            <p:nvPr/>
          </p:nvSpPr>
          <p:spPr>
            <a:xfrm flipV="1">
              <a:off x="200258" y="602633"/>
              <a:ext cx="355284" cy="356514"/>
            </a:xfrm>
            <a:prstGeom prst="triangle">
              <a:avLst/>
            </a:prstGeom>
            <a:solidFill>
              <a:srgbClr val="C4C7CB">
                <a:lumMod val="50000"/>
              </a:srgbClr>
            </a:solidFill>
            <a:ln w="25400" cap="flat" cmpd="sng" algn="ctr">
              <a:noFill/>
              <a:prstDash val="solid"/>
            </a:ln>
            <a:effectLst/>
          </p:spPr>
          <p:txBody>
            <a:bodyPr lIns="68580" tIns="34290" rIns="68580" bIns="34290" rtlCol="0" anchor="ctr"/>
            <a:lstStyle/>
            <a:p>
              <a:pPr marL="0" marR="0" lvl="0" indent="0" algn="ctr" defTabSz="913765"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1" name="矩形 10"/>
            <p:cNvSpPr/>
            <p:nvPr/>
          </p:nvSpPr>
          <p:spPr>
            <a:xfrm>
              <a:off x="200258" y="301964"/>
              <a:ext cx="3871973" cy="630034"/>
            </a:xfrm>
            <a:prstGeom prst="rect">
              <a:avLst/>
            </a:prstGeom>
            <a:solidFill>
              <a:srgbClr val="C4C7CB"/>
            </a:solidFill>
            <a:ln w="25400" cap="flat" cmpd="sng" algn="ctr">
              <a:noFill/>
              <a:prstDash val="solid"/>
            </a:ln>
            <a:effectLst/>
          </p:spPr>
          <p:txBody>
            <a:bodyPr lIns="68580" tIns="34290" rIns="68580" bIns="34290" rtlCol="0" anchor="t"/>
            <a:lstStyle/>
            <a:p>
              <a:pPr lvl="0" defTabSz="913765">
                <a:lnSpc>
                  <a:spcPct val="250000"/>
                </a:lnSpc>
                <a:defRPr/>
              </a:pPr>
              <a:r>
                <a:rPr lang="en-US" altLang="zh-CN" sz="4000" dirty="0">
                  <a:solidFill>
                    <a:schemeClr val="tx1">
                      <a:lumMod val="75000"/>
                    </a:schemeClr>
                  </a:solidFill>
                </a:rPr>
                <a:t>                               </a:t>
              </a:r>
              <a:r>
                <a:rPr lang="zh-CN" altLang="en-US" sz="4000" dirty="0">
                  <a:solidFill>
                    <a:schemeClr val="tx1">
                      <a:lumMod val="75000"/>
                    </a:schemeClr>
                  </a:solidFill>
                </a:rPr>
                <a:t>顶层设计与方向  </a:t>
              </a:r>
              <a:endParaRPr lang="en-US" altLang="zh-CN" sz="2800" dirty="0">
                <a:solidFill>
                  <a:schemeClr val="tx1">
                    <a:lumMod val="75000"/>
                  </a:schemeClr>
                </a:solidFill>
              </a:endParaRPr>
            </a:p>
            <a:p>
              <a:pPr lvl="0" algn="ctr" defTabSz="913765">
                <a:lnSpc>
                  <a:spcPct val="250000"/>
                </a:lnSpc>
                <a:defRPr/>
              </a:pPr>
              <a:endParaRPr lang="zh-CN" altLang="en-US" sz="4000" dirty="0">
                <a:solidFill>
                  <a:schemeClr val="tx1">
                    <a:lumMod val="75000"/>
                  </a:schemeClr>
                </a:solidFill>
              </a:endParaRPr>
            </a:p>
          </p:txBody>
        </p:sp>
        <p:sp>
          <p:nvSpPr>
            <p:cNvPr id="12" name="平行四边形 11"/>
            <p:cNvSpPr/>
            <p:nvPr/>
          </p:nvSpPr>
          <p:spPr>
            <a:xfrm>
              <a:off x="376965" y="178257"/>
              <a:ext cx="1036076" cy="779005"/>
            </a:xfrm>
            <a:prstGeom prst="parallelogram">
              <a:avLst>
                <a:gd name="adj" fmla="val 48207"/>
              </a:avLst>
            </a:prstGeom>
            <a:solidFill>
              <a:srgbClr val="008080"/>
            </a:solidFill>
            <a:ln w="25400" cap="flat" cmpd="sng" algn="ctr">
              <a:noFill/>
              <a:prstDash val="solid"/>
            </a:ln>
            <a:effectLst/>
          </p:spPr>
          <p:txBody>
            <a:bodyPr lIns="68580" tIns="34290" rIns="68580" bIns="34290" rtlCol="0" anchor="ctr"/>
            <a:lstStyle/>
            <a:p>
              <a:pPr marL="0" marR="0" lvl="0" indent="0" algn="ctr" defTabSz="913765"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Calibri" panose="020F0502020204030204"/>
                <a:ea typeface="宋体" panose="02010600030101010101" pitchFamily="2" charset="-122"/>
                <a:cs typeface="+mn-cs"/>
              </a:endParaRPr>
            </a:p>
          </p:txBody>
        </p:sp>
        <p:sp>
          <p:nvSpPr>
            <p:cNvPr id="13" name="文本框 6"/>
            <p:cNvSpPr txBox="1"/>
            <p:nvPr/>
          </p:nvSpPr>
          <p:spPr>
            <a:xfrm>
              <a:off x="555542" y="451689"/>
              <a:ext cx="782041" cy="231834"/>
            </a:xfrm>
            <a:prstGeom prst="rect">
              <a:avLst/>
            </a:prstGeom>
            <a:noFill/>
          </p:spPr>
          <p:txBody>
            <a:bodyPr wrap="square" lIns="68580" tIns="34290" rIns="68580" bIns="34290" rtlCol="0">
              <a:spAutoFit/>
            </a:bodyPr>
            <a:lstStyle/>
            <a:p>
              <a:pPr marL="0" marR="0" lvl="0" indent="0" algn="ctr" defTabSz="913765" eaLnBrk="1" fontAlgn="auto" latinLnBrk="0" hangingPunct="1">
                <a:lnSpc>
                  <a:spcPct val="100000"/>
                </a:lnSpc>
                <a:spcBef>
                  <a:spcPts val="0"/>
                </a:spcBef>
                <a:spcAft>
                  <a:spcPts val="0"/>
                </a:spcAft>
                <a:buClrTx/>
                <a:buSzTx/>
                <a:buFontTx/>
                <a:buNone/>
                <a:defRPr/>
              </a:pPr>
              <a:r>
                <a:rPr kumimoji="0" lang="zh-CN" altLang="en-US" sz="4000" b="1" i="0" u="none" strike="noStrike" kern="0" cap="none" spc="0" normalizeH="0" baseline="0" noProof="0" dirty="0">
                  <a:ln>
                    <a:noFill/>
                  </a:ln>
                  <a:solidFill>
                    <a:prstClr val="white">
                      <a:lumMod val="95000"/>
                    </a:prstClr>
                  </a:solidFill>
                  <a:effectLst/>
                  <a:uLnTx/>
                  <a:uFillTx/>
                  <a:latin typeface="微软雅黑" panose="020B0503020204020204" charset="-122"/>
                </a:rPr>
                <a:t>一、</a:t>
              </a:r>
              <a:endParaRPr kumimoji="0" lang="zh-CN" altLang="en-US" sz="4000" b="1" i="0" u="none" strike="noStrike" kern="0" cap="none" spc="0" normalizeH="0" baseline="0" noProof="0" dirty="0">
                <a:ln>
                  <a:noFill/>
                </a:ln>
                <a:solidFill>
                  <a:prstClr val="white">
                    <a:lumMod val="95000"/>
                  </a:prstClr>
                </a:solidFill>
                <a:effectLst/>
                <a:uLnTx/>
                <a:uFillTx/>
                <a:latin typeface="微软雅黑" panose="020B0503020204020204" charset="-122"/>
              </a:endParaRPr>
            </a:p>
          </p:txBody>
        </p:sp>
      </p:grpSp>
      <p:sp>
        <p:nvSpPr>
          <p:cNvPr id="2" name="文本框 1"/>
          <p:cNvSpPr txBox="1"/>
          <p:nvPr/>
        </p:nvSpPr>
        <p:spPr>
          <a:xfrm>
            <a:off x="2694940" y="4941570"/>
            <a:ext cx="8269605" cy="645160"/>
          </a:xfrm>
          <a:prstGeom prst="rect">
            <a:avLst/>
          </a:prstGeom>
          <a:noFill/>
        </p:spPr>
        <p:txBody>
          <a:bodyPr wrap="square" rtlCol="0">
            <a:spAutoFit/>
          </a:bodyPr>
          <a:p>
            <a:r>
              <a:rPr lang="en-US" altLang="zh-CN" sz="3600" dirty="0">
                <a:solidFill>
                  <a:schemeClr val="tx1">
                    <a:lumMod val="75000"/>
                  </a:schemeClr>
                </a:solidFill>
                <a:latin typeface="+mj-ea"/>
                <a:ea typeface="+mj-ea"/>
                <a:sym typeface="+mn-ea"/>
              </a:rPr>
              <a:t>Top-level Design and Direction</a:t>
            </a:r>
            <a:endParaRPr lang="en-US" altLang="zh-CN" sz="3600" dirty="0">
              <a:solidFill>
                <a:schemeClr val="tx1">
                  <a:lumMod val="75000"/>
                </a:schemeClr>
              </a:solidFill>
              <a:latin typeface="+mj-ea"/>
              <a:ea typeface="+mj-ea"/>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a:off x="4192905" y="2324735"/>
            <a:ext cx="7267575" cy="99949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auto">
              <a:lnSpc>
                <a:spcPct val="150000"/>
              </a:lnSpc>
            </a:pPr>
            <a:r>
              <a:rPr lang="en-US" altLang="zh-CN" sz="1200" dirty="0"/>
              <a:t> </a:t>
            </a:r>
            <a:r>
              <a:rPr lang="zh-CN" altLang="en-US" sz="1100" b="1" dirty="0">
                <a:sym typeface="+mn-ea"/>
              </a:rPr>
              <a:t>多层次医疗保障制度体系</a:t>
            </a:r>
            <a:r>
              <a:rPr lang="zh-CN" altLang="en-US" sz="1100" dirty="0">
                <a:sym typeface="+mn-ea"/>
              </a:rPr>
              <a:t>：</a:t>
            </a:r>
            <a:r>
              <a:rPr lang="en-US" altLang="zh-CN" sz="1100" dirty="0"/>
              <a:t> </a:t>
            </a:r>
            <a:r>
              <a:rPr lang="zh-CN" altLang="en-US" sz="1100" dirty="0"/>
              <a:t>以基本医疗保险为主体，医疗救助为托底，补充医疗保险、商业健康保险、慈善捐赠、医疗互助共同发展。</a:t>
            </a:r>
            <a:r>
              <a:rPr lang="en-US" altLang="zh-CN" sz="1100" dirty="0"/>
              <a:t>Multi-level healthcare security system with basic medical insurance as the main body, medical assistance as the security floor, and co-development of complementary medical insurance, commercial health insurance, charitable donations and medical mutual aids.</a:t>
            </a:r>
            <a:endParaRPr lang="zh-CN" altLang="en-US" sz="1100" dirty="0"/>
          </a:p>
        </p:txBody>
      </p:sp>
      <p:sp>
        <p:nvSpPr>
          <p:cNvPr id="7" name="圆角矩形 6"/>
          <p:cNvSpPr/>
          <p:nvPr/>
        </p:nvSpPr>
        <p:spPr>
          <a:xfrm>
            <a:off x="9961245" y="3749040"/>
            <a:ext cx="1499870" cy="54356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b="1" dirty="0"/>
              <a:t>基金监管</a:t>
            </a:r>
            <a:endParaRPr lang="en-US" altLang="zh-CN" sz="1200" b="1" dirty="0"/>
          </a:p>
          <a:p>
            <a:pPr algn="ctr"/>
            <a:r>
              <a:rPr lang="en-US" altLang="zh-CN" sz="1200" b="1" dirty="0"/>
              <a:t>Fund supervision</a:t>
            </a:r>
            <a:endParaRPr lang="zh-CN" altLang="en-US" sz="1200" b="1" dirty="0"/>
          </a:p>
        </p:txBody>
      </p:sp>
      <p:sp>
        <p:nvSpPr>
          <p:cNvPr id="8" name="圆角矩形 7"/>
          <p:cNvSpPr/>
          <p:nvPr/>
        </p:nvSpPr>
        <p:spPr>
          <a:xfrm>
            <a:off x="4184396" y="4961636"/>
            <a:ext cx="3448685" cy="614045"/>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b="1" dirty="0"/>
              <a:t>医药服务供给侧改革</a:t>
            </a:r>
            <a:endParaRPr lang="en-US" altLang="zh-CN" sz="1200" b="1" dirty="0"/>
          </a:p>
          <a:p>
            <a:pPr algn="ctr"/>
            <a:r>
              <a:rPr lang="en-US" altLang="zh-CN" sz="1200" b="1" dirty="0"/>
              <a:t>Supply-side reform of Medical and pharmaceutical service </a:t>
            </a:r>
            <a:endParaRPr lang="zh-CN" altLang="en-US" sz="1200" b="1" dirty="0"/>
          </a:p>
        </p:txBody>
      </p:sp>
      <p:sp>
        <p:nvSpPr>
          <p:cNvPr id="9" name="圆角矩形 8"/>
          <p:cNvSpPr/>
          <p:nvPr/>
        </p:nvSpPr>
        <p:spPr>
          <a:xfrm>
            <a:off x="8135366" y="4934204"/>
            <a:ext cx="3362325" cy="614045"/>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b="1" dirty="0"/>
              <a:t>医疗保障公共管理服务</a:t>
            </a:r>
            <a:endParaRPr lang="en-US" altLang="zh-CN" sz="1200" b="1" dirty="0"/>
          </a:p>
          <a:p>
            <a:pPr algn="ctr"/>
            <a:r>
              <a:rPr lang="en-US" altLang="zh-CN" sz="1200" b="1" dirty="0"/>
              <a:t>Healthcare security administration service</a:t>
            </a:r>
            <a:endParaRPr lang="zh-CN" altLang="en-US" sz="1200" b="1" dirty="0"/>
          </a:p>
        </p:txBody>
      </p:sp>
      <p:sp>
        <p:nvSpPr>
          <p:cNvPr id="12" name="圆角矩形 11"/>
          <p:cNvSpPr/>
          <p:nvPr/>
        </p:nvSpPr>
        <p:spPr>
          <a:xfrm>
            <a:off x="8117713" y="3703320"/>
            <a:ext cx="1499870" cy="603504"/>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1200" b="1" dirty="0"/>
          </a:p>
          <a:p>
            <a:pPr algn="ctr"/>
            <a:endParaRPr lang="en-US" altLang="zh-CN" sz="1200" b="1" dirty="0"/>
          </a:p>
          <a:p>
            <a:pPr algn="ctr"/>
            <a:r>
              <a:rPr lang="zh-CN" altLang="en-US" sz="1200" b="1" dirty="0"/>
              <a:t>医保支付</a:t>
            </a:r>
            <a:r>
              <a:rPr lang="en-US" altLang="zh-CN" sz="1200" b="1" dirty="0"/>
              <a:t>medical insurance payment</a:t>
            </a:r>
            <a:endParaRPr lang="en-US" altLang="zh-CN" sz="1200" b="1" dirty="0"/>
          </a:p>
          <a:p>
            <a:pPr algn="ctr"/>
            <a:endParaRPr lang="zh-CN" altLang="en-US" b="1" dirty="0"/>
          </a:p>
        </p:txBody>
      </p:sp>
      <p:cxnSp>
        <p:nvCxnSpPr>
          <p:cNvPr id="17" name="直接连接符 16"/>
          <p:cNvCxnSpPr/>
          <p:nvPr/>
        </p:nvCxnSpPr>
        <p:spPr>
          <a:xfrm>
            <a:off x="808355" y="6458585"/>
            <a:ext cx="10707370" cy="0"/>
          </a:xfrm>
          <a:prstGeom prst="line">
            <a:avLst/>
          </a:prstGeom>
          <a:ln w="28575" cmpd="sng">
            <a:solidFill>
              <a:schemeClr val="accent1">
                <a:shade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flipV="1">
            <a:off x="843915" y="4894580"/>
            <a:ext cx="10681970" cy="19685"/>
          </a:xfrm>
          <a:prstGeom prst="line">
            <a:avLst/>
          </a:prstGeom>
          <a:ln w="28575" cmpd="sng">
            <a:solidFill>
              <a:schemeClr val="accent1">
                <a:shade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V="1">
            <a:off x="832485" y="3432810"/>
            <a:ext cx="10683240" cy="17780"/>
          </a:xfrm>
          <a:prstGeom prst="line">
            <a:avLst/>
          </a:prstGeom>
          <a:ln w="28575" cmpd="sng">
            <a:solidFill>
              <a:schemeClr val="accent1">
                <a:shade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850393" y="2586355"/>
            <a:ext cx="2590038" cy="830997"/>
          </a:xfrm>
          <a:prstGeom prst="rect">
            <a:avLst/>
          </a:prstGeom>
          <a:noFill/>
        </p:spPr>
        <p:txBody>
          <a:bodyPr wrap="square" rtlCol="0">
            <a:spAutoFit/>
          </a:bodyPr>
          <a:lstStyle/>
          <a:p>
            <a:r>
              <a:rPr lang="zh-CN" altLang="en-US" sz="2400" b="1" dirty="0"/>
              <a:t>一个体系</a:t>
            </a:r>
            <a:endParaRPr lang="en-US" altLang="zh-CN" sz="2400" b="1" dirty="0"/>
          </a:p>
          <a:p>
            <a:r>
              <a:rPr lang="en-US" altLang="zh-CN" sz="2400" b="1" dirty="0"/>
              <a:t>One system</a:t>
            </a:r>
            <a:endParaRPr lang="zh-CN" altLang="en-US" sz="2400" b="1" dirty="0"/>
          </a:p>
        </p:txBody>
      </p:sp>
      <p:sp>
        <p:nvSpPr>
          <p:cNvPr id="21" name="文本框 20"/>
          <p:cNvSpPr txBox="1"/>
          <p:nvPr/>
        </p:nvSpPr>
        <p:spPr>
          <a:xfrm>
            <a:off x="658369" y="4111625"/>
            <a:ext cx="2794762" cy="830997"/>
          </a:xfrm>
          <a:prstGeom prst="rect">
            <a:avLst/>
          </a:prstGeom>
          <a:noFill/>
        </p:spPr>
        <p:txBody>
          <a:bodyPr wrap="square" rtlCol="0">
            <a:spAutoFit/>
          </a:bodyPr>
          <a:lstStyle/>
          <a:p>
            <a:r>
              <a:rPr lang="zh-CN" altLang="en-US" sz="2400" b="1" dirty="0"/>
              <a:t>四个机制</a:t>
            </a:r>
            <a:endParaRPr lang="en-US" altLang="zh-CN" sz="2400" b="1" dirty="0"/>
          </a:p>
          <a:p>
            <a:r>
              <a:rPr lang="en-US" altLang="zh-CN" sz="2400" b="1" dirty="0"/>
              <a:t>Four mechanisms</a:t>
            </a:r>
            <a:endParaRPr lang="zh-CN" altLang="en-US" sz="2400" b="1" dirty="0"/>
          </a:p>
        </p:txBody>
      </p:sp>
      <p:sp>
        <p:nvSpPr>
          <p:cNvPr id="22" name="文本框 21"/>
          <p:cNvSpPr txBox="1"/>
          <p:nvPr/>
        </p:nvSpPr>
        <p:spPr>
          <a:xfrm>
            <a:off x="804545" y="5578475"/>
            <a:ext cx="2236470" cy="829945"/>
          </a:xfrm>
          <a:prstGeom prst="rect">
            <a:avLst/>
          </a:prstGeom>
          <a:noFill/>
        </p:spPr>
        <p:txBody>
          <a:bodyPr wrap="square" rtlCol="0">
            <a:spAutoFit/>
          </a:bodyPr>
          <a:lstStyle/>
          <a:p>
            <a:r>
              <a:rPr lang="zh-CN" altLang="en-US" sz="2400" b="1" dirty="0"/>
              <a:t>两大支撑</a:t>
            </a:r>
            <a:endParaRPr lang="en-US" altLang="zh-CN" sz="2400" b="1" dirty="0"/>
          </a:p>
          <a:p>
            <a:r>
              <a:rPr lang="en-US" altLang="zh-CN" sz="2400" b="1" dirty="0"/>
              <a:t>Two pillars</a:t>
            </a:r>
            <a:endParaRPr lang="zh-CN" altLang="en-US" sz="2400" b="1" dirty="0"/>
          </a:p>
        </p:txBody>
      </p:sp>
      <p:sp>
        <p:nvSpPr>
          <p:cNvPr id="23" name="文本框 22"/>
          <p:cNvSpPr txBox="1"/>
          <p:nvPr/>
        </p:nvSpPr>
        <p:spPr>
          <a:xfrm>
            <a:off x="4280535" y="4340225"/>
            <a:ext cx="1552575" cy="645160"/>
          </a:xfrm>
          <a:prstGeom prst="rect">
            <a:avLst/>
          </a:prstGeom>
          <a:noFill/>
        </p:spPr>
        <p:txBody>
          <a:bodyPr wrap="none" rtlCol="0" anchor="t">
            <a:spAutoFit/>
          </a:bodyPr>
          <a:lstStyle/>
          <a:p>
            <a:pPr>
              <a:lnSpc>
                <a:spcPct val="150000"/>
              </a:lnSpc>
              <a:spcBef>
                <a:spcPct val="0"/>
              </a:spcBef>
            </a:pPr>
            <a:r>
              <a:rPr lang="en-US" altLang="zh-CN" sz="1200" dirty="0">
                <a:sym typeface="+mn-ea"/>
              </a:rPr>
              <a:t>     </a:t>
            </a:r>
            <a:r>
              <a:rPr lang="zh-CN" altLang="en-US" sz="1200" dirty="0">
                <a:sym typeface="+mn-ea"/>
              </a:rPr>
              <a:t>公平适度</a:t>
            </a:r>
            <a:endParaRPr lang="en-US" altLang="zh-CN" sz="1200" dirty="0">
              <a:sym typeface="+mn-ea"/>
            </a:endParaRPr>
          </a:p>
          <a:p>
            <a:pPr>
              <a:lnSpc>
                <a:spcPct val="150000"/>
              </a:lnSpc>
              <a:spcBef>
                <a:spcPct val="0"/>
              </a:spcBef>
            </a:pPr>
            <a:r>
              <a:rPr lang="en-US" altLang="zh-CN" sz="1200" dirty="0">
                <a:sym typeface="+mn-ea"/>
              </a:rPr>
              <a:t>Fair and appropriate</a:t>
            </a:r>
            <a:endParaRPr lang="zh-CN" altLang="en-US" sz="1200" dirty="0">
              <a:sym typeface="+mn-ea"/>
            </a:endParaRPr>
          </a:p>
        </p:txBody>
      </p:sp>
      <p:sp>
        <p:nvSpPr>
          <p:cNvPr id="24" name="文本框 23"/>
          <p:cNvSpPr txBox="1"/>
          <p:nvPr/>
        </p:nvSpPr>
        <p:spPr>
          <a:xfrm>
            <a:off x="6240780" y="4340225"/>
            <a:ext cx="1729740" cy="645160"/>
          </a:xfrm>
          <a:prstGeom prst="rect">
            <a:avLst/>
          </a:prstGeom>
          <a:noFill/>
        </p:spPr>
        <p:txBody>
          <a:bodyPr wrap="none" rtlCol="0" anchor="t">
            <a:spAutoFit/>
          </a:bodyPr>
          <a:lstStyle/>
          <a:p>
            <a:pPr>
              <a:lnSpc>
                <a:spcPct val="150000"/>
              </a:lnSpc>
              <a:spcBef>
                <a:spcPct val="0"/>
              </a:spcBef>
            </a:pPr>
            <a:r>
              <a:rPr lang="en-US" altLang="zh-CN" sz="1200" dirty="0">
                <a:sym typeface="+mn-ea"/>
              </a:rPr>
              <a:t>     </a:t>
            </a:r>
            <a:r>
              <a:rPr lang="zh-CN" altLang="en-US" sz="1200" dirty="0">
                <a:sym typeface="+mn-ea"/>
              </a:rPr>
              <a:t>稳健可持续</a:t>
            </a:r>
            <a:endParaRPr lang="en-US" altLang="zh-CN" sz="1200" dirty="0">
              <a:sym typeface="+mn-ea"/>
            </a:endParaRPr>
          </a:p>
          <a:p>
            <a:pPr>
              <a:lnSpc>
                <a:spcPct val="150000"/>
              </a:lnSpc>
              <a:spcBef>
                <a:spcPct val="0"/>
              </a:spcBef>
            </a:pPr>
            <a:r>
              <a:rPr lang="en-US" altLang="zh-CN" sz="1200" dirty="0">
                <a:sym typeface="+mn-ea"/>
              </a:rPr>
              <a:t>Sound and sustainable</a:t>
            </a:r>
            <a:endParaRPr lang="zh-CN" altLang="en-US" sz="1200" dirty="0">
              <a:sym typeface="+mn-ea"/>
            </a:endParaRPr>
          </a:p>
        </p:txBody>
      </p:sp>
      <p:sp>
        <p:nvSpPr>
          <p:cNvPr id="25" name="ïṥ1iďé"/>
          <p:cNvSpPr/>
          <p:nvPr/>
        </p:nvSpPr>
        <p:spPr bwMode="auto">
          <a:xfrm>
            <a:off x="8001046" y="4340402"/>
            <a:ext cx="1708785" cy="410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lnSpc>
                <a:spcPct val="150000"/>
              </a:lnSpc>
              <a:spcBef>
                <a:spcPct val="0"/>
              </a:spcBef>
            </a:pPr>
            <a:r>
              <a:rPr lang="zh-CN" altLang="en-US" sz="1200" dirty="0"/>
              <a:t>管用高效</a:t>
            </a:r>
            <a:endParaRPr lang="en-US" altLang="zh-CN" sz="1200" dirty="0"/>
          </a:p>
          <a:p>
            <a:pPr algn="ctr">
              <a:lnSpc>
                <a:spcPct val="150000"/>
              </a:lnSpc>
              <a:spcBef>
                <a:spcPct val="0"/>
              </a:spcBef>
            </a:pPr>
            <a:r>
              <a:rPr lang="en-US" altLang="zh-CN" sz="1200" dirty="0"/>
              <a:t>Workable and efficient</a:t>
            </a:r>
            <a:endParaRPr lang="zh-CN" altLang="en-US" sz="1200" dirty="0"/>
          </a:p>
        </p:txBody>
      </p:sp>
      <p:sp>
        <p:nvSpPr>
          <p:cNvPr id="38" name="ïṥ1iďé"/>
          <p:cNvSpPr/>
          <p:nvPr/>
        </p:nvSpPr>
        <p:spPr bwMode="auto">
          <a:xfrm>
            <a:off x="9839324" y="4340225"/>
            <a:ext cx="1732407" cy="410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lnSpc>
                <a:spcPct val="150000"/>
              </a:lnSpc>
              <a:spcBef>
                <a:spcPct val="0"/>
              </a:spcBef>
            </a:pPr>
            <a:r>
              <a:rPr lang="zh-CN" altLang="en-US" sz="1200" dirty="0"/>
              <a:t>严密有力</a:t>
            </a:r>
            <a:endParaRPr lang="en-US" altLang="zh-CN" sz="1200" dirty="0"/>
          </a:p>
          <a:p>
            <a:pPr algn="ctr">
              <a:lnSpc>
                <a:spcPct val="150000"/>
              </a:lnSpc>
              <a:spcBef>
                <a:spcPct val="0"/>
              </a:spcBef>
            </a:pPr>
            <a:r>
              <a:rPr lang="en-US" altLang="zh-CN" sz="1200" dirty="0"/>
              <a:t>Strict and effective</a:t>
            </a:r>
            <a:endParaRPr lang="zh-CN" altLang="en-US" sz="1200" dirty="0"/>
          </a:p>
        </p:txBody>
      </p:sp>
      <p:sp>
        <p:nvSpPr>
          <p:cNvPr id="26" name="圆角矩形 25"/>
          <p:cNvSpPr/>
          <p:nvPr/>
        </p:nvSpPr>
        <p:spPr>
          <a:xfrm>
            <a:off x="4193540" y="3749040"/>
            <a:ext cx="1499870" cy="54356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b="1" dirty="0"/>
              <a:t>待遇保障</a:t>
            </a:r>
            <a:endParaRPr lang="en-US" altLang="zh-CN" sz="1200" b="1" dirty="0"/>
          </a:p>
          <a:p>
            <a:pPr algn="ctr"/>
            <a:r>
              <a:rPr lang="en-US" altLang="zh-CN" sz="1200" b="1" dirty="0"/>
              <a:t>Benefits security</a:t>
            </a:r>
            <a:r>
              <a:rPr lang="zh-CN" altLang="en-US" sz="1200" dirty="0"/>
              <a:t> </a:t>
            </a:r>
            <a:endParaRPr lang="zh-CN" altLang="en-US" sz="1200" dirty="0"/>
          </a:p>
        </p:txBody>
      </p:sp>
      <p:sp>
        <p:nvSpPr>
          <p:cNvPr id="27" name="圆角矩形 26"/>
          <p:cNvSpPr/>
          <p:nvPr/>
        </p:nvSpPr>
        <p:spPr>
          <a:xfrm>
            <a:off x="6142355" y="3749040"/>
            <a:ext cx="1499870" cy="54356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b="1" dirty="0"/>
              <a:t>筹资运行</a:t>
            </a:r>
            <a:endParaRPr lang="en-US" altLang="zh-CN" sz="1200" b="1" dirty="0"/>
          </a:p>
          <a:p>
            <a:pPr algn="ctr"/>
            <a:r>
              <a:rPr lang="en-US" altLang="zh-CN" sz="1200" b="1" dirty="0"/>
              <a:t>Financing and operation</a:t>
            </a:r>
            <a:endParaRPr lang="zh-CN" altLang="en-US" sz="1200" b="1" dirty="0"/>
          </a:p>
        </p:txBody>
      </p:sp>
      <p:sp>
        <p:nvSpPr>
          <p:cNvPr id="28" name="文本框 27"/>
          <p:cNvSpPr txBox="1"/>
          <p:nvPr/>
        </p:nvSpPr>
        <p:spPr>
          <a:xfrm>
            <a:off x="4048774" y="5573522"/>
            <a:ext cx="3851910" cy="889154"/>
          </a:xfrm>
          <a:prstGeom prst="rect">
            <a:avLst/>
          </a:prstGeom>
          <a:noFill/>
        </p:spPr>
        <p:txBody>
          <a:bodyPr wrap="square" rtlCol="0" anchor="t">
            <a:spAutoFit/>
          </a:bodyPr>
          <a:lstStyle/>
          <a:p>
            <a:pPr algn="l">
              <a:lnSpc>
                <a:spcPct val="150000"/>
              </a:lnSpc>
              <a:buClrTx/>
              <a:buSzTx/>
              <a:buNone/>
            </a:pPr>
            <a:r>
              <a:rPr lang="zh-CN" altLang="en-US" sz="1200" dirty="0">
                <a:sym typeface="+mn-ea"/>
              </a:rPr>
              <a:t>带量采购、价格管理、服务可及性、能力提升</a:t>
            </a:r>
            <a:endParaRPr lang="en-US" altLang="zh-CN" sz="1200" dirty="0">
              <a:sym typeface="+mn-ea"/>
            </a:endParaRPr>
          </a:p>
          <a:p>
            <a:pPr algn="just">
              <a:lnSpc>
                <a:spcPct val="150000"/>
              </a:lnSpc>
              <a:buClrTx/>
              <a:buSzTx/>
              <a:buNone/>
            </a:pPr>
            <a:r>
              <a:rPr lang="en-US" altLang="zh-CN" sz="1200" dirty="0">
                <a:sym typeface="+mn-ea"/>
              </a:rPr>
              <a:t>Volume-based procurement, price management, service accessibility, capacity building</a:t>
            </a:r>
            <a:endParaRPr lang="zh-CN" altLang="en-US" sz="1200" dirty="0"/>
          </a:p>
        </p:txBody>
      </p:sp>
      <p:sp>
        <p:nvSpPr>
          <p:cNvPr id="29" name="ïṡḷíďe"/>
          <p:cNvSpPr/>
          <p:nvPr/>
        </p:nvSpPr>
        <p:spPr bwMode="auto">
          <a:xfrm>
            <a:off x="8163900" y="5592318"/>
            <a:ext cx="3343275" cy="863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nSpc>
                <a:spcPct val="150000"/>
              </a:lnSpc>
              <a:spcBef>
                <a:spcPct val="0"/>
              </a:spcBef>
            </a:pPr>
            <a:r>
              <a:rPr lang="zh-CN" altLang="en-US" sz="1200" dirty="0">
                <a:sym typeface="+mn-ea"/>
              </a:rPr>
              <a:t>经办能力、</a:t>
            </a:r>
            <a:r>
              <a:rPr lang="zh-CN" altLang="en-US" sz="1200" dirty="0"/>
              <a:t>标准化和信息化、治理创新</a:t>
            </a:r>
            <a:endParaRPr lang="en-US" altLang="zh-CN" sz="1200" dirty="0"/>
          </a:p>
          <a:p>
            <a:pPr algn="just">
              <a:lnSpc>
                <a:spcPct val="150000"/>
              </a:lnSpc>
              <a:spcBef>
                <a:spcPct val="0"/>
              </a:spcBef>
            </a:pPr>
            <a:r>
              <a:rPr lang="en-US" altLang="zh-CN" sz="1200" dirty="0"/>
              <a:t>Operation capacity, standardization and informatization, governance innovation</a:t>
            </a:r>
            <a:endParaRPr lang="zh-CN" altLang="en-US" sz="1200" dirty="0"/>
          </a:p>
        </p:txBody>
      </p:sp>
      <p:sp>
        <p:nvSpPr>
          <p:cNvPr id="10" name="标题 1"/>
          <p:cNvSpPr txBox="1"/>
          <p:nvPr/>
        </p:nvSpPr>
        <p:spPr>
          <a:xfrm>
            <a:off x="308610" y="763270"/>
            <a:ext cx="11573510" cy="136906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indent="575945" fontAlgn="auto">
              <a:lnSpc>
                <a:spcPct val="150000"/>
              </a:lnSpc>
            </a:pPr>
            <a:r>
              <a:rPr lang="en-US" altLang="zh-CN" sz="1600" b="1" spc="-170" dirty="0">
                <a:solidFill>
                  <a:schemeClr val="bg2">
                    <a:lumMod val="25000"/>
                  </a:schemeClr>
                </a:solidFill>
                <a:latin typeface="微软雅黑" panose="020B0503020204020204" charset="-122"/>
                <a:ea typeface="微软雅黑" panose="020B0503020204020204" charset="-122"/>
                <a:cs typeface="微软雅黑" panose="020B0503020204020204" charset="-122"/>
              </a:rPr>
              <a:t>2020</a:t>
            </a:r>
            <a:r>
              <a:rPr lang="zh-CN" altLang="en-US" sz="1600" b="1" spc="-170" dirty="0">
                <a:solidFill>
                  <a:schemeClr val="bg2">
                    <a:lumMod val="25000"/>
                  </a:schemeClr>
                </a:solidFill>
                <a:latin typeface="微软雅黑" panose="020B0503020204020204" charset="-122"/>
                <a:ea typeface="微软雅黑" panose="020B0503020204020204" charset="-122"/>
                <a:cs typeface="微软雅黑" panose="020B0503020204020204" charset="-122"/>
              </a:rPr>
              <a:t>年</a:t>
            </a:r>
            <a:r>
              <a:rPr lang="en-US" altLang="zh-CN" sz="1600" b="1" spc="-170" dirty="0">
                <a:solidFill>
                  <a:schemeClr val="bg2">
                    <a:lumMod val="25000"/>
                  </a:schemeClr>
                </a:solidFill>
                <a:latin typeface="微软雅黑" panose="020B0503020204020204" charset="-122"/>
                <a:ea typeface="微软雅黑" panose="020B0503020204020204" charset="-122"/>
                <a:cs typeface="微软雅黑" panose="020B0503020204020204" charset="-122"/>
              </a:rPr>
              <a:t>2</a:t>
            </a:r>
            <a:r>
              <a:rPr lang="zh-CN" altLang="en-US" sz="1600" b="1" spc="-170" dirty="0">
                <a:solidFill>
                  <a:schemeClr val="bg2">
                    <a:lumMod val="25000"/>
                  </a:schemeClr>
                </a:solidFill>
                <a:latin typeface="微软雅黑" panose="020B0503020204020204" charset="-122"/>
                <a:ea typeface="微软雅黑" panose="020B0503020204020204" charset="-122"/>
                <a:cs typeface="微软雅黑" panose="020B0503020204020204" charset="-122"/>
              </a:rPr>
              <a:t>月</a:t>
            </a:r>
            <a:r>
              <a:rPr lang="en-US" altLang="zh-CN" sz="1600" b="1" spc="-170" dirty="0">
                <a:solidFill>
                  <a:schemeClr val="bg2">
                    <a:lumMod val="25000"/>
                  </a:schemeClr>
                </a:solidFill>
                <a:latin typeface="微软雅黑" panose="020B0503020204020204" charset="-122"/>
                <a:ea typeface="微软雅黑" panose="020B0503020204020204" charset="-122"/>
                <a:cs typeface="微软雅黑" panose="020B0503020204020204" charset="-122"/>
              </a:rPr>
              <a:t>25</a:t>
            </a:r>
            <a:r>
              <a:rPr lang="zh-CN" altLang="en-US" sz="1600" b="1" spc="-170" dirty="0">
                <a:solidFill>
                  <a:schemeClr val="bg2">
                    <a:lumMod val="25000"/>
                  </a:schemeClr>
                </a:solidFill>
                <a:latin typeface="微软雅黑" panose="020B0503020204020204" charset="-122"/>
                <a:ea typeface="微软雅黑" panose="020B0503020204020204" charset="-122"/>
                <a:cs typeface="微软雅黑" panose="020B0503020204020204" charset="-122"/>
              </a:rPr>
              <a:t>日《中共中央 国务院 关于深化医疗保障制度改革的意见</a:t>
            </a:r>
            <a:r>
              <a:rPr lang="en-US" altLang="zh-CN" sz="1600" b="1" spc="-170" dirty="0">
                <a:solidFill>
                  <a:schemeClr val="bg2">
                    <a:lumMod val="25000"/>
                  </a:schemeClr>
                </a:solidFill>
                <a:latin typeface="微软雅黑" panose="020B0503020204020204" charset="-122"/>
                <a:ea typeface="微软雅黑" panose="020B0503020204020204" charset="-122"/>
                <a:cs typeface="微软雅黑" panose="020B0503020204020204" charset="-122"/>
              </a:rPr>
              <a:t>》</a:t>
            </a:r>
            <a:r>
              <a:rPr lang="zh-CN" altLang="en-US" sz="1600" b="1" spc="-300" dirty="0">
                <a:solidFill>
                  <a:schemeClr val="bg2">
                    <a:lumMod val="25000"/>
                  </a:schemeClr>
                </a:solidFill>
                <a:latin typeface="微软雅黑" panose="020B0503020204020204" charset="-122"/>
                <a:ea typeface="微软雅黑" panose="020B0503020204020204" charset="-122"/>
                <a:cs typeface="微软雅黑" panose="020B0503020204020204" charset="-122"/>
              </a:rPr>
              <a:t>（中 发</a:t>
            </a:r>
            <a:r>
              <a:rPr lang="en-US" altLang="zh-CN" sz="1600" b="1" spc="-300" dirty="0">
                <a:solidFill>
                  <a:schemeClr val="bg2">
                    <a:lumMod val="25000"/>
                  </a:schemeClr>
                </a:solidFill>
                <a:latin typeface="微软雅黑" panose="020B0503020204020204" charset="-122"/>
                <a:ea typeface="微软雅黑" panose="020B0503020204020204" charset="-122"/>
                <a:cs typeface="微软雅黑" panose="020B0503020204020204" charset="-122"/>
              </a:rPr>
              <a:t>〔2020〕5</a:t>
            </a:r>
            <a:r>
              <a:rPr lang="zh-CN" altLang="en-US" sz="1600" b="1" spc="-300" dirty="0">
                <a:solidFill>
                  <a:schemeClr val="bg2">
                    <a:lumMod val="25000"/>
                  </a:schemeClr>
                </a:solidFill>
                <a:latin typeface="微软雅黑" panose="020B0503020204020204" charset="-122"/>
                <a:ea typeface="微软雅黑" panose="020B0503020204020204" charset="-122"/>
                <a:cs typeface="微软雅黑" panose="020B0503020204020204" charset="-122"/>
              </a:rPr>
              <a:t>号）</a:t>
            </a:r>
            <a:r>
              <a:rPr lang="zh-CN" altLang="en-US" sz="1600" b="1" spc="-170" dirty="0">
                <a:solidFill>
                  <a:schemeClr val="bg2">
                    <a:lumMod val="25000"/>
                  </a:schemeClr>
                </a:solidFill>
                <a:latin typeface="微软雅黑" panose="020B0503020204020204" charset="-122"/>
                <a:ea typeface="微软雅黑" panose="020B0503020204020204" charset="-122"/>
                <a:cs typeface="微软雅黑" panose="020B0503020204020204" charset="-122"/>
              </a:rPr>
              <a:t>，明确了医保制度改革的指导思想、基本原则和改革发展目标。提出了“</a:t>
            </a:r>
            <a:r>
              <a:rPr lang="en-US" altLang="zh-CN" sz="1600" b="1" spc="-170" dirty="0">
                <a:solidFill>
                  <a:srgbClr val="FF0000"/>
                </a:solidFill>
                <a:latin typeface="微软雅黑" panose="020B0503020204020204" charset="-122"/>
                <a:ea typeface="微软雅黑" panose="020B0503020204020204" charset="-122"/>
                <a:cs typeface="微软雅黑" panose="020B0503020204020204" charset="-122"/>
              </a:rPr>
              <a:t>1+4+2</a:t>
            </a:r>
            <a:r>
              <a:rPr lang="en-US" altLang="zh-CN" sz="1600" b="1" spc="-170" dirty="0">
                <a:solidFill>
                  <a:schemeClr val="bg2">
                    <a:lumMod val="25000"/>
                  </a:schemeClr>
                </a:solidFill>
                <a:latin typeface="微软雅黑" panose="020B0503020204020204" charset="-122"/>
                <a:ea typeface="微软雅黑" panose="020B0503020204020204" charset="-122"/>
                <a:cs typeface="微软雅黑" panose="020B0503020204020204" charset="-122"/>
              </a:rPr>
              <a:t>”</a:t>
            </a:r>
            <a:r>
              <a:rPr lang="zh-CN" altLang="en-US" sz="1600" b="1" spc="-170" dirty="0">
                <a:solidFill>
                  <a:schemeClr val="bg2">
                    <a:lumMod val="25000"/>
                  </a:schemeClr>
                </a:solidFill>
                <a:latin typeface="微软雅黑" panose="020B0503020204020204" charset="-122"/>
                <a:ea typeface="微软雅黑" panose="020B0503020204020204" charset="-122"/>
                <a:cs typeface="微软雅黑" panose="020B0503020204020204" charset="-122"/>
              </a:rPr>
              <a:t>的改革框架。</a:t>
            </a:r>
            <a:r>
              <a:rPr lang="en-US" sz="1600" b="1" spc="-170" dirty="0">
                <a:solidFill>
                  <a:schemeClr val="bg2">
                    <a:lumMod val="25000"/>
                  </a:schemeClr>
                </a:solidFill>
                <a:latin typeface="微软雅黑" panose="020B0503020204020204" charset="-122"/>
                <a:ea typeface="微软雅黑" panose="020B0503020204020204" charset="-122"/>
                <a:cs typeface="微软雅黑" panose="020B0503020204020204" charset="-122"/>
              </a:rPr>
              <a:t>Issued on  Feb.25, 2020, the Opinion  of the CPC Central Committee and the State Council on the deepening of healthcare security system reform (2020, No.5) clarified the guidelines, fundamental principles and development objectives of the healthcare system reform and put forward the reform framework of  “1+4+2”.</a:t>
            </a:r>
            <a:endParaRPr lang="en-US" sz="1600" b="1" spc="-170" dirty="0">
              <a:solidFill>
                <a:schemeClr val="bg2">
                  <a:lumMod val="25000"/>
                </a:schemeClr>
              </a:solidFill>
              <a:latin typeface="微软雅黑" panose="020B0503020204020204" charset="-122"/>
              <a:ea typeface="微软雅黑" panose="020B0503020204020204" charset="-122"/>
              <a:cs typeface="微软雅黑" panose="020B0503020204020204" charset="-122"/>
            </a:endParaRPr>
          </a:p>
        </p:txBody>
      </p:sp>
      <p:sp>
        <p:nvSpPr>
          <p:cNvPr id="2" name="标题 1"/>
          <p:cNvSpPr txBox="1"/>
          <p:nvPr/>
        </p:nvSpPr>
        <p:spPr>
          <a:xfrm>
            <a:off x="403225" y="467995"/>
            <a:ext cx="7696200" cy="811530"/>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zh-CN" altLang="en-US" sz="2800" b="1" dirty="0">
              <a:solidFill>
                <a:schemeClr val="tx1"/>
              </a:solidFill>
              <a:latin typeface="+mj-ea"/>
            </a:endParaRPr>
          </a:p>
        </p:txBody>
      </p:sp>
      <p:sp>
        <p:nvSpPr>
          <p:cNvPr id="4" name="标题 1"/>
          <p:cNvSpPr txBox="1"/>
          <p:nvPr/>
        </p:nvSpPr>
        <p:spPr>
          <a:xfrm>
            <a:off x="409574" y="135255"/>
            <a:ext cx="9383649" cy="811530"/>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800" b="1" dirty="0">
                <a:latin typeface="+mj-ea"/>
              </a:rPr>
              <a:t>（一）“</a:t>
            </a:r>
            <a:r>
              <a:rPr lang="en-US" altLang="zh-CN" sz="2800" b="1" dirty="0">
                <a:latin typeface="+mj-ea"/>
              </a:rPr>
              <a:t>1+4+2</a:t>
            </a:r>
            <a:r>
              <a:rPr lang="zh-CN" altLang="en-US" sz="2800" b="1" dirty="0">
                <a:latin typeface="+mj-ea"/>
              </a:rPr>
              <a:t>”改革框架 </a:t>
            </a:r>
            <a:r>
              <a:rPr lang="en-US" altLang="zh-CN" sz="2800" b="1" dirty="0">
                <a:latin typeface="+mj-ea"/>
              </a:rPr>
              <a:t>Reform framework</a:t>
            </a:r>
            <a:endParaRPr lang="zh-CN" altLang="en-US" sz="2800" b="1" dirty="0">
              <a:latin typeface="+mj-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bject 12"/>
          <p:cNvSpPr/>
          <p:nvPr/>
        </p:nvSpPr>
        <p:spPr>
          <a:xfrm flipV="1">
            <a:off x="6661150" y="4282440"/>
            <a:ext cx="993140" cy="76200"/>
          </a:xfrm>
          <a:custGeom>
            <a:avLst/>
            <a:gdLst/>
            <a:ahLst/>
            <a:cxnLst/>
            <a:rect l="l" t="t" r="r" b="b"/>
            <a:pathLst>
              <a:path w="993139">
                <a:moveTo>
                  <a:pt x="0" y="0"/>
                </a:moveTo>
                <a:lnTo>
                  <a:pt x="992733" y="0"/>
                </a:lnTo>
              </a:path>
            </a:pathLst>
          </a:custGeom>
          <a:ln w="19075">
            <a:solidFill>
              <a:srgbClr val="BEBEBE"/>
            </a:solidFill>
            <a:prstDash val="sysDot"/>
          </a:ln>
        </p:spPr>
        <p:txBody>
          <a:bodyPr wrap="square" lIns="0" tIns="0" rIns="0" bIns="0" rtlCol="0"/>
          <a:lstStyle/>
          <a:p/>
        </p:txBody>
      </p:sp>
      <p:sp>
        <p:nvSpPr>
          <p:cNvPr id="2" name="object 2"/>
          <p:cNvSpPr txBox="1"/>
          <p:nvPr/>
        </p:nvSpPr>
        <p:spPr>
          <a:xfrm>
            <a:off x="913765" y="1240155"/>
            <a:ext cx="12192000" cy="795655"/>
          </a:xfrm>
          <a:prstGeom prst="rect">
            <a:avLst/>
          </a:prstGeom>
        </p:spPr>
        <p:txBody>
          <a:bodyPr vert="horz" wrap="square" lIns="0" tIns="13335" rIns="0" bIns="0" rtlCol="0">
            <a:spAutoFit/>
          </a:bodyPr>
          <a:lstStyle/>
          <a:p>
            <a:pPr marL="12700">
              <a:lnSpc>
                <a:spcPct val="100000"/>
              </a:lnSpc>
              <a:spcBef>
                <a:spcPts val="105"/>
              </a:spcBef>
            </a:pPr>
            <a:r>
              <a:rPr sz="2400" b="1" dirty="0">
                <a:solidFill>
                  <a:srgbClr val="404040"/>
                </a:solidFill>
                <a:latin typeface="微软雅黑" panose="020B0503020204020204" charset="-122"/>
                <a:cs typeface="微软雅黑" panose="020B0503020204020204" charset="-122"/>
              </a:rPr>
              <a:t>中国特色社会主义医疗保障事业进入了</a:t>
            </a:r>
            <a:r>
              <a:rPr sz="3200" b="1" dirty="0">
                <a:solidFill>
                  <a:schemeClr val="tx2"/>
                </a:solidFill>
                <a:latin typeface="微软雅黑" panose="020B0503020204020204" charset="-122"/>
                <a:cs typeface="微软雅黑" panose="020B0503020204020204" charset="-122"/>
              </a:rPr>
              <a:t>新时代</a:t>
            </a:r>
            <a:r>
              <a:rPr sz="2400" b="1" dirty="0">
                <a:solidFill>
                  <a:srgbClr val="404040"/>
                </a:solidFill>
                <a:latin typeface="微软雅黑" panose="020B0503020204020204" charset="-122"/>
                <a:cs typeface="微软雅黑" panose="020B0503020204020204" charset="-122"/>
              </a:rPr>
              <a:t>。</a:t>
            </a:r>
            <a:endParaRPr lang="en-US" sz="2400" b="1" dirty="0">
              <a:solidFill>
                <a:srgbClr val="404040"/>
              </a:solidFill>
              <a:latin typeface="微软雅黑" panose="020B0503020204020204" charset="-122"/>
              <a:cs typeface="微软雅黑" panose="020B0503020204020204" charset="-122"/>
            </a:endParaRPr>
          </a:p>
          <a:p>
            <a:pPr marL="12700">
              <a:lnSpc>
                <a:spcPct val="100000"/>
              </a:lnSpc>
              <a:spcBef>
                <a:spcPts val="105"/>
              </a:spcBef>
            </a:pPr>
            <a:r>
              <a:rPr lang="en-US" b="1" dirty="0">
                <a:solidFill>
                  <a:srgbClr val="404040"/>
                </a:solidFill>
                <a:latin typeface="微软雅黑" panose="020B0503020204020204" charset="-122"/>
                <a:cs typeface="微软雅黑" panose="020B0503020204020204" charset="-122"/>
              </a:rPr>
              <a:t>The socialist healthcare security endeavor with Chinese  characteristics has entered into a new era.</a:t>
            </a:r>
            <a:endParaRPr dirty="0">
              <a:latin typeface="微软雅黑" panose="020B0503020204020204" charset="-122"/>
              <a:cs typeface="微软雅黑" panose="020B0503020204020204" charset="-122"/>
            </a:endParaRPr>
          </a:p>
        </p:txBody>
      </p:sp>
      <p:sp>
        <p:nvSpPr>
          <p:cNvPr id="3" name="object 3"/>
          <p:cNvSpPr/>
          <p:nvPr/>
        </p:nvSpPr>
        <p:spPr>
          <a:xfrm>
            <a:off x="1544612" y="2050097"/>
            <a:ext cx="9109075" cy="37465"/>
          </a:xfrm>
          <a:custGeom>
            <a:avLst/>
            <a:gdLst/>
            <a:ahLst/>
            <a:cxnLst/>
            <a:rect l="l" t="t" r="r" b="b"/>
            <a:pathLst>
              <a:path w="9109075" h="37464">
                <a:moveTo>
                  <a:pt x="25" y="37007"/>
                </a:moveTo>
                <a:lnTo>
                  <a:pt x="0" y="8432"/>
                </a:lnTo>
                <a:lnTo>
                  <a:pt x="9108541" y="0"/>
                </a:lnTo>
                <a:lnTo>
                  <a:pt x="9108566" y="28575"/>
                </a:lnTo>
                <a:lnTo>
                  <a:pt x="25" y="37007"/>
                </a:lnTo>
                <a:close/>
              </a:path>
            </a:pathLst>
          </a:custGeom>
          <a:solidFill>
            <a:srgbClr val="00AFEF"/>
          </a:solidFill>
        </p:spPr>
        <p:txBody>
          <a:bodyPr wrap="square" lIns="0" tIns="0" rIns="0" bIns="0" rtlCol="0"/>
          <a:lstStyle/>
          <a:p/>
        </p:txBody>
      </p:sp>
      <p:grpSp>
        <p:nvGrpSpPr>
          <p:cNvPr id="4" name="object 4"/>
          <p:cNvGrpSpPr/>
          <p:nvPr/>
        </p:nvGrpSpPr>
        <p:grpSpPr>
          <a:xfrm>
            <a:off x="4055376" y="2294242"/>
            <a:ext cx="3946525" cy="3975100"/>
            <a:chOff x="4055376" y="2294242"/>
            <a:chExt cx="3946525" cy="3975100"/>
          </a:xfrm>
        </p:grpSpPr>
        <p:pic>
          <p:nvPicPr>
            <p:cNvPr id="5" name="object 5"/>
            <p:cNvPicPr/>
            <p:nvPr/>
          </p:nvPicPr>
          <p:blipFill>
            <a:blip r:embed="rId1" cstate="print"/>
            <a:stretch>
              <a:fillRect/>
            </a:stretch>
          </p:blipFill>
          <p:spPr>
            <a:xfrm>
              <a:off x="4066033" y="2305813"/>
              <a:ext cx="3928870" cy="3960874"/>
            </a:xfrm>
            <a:prstGeom prst="rect">
              <a:avLst/>
            </a:prstGeom>
          </p:spPr>
        </p:pic>
        <p:sp>
          <p:nvSpPr>
            <p:cNvPr id="6" name="object 6"/>
            <p:cNvSpPr/>
            <p:nvPr/>
          </p:nvSpPr>
          <p:spPr>
            <a:xfrm>
              <a:off x="4055376" y="2294242"/>
              <a:ext cx="3946525" cy="3975100"/>
            </a:xfrm>
            <a:custGeom>
              <a:avLst/>
              <a:gdLst/>
              <a:ahLst/>
              <a:cxnLst/>
              <a:rect l="l" t="t" r="r" b="b"/>
              <a:pathLst>
                <a:path w="3946525" h="3975100">
                  <a:moveTo>
                    <a:pt x="2199881" y="12700"/>
                  </a:moveTo>
                  <a:lnTo>
                    <a:pt x="1746719" y="12700"/>
                  </a:lnTo>
                  <a:lnTo>
                    <a:pt x="1771548" y="0"/>
                  </a:lnTo>
                  <a:lnTo>
                    <a:pt x="2175052" y="0"/>
                  </a:lnTo>
                  <a:lnTo>
                    <a:pt x="2199881" y="12700"/>
                  </a:lnTo>
                  <a:close/>
                </a:path>
                <a:path w="3946525" h="3975100">
                  <a:moveTo>
                    <a:pt x="1798053" y="25400"/>
                  </a:moveTo>
                  <a:lnTo>
                    <a:pt x="1648345" y="25400"/>
                  </a:lnTo>
                  <a:lnTo>
                    <a:pt x="1672793" y="12700"/>
                  </a:lnTo>
                  <a:lnTo>
                    <a:pt x="1822932" y="12700"/>
                  </a:lnTo>
                  <a:lnTo>
                    <a:pt x="1798053" y="25400"/>
                  </a:lnTo>
                  <a:close/>
                </a:path>
                <a:path w="3946525" h="3975100">
                  <a:moveTo>
                    <a:pt x="2298255" y="25400"/>
                  </a:moveTo>
                  <a:lnTo>
                    <a:pt x="2148433" y="25400"/>
                  </a:lnTo>
                  <a:lnTo>
                    <a:pt x="2123541" y="12700"/>
                  </a:lnTo>
                  <a:lnTo>
                    <a:pt x="2273807" y="12700"/>
                  </a:lnTo>
                  <a:lnTo>
                    <a:pt x="2298255" y="25400"/>
                  </a:lnTo>
                  <a:close/>
                </a:path>
                <a:path w="3946525" h="3975100">
                  <a:moveTo>
                    <a:pt x="1699882" y="38100"/>
                  </a:moveTo>
                  <a:lnTo>
                    <a:pt x="1575612" y="38100"/>
                  </a:lnTo>
                  <a:lnTo>
                    <a:pt x="1599755" y="25400"/>
                  </a:lnTo>
                  <a:lnTo>
                    <a:pt x="1724405" y="25400"/>
                  </a:lnTo>
                  <a:lnTo>
                    <a:pt x="1699882" y="38100"/>
                  </a:lnTo>
                  <a:close/>
                </a:path>
                <a:path w="3946525" h="3975100">
                  <a:moveTo>
                    <a:pt x="2370975" y="38100"/>
                  </a:moveTo>
                  <a:lnTo>
                    <a:pt x="2246591" y="38100"/>
                  </a:lnTo>
                  <a:lnTo>
                    <a:pt x="2222068" y="25400"/>
                  </a:lnTo>
                  <a:lnTo>
                    <a:pt x="2346845" y="25400"/>
                  </a:lnTo>
                  <a:lnTo>
                    <a:pt x="2370975" y="38100"/>
                  </a:lnTo>
                  <a:close/>
                </a:path>
                <a:path w="3946525" h="3975100">
                  <a:moveTo>
                    <a:pt x="1603247" y="50800"/>
                  </a:moveTo>
                  <a:lnTo>
                    <a:pt x="1527657" y="50800"/>
                  </a:lnTo>
                  <a:lnTo>
                    <a:pt x="1551584" y="38100"/>
                  </a:lnTo>
                  <a:lnTo>
                    <a:pt x="1627377" y="38100"/>
                  </a:lnTo>
                  <a:lnTo>
                    <a:pt x="1603247" y="50800"/>
                  </a:lnTo>
                  <a:close/>
                </a:path>
                <a:path w="3946525" h="3975100">
                  <a:moveTo>
                    <a:pt x="2418930" y="50800"/>
                  </a:moveTo>
                  <a:lnTo>
                    <a:pt x="2343226" y="50800"/>
                  </a:lnTo>
                  <a:lnTo>
                    <a:pt x="2319096" y="38100"/>
                  </a:lnTo>
                  <a:lnTo>
                    <a:pt x="2395016" y="38100"/>
                  </a:lnTo>
                  <a:lnTo>
                    <a:pt x="2418930" y="50800"/>
                  </a:lnTo>
                  <a:close/>
                </a:path>
                <a:path w="3946525" h="3975100">
                  <a:moveTo>
                    <a:pt x="1555546" y="63500"/>
                  </a:moveTo>
                  <a:lnTo>
                    <a:pt x="1456550" y="63500"/>
                  </a:lnTo>
                  <a:lnTo>
                    <a:pt x="1480146" y="50800"/>
                  </a:lnTo>
                  <a:lnTo>
                    <a:pt x="1579460" y="50800"/>
                  </a:lnTo>
                  <a:lnTo>
                    <a:pt x="1555546" y="63500"/>
                  </a:lnTo>
                  <a:close/>
                </a:path>
                <a:path w="3946525" h="3975100">
                  <a:moveTo>
                    <a:pt x="2490038" y="63500"/>
                  </a:moveTo>
                  <a:lnTo>
                    <a:pt x="2390927" y="63500"/>
                  </a:lnTo>
                  <a:lnTo>
                    <a:pt x="2367013" y="50800"/>
                  </a:lnTo>
                  <a:lnTo>
                    <a:pt x="2466454" y="50800"/>
                  </a:lnTo>
                  <a:lnTo>
                    <a:pt x="2490038" y="63500"/>
                  </a:lnTo>
                  <a:close/>
                </a:path>
                <a:path w="3946525" h="3975100">
                  <a:moveTo>
                    <a:pt x="1438211" y="88900"/>
                  </a:moveTo>
                  <a:lnTo>
                    <a:pt x="1386497" y="88900"/>
                  </a:lnTo>
                  <a:lnTo>
                    <a:pt x="1433080" y="63500"/>
                  </a:lnTo>
                  <a:lnTo>
                    <a:pt x="1508391" y="63500"/>
                  </a:lnTo>
                  <a:lnTo>
                    <a:pt x="1484807" y="76200"/>
                  </a:lnTo>
                  <a:lnTo>
                    <a:pt x="1461566" y="76200"/>
                  </a:lnTo>
                  <a:lnTo>
                    <a:pt x="1438211" y="88900"/>
                  </a:lnTo>
                  <a:close/>
                </a:path>
                <a:path w="3946525" h="3975100">
                  <a:moveTo>
                    <a:pt x="2560091" y="88900"/>
                  </a:moveTo>
                  <a:lnTo>
                    <a:pt x="2508262" y="88900"/>
                  </a:lnTo>
                  <a:lnTo>
                    <a:pt x="2484907" y="76200"/>
                  </a:lnTo>
                  <a:lnTo>
                    <a:pt x="2461666" y="76200"/>
                  </a:lnTo>
                  <a:lnTo>
                    <a:pt x="2438082" y="63500"/>
                  </a:lnTo>
                  <a:lnTo>
                    <a:pt x="2513507" y="63500"/>
                  </a:lnTo>
                  <a:lnTo>
                    <a:pt x="2560091" y="88900"/>
                  </a:lnTo>
                  <a:close/>
                </a:path>
                <a:path w="3946525" h="3975100">
                  <a:moveTo>
                    <a:pt x="1392085" y="101600"/>
                  </a:moveTo>
                  <a:lnTo>
                    <a:pt x="1340396" y="101600"/>
                  </a:lnTo>
                  <a:lnTo>
                    <a:pt x="1363383" y="88900"/>
                  </a:lnTo>
                  <a:lnTo>
                    <a:pt x="1415199" y="88900"/>
                  </a:lnTo>
                  <a:lnTo>
                    <a:pt x="1392085" y="101600"/>
                  </a:lnTo>
                  <a:close/>
                </a:path>
                <a:path w="3946525" h="3975100">
                  <a:moveTo>
                    <a:pt x="2606192" y="101600"/>
                  </a:moveTo>
                  <a:lnTo>
                    <a:pt x="2554389" y="101600"/>
                  </a:lnTo>
                  <a:lnTo>
                    <a:pt x="2531275" y="88900"/>
                  </a:lnTo>
                  <a:lnTo>
                    <a:pt x="2583205" y="88900"/>
                  </a:lnTo>
                  <a:lnTo>
                    <a:pt x="2606192" y="101600"/>
                  </a:lnTo>
                  <a:close/>
                </a:path>
                <a:path w="3946525" h="3975100">
                  <a:moveTo>
                    <a:pt x="1323797" y="127000"/>
                  </a:moveTo>
                  <a:lnTo>
                    <a:pt x="1272197" y="127000"/>
                  </a:lnTo>
                  <a:lnTo>
                    <a:pt x="1317536" y="101600"/>
                  </a:lnTo>
                  <a:lnTo>
                    <a:pt x="1392199" y="101600"/>
                  </a:lnTo>
                  <a:lnTo>
                    <a:pt x="1369199" y="114300"/>
                  </a:lnTo>
                  <a:lnTo>
                    <a:pt x="1346542" y="114300"/>
                  </a:lnTo>
                  <a:lnTo>
                    <a:pt x="1323797" y="127000"/>
                  </a:lnTo>
                  <a:close/>
                </a:path>
                <a:path w="3946525" h="3975100">
                  <a:moveTo>
                    <a:pt x="2674391" y="127000"/>
                  </a:moveTo>
                  <a:lnTo>
                    <a:pt x="2622677" y="127000"/>
                  </a:lnTo>
                  <a:lnTo>
                    <a:pt x="2599931" y="114300"/>
                  </a:lnTo>
                  <a:lnTo>
                    <a:pt x="2577274" y="114300"/>
                  </a:lnTo>
                  <a:lnTo>
                    <a:pt x="2554287" y="101600"/>
                  </a:lnTo>
                  <a:lnTo>
                    <a:pt x="2629052" y="101600"/>
                  </a:lnTo>
                  <a:lnTo>
                    <a:pt x="2674391" y="127000"/>
                  </a:lnTo>
                  <a:close/>
                </a:path>
                <a:path w="3946525" h="3975100">
                  <a:moveTo>
                    <a:pt x="1212557" y="165100"/>
                  </a:moveTo>
                  <a:lnTo>
                    <a:pt x="1183119" y="165100"/>
                  </a:lnTo>
                  <a:lnTo>
                    <a:pt x="1249730" y="127000"/>
                  </a:lnTo>
                  <a:lnTo>
                    <a:pt x="1301394" y="127000"/>
                  </a:lnTo>
                  <a:lnTo>
                    <a:pt x="1278902" y="139700"/>
                  </a:lnTo>
                  <a:lnTo>
                    <a:pt x="1256652" y="152400"/>
                  </a:lnTo>
                  <a:lnTo>
                    <a:pt x="1234643" y="152400"/>
                  </a:lnTo>
                  <a:lnTo>
                    <a:pt x="1212557" y="165100"/>
                  </a:lnTo>
                  <a:close/>
                </a:path>
                <a:path w="3946525" h="3975100">
                  <a:moveTo>
                    <a:pt x="2763456" y="165100"/>
                  </a:moveTo>
                  <a:lnTo>
                    <a:pt x="2733929" y="165100"/>
                  </a:lnTo>
                  <a:lnTo>
                    <a:pt x="2711830" y="152400"/>
                  </a:lnTo>
                  <a:lnTo>
                    <a:pt x="2689821" y="152400"/>
                  </a:lnTo>
                  <a:lnTo>
                    <a:pt x="2667457" y="139700"/>
                  </a:lnTo>
                  <a:lnTo>
                    <a:pt x="2645079" y="127000"/>
                  </a:lnTo>
                  <a:lnTo>
                    <a:pt x="2696857" y="127000"/>
                  </a:lnTo>
                  <a:lnTo>
                    <a:pt x="2763456" y="165100"/>
                  </a:lnTo>
                  <a:close/>
                </a:path>
                <a:path w="3946525" h="3975100">
                  <a:moveTo>
                    <a:pt x="1083576" y="228600"/>
                  </a:moveTo>
                  <a:lnTo>
                    <a:pt x="1053731" y="228600"/>
                  </a:lnTo>
                  <a:lnTo>
                    <a:pt x="1074927" y="215900"/>
                  </a:lnTo>
                  <a:lnTo>
                    <a:pt x="1161199" y="165100"/>
                  </a:lnTo>
                  <a:lnTo>
                    <a:pt x="1212659" y="165100"/>
                  </a:lnTo>
                  <a:lnTo>
                    <a:pt x="1190701" y="177800"/>
                  </a:lnTo>
                  <a:lnTo>
                    <a:pt x="1168996" y="190500"/>
                  </a:lnTo>
                  <a:lnTo>
                    <a:pt x="1147533" y="190500"/>
                  </a:lnTo>
                  <a:lnTo>
                    <a:pt x="1125994" y="203200"/>
                  </a:lnTo>
                  <a:lnTo>
                    <a:pt x="1104709" y="215900"/>
                  </a:lnTo>
                  <a:lnTo>
                    <a:pt x="1083576" y="228600"/>
                  </a:lnTo>
                  <a:close/>
                </a:path>
                <a:path w="3946525" h="3975100">
                  <a:moveTo>
                    <a:pt x="2892844" y="228600"/>
                  </a:moveTo>
                  <a:lnTo>
                    <a:pt x="2862910" y="228600"/>
                  </a:lnTo>
                  <a:lnTo>
                    <a:pt x="2841663" y="215900"/>
                  </a:lnTo>
                  <a:lnTo>
                    <a:pt x="2820377" y="203200"/>
                  </a:lnTo>
                  <a:lnTo>
                    <a:pt x="2798953" y="190500"/>
                  </a:lnTo>
                  <a:lnTo>
                    <a:pt x="2777477" y="190500"/>
                  </a:lnTo>
                  <a:lnTo>
                    <a:pt x="2755671" y="177800"/>
                  </a:lnTo>
                  <a:lnTo>
                    <a:pt x="2733814" y="165100"/>
                  </a:lnTo>
                  <a:lnTo>
                    <a:pt x="2785389" y="165100"/>
                  </a:lnTo>
                  <a:lnTo>
                    <a:pt x="2871647" y="215900"/>
                  </a:lnTo>
                  <a:lnTo>
                    <a:pt x="2892844" y="228600"/>
                  </a:lnTo>
                  <a:close/>
                </a:path>
                <a:path w="3946525" h="3975100">
                  <a:moveTo>
                    <a:pt x="1147533" y="3771900"/>
                  </a:moveTo>
                  <a:lnTo>
                    <a:pt x="1096175" y="3771900"/>
                  </a:lnTo>
                  <a:lnTo>
                    <a:pt x="1053630" y="3746500"/>
                  </a:lnTo>
                  <a:lnTo>
                    <a:pt x="970381" y="3695700"/>
                  </a:lnTo>
                  <a:lnTo>
                    <a:pt x="889660" y="3644900"/>
                  </a:lnTo>
                  <a:lnTo>
                    <a:pt x="830872" y="3606800"/>
                  </a:lnTo>
                  <a:lnTo>
                    <a:pt x="773633" y="3568700"/>
                  </a:lnTo>
                  <a:lnTo>
                    <a:pt x="754900" y="3543300"/>
                  </a:lnTo>
                  <a:lnTo>
                    <a:pt x="717994" y="3517900"/>
                  </a:lnTo>
                  <a:lnTo>
                    <a:pt x="681824" y="3492500"/>
                  </a:lnTo>
                  <a:lnTo>
                    <a:pt x="664019" y="3467100"/>
                  </a:lnTo>
                  <a:lnTo>
                    <a:pt x="646404" y="3454400"/>
                  </a:lnTo>
                  <a:lnTo>
                    <a:pt x="611746" y="3429000"/>
                  </a:lnTo>
                  <a:lnTo>
                    <a:pt x="594715" y="3403600"/>
                  </a:lnTo>
                  <a:lnTo>
                    <a:pt x="561238" y="3378200"/>
                  </a:lnTo>
                  <a:lnTo>
                    <a:pt x="544804" y="3352800"/>
                  </a:lnTo>
                  <a:lnTo>
                    <a:pt x="528573" y="3340100"/>
                  </a:lnTo>
                  <a:lnTo>
                    <a:pt x="512546" y="3314700"/>
                  </a:lnTo>
                  <a:lnTo>
                    <a:pt x="496722" y="3302000"/>
                  </a:lnTo>
                  <a:lnTo>
                    <a:pt x="481114" y="3289300"/>
                  </a:lnTo>
                  <a:lnTo>
                    <a:pt x="465721" y="3263900"/>
                  </a:lnTo>
                  <a:lnTo>
                    <a:pt x="450532" y="3251200"/>
                  </a:lnTo>
                  <a:lnTo>
                    <a:pt x="435559" y="3225800"/>
                  </a:lnTo>
                  <a:lnTo>
                    <a:pt x="420801" y="3213100"/>
                  </a:lnTo>
                  <a:lnTo>
                    <a:pt x="406272" y="3187700"/>
                  </a:lnTo>
                  <a:lnTo>
                    <a:pt x="391960" y="3175000"/>
                  </a:lnTo>
                  <a:lnTo>
                    <a:pt x="377863" y="3149600"/>
                  </a:lnTo>
                  <a:lnTo>
                    <a:pt x="363994" y="3136900"/>
                  </a:lnTo>
                  <a:lnTo>
                    <a:pt x="350354" y="3111500"/>
                  </a:lnTo>
                  <a:lnTo>
                    <a:pt x="336943" y="3098800"/>
                  </a:lnTo>
                  <a:lnTo>
                    <a:pt x="323761" y="3073400"/>
                  </a:lnTo>
                  <a:lnTo>
                    <a:pt x="310819" y="3060700"/>
                  </a:lnTo>
                  <a:lnTo>
                    <a:pt x="298107" y="3035300"/>
                  </a:lnTo>
                  <a:lnTo>
                    <a:pt x="285622" y="3009900"/>
                  </a:lnTo>
                  <a:lnTo>
                    <a:pt x="273392" y="2997200"/>
                  </a:lnTo>
                  <a:lnTo>
                    <a:pt x="261391" y="2971800"/>
                  </a:lnTo>
                  <a:lnTo>
                    <a:pt x="249631" y="2946400"/>
                  </a:lnTo>
                  <a:lnTo>
                    <a:pt x="238112" y="2933700"/>
                  </a:lnTo>
                  <a:lnTo>
                    <a:pt x="226847" y="2908300"/>
                  </a:lnTo>
                  <a:lnTo>
                    <a:pt x="215836" y="2882900"/>
                  </a:lnTo>
                  <a:lnTo>
                    <a:pt x="205066" y="2870200"/>
                  </a:lnTo>
                  <a:lnTo>
                    <a:pt x="194538" y="2844800"/>
                  </a:lnTo>
                  <a:lnTo>
                    <a:pt x="184276" y="2819400"/>
                  </a:lnTo>
                  <a:lnTo>
                    <a:pt x="174269" y="2806700"/>
                  </a:lnTo>
                  <a:lnTo>
                    <a:pt x="164528" y="2781300"/>
                  </a:lnTo>
                  <a:lnTo>
                    <a:pt x="155028" y="2755900"/>
                  </a:lnTo>
                  <a:lnTo>
                    <a:pt x="145808" y="2730500"/>
                  </a:lnTo>
                  <a:lnTo>
                    <a:pt x="136842" y="2717800"/>
                  </a:lnTo>
                  <a:lnTo>
                    <a:pt x="128142" y="2692400"/>
                  </a:lnTo>
                  <a:lnTo>
                    <a:pt x="119710" y="2667000"/>
                  </a:lnTo>
                  <a:lnTo>
                    <a:pt x="111544" y="2641600"/>
                  </a:lnTo>
                  <a:lnTo>
                    <a:pt x="103644" y="2616200"/>
                  </a:lnTo>
                  <a:lnTo>
                    <a:pt x="96024" y="2603500"/>
                  </a:lnTo>
                  <a:lnTo>
                    <a:pt x="81622" y="2552700"/>
                  </a:lnTo>
                  <a:lnTo>
                    <a:pt x="68325" y="2501900"/>
                  </a:lnTo>
                  <a:lnTo>
                    <a:pt x="56159" y="2451100"/>
                  </a:lnTo>
                  <a:lnTo>
                    <a:pt x="50507" y="2438400"/>
                  </a:lnTo>
                  <a:lnTo>
                    <a:pt x="40068" y="2387600"/>
                  </a:lnTo>
                  <a:lnTo>
                    <a:pt x="30797" y="2336800"/>
                  </a:lnTo>
                  <a:lnTo>
                    <a:pt x="22720" y="2286000"/>
                  </a:lnTo>
                  <a:lnTo>
                    <a:pt x="15836" y="2235200"/>
                  </a:lnTo>
                  <a:lnTo>
                    <a:pt x="10172" y="2184400"/>
                  </a:lnTo>
                  <a:lnTo>
                    <a:pt x="5740" y="2133600"/>
                  </a:lnTo>
                  <a:lnTo>
                    <a:pt x="2552" y="2082800"/>
                  </a:lnTo>
                  <a:lnTo>
                    <a:pt x="634" y="2032000"/>
                  </a:lnTo>
                  <a:lnTo>
                    <a:pt x="0" y="1981200"/>
                  </a:lnTo>
                  <a:lnTo>
                    <a:pt x="152" y="1955800"/>
                  </a:lnTo>
                  <a:lnTo>
                    <a:pt x="1447" y="1905000"/>
                  </a:lnTo>
                  <a:lnTo>
                    <a:pt x="4000" y="1854200"/>
                  </a:lnTo>
                  <a:lnTo>
                    <a:pt x="7810" y="1803400"/>
                  </a:lnTo>
                  <a:lnTo>
                    <a:pt x="12865" y="1752600"/>
                  </a:lnTo>
                  <a:lnTo>
                    <a:pt x="19138" y="1701800"/>
                  </a:lnTo>
                  <a:lnTo>
                    <a:pt x="26631" y="1651000"/>
                  </a:lnTo>
                  <a:lnTo>
                    <a:pt x="35305" y="1600200"/>
                  </a:lnTo>
                  <a:lnTo>
                    <a:pt x="40093" y="1587500"/>
                  </a:lnTo>
                  <a:lnTo>
                    <a:pt x="45173" y="1562100"/>
                  </a:lnTo>
                  <a:lnTo>
                    <a:pt x="56184" y="1511300"/>
                  </a:lnTo>
                  <a:lnTo>
                    <a:pt x="68351" y="1460500"/>
                  </a:lnTo>
                  <a:lnTo>
                    <a:pt x="81648" y="1409700"/>
                  </a:lnTo>
                  <a:lnTo>
                    <a:pt x="88722" y="1397000"/>
                  </a:lnTo>
                  <a:lnTo>
                    <a:pt x="96062" y="1371600"/>
                  </a:lnTo>
                  <a:lnTo>
                    <a:pt x="111582" y="1320800"/>
                  </a:lnTo>
                  <a:lnTo>
                    <a:pt x="128181" y="1270000"/>
                  </a:lnTo>
                  <a:lnTo>
                    <a:pt x="136880" y="1257300"/>
                  </a:lnTo>
                  <a:lnTo>
                    <a:pt x="145846" y="1231900"/>
                  </a:lnTo>
                  <a:lnTo>
                    <a:pt x="155079" y="1206500"/>
                  </a:lnTo>
                  <a:lnTo>
                    <a:pt x="164566" y="1181100"/>
                  </a:lnTo>
                  <a:lnTo>
                    <a:pt x="174320" y="1168400"/>
                  </a:lnTo>
                  <a:lnTo>
                    <a:pt x="184327" y="1143000"/>
                  </a:lnTo>
                  <a:lnTo>
                    <a:pt x="194589" y="1117600"/>
                  </a:lnTo>
                  <a:lnTo>
                    <a:pt x="205117" y="1104900"/>
                  </a:lnTo>
                  <a:lnTo>
                    <a:pt x="215887" y="1079500"/>
                  </a:lnTo>
                  <a:lnTo>
                    <a:pt x="226898" y="1054100"/>
                  </a:lnTo>
                  <a:lnTo>
                    <a:pt x="238175" y="1028700"/>
                  </a:lnTo>
                  <a:lnTo>
                    <a:pt x="249681" y="1016000"/>
                  </a:lnTo>
                  <a:lnTo>
                    <a:pt x="261442" y="990600"/>
                  </a:lnTo>
                  <a:lnTo>
                    <a:pt x="273443" y="977900"/>
                  </a:lnTo>
                  <a:lnTo>
                    <a:pt x="285686" y="952500"/>
                  </a:lnTo>
                  <a:lnTo>
                    <a:pt x="298157" y="927100"/>
                  </a:lnTo>
                  <a:lnTo>
                    <a:pt x="310883" y="914400"/>
                  </a:lnTo>
                  <a:lnTo>
                    <a:pt x="323824" y="889000"/>
                  </a:lnTo>
                  <a:lnTo>
                    <a:pt x="337007" y="876300"/>
                  </a:lnTo>
                  <a:lnTo>
                    <a:pt x="350418" y="850900"/>
                  </a:lnTo>
                  <a:lnTo>
                    <a:pt x="364070" y="825500"/>
                  </a:lnTo>
                  <a:lnTo>
                    <a:pt x="377926" y="812800"/>
                  </a:lnTo>
                  <a:lnTo>
                    <a:pt x="392023" y="787400"/>
                  </a:lnTo>
                  <a:lnTo>
                    <a:pt x="406336" y="774700"/>
                  </a:lnTo>
                  <a:lnTo>
                    <a:pt x="420877" y="749300"/>
                  </a:lnTo>
                  <a:lnTo>
                    <a:pt x="435635" y="736600"/>
                  </a:lnTo>
                  <a:lnTo>
                    <a:pt x="450608" y="723900"/>
                  </a:lnTo>
                  <a:lnTo>
                    <a:pt x="465785" y="698500"/>
                  </a:lnTo>
                  <a:lnTo>
                    <a:pt x="481190" y="685800"/>
                  </a:lnTo>
                  <a:lnTo>
                    <a:pt x="496798" y="660400"/>
                  </a:lnTo>
                  <a:lnTo>
                    <a:pt x="512622" y="647700"/>
                  </a:lnTo>
                  <a:lnTo>
                    <a:pt x="528650" y="622300"/>
                  </a:lnTo>
                  <a:lnTo>
                    <a:pt x="561314" y="596900"/>
                  </a:lnTo>
                  <a:lnTo>
                    <a:pt x="577951" y="571500"/>
                  </a:lnTo>
                  <a:lnTo>
                    <a:pt x="611835" y="546100"/>
                  </a:lnTo>
                  <a:lnTo>
                    <a:pt x="629056" y="520700"/>
                  </a:lnTo>
                  <a:lnTo>
                    <a:pt x="646480" y="508000"/>
                  </a:lnTo>
                  <a:lnTo>
                    <a:pt x="681913" y="482600"/>
                  </a:lnTo>
                  <a:lnTo>
                    <a:pt x="699896" y="457200"/>
                  </a:lnTo>
                  <a:lnTo>
                    <a:pt x="718083" y="444500"/>
                  </a:lnTo>
                  <a:lnTo>
                    <a:pt x="754989" y="419100"/>
                  </a:lnTo>
                  <a:lnTo>
                    <a:pt x="811707" y="381000"/>
                  </a:lnTo>
                  <a:lnTo>
                    <a:pt x="830960" y="355600"/>
                  </a:lnTo>
                  <a:lnTo>
                    <a:pt x="889761" y="317500"/>
                  </a:lnTo>
                  <a:lnTo>
                    <a:pt x="950048" y="279400"/>
                  </a:lnTo>
                  <a:lnTo>
                    <a:pt x="1032687" y="228600"/>
                  </a:lnTo>
                  <a:lnTo>
                    <a:pt x="1083678" y="228600"/>
                  </a:lnTo>
                  <a:lnTo>
                    <a:pt x="1062583" y="241300"/>
                  </a:lnTo>
                  <a:lnTo>
                    <a:pt x="1041742" y="254000"/>
                  </a:lnTo>
                  <a:lnTo>
                    <a:pt x="1021041" y="266700"/>
                  </a:lnTo>
                  <a:lnTo>
                    <a:pt x="1000505" y="279400"/>
                  </a:lnTo>
                  <a:lnTo>
                    <a:pt x="980224" y="279400"/>
                  </a:lnTo>
                  <a:lnTo>
                    <a:pt x="959904" y="292100"/>
                  </a:lnTo>
                  <a:lnTo>
                    <a:pt x="939838" y="304800"/>
                  </a:lnTo>
                  <a:lnTo>
                    <a:pt x="919937" y="317500"/>
                  </a:lnTo>
                  <a:lnTo>
                    <a:pt x="900201" y="330200"/>
                  </a:lnTo>
                  <a:lnTo>
                    <a:pt x="880617" y="342900"/>
                  </a:lnTo>
                  <a:lnTo>
                    <a:pt x="861212" y="368300"/>
                  </a:lnTo>
                  <a:lnTo>
                    <a:pt x="841971" y="381000"/>
                  </a:lnTo>
                  <a:lnTo>
                    <a:pt x="822896" y="393700"/>
                  </a:lnTo>
                  <a:lnTo>
                    <a:pt x="803998" y="406400"/>
                  </a:lnTo>
                  <a:lnTo>
                    <a:pt x="785279" y="419100"/>
                  </a:lnTo>
                  <a:lnTo>
                    <a:pt x="766737" y="431800"/>
                  </a:lnTo>
                  <a:lnTo>
                    <a:pt x="748372" y="444500"/>
                  </a:lnTo>
                  <a:lnTo>
                    <a:pt x="730173" y="457200"/>
                  </a:lnTo>
                  <a:lnTo>
                    <a:pt x="712177" y="482600"/>
                  </a:lnTo>
                  <a:lnTo>
                    <a:pt x="694359" y="495300"/>
                  </a:lnTo>
                  <a:lnTo>
                    <a:pt x="676719" y="508000"/>
                  </a:lnTo>
                  <a:lnTo>
                    <a:pt x="659269" y="520700"/>
                  </a:lnTo>
                  <a:lnTo>
                    <a:pt x="642010" y="546100"/>
                  </a:lnTo>
                  <a:lnTo>
                    <a:pt x="624954" y="558800"/>
                  </a:lnTo>
                  <a:lnTo>
                    <a:pt x="608076" y="571500"/>
                  </a:lnTo>
                  <a:lnTo>
                    <a:pt x="591400" y="584200"/>
                  </a:lnTo>
                  <a:lnTo>
                    <a:pt x="574928" y="609600"/>
                  </a:lnTo>
                  <a:lnTo>
                    <a:pt x="558647" y="622300"/>
                  </a:lnTo>
                  <a:lnTo>
                    <a:pt x="542569" y="635000"/>
                  </a:lnTo>
                  <a:lnTo>
                    <a:pt x="526694" y="660400"/>
                  </a:lnTo>
                  <a:lnTo>
                    <a:pt x="511022" y="673100"/>
                  </a:lnTo>
                  <a:lnTo>
                    <a:pt x="495566" y="698500"/>
                  </a:lnTo>
                  <a:lnTo>
                    <a:pt x="480313" y="711200"/>
                  </a:lnTo>
                  <a:lnTo>
                    <a:pt x="465277" y="723900"/>
                  </a:lnTo>
                  <a:lnTo>
                    <a:pt x="450443" y="749300"/>
                  </a:lnTo>
                  <a:lnTo>
                    <a:pt x="435825" y="762000"/>
                  </a:lnTo>
                  <a:lnTo>
                    <a:pt x="421436" y="787400"/>
                  </a:lnTo>
                  <a:lnTo>
                    <a:pt x="407263" y="800100"/>
                  </a:lnTo>
                  <a:lnTo>
                    <a:pt x="393306" y="825500"/>
                  </a:lnTo>
                  <a:lnTo>
                    <a:pt x="379564" y="838200"/>
                  </a:lnTo>
                  <a:lnTo>
                    <a:pt x="366052" y="863600"/>
                  </a:lnTo>
                  <a:lnTo>
                    <a:pt x="352767" y="876300"/>
                  </a:lnTo>
                  <a:lnTo>
                    <a:pt x="339712" y="901700"/>
                  </a:lnTo>
                  <a:lnTo>
                    <a:pt x="326897" y="927100"/>
                  </a:lnTo>
                  <a:lnTo>
                    <a:pt x="314299" y="939800"/>
                  </a:lnTo>
                  <a:lnTo>
                    <a:pt x="301942" y="965200"/>
                  </a:lnTo>
                  <a:lnTo>
                    <a:pt x="289813" y="977900"/>
                  </a:lnTo>
                  <a:lnTo>
                    <a:pt x="277939" y="1003300"/>
                  </a:lnTo>
                  <a:lnTo>
                    <a:pt x="266293" y="1028700"/>
                  </a:lnTo>
                  <a:lnTo>
                    <a:pt x="254888" y="1041400"/>
                  </a:lnTo>
                  <a:lnTo>
                    <a:pt x="243725" y="1066800"/>
                  </a:lnTo>
                  <a:lnTo>
                    <a:pt x="232816" y="1092200"/>
                  </a:lnTo>
                  <a:lnTo>
                    <a:pt x="222148" y="1104900"/>
                  </a:lnTo>
                  <a:lnTo>
                    <a:pt x="211734" y="1130300"/>
                  </a:lnTo>
                  <a:lnTo>
                    <a:pt x="201561" y="1155700"/>
                  </a:lnTo>
                  <a:lnTo>
                    <a:pt x="191655" y="1168400"/>
                  </a:lnTo>
                  <a:lnTo>
                    <a:pt x="182003" y="1193800"/>
                  </a:lnTo>
                  <a:lnTo>
                    <a:pt x="172592" y="1219200"/>
                  </a:lnTo>
                  <a:lnTo>
                    <a:pt x="163461" y="1244600"/>
                  </a:lnTo>
                  <a:lnTo>
                    <a:pt x="154584" y="1257300"/>
                  </a:lnTo>
                  <a:lnTo>
                    <a:pt x="145961" y="1282700"/>
                  </a:lnTo>
                  <a:lnTo>
                    <a:pt x="137604" y="1308100"/>
                  </a:lnTo>
                  <a:lnTo>
                    <a:pt x="129527" y="1333500"/>
                  </a:lnTo>
                  <a:lnTo>
                    <a:pt x="121704" y="1346200"/>
                  </a:lnTo>
                  <a:lnTo>
                    <a:pt x="114160" y="1371600"/>
                  </a:lnTo>
                  <a:lnTo>
                    <a:pt x="106883" y="1397000"/>
                  </a:lnTo>
                  <a:lnTo>
                    <a:pt x="99885" y="1422400"/>
                  </a:lnTo>
                  <a:lnTo>
                    <a:pt x="93167" y="1447800"/>
                  </a:lnTo>
                  <a:lnTo>
                    <a:pt x="86728" y="1473200"/>
                  </a:lnTo>
                  <a:lnTo>
                    <a:pt x="80556" y="1485900"/>
                  </a:lnTo>
                  <a:lnTo>
                    <a:pt x="74675" y="1511300"/>
                  </a:lnTo>
                  <a:lnTo>
                    <a:pt x="69075" y="1536700"/>
                  </a:lnTo>
                  <a:lnTo>
                    <a:pt x="63766" y="1562100"/>
                  </a:lnTo>
                  <a:lnTo>
                    <a:pt x="58737" y="1587500"/>
                  </a:lnTo>
                  <a:lnTo>
                    <a:pt x="54000" y="1612900"/>
                  </a:lnTo>
                  <a:lnTo>
                    <a:pt x="49555" y="1638300"/>
                  </a:lnTo>
                  <a:lnTo>
                    <a:pt x="45415" y="1663700"/>
                  </a:lnTo>
                  <a:lnTo>
                    <a:pt x="41554" y="1689100"/>
                  </a:lnTo>
                  <a:lnTo>
                    <a:pt x="37998" y="1701800"/>
                  </a:lnTo>
                  <a:lnTo>
                    <a:pt x="34734" y="1727200"/>
                  </a:lnTo>
                  <a:lnTo>
                    <a:pt x="31788" y="1752600"/>
                  </a:lnTo>
                  <a:lnTo>
                    <a:pt x="29133" y="1778000"/>
                  </a:lnTo>
                  <a:lnTo>
                    <a:pt x="26784" y="1803400"/>
                  </a:lnTo>
                  <a:lnTo>
                    <a:pt x="24739" y="1828800"/>
                  </a:lnTo>
                  <a:lnTo>
                    <a:pt x="23012" y="1854200"/>
                  </a:lnTo>
                  <a:lnTo>
                    <a:pt x="21589" y="1879600"/>
                  </a:lnTo>
                  <a:lnTo>
                    <a:pt x="20472" y="1905000"/>
                  </a:lnTo>
                  <a:lnTo>
                    <a:pt x="19684" y="1930400"/>
                  </a:lnTo>
                  <a:lnTo>
                    <a:pt x="19202" y="1955800"/>
                  </a:lnTo>
                  <a:lnTo>
                    <a:pt x="19050" y="1981200"/>
                  </a:lnTo>
                  <a:lnTo>
                    <a:pt x="19202" y="2006600"/>
                  </a:lnTo>
                  <a:lnTo>
                    <a:pt x="19684" y="2032000"/>
                  </a:lnTo>
                  <a:lnTo>
                    <a:pt x="20485" y="2057400"/>
                  </a:lnTo>
                  <a:lnTo>
                    <a:pt x="21589" y="2082800"/>
                  </a:lnTo>
                  <a:lnTo>
                    <a:pt x="23012" y="2108200"/>
                  </a:lnTo>
                  <a:lnTo>
                    <a:pt x="24752" y="2133600"/>
                  </a:lnTo>
                  <a:lnTo>
                    <a:pt x="26796" y="2159000"/>
                  </a:lnTo>
                  <a:lnTo>
                    <a:pt x="29146" y="2184400"/>
                  </a:lnTo>
                  <a:lnTo>
                    <a:pt x="31800" y="2209800"/>
                  </a:lnTo>
                  <a:lnTo>
                    <a:pt x="34759" y="2235200"/>
                  </a:lnTo>
                  <a:lnTo>
                    <a:pt x="38011" y="2260600"/>
                  </a:lnTo>
                  <a:lnTo>
                    <a:pt x="41567" y="2286000"/>
                  </a:lnTo>
                  <a:lnTo>
                    <a:pt x="45427" y="2311400"/>
                  </a:lnTo>
                  <a:lnTo>
                    <a:pt x="49580" y="2336800"/>
                  </a:lnTo>
                  <a:lnTo>
                    <a:pt x="54025" y="2362200"/>
                  </a:lnTo>
                  <a:lnTo>
                    <a:pt x="58762" y="2374900"/>
                  </a:lnTo>
                  <a:lnTo>
                    <a:pt x="63792" y="2400300"/>
                  </a:lnTo>
                  <a:lnTo>
                    <a:pt x="69100" y="2425700"/>
                  </a:lnTo>
                  <a:lnTo>
                    <a:pt x="74701" y="2451100"/>
                  </a:lnTo>
                  <a:lnTo>
                    <a:pt x="80581" y="2476500"/>
                  </a:lnTo>
                  <a:lnTo>
                    <a:pt x="86753" y="2501900"/>
                  </a:lnTo>
                  <a:lnTo>
                    <a:pt x="93192" y="2527300"/>
                  </a:lnTo>
                  <a:lnTo>
                    <a:pt x="99923" y="2540000"/>
                  </a:lnTo>
                  <a:lnTo>
                    <a:pt x="106921" y="2565400"/>
                  </a:lnTo>
                  <a:lnTo>
                    <a:pt x="114198" y="2590800"/>
                  </a:lnTo>
                  <a:lnTo>
                    <a:pt x="121742" y="2616200"/>
                  </a:lnTo>
                  <a:lnTo>
                    <a:pt x="129565" y="2641600"/>
                  </a:lnTo>
                  <a:lnTo>
                    <a:pt x="137655" y="2667000"/>
                  </a:lnTo>
                  <a:lnTo>
                    <a:pt x="145999" y="2679700"/>
                  </a:lnTo>
                  <a:lnTo>
                    <a:pt x="154622" y="2705100"/>
                  </a:lnTo>
                  <a:lnTo>
                    <a:pt x="163499" y="2730500"/>
                  </a:lnTo>
                  <a:lnTo>
                    <a:pt x="172643" y="2755900"/>
                  </a:lnTo>
                  <a:lnTo>
                    <a:pt x="182041" y="2768600"/>
                  </a:lnTo>
                  <a:lnTo>
                    <a:pt x="191706" y="2794000"/>
                  </a:lnTo>
                  <a:lnTo>
                    <a:pt x="201612" y="2819400"/>
                  </a:lnTo>
                  <a:lnTo>
                    <a:pt x="211785" y="2832100"/>
                  </a:lnTo>
                  <a:lnTo>
                    <a:pt x="222199" y="2857500"/>
                  </a:lnTo>
                  <a:lnTo>
                    <a:pt x="232867" y="2882900"/>
                  </a:lnTo>
                  <a:lnTo>
                    <a:pt x="243776" y="2895600"/>
                  </a:lnTo>
                  <a:lnTo>
                    <a:pt x="254939" y="2921000"/>
                  </a:lnTo>
                  <a:lnTo>
                    <a:pt x="266344" y="2946400"/>
                  </a:lnTo>
                  <a:lnTo>
                    <a:pt x="277990" y="2959100"/>
                  </a:lnTo>
                  <a:lnTo>
                    <a:pt x="289877" y="2984500"/>
                  </a:lnTo>
                  <a:lnTo>
                    <a:pt x="302005" y="3009900"/>
                  </a:lnTo>
                  <a:lnTo>
                    <a:pt x="314363" y="3022600"/>
                  </a:lnTo>
                  <a:lnTo>
                    <a:pt x="326948" y="3048000"/>
                  </a:lnTo>
                  <a:lnTo>
                    <a:pt x="339775" y="3060700"/>
                  </a:lnTo>
                  <a:lnTo>
                    <a:pt x="352831" y="3086100"/>
                  </a:lnTo>
                  <a:lnTo>
                    <a:pt x="366115" y="3098800"/>
                  </a:lnTo>
                  <a:lnTo>
                    <a:pt x="379628" y="3124200"/>
                  </a:lnTo>
                  <a:lnTo>
                    <a:pt x="393369" y="3136900"/>
                  </a:lnTo>
                  <a:lnTo>
                    <a:pt x="407327" y="3162300"/>
                  </a:lnTo>
                  <a:lnTo>
                    <a:pt x="421500" y="3175000"/>
                  </a:lnTo>
                  <a:lnTo>
                    <a:pt x="435902" y="3200400"/>
                  </a:lnTo>
                  <a:lnTo>
                    <a:pt x="450519" y="3213100"/>
                  </a:lnTo>
                  <a:lnTo>
                    <a:pt x="465340" y="3238500"/>
                  </a:lnTo>
                  <a:lnTo>
                    <a:pt x="480390" y="3251200"/>
                  </a:lnTo>
                  <a:lnTo>
                    <a:pt x="495642" y="3276600"/>
                  </a:lnTo>
                  <a:lnTo>
                    <a:pt x="511098" y="3289300"/>
                  </a:lnTo>
                  <a:lnTo>
                    <a:pt x="526770" y="3302000"/>
                  </a:lnTo>
                  <a:lnTo>
                    <a:pt x="542645" y="3327400"/>
                  </a:lnTo>
                  <a:lnTo>
                    <a:pt x="558723" y="3340100"/>
                  </a:lnTo>
                  <a:lnTo>
                    <a:pt x="575005" y="3365500"/>
                  </a:lnTo>
                  <a:lnTo>
                    <a:pt x="591477" y="3378200"/>
                  </a:lnTo>
                  <a:lnTo>
                    <a:pt x="608164" y="3390900"/>
                  </a:lnTo>
                  <a:lnTo>
                    <a:pt x="625030" y="3403600"/>
                  </a:lnTo>
                  <a:lnTo>
                    <a:pt x="642099" y="3429000"/>
                  </a:lnTo>
                  <a:lnTo>
                    <a:pt x="659358" y="3441700"/>
                  </a:lnTo>
                  <a:lnTo>
                    <a:pt x="676808" y="3454400"/>
                  </a:lnTo>
                  <a:lnTo>
                    <a:pt x="694435" y="3467100"/>
                  </a:lnTo>
                  <a:lnTo>
                    <a:pt x="712266" y="3492500"/>
                  </a:lnTo>
                  <a:lnTo>
                    <a:pt x="730262" y="3505200"/>
                  </a:lnTo>
                  <a:lnTo>
                    <a:pt x="748449" y="3517900"/>
                  </a:lnTo>
                  <a:lnTo>
                    <a:pt x="766826" y="3530600"/>
                  </a:lnTo>
                  <a:lnTo>
                    <a:pt x="785367" y="3543300"/>
                  </a:lnTo>
                  <a:lnTo>
                    <a:pt x="804100" y="3556000"/>
                  </a:lnTo>
                  <a:lnTo>
                    <a:pt x="822998" y="3581400"/>
                  </a:lnTo>
                  <a:lnTo>
                    <a:pt x="842060" y="3594100"/>
                  </a:lnTo>
                  <a:lnTo>
                    <a:pt x="861301" y="3606800"/>
                  </a:lnTo>
                  <a:lnTo>
                    <a:pt x="880719" y="3619500"/>
                  </a:lnTo>
                  <a:lnTo>
                    <a:pt x="900290" y="3632200"/>
                  </a:lnTo>
                  <a:lnTo>
                    <a:pt x="920038" y="3644900"/>
                  </a:lnTo>
                  <a:lnTo>
                    <a:pt x="939939" y="3657600"/>
                  </a:lnTo>
                  <a:lnTo>
                    <a:pt x="960005" y="3670300"/>
                  </a:lnTo>
                  <a:lnTo>
                    <a:pt x="980224" y="3683000"/>
                  </a:lnTo>
                  <a:lnTo>
                    <a:pt x="1000607" y="3695700"/>
                  </a:lnTo>
                  <a:lnTo>
                    <a:pt x="1021143" y="3708400"/>
                  </a:lnTo>
                  <a:lnTo>
                    <a:pt x="1041844" y="3721100"/>
                  </a:lnTo>
                  <a:lnTo>
                    <a:pt x="1062583" y="3721100"/>
                  </a:lnTo>
                  <a:lnTo>
                    <a:pt x="1083678" y="3733800"/>
                  </a:lnTo>
                  <a:lnTo>
                    <a:pt x="1104811" y="3746500"/>
                  </a:lnTo>
                  <a:lnTo>
                    <a:pt x="1126096" y="3759200"/>
                  </a:lnTo>
                  <a:lnTo>
                    <a:pt x="1147533" y="3771900"/>
                  </a:lnTo>
                  <a:close/>
                </a:path>
                <a:path w="3946525" h="3975100">
                  <a:moveTo>
                    <a:pt x="2850197" y="3771900"/>
                  </a:moveTo>
                  <a:lnTo>
                    <a:pt x="2798953" y="3771900"/>
                  </a:lnTo>
                  <a:lnTo>
                    <a:pt x="2820479" y="3759200"/>
                  </a:lnTo>
                  <a:lnTo>
                    <a:pt x="2841764" y="3746500"/>
                  </a:lnTo>
                  <a:lnTo>
                    <a:pt x="2862910" y="3733800"/>
                  </a:lnTo>
                  <a:lnTo>
                    <a:pt x="2883890" y="3721100"/>
                  </a:lnTo>
                  <a:lnTo>
                    <a:pt x="2904642" y="3721100"/>
                  </a:lnTo>
                  <a:lnTo>
                    <a:pt x="2925432" y="3708400"/>
                  </a:lnTo>
                  <a:lnTo>
                    <a:pt x="2945968" y="3695700"/>
                  </a:lnTo>
                  <a:lnTo>
                    <a:pt x="2966351" y="3683000"/>
                  </a:lnTo>
                  <a:lnTo>
                    <a:pt x="2986570" y="3670300"/>
                  </a:lnTo>
                  <a:lnTo>
                    <a:pt x="3006636" y="3657600"/>
                  </a:lnTo>
                  <a:lnTo>
                    <a:pt x="3026536" y="3644900"/>
                  </a:lnTo>
                  <a:lnTo>
                    <a:pt x="3046285" y="3632200"/>
                  </a:lnTo>
                  <a:lnTo>
                    <a:pt x="3065856" y="3619500"/>
                  </a:lnTo>
                  <a:lnTo>
                    <a:pt x="3085261" y="3606800"/>
                  </a:lnTo>
                  <a:lnTo>
                    <a:pt x="3104502" y="3594100"/>
                  </a:lnTo>
                  <a:lnTo>
                    <a:pt x="3123577" y="3581400"/>
                  </a:lnTo>
                  <a:lnTo>
                    <a:pt x="3142475" y="3556000"/>
                  </a:lnTo>
                  <a:lnTo>
                    <a:pt x="3161195" y="3543300"/>
                  </a:lnTo>
                  <a:lnTo>
                    <a:pt x="3179737" y="3530600"/>
                  </a:lnTo>
                  <a:lnTo>
                    <a:pt x="3198113" y="3517900"/>
                  </a:lnTo>
                  <a:lnTo>
                    <a:pt x="3216300" y="3505200"/>
                  </a:lnTo>
                  <a:lnTo>
                    <a:pt x="3234296" y="3492500"/>
                  </a:lnTo>
                  <a:lnTo>
                    <a:pt x="3252127" y="3467100"/>
                  </a:lnTo>
                  <a:lnTo>
                    <a:pt x="3269754" y="3454400"/>
                  </a:lnTo>
                  <a:lnTo>
                    <a:pt x="3287204" y="3441700"/>
                  </a:lnTo>
                  <a:lnTo>
                    <a:pt x="3304463" y="3429000"/>
                  </a:lnTo>
                  <a:lnTo>
                    <a:pt x="3321532" y="3403600"/>
                  </a:lnTo>
                  <a:lnTo>
                    <a:pt x="3338398" y="3390900"/>
                  </a:lnTo>
                  <a:lnTo>
                    <a:pt x="3355073" y="3378200"/>
                  </a:lnTo>
                  <a:lnTo>
                    <a:pt x="3371557" y="3365500"/>
                  </a:lnTo>
                  <a:lnTo>
                    <a:pt x="3387826" y="3340100"/>
                  </a:lnTo>
                  <a:lnTo>
                    <a:pt x="3403904" y="3327400"/>
                  </a:lnTo>
                  <a:lnTo>
                    <a:pt x="3419779" y="3302000"/>
                  </a:lnTo>
                  <a:lnTo>
                    <a:pt x="3435451" y="3289300"/>
                  </a:lnTo>
                  <a:lnTo>
                    <a:pt x="3450907" y="3276600"/>
                  </a:lnTo>
                  <a:lnTo>
                    <a:pt x="3466160" y="3251200"/>
                  </a:lnTo>
                  <a:lnTo>
                    <a:pt x="3481209" y="3238500"/>
                  </a:lnTo>
                  <a:lnTo>
                    <a:pt x="3496030" y="3213100"/>
                  </a:lnTo>
                  <a:lnTo>
                    <a:pt x="3510648" y="3200400"/>
                  </a:lnTo>
                  <a:lnTo>
                    <a:pt x="3525037" y="3175000"/>
                  </a:lnTo>
                  <a:lnTo>
                    <a:pt x="3539223" y="3162300"/>
                  </a:lnTo>
                  <a:lnTo>
                    <a:pt x="3553180" y="3136900"/>
                  </a:lnTo>
                  <a:lnTo>
                    <a:pt x="3566909" y="3124200"/>
                  </a:lnTo>
                  <a:lnTo>
                    <a:pt x="3580422" y="3098800"/>
                  </a:lnTo>
                  <a:lnTo>
                    <a:pt x="3593706" y="3086100"/>
                  </a:lnTo>
                  <a:lnTo>
                    <a:pt x="3606761" y="3060700"/>
                  </a:lnTo>
                  <a:lnTo>
                    <a:pt x="3619588" y="3048000"/>
                  </a:lnTo>
                  <a:lnTo>
                    <a:pt x="3632174" y="3022600"/>
                  </a:lnTo>
                  <a:lnTo>
                    <a:pt x="3644531" y="3009900"/>
                  </a:lnTo>
                  <a:lnTo>
                    <a:pt x="3656660" y="2984500"/>
                  </a:lnTo>
                  <a:lnTo>
                    <a:pt x="3668547" y="2959100"/>
                  </a:lnTo>
                  <a:lnTo>
                    <a:pt x="3680180" y="2946400"/>
                  </a:lnTo>
                  <a:lnTo>
                    <a:pt x="3691585" y="2921000"/>
                  </a:lnTo>
                  <a:lnTo>
                    <a:pt x="3702748" y="2895600"/>
                  </a:lnTo>
                  <a:lnTo>
                    <a:pt x="3713657" y="2882900"/>
                  </a:lnTo>
                  <a:lnTo>
                    <a:pt x="3724325" y="2857500"/>
                  </a:lnTo>
                  <a:lnTo>
                    <a:pt x="3734739" y="2832100"/>
                  </a:lnTo>
                  <a:lnTo>
                    <a:pt x="3744912" y="2819400"/>
                  </a:lnTo>
                  <a:lnTo>
                    <a:pt x="3754818" y="2794000"/>
                  </a:lnTo>
                  <a:lnTo>
                    <a:pt x="3764483" y="2768600"/>
                  </a:lnTo>
                  <a:lnTo>
                    <a:pt x="3773881" y="2755900"/>
                  </a:lnTo>
                  <a:lnTo>
                    <a:pt x="3783012" y="2730500"/>
                  </a:lnTo>
                  <a:lnTo>
                    <a:pt x="3791902" y="2705100"/>
                  </a:lnTo>
                  <a:lnTo>
                    <a:pt x="3800513" y="2679700"/>
                  </a:lnTo>
                  <a:lnTo>
                    <a:pt x="3808869" y="2667000"/>
                  </a:lnTo>
                  <a:lnTo>
                    <a:pt x="3816946" y="2641600"/>
                  </a:lnTo>
                  <a:lnTo>
                    <a:pt x="3824770" y="2616200"/>
                  </a:lnTo>
                  <a:lnTo>
                    <a:pt x="3832313" y="2590800"/>
                  </a:lnTo>
                  <a:lnTo>
                    <a:pt x="3839590" y="2565400"/>
                  </a:lnTo>
                  <a:lnTo>
                    <a:pt x="3846588" y="2540000"/>
                  </a:lnTo>
                  <a:lnTo>
                    <a:pt x="3853306" y="2527300"/>
                  </a:lnTo>
                  <a:lnTo>
                    <a:pt x="3859758" y="2501900"/>
                  </a:lnTo>
                  <a:lnTo>
                    <a:pt x="3865918" y="2476500"/>
                  </a:lnTo>
                  <a:lnTo>
                    <a:pt x="3871798" y="2451100"/>
                  </a:lnTo>
                  <a:lnTo>
                    <a:pt x="3877398" y="2425700"/>
                  </a:lnTo>
                  <a:lnTo>
                    <a:pt x="3882720" y="2400300"/>
                  </a:lnTo>
                  <a:lnTo>
                    <a:pt x="3887736" y="2374900"/>
                  </a:lnTo>
                  <a:lnTo>
                    <a:pt x="3892473" y="2362200"/>
                  </a:lnTo>
                  <a:lnTo>
                    <a:pt x="3896918" y="2336800"/>
                  </a:lnTo>
                  <a:lnTo>
                    <a:pt x="3901071" y="2311400"/>
                  </a:lnTo>
                  <a:lnTo>
                    <a:pt x="3904919" y="2286000"/>
                  </a:lnTo>
                  <a:lnTo>
                    <a:pt x="3908475" y="2260600"/>
                  </a:lnTo>
                  <a:lnTo>
                    <a:pt x="3911739" y="2235200"/>
                  </a:lnTo>
                  <a:lnTo>
                    <a:pt x="3914698" y="2209800"/>
                  </a:lnTo>
                  <a:lnTo>
                    <a:pt x="3917353" y="2184400"/>
                  </a:lnTo>
                  <a:lnTo>
                    <a:pt x="3919689" y="2159000"/>
                  </a:lnTo>
                  <a:lnTo>
                    <a:pt x="3921734" y="2133600"/>
                  </a:lnTo>
                  <a:lnTo>
                    <a:pt x="3923474" y="2108200"/>
                  </a:lnTo>
                  <a:lnTo>
                    <a:pt x="3924896" y="2082800"/>
                  </a:lnTo>
                  <a:lnTo>
                    <a:pt x="3926001" y="2057400"/>
                  </a:lnTo>
                  <a:lnTo>
                    <a:pt x="3926801" y="2032000"/>
                  </a:lnTo>
                  <a:lnTo>
                    <a:pt x="3927271" y="2006600"/>
                  </a:lnTo>
                  <a:lnTo>
                    <a:pt x="3927436" y="1981200"/>
                  </a:lnTo>
                  <a:lnTo>
                    <a:pt x="3927271" y="1955800"/>
                  </a:lnTo>
                  <a:lnTo>
                    <a:pt x="3926789" y="1930400"/>
                  </a:lnTo>
                  <a:lnTo>
                    <a:pt x="3926001" y="1905000"/>
                  </a:lnTo>
                  <a:lnTo>
                    <a:pt x="3924884" y="1879600"/>
                  </a:lnTo>
                  <a:lnTo>
                    <a:pt x="3923461" y="1854200"/>
                  </a:lnTo>
                  <a:lnTo>
                    <a:pt x="3921734" y="1828800"/>
                  </a:lnTo>
                  <a:lnTo>
                    <a:pt x="3919689" y="1803400"/>
                  </a:lnTo>
                  <a:lnTo>
                    <a:pt x="3917340" y="1778000"/>
                  </a:lnTo>
                  <a:lnTo>
                    <a:pt x="3914686" y="1752600"/>
                  </a:lnTo>
                  <a:lnTo>
                    <a:pt x="3911727" y="1727200"/>
                  </a:lnTo>
                  <a:lnTo>
                    <a:pt x="3908463" y="1701800"/>
                  </a:lnTo>
                  <a:lnTo>
                    <a:pt x="3904907" y="1689100"/>
                  </a:lnTo>
                  <a:lnTo>
                    <a:pt x="3901046" y="1663700"/>
                  </a:lnTo>
                  <a:lnTo>
                    <a:pt x="3896893" y="1638300"/>
                  </a:lnTo>
                  <a:lnTo>
                    <a:pt x="3892448" y="1612900"/>
                  </a:lnTo>
                  <a:lnTo>
                    <a:pt x="3887711" y="1587500"/>
                  </a:lnTo>
                  <a:lnTo>
                    <a:pt x="3882682" y="1562100"/>
                  </a:lnTo>
                  <a:lnTo>
                    <a:pt x="3877373" y="1536700"/>
                  </a:lnTo>
                  <a:lnTo>
                    <a:pt x="3871772" y="1511300"/>
                  </a:lnTo>
                  <a:lnTo>
                    <a:pt x="3865892" y="1485900"/>
                  </a:lnTo>
                  <a:lnTo>
                    <a:pt x="3859720" y="1473200"/>
                  </a:lnTo>
                  <a:lnTo>
                    <a:pt x="3853281" y="1447800"/>
                  </a:lnTo>
                  <a:lnTo>
                    <a:pt x="3846550" y="1422400"/>
                  </a:lnTo>
                  <a:lnTo>
                    <a:pt x="3839552" y="1397000"/>
                  </a:lnTo>
                  <a:lnTo>
                    <a:pt x="3832275" y="1371600"/>
                  </a:lnTo>
                  <a:lnTo>
                    <a:pt x="3824731" y="1346200"/>
                  </a:lnTo>
                  <a:lnTo>
                    <a:pt x="3816908" y="1333500"/>
                  </a:lnTo>
                  <a:lnTo>
                    <a:pt x="3808831" y="1308100"/>
                  </a:lnTo>
                  <a:lnTo>
                    <a:pt x="3800475" y="1282700"/>
                  </a:lnTo>
                  <a:lnTo>
                    <a:pt x="3791851" y="1257300"/>
                  </a:lnTo>
                  <a:lnTo>
                    <a:pt x="3782974" y="1244600"/>
                  </a:lnTo>
                  <a:lnTo>
                    <a:pt x="3773830" y="1219200"/>
                  </a:lnTo>
                  <a:lnTo>
                    <a:pt x="3764432" y="1193800"/>
                  </a:lnTo>
                  <a:lnTo>
                    <a:pt x="3754767" y="1168400"/>
                  </a:lnTo>
                  <a:lnTo>
                    <a:pt x="3744861" y="1155700"/>
                  </a:lnTo>
                  <a:lnTo>
                    <a:pt x="3734688" y="1130300"/>
                  </a:lnTo>
                  <a:lnTo>
                    <a:pt x="3724275" y="1104900"/>
                  </a:lnTo>
                  <a:lnTo>
                    <a:pt x="3713606" y="1092200"/>
                  </a:lnTo>
                  <a:lnTo>
                    <a:pt x="3702697" y="1066800"/>
                  </a:lnTo>
                  <a:lnTo>
                    <a:pt x="3691534" y="1041400"/>
                  </a:lnTo>
                  <a:lnTo>
                    <a:pt x="3680129" y="1028700"/>
                  </a:lnTo>
                  <a:lnTo>
                    <a:pt x="3668483" y="1003300"/>
                  </a:lnTo>
                  <a:lnTo>
                    <a:pt x="3656596" y="977900"/>
                  </a:lnTo>
                  <a:lnTo>
                    <a:pt x="3644480" y="965200"/>
                  </a:lnTo>
                  <a:lnTo>
                    <a:pt x="3632111" y="939800"/>
                  </a:lnTo>
                  <a:lnTo>
                    <a:pt x="3619525" y="927100"/>
                  </a:lnTo>
                  <a:lnTo>
                    <a:pt x="3606698" y="901700"/>
                  </a:lnTo>
                  <a:lnTo>
                    <a:pt x="3593642" y="876300"/>
                  </a:lnTo>
                  <a:lnTo>
                    <a:pt x="3580358" y="863600"/>
                  </a:lnTo>
                  <a:lnTo>
                    <a:pt x="3566845" y="838200"/>
                  </a:lnTo>
                  <a:lnTo>
                    <a:pt x="3553104" y="825500"/>
                  </a:lnTo>
                  <a:lnTo>
                    <a:pt x="3539147" y="800100"/>
                  </a:lnTo>
                  <a:lnTo>
                    <a:pt x="3524973" y="787400"/>
                  </a:lnTo>
                  <a:lnTo>
                    <a:pt x="3510572" y="762000"/>
                  </a:lnTo>
                  <a:lnTo>
                    <a:pt x="3495967" y="749300"/>
                  </a:lnTo>
                  <a:lnTo>
                    <a:pt x="3481133" y="723900"/>
                  </a:lnTo>
                  <a:lnTo>
                    <a:pt x="3466096" y="711200"/>
                  </a:lnTo>
                  <a:lnTo>
                    <a:pt x="3450831" y="698500"/>
                  </a:lnTo>
                  <a:lnTo>
                    <a:pt x="3435375" y="673100"/>
                  </a:lnTo>
                  <a:lnTo>
                    <a:pt x="3419703" y="660400"/>
                  </a:lnTo>
                  <a:lnTo>
                    <a:pt x="3403828" y="635000"/>
                  </a:lnTo>
                  <a:lnTo>
                    <a:pt x="3387750" y="622300"/>
                  </a:lnTo>
                  <a:lnTo>
                    <a:pt x="3371469" y="609600"/>
                  </a:lnTo>
                  <a:lnTo>
                    <a:pt x="3354997" y="584200"/>
                  </a:lnTo>
                  <a:lnTo>
                    <a:pt x="3338322" y="571500"/>
                  </a:lnTo>
                  <a:lnTo>
                    <a:pt x="3321443" y="558800"/>
                  </a:lnTo>
                  <a:lnTo>
                    <a:pt x="3304374" y="546100"/>
                  </a:lnTo>
                  <a:lnTo>
                    <a:pt x="3287115" y="520700"/>
                  </a:lnTo>
                  <a:lnTo>
                    <a:pt x="3269678" y="508000"/>
                  </a:lnTo>
                  <a:lnTo>
                    <a:pt x="3252038" y="495300"/>
                  </a:lnTo>
                  <a:lnTo>
                    <a:pt x="3234220" y="482600"/>
                  </a:lnTo>
                  <a:lnTo>
                    <a:pt x="3216211" y="457200"/>
                  </a:lnTo>
                  <a:lnTo>
                    <a:pt x="3198025" y="444500"/>
                  </a:lnTo>
                  <a:lnTo>
                    <a:pt x="3179648" y="431800"/>
                  </a:lnTo>
                  <a:lnTo>
                    <a:pt x="3161106" y="419100"/>
                  </a:lnTo>
                  <a:lnTo>
                    <a:pt x="3142386" y="406400"/>
                  </a:lnTo>
                  <a:lnTo>
                    <a:pt x="3123488" y="393700"/>
                  </a:lnTo>
                  <a:lnTo>
                    <a:pt x="3104413" y="381000"/>
                  </a:lnTo>
                  <a:lnTo>
                    <a:pt x="3085172" y="368300"/>
                  </a:lnTo>
                  <a:lnTo>
                    <a:pt x="3065767" y="342900"/>
                  </a:lnTo>
                  <a:lnTo>
                    <a:pt x="3046183" y="330200"/>
                  </a:lnTo>
                  <a:lnTo>
                    <a:pt x="3026448" y="317500"/>
                  </a:lnTo>
                  <a:lnTo>
                    <a:pt x="3006534" y="304800"/>
                  </a:lnTo>
                  <a:lnTo>
                    <a:pt x="2986468" y="292100"/>
                  </a:lnTo>
                  <a:lnTo>
                    <a:pt x="2966250" y="279400"/>
                  </a:lnTo>
                  <a:lnTo>
                    <a:pt x="2945968" y="279400"/>
                  </a:lnTo>
                  <a:lnTo>
                    <a:pt x="2925330" y="266700"/>
                  </a:lnTo>
                  <a:lnTo>
                    <a:pt x="2904642" y="254000"/>
                  </a:lnTo>
                  <a:lnTo>
                    <a:pt x="2883788" y="241300"/>
                  </a:lnTo>
                  <a:lnTo>
                    <a:pt x="2862795" y="228600"/>
                  </a:lnTo>
                  <a:lnTo>
                    <a:pt x="2913887" y="228600"/>
                  </a:lnTo>
                  <a:lnTo>
                    <a:pt x="2996526" y="279400"/>
                  </a:lnTo>
                  <a:lnTo>
                    <a:pt x="3056813" y="317500"/>
                  </a:lnTo>
                  <a:lnTo>
                    <a:pt x="3115602" y="355600"/>
                  </a:lnTo>
                  <a:lnTo>
                    <a:pt x="3134867" y="381000"/>
                  </a:lnTo>
                  <a:lnTo>
                    <a:pt x="3191573" y="419100"/>
                  </a:lnTo>
                  <a:lnTo>
                    <a:pt x="3228479" y="444500"/>
                  </a:lnTo>
                  <a:lnTo>
                    <a:pt x="3246666" y="457200"/>
                  </a:lnTo>
                  <a:lnTo>
                    <a:pt x="3264649" y="482600"/>
                  </a:lnTo>
                  <a:lnTo>
                    <a:pt x="3300069" y="508000"/>
                  </a:lnTo>
                  <a:lnTo>
                    <a:pt x="3317494" y="520700"/>
                  </a:lnTo>
                  <a:lnTo>
                    <a:pt x="3334727" y="546100"/>
                  </a:lnTo>
                  <a:lnTo>
                    <a:pt x="3368598" y="571500"/>
                  </a:lnTo>
                  <a:lnTo>
                    <a:pt x="3385235" y="596900"/>
                  </a:lnTo>
                  <a:lnTo>
                    <a:pt x="3417900" y="622300"/>
                  </a:lnTo>
                  <a:lnTo>
                    <a:pt x="3433927" y="647700"/>
                  </a:lnTo>
                  <a:lnTo>
                    <a:pt x="3449751" y="660400"/>
                  </a:lnTo>
                  <a:lnTo>
                    <a:pt x="3465360" y="685800"/>
                  </a:lnTo>
                  <a:lnTo>
                    <a:pt x="3480765" y="698500"/>
                  </a:lnTo>
                  <a:lnTo>
                    <a:pt x="3495941" y="723900"/>
                  </a:lnTo>
                  <a:lnTo>
                    <a:pt x="3510914" y="736600"/>
                  </a:lnTo>
                  <a:lnTo>
                    <a:pt x="3525672" y="749300"/>
                  </a:lnTo>
                  <a:lnTo>
                    <a:pt x="3540201" y="774700"/>
                  </a:lnTo>
                  <a:lnTo>
                    <a:pt x="3554514" y="787400"/>
                  </a:lnTo>
                  <a:lnTo>
                    <a:pt x="3568611" y="812800"/>
                  </a:lnTo>
                  <a:lnTo>
                    <a:pt x="3582479" y="825500"/>
                  </a:lnTo>
                  <a:lnTo>
                    <a:pt x="3596119" y="850900"/>
                  </a:lnTo>
                  <a:lnTo>
                    <a:pt x="3609530" y="876300"/>
                  </a:lnTo>
                  <a:lnTo>
                    <a:pt x="3622713" y="889000"/>
                  </a:lnTo>
                  <a:lnTo>
                    <a:pt x="3635654" y="914400"/>
                  </a:lnTo>
                  <a:lnTo>
                    <a:pt x="3648367" y="927100"/>
                  </a:lnTo>
                  <a:lnTo>
                    <a:pt x="3660851" y="952500"/>
                  </a:lnTo>
                  <a:lnTo>
                    <a:pt x="3673094" y="977900"/>
                  </a:lnTo>
                  <a:lnTo>
                    <a:pt x="3685095" y="990600"/>
                  </a:lnTo>
                  <a:lnTo>
                    <a:pt x="3696842" y="1016000"/>
                  </a:lnTo>
                  <a:lnTo>
                    <a:pt x="3708361" y="1028700"/>
                  </a:lnTo>
                  <a:lnTo>
                    <a:pt x="3719626" y="1054100"/>
                  </a:lnTo>
                  <a:lnTo>
                    <a:pt x="3730650" y="1079500"/>
                  </a:lnTo>
                  <a:lnTo>
                    <a:pt x="3741420" y="1104900"/>
                  </a:lnTo>
                  <a:lnTo>
                    <a:pt x="3751935" y="1117600"/>
                  </a:lnTo>
                  <a:lnTo>
                    <a:pt x="3762197" y="1143000"/>
                  </a:lnTo>
                  <a:lnTo>
                    <a:pt x="3772204" y="1168400"/>
                  </a:lnTo>
                  <a:lnTo>
                    <a:pt x="3781958" y="1181100"/>
                  </a:lnTo>
                  <a:lnTo>
                    <a:pt x="3791445" y="1206500"/>
                  </a:lnTo>
                  <a:lnTo>
                    <a:pt x="3800678" y="1231900"/>
                  </a:lnTo>
                  <a:lnTo>
                    <a:pt x="3809644" y="1257300"/>
                  </a:lnTo>
                  <a:lnTo>
                    <a:pt x="3818343" y="1282700"/>
                  </a:lnTo>
                  <a:lnTo>
                    <a:pt x="3826776" y="1295400"/>
                  </a:lnTo>
                  <a:lnTo>
                    <a:pt x="3834930" y="1320800"/>
                  </a:lnTo>
                  <a:lnTo>
                    <a:pt x="3842829" y="1346200"/>
                  </a:lnTo>
                  <a:lnTo>
                    <a:pt x="3850449" y="1371600"/>
                  </a:lnTo>
                  <a:lnTo>
                    <a:pt x="3857790" y="1397000"/>
                  </a:lnTo>
                  <a:lnTo>
                    <a:pt x="3864863" y="1409700"/>
                  </a:lnTo>
                  <a:lnTo>
                    <a:pt x="3878148" y="1460500"/>
                  </a:lnTo>
                  <a:lnTo>
                    <a:pt x="3890314" y="1511300"/>
                  </a:lnTo>
                  <a:lnTo>
                    <a:pt x="3901338" y="1562100"/>
                  </a:lnTo>
                  <a:lnTo>
                    <a:pt x="3911193" y="1612900"/>
                  </a:lnTo>
                  <a:lnTo>
                    <a:pt x="3915676" y="1625600"/>
                  </a:lnTo>
                  <a:lnTo>
                    <a:pt x="3923753" y="1676400"/>
                  </a:lnTo>
                  <a:lnTo>
                    <a:pt x="3930637" y="1727200"/>
                  </a:lnTo>
                  <a:lnTo>
                    <a:pt x="3936301" y="1778000"/>
                  </a:lnTo>
                  <a:lnTo>
                    <a:pt x="3940733" y="1828800"/>
                  </a:lnTo>
                  <a:lnTo>
                    <a:pt x="3943921" y="1879600"/>
                  </a:lnTo>
                  <a:lnTo>
                    <a:pt x="3945839" y="1930400"/>
                  </a:lnTo>
                  <a:lnTo>
                    <a:pt x="3946486" y="1981200"/>
                  </a:lnTo>
                  <a:lnTo>
                    <a:pt x="3946321" y="2006600"/>
                  </a:lnTo>
                  <a:lnTo>
                    <a:pt x="3945026" y="2057400"/>
                  </a:lnTo>
                  <a:lnTo>
                    <a:pt x="3942473" y="2108200"/>
                  </a:lnTo>
                  <a:lnTo>
                    <a:pt x="3938663" y="2159000"/>
                  </a:lnTo>
                  <a:lnTo>
                    <a:pt x="3933609" y="2209800"/>
                  </a:lnTo>
                  <a:lnTo>
                    <a:pt x="3927335" y="2260600"/>
                  </a:lnTo>
                  <a:lnTo>
                    <a:pt x="3919842" y="2311400"/>
                  </a:lnTo>
                  <a:lnTo>
                    <a:pt x="3911168" y="2362200"/>
                  </a:lnTo>
                  <a:lnTo>
                    <a:pt x="3901312" y="2413000"/>
                  </a:lnTo>
                  <a:lnTo>
                    <a:pt x="3890289" y="2451100"/>
                  </a:lnTo>
                  <a:lnTo>
                    <a:pt x="3884345" y="2476500"/>
                  </a:lnTo>
                  <a:lnTo>
                    <a:pt x="3871620" y="2527300"/>
                  </a:lnTo>
                  <a:lnTo>
                    <a:pt x="3857752" y="2578100"/>
                  </a:lnTo>
                  <a:lnTo>
                    <a:pt x="3842791" y="2616200"/>
                  </a:lnTo>
                  <a:lnTo>
                    <a:pt x="3834891" y="2641600"/>
                  </a:lnTo>
                  <a:lnTo>
                    <a:pt x="3826725" y="2667000"/>
                  </a:lnTo>
                  <a:lnTo>
                    <a:pt x="3818293" y="2692400"/>
                  </a:lnTo>
                  <a:lnTo>
                    <a:pt x="3809593" y="2717800"/>
                  </a:lnTo>
                  <a:lnTo>
                    <a:pt x="3800627" y="2730500"/>
                  </a:lnTo>
                  <a:lnTo>
                    <a:pt x="3791394" y="2755900"/>
                  </a:lnTo>
                  <a:lnTo>
                    <a:pt x="3781907" y="2781300"/>
                  </a:lnTo>
                  <a:lnTo>
                    <a:pt x="3772154" y="2806700"/>
                  </a:lnTo>
                  <a:lnTo>
                    <a:pt x="3762146" y="2819400"/>
                  </a:lnTo>
                  <a:lnTo>
                    <a:pt x="3751884" y="2844800"/>
                  </a:lnTo>
                  <a:lnTo>
                    <a:pt x="3741369" y="2870200"/>
                  </a:lnTo>
                  <a:lnTo>
                    <a:pt x="3730599" y="2882900"/>
                  </a:lnTo>
                  <a:lnTo>
                    <a:pt x="3719576" y="2908300"/>
                  </a:lnTo>
                  <a:lnTo>
                    <a:pt x="3708311" y="2933700"/>
                  </a:lnTo>
                  <a:lnTo>
                    <a:pt x="3696792" y="2946400"/>
                  </a:lnTo>
                  <a:lnTo>
                    <a:pt x="3685031" y="2971800"/>
                  </a:lnTo>
                  <a:lnTo>
                    <a:pt x="3673030" y="2997200"/>
                  </a:lnTo>
                  <a:lnTo>
                    <a:pt x="3660787" y="3009900"/>
                  </a:lnTo>
                  <a:lnTo>
                    <a:pt x="3648316" y="3035300"/>
                  </a:lnTo>
                  <a:lnTo>
                    <a:pt x="3635603" y="3060700"/>
                  </a:lnTo>
                  <a:lnTo>
                    <a:pt x="3622649" y="3073400"/>
                  </a:lnTo>
                  <a:lnTo>
                    <a:pt x="3609466" y="3098800"/>
                  </a:lnTo>
                  <a:lnTo>
                    <a:pt x="3596055" y="3111500"/>
                  </a:lnTo>
                  <a:lnTo>
                    <a:pt x="3582415" y="3136900"/>
                  </a:lnTo>
                  <a:lnTo>
                    <a:pt x="3568547" y="3149600"/>
                  </a:lnTo>
                  <a:lnTo>
                    <a:pt x="3554450" y="3175000"/>
                  </a:lnTo>
                  <a:lnTo>
                    <a:pt x="3540137" y="3187700"/>
                  </a:lnTo>
                  <a:lnTo>
                    <a:pt x="3525596" y="3213100"/>
                  </a:lnTo>
                  <a:lnTo>
                    <a:pt x="3510851" y="3225800"/>
                  </a:lnTo>
                  <a:lnTo>
                    <a:pt x="3495878" y="3251200"/>
                  </a:lnTo>
                  <a:lnTo>
                    <a:pt x="3480688" y="3263900"/>
                  </a:lnTo>
                  <a:lnTo>
                    <a:pt x="3465283" y="3289300"/>
                  </a:lnTo>
                  <a:lnTo>
                    <a:pt x="3449675" y="3302000"/>
                  </a:lnTo>
                  <a:lnTo>
                    <a:pt x="3433851" y="3314700"/>
                  </a:lnTo>
                  <a:lnTo>
                    <a:pt x="3417824" y="3340100"/>
                  </a:lnTo>
                  <a:lnTo>
                    <a:pt x="3401593" y="3352800"/>
                  </a:lnTo>
                  <a:lnTo>
                    <a:pt x="3385159" y="3378200"/>
                  </a:lnTo>
                  <a:lnTo>
                    <a:pt x="3351682" y="3403600"/>
                  </a:lnTo>
                  <a:lnTo>
                    <a:pt x="3334651" y="3429000"/>
                  </a:lnTo>
                  <a:lnTo>
                    <a:pt x="3299993" y="3454400"/>
                  </a:lnTo>
                  <a:lnTo>
                    <a:pt x="3282378" y="3467100"/>
                  </a:lnTo>
                  <a:lnTo>
                    <a:pt x="3264573" y="3492500"/>
                  </a:lnTo>
                  <a:lnTo>
                    <a:pt x="3228390" y="3517900"/>
                  </a:lnTo>
                  <a:lnTo>
                    <a:pt x="3191484" y="3543300"/>
                  </a:lnTo>
                  <a:lnTo>
                    <a:pt x="3172752" y="3568700"/>
                  </a:lnTo>
                  <a:lnTo>
                    <a:pt x="3115513" y="3606800"/>
                  </a:lnTo>
                  <a:lnTo>
                    <a:pt x="3056724" y="3644900"/>
                  </a:lnTo>
                  <a:lnTo>
                    <a:pt x="2976003" y="3695700"/>
                  </a:lnTo>
                  <a:lnTo>
                    <a:pt x="2892742" y="3746500"/>
                  </a:lnTo>
                  <a:lnTo>
                    <a:pt x="2850197" y="3771900"/>
                  </a:lnTo>
                  <a:close/>
                </a:path>
                <a:path w="3946525" h="3975100">
                  <a:moveTo>
                    <a:pt x="980135" y="292100"/>
                  </a:moveTo>
                  <a:lnTo>
                    <a:pt x="980224" y="279400"/>
                  </a:lnTo>
                  <a:lnTo>
                    <a:pt x="1000607" y="279400"/>
                  </a:lnTo>
                  <a:lnTo>
                    <a:pt x="980135" y="292100"/>
                  </a:lnTo>
                  <a:close/>
                </a:path>
                <a:path w="3946525" h="3975100">
                  <a:moveTo>
                    <a:pt x="2966351" y="292100"/>
                  </a:moveTo>
                  <a:lnTo>
                    <a:pt x="2945866" y="279400"/>
                  </a:lnTo>
                  <a:lnTo>
                    <a:pt x="2966250" y="279400"/>
                  </a:lnTo>
                  <a:lnTo>
                    <a:pt x="2966351" y="292100"/>
                  </a:lnTo>
                  <a:close/>
                </a:path>
                <a:path w="3946525" h="3975100">
                  <a:moveTo>
                    <a:pt x="1234643" y="3810000"/>
                  </a:moveTo>
                  <a:lnTo>
                    <a:pt x="1183017" y="3810000"/>
                  </a:lnTo>
                  <a:lnTo>
                    <a:pt x="1117676" y="3771900"/>
                  </a:lnTo>
                  <a:lnTo>
                    <a:pt x="1147419" y="3771900"/>
                  </a:lnTo>
                  <a:lnTo>
                    <a:pt x="1169098" y="3784600"/>
                  </a:lnTo>
                  <a:lnTo>
                    <a:pt x="1190701" y="3784600"/>
                  </a:lnTo>
                  <a:lnTo>
                    <a:pt x="1212659" y="3797300"/>
                  </a:lnTo>
                  <a:lnTo>
                    <a:pt x="1234643" y="3810000"/>
                  </a:lnTo>
                  <a:close/>
                </a:path>
                <a:path w="3946525" h="3975100">
                  <a:moveTo>
                    <a:pt x="2741295" y="3822700"/>
                  </a:moveTo>
                  <a:lnTo>
                    <a:pt x="2689707" y="3822700"/>
                  </a:lnTo>
                  <a:lnTo>
                    <a:pt x="2711945" y="3810000"/>
                  </a:lnTo>
                  <a:lnTo>
                    <a:pt x="2733929" y="3797300"/>
                  </a:lnTo>
                  <a:lnTo>
                    <a:pt x="2755773" y="3784600"/>
                  </a:lnTo>
                  <a:lnTo>
                    <a:pt x="2777375" y="3784600"/>
                  </a:lnTo>
                  <a:lnTo>
                    <a:pt x="2799054" y="3771900"/>
                  </a:lnTo>
                  <a:lnTo>
                    <a:pt x="2828696" y="3771900"/>
                  </a:lnTo>
                  <a:lnTo>
                    <a:pt x="2785389" y="3797300"/>
                  </a:lnTo>
                  <a:lnTo>
                    <a:pt x="2741295" y="3822700"/>
                  </a:lnTo>
                  <a:close/>
                </a:path>
                <a:path w="3946525" h="3975100">
                  <a:moveTo>
                    <a:pt x="1323911" y="3848100"/>
                  </a:moveTo>
                  <a:lnTo>
                    <a:pt x="1272095" y="3848100"/>
                  </a:lnTo>
                  <a:lnTo>
                    <a:pt x="1205077" y="3810000"/>
                  </a:lnTo>
                  <a:lnTo>
                    <a:pt x="1234541" y="3810000"/>
                  </a:lnTo>
                  <a:lnTo>
                    <a:pt x="1256766" y="3822700"/>
                  </a:lnTo>
                  <a:lnTo>
                    <a:pt x="1278902" y="3822700"/>
                  </a:lnTo>
                  <a:lnTo>
                    <a:pt x="1301394" y="3835400"/>
                  </a:lnTo>
                  <a:lnTo>
                    <a:pt x="1323911" y="3848100"/>
                  </a:lnTo>
                  <a:close/>
                </a:path>
                <a:path w="3946525" h="3975100">
                  <a:moveTo>
                    <a:pt x="2674277" y="3848100"/>
                  </a:moveTo>
                  <a:lnTo>
                    <a:pt x="2622562" y="3848100"/>
                  </a:lnTo>
                  <a:lnTo>
                    <a:pt x="2645181" y="3835400"/>
                  </a:lnTo>
                  <a:lnTo>
                    <a:pt x="2667571" y="3822700"/>
                  </a:lnTo>
                  <a:lnTo>
                    <a:pt x="2719082" y="3822700"/>
                  </a:lnTo>
                  <a:lnTo>
                    <a:pt x="2674277" y="3848100"/>
                  </a:lnTo>
                  <a:close/>
                </a:path>
                <a:path w="3946525" h="3975100">
                  <a:moveTo>
                    <a:pt x="1415199" y="3873500"/>
                  </a:moveTo>
                  <a:lnTo>
                    <a:pt x="1340281" y="3873500"/>
                  </a:lnTo>
                  <a:lnTo>
                    <a:pt x="1294688" y="3848100"/>
                  </a:lnTo>
                  <a:lnTo>
                    <a:pt x="1346441" y="3848100"/>
                  </a:lnTo>
                  <a:lnTo>
                    <a:pt x="1369314" y="3860800"/>
                  </a:lnTo>
                  <a:lnTo>
                    <a:pt x="1392085" y="3860800"/>
                  </a:lnTo>
                  <a:lnTo>
                    <a:pt x="1415199" y="3873500"/>
                  </a:lnTo>
                  <a:close/>
                </a:path>
                <a:path w="3946525" h="3975100">
                  <a:moveTo>
                    <a:pt x="2606078" y="3873500"/>
                  </a:moveTo>
                  <a:lnTo>
                    <a:pt x="2531275" y="3873500"/>
                  </a:lnTo>
                  <a:lnTo>
                    <a:pt x="2554389" y="3860800"/>
                  </a:lnTo>
                  <a:lnTo>
                    <a:pt x="2577160" y="3860800"/>
                  </a:lnTo>
                  <a:lnTo>
                    <a:pt x="2600045" y="3848100"/>
                  </a:lnTo>
                  <a:lnTo>
                    <a:pt x="2651671" y="3848100"/>
                  </a:lnTo>
                  <a:lnTo>
                    <a:pt x="2606078" y="3873500"/>
                  </a:lnTo>
                  <a:close/>
                </a:path>
                <a:path w="3946525" h="3975100">
                  <a:moveTo>
                    <a:pt x="1461566" y="3886200"/>
                  </a:moveTo>
                  <a:lnTo>
                    <a:pt x="1386382" y="3886200"/>
                  </a:lnTo>
                  <a:lnTo>
                    <a:pt x="1363268" y="3873500"/>
                  </a:lnTo>
                  <a:lnTo>
                    <a:pt x="1438211" y="3873500"/>
                  </a:lnTo>
                  <a:lnTo>
                    <a:pt x="1461566" y="3886200"/>
                  </a:lnTo>
                  <a:close/>
                </a:path>
                <a:path w="3946525" h="3975100">
                  <a:moveTo>
                    <a:pt x="2559977" y="3886200"/>
                  </a:moveTo>
                  <a:lnTo>
                    <a:pt x="2484907" y="3886200"/>
                  </a:lnTo>
                  <a:lnTo>
                    <a:pt x="2508262" y="3873500"/>
                  </a:lnTo>
                  <a:lnTo>
                    <a:pt x="2583091" y="3873500"/>
                  </a:lnTo>
                  <a:lnTo>
                    <a:pt x="2559977" y="3886200"/>
                  </a:lnTo>
                  <a:close/>
                </a:path>
                <a:path w="3946525" h="3975100">
                  <a:moveTo>
                    <a:pt x="1508391" y="3898900"/>
                  </a:moveTo>
                  <a:lnTo>
                    <a:pt x="1432966" y="3898900"/>
                  </a:lnTo>
                  <a:lnTo>
                    <a:pt x="1409611" y="3886200"/>
                  </a:lnTo>
                  <a:lnTo>
                    <a:pt x="1484807" y="3886200"/>
                  </a:lnTo>
                  <a:lnTo>
                    <a:pt x="1508391" y="3898900"/>
                  </a:lnTo>
                  <a:close/>
                </a:path>
                <a:path w="3946525" h="3975100">
                  <a:moveTo>
                    <a:pt x="2513393" y="3898900"/>
                  </a:moveTo>
                  <a:lnTo>
                    <a:pt x="2438082" y="3898900"/>
                  </a:lnTo>
                  <a:lnTo>
                    <a:pt x="2461666" y="3886200"/>
                  </a:lnTo>
                  <a:lnTo>
                    <a:pt x="2536748" y="3886200"/>
                  </a:lnTo>
                  <a:lnTo>
                    <a:pt x="2513393" y="3898900"/>
                  </a:lnTo>
                  <a:close/>
                </a:path>
                <a:path w="3946525" h="3975100">
                  <a:moveTo>
                    <a:pt x="1555661" y="3911600"/>
                  </a:moveTo>
                  <a:lnTo>
                    <a:pt x="1480019" y="3911600"/>
                  </a:lnTo>
                  <a:lnTo>
                    <a:pt x="1456435" y="3898900"/>
                  </a:lnTo>
                  <a:lnTo>
                    <a:pt x="1531861" y="3898900"/>
                  </a:lnTo>
                  <a:lnTo>
                    <a:pt x="1555661" y="3911600"/>
                  </a:lnTo>
                  <a:close/>
                </a:path>
                <a:path w="3946525" h="3975100">
                  <a:moveTo>
                    <a:pt x="2466339" y="3911600"/>
                  </a:moveTo>
                  <a:lnTo>
                    <a:pt x="2390813" y="3911600"/>
                  </a:lnTo>
                  <a:lnTo>
                    <a:pt x="2414612" y="3898900"/>
                  </a:lnTo>
                  <a:lnTo>
                    <a:pt x="2489923" y="3898900"/>
                  </a:lnTo>
                  <a:lnTo>
                    <a:pt x="2466339" y="3911600"/>
                  </a:lnTo>
                  <a:close/>
                </a:path>
                <a:path w="3946525" h="3975100">
                  <a:moveTo>
                    <a:pt x="1603362" y="3924300"/>
                  </a:moveTo>
                  <a:lnTo>
                    <a:pt x="1527543" y="3924300"/>
                  </a:lnTo>
                  <a:lnTo>
                    <a:pt x="1503730" y="3911600"/>
                  </a:lnTo>
                  <a:lnTo>
                    <a:pt x="1579346" y="3911600"/>
                  </a:lnTo>
                  <a:lnTo>
                    <a:pt x="1603362" y="3924300"/>
                  </a:lnTo>
                  <a:close/>
                </a:path>
                <a:path w="3946525" h="3975100">
                  <a:moveTo>
                    <a:pt x="2418816" y="3924300"/>
                  </a:moveTo>
                  <a:lnTo>
                    <a:pt x="2343111" y="3924300"/>
                  </a:lnTo>
                  <a:lnTo>
                    <a:pt x="2367127" y="3911600"/>
                  </a:lnTo>
                  <a:lnTo>
                    <a:pt x="2442629" y="3911600"/>
                  </a:lnTo>
                  <a:lnTo>
                    <a:pt x="2418816" y="3924300"/>
                  </a:lnTo>
                  <a:close/>
                </a:path>
                <a:path w="3946525" h="3975100">
                  <a:moveTo>
                    <a:pt x="1675688" y="3937000"/>
                  </a:moveTo>
                  <a:lnTo>
                    <a:pt x="1575498" y="3937000"/>
                  </a:lnTo>
                  <a:lnTo>
                    <a:pt x="1551470" y="3924300"/>
                  </a:lnTo>
                  <a:lnTo>
                    <a:pt x="1651368" y="3924300"/>
                  </a:lnTo>
                  <a:lnTo>
                    <a:pt x="1675688" y="3937000"/>
                  </a:lnTo>
                  <a:close/>
                </a:path>
                <a:path w="3946525" h="3975100">
                  <a:moveTo>
                    <a:pt x="2370861" y="3937000"/>
                  </a:moveTo>
                  <a:lnTo>
                    <a:pt x="2270785" y="3937000"/>
                  </a:lnTo>
                  <a:lnTo>
                    <a:pt x="2295105" y="3924300"/>
                  </a:lnTo>
                  <a:lnTo>
                    <a:pt x="2394889" y="3924300"/>
                  </a:lnTo>
                  <a:lnTo>
                    <a:pt x="2370861" y="3937000"/>
                  </a:lnTo>
                  <a:close/>
                </a:path>
                <a:path w="3946525" h="3975100">
                  <a:moveTo>
                    <a:pt x="1773491" y="3949700"/>
                  </a:moveTo>
                  <a:lnTo>
                    <a:pt x="1648231" y="3949700"/>
                  </a:lnTo>
                  <a:lnTo>
                    <a:pt x="1623885" y="3937000"/>
                  </a:lnTo>
                  <a:lnTo>
                    <a:pt x="1748777" y="3937000"/>
                  </a:lnTo>
                  <a:lnTo>
                    <a:pt x="1773491" y="3949700"/>
                  </a:lnTo>
                  <a:close/>
                </a:path>
                <a:path w="3946525" h="3975100">
                  <a:moveTo>
                    <a:pt x="2298128" y="3949700"/>
                  </a:moveTo>
                  <a:lnTo>
                    <a:pt x="2172982" y="3949700"/>
                  </a:lnTo>
                  <a:lnTo>
                    <a:pt x="2197696" y="3937000"/>
                  </a:lnTo>
                  <a:lnTo>
                    <a:pt x="2322474" y="3937000"/>
                  </a:lnTo>
                  <a:lnTo>
                    <a:pt x="2298128" y="3949700"/>
                  </a:lnTo>
                  <a:close/>
                </a:path>
                <a:path w="3946525" h="3975100">
                  <a:moveTo>
                    <a:pt x="2224493" y="3962400"/>
                  </a:moveTo>
                  <a:lnTo>
                    <a:pt x="1721865" y="3962400"/>
                  </a:lnTo>
                  <a:lnTo>
                    <a:pt x="1697215" y="3949700"/>
                  </a:lnTo>
                  <a:lnTo>
                    <a:pt x="2249131" y="3949700"/>
                  </a:lnTo>
                  <a:lnTo>
                    <a:pt x="2224493" y="3962400"/>
                  </a:lnTo>
                  <a:close/>
                </a:path>
                <a:path w="3946525" h="3975100">
                  <a:moveTo>
                    <a:pt x="2074722" y="3975100"/>
                  </a:moveTo>
                  <a:lnTo>
                    <a:pt x="1871637" y="3975100"/>
                  </a:lnTo>
                  <a:lnTo>
                    <a:pt x="1846452" y="3962400"/>
                  </a:lnTo>
                  <a:lnTo>
                    <a:pt x="2099894" y="3962400"/>
                  </a:lnTo>
                  <a:lnTo>
                    <a:pt x="2074722" y="3975100"/>
                  </a:lnTo>
                  <a:close/>
                </a:path>
              </a:pathLst>
            </a:custGeom>
            <a:solidFill>
              <a:srgbClr val="C0C0C0">
                <a:alpha val="79998"/>
              </a:srgbClr>
            </a:solidFill>
          </p:spPr>
          <p:txBody>
            <a:bodyPr wrap="square" lIns="0" tIns="0" rIns="0" bIns="0" rtlCol="0"/>
            <a:lstStyle/>
            <a:p/>
          </p:txBody>
        </p:sp>
        <p:sp>
          <p:nvSpPr>
            <p:cNvPr id="7" name="object 7"/>
            <p:cNvSpPr/>
            <p:nvPr/>
          </p:nvSpPr>
          <p:spPr>
            <a:xfrm>
              <a:off x="6881368" y="3609822"/>
              <a:ext cx="904875" cy="400050"/>
            </a:xfrm>
            <a:custGeom>
              <a:avLst/>
              <a:gdLst/>
              <a:ahLst/>
              <a:cxnLst/>
              <a:rect l="l" t="t" r="r" b="b"/>
              <a:pathLst>
                <a:path w="904875" h="400050">
                  <a:moveTo>
                    <a:pt x="885342" y="19596"/>
                  </a:moveTo>
                  <a:lnTo>
                    <a:pt x="884783" y="558"/>
                  </a:lnTo>
                  <a:lnTo>
                    <a:pt x="903833" y="0"/>
                  </a:lnTo>
                  <a:lnTo>
                    <a:pt x="904392" y="19037"/>
                  </a:lnTo>
                  <a:lnTo>
                    <a:pt x="885342" y="19596"/>
                  </a:lnTo>
                  <a:close/>
                </a:path>
                <a:path w="904875" h="400050">
                  <a:moveTo>
                    <a:pt x="847255" y="20713"/>
                  </a:moveTo>
                  <a:lnTo>
                    <a:pt x="846708" y="1663"/>
                  </a:lnTo>
                  <a:lnTo>
                    <a:pt x="865746" y="1117"/>
                  </a:lnTo>
                  <a:lnTo>
                    <a:pt x="866305" y="20154"/>
                  </a:lnTo>
                  <a:lnTo>
                    <a:pt x="847255" y="20713"/>
                  </a:lnTo>
                  <a:close/>
                </a:path>
                <a:path w="904875" h="400050">
                  <a:moveTo>
                    <a:pt x="809180" y="21818"/>
                  </a:moveTo>
                  <a:lnTo>
                    <a:pt x="808621" y="2781"/>
                  </a:lnTo>
                  <a:lnTo>
                    <a:pt x="827658" y="2222"/>
                  </a:lnTo>
                  <a:lnTo>
                    <a:pt x="828217" y="21272"/>
                  </a:lnTo>
                  <a:lnTo>
                    <a:pt x="809180" y="21818"/>
                  </a:lnTo>
                  <a:close/>
                </a:path>
                <a:path w="904875" h="400050">
                  <a:moveTo>
                    <a:pt x="771093" y="22936"/>
                  </a:moveTo>
                  <a:lnTo>
                    <a:pt x="770534" y="3898"/>
                  </a:lnTo>
                  <a:lnTo>
                    <a:pt x="789584" y="3340"/>
                  </a:lnTo>
                  <a:lnTo>
                    <a:pt x="790130" y="22377"/>
                  </a:lnTo>
                  <a:lnTo>
                    <a:pt x="771093" y="22936"/>
                  </a:lnTo>
                  <a:close/>
                </a:path>
                <a:path w="904875" h="400050">
                  <a:moveTo>
                    <a:pt x="733005" y="24053"/>
                  </a:moveTo>
                  <a:lnTo>
                    <a:pt x="732447" y="5016"/>
                  </a:lnTo>
                  <a:lnTo>
                    <a:pt x="751497" y="4457"/>
                  </a:lnTo>
                  <a:lnTo>
                    <a:pt x="752055" y="23495"/>
                  </a:lnTo>
                  <a:lnTo>
                    <a:pt x="733005" y="24053"/>
                  </a:lnTo>
                  <a:close/>
                </a:path>
                <a:path w="904875" h="400050">
                  <a:moveTo>
                    <a:pt x="694931" y="25171"/>
                  </a:moveTo>
                  <a:lnTo>
                    <a:pt x="694372" y="6121"/>
                  </a:lnTo>
                  <a:lnTo>
                    <a:pt x="713409" y="5562"/>
                  </a:lnTo>
                  <a:lnTo>
                    <a:pt x="713968" y="24612"/>
                  </a:lnTo>
                  <a:lnTo>
                    <a:pt x="694931" y="25171"/>
                  </a:lnTo>
                  <a:close/>
                </a:path>
                <a:path w="904875" h="400050">
                  <a:moveTo>
                    <a:pt x="656843" y="26276"/>
                  </a:moveTo>
                  <a:lnTo>
                    <a:pt x="656285" y="7238"/>
                  </a:lnTo>
                  <a:lnTo>
                    <a:pt x="675322" y="6680"/>
                  </a:lnTo>
                  <a:lnTo>
                    <a:pt x="675881" y="25717"/>
                  </a:lnTo>
                  <a:lnTo>
                    <a:pt x="656843" y="26276"/>
                  </a:lnTo>
                  <a:close/>
                </a:path>
                <a:path w="904875" h="400050">
                  <a:moveTo>
                    <a:pt x="618756" y="27393"/>
                  </a:moveTo>
                  <a:lnTo>
                    <a:pt x="618197" y="8356"/>
                  </a:lnTo>
                  <a:lnTo>
                    <a:pt x="637247" y="7797"/>
                  </a:lnTo>
                  <a:lnTo>
                    <a:pt x="637793" y="26835"/>
                  </a:lnTo>
                  <a:lnTo>
                    <a:pt x="618756" y="27393"/>
                  </a:lnTo>
                  <a:close/>
                </a:path>
                <a:path w="904875" h="400050">
                  <a:moveTo>
                    <a:pt x="580669" y="28511"/>
                  </a:moveTo>
                  <a:lnTo>
                    <a:pt x="580123" y="9461"/>
                  </a:lnTo>
                  <a:lnTo>
                    <a:pt x="599160" y="8902"/>
                  </a:lnTo>
                  <a:lnTo>
                    <a:pt x="599719" y="27952"/>
                  </a:lnTo>
                  <a:lnTo>
                    <a:pt x="580669" y="28511"/>
                  </a:lnTo>
                  <a:close/>
                </a:path>
                <a:path w="904875" h="400050">
                  <a:moveTo>
                    <a:pt x="542594" y="29616"/>
                  </a:moveTo>
                  <a:lnTo>
                    <a:pt x="542035" y="10579"/>
                  </a:lnTo>
                  <a:lnTo>
                    <a:pt x="561073" y="10020"/>
                  </a:lnTo>
                  <a:lnTo>
                    <a:pt x="561632" y="29070"/>
                  </a:lnTo>
                  <a:lnTo>
                    <a:pt x="542594" y="29616"/>
                  </a:lnTo>
                  <a:close/>
                </a:path>
                <a:path w="904875" h="400050">
                  <a:moveTo>
                    <a:pt x="504507" y="30734"/>
                  </a:moveTo>
                  <a:lnTo>
                    <a:pt x="503948" y="11696"/>
                  </a:lnTo>
                  <a:lnTo>
                    <a:pt x="522998" y="11137"/>
                  </a:lnTo>
                  <a:lnTo>
                    <a:pt x="523544" y="30175"/>
                  </a:lnTo>
                  <a:lnTo>
                    <a:pt x="504507" y="30734"/>
                  </a:lnTo>
                  <a:close/>
                </a:path>
                <a:path w="904875" h="400050">
                  <a:moveTo>
                    <a:pt x="466420" y="31851"/>
                  </a:moveTo>
                  <a:lnTo>
                    <a:pt x="465861" y="12801"/>
                  </a:lnTo>
                  <a:lnTo>
                    <a:pt x="484911" y="12255"/>
                  </a:lnTo>
                  <a:lnTo>
                    <a:pt x="485470" y="31292"/>
                  </a:lnTo>
                  <a:lnTo>
                    <a:pt x="466420" y="31851"/>
                  </a:lnTo>
                  <a:close/>
                </a:path>
                <a:path w="904875" h="400050">
                  <a:moveTo>
                    <a:pt x="428345" y="32956"/>
                  </a:moveTo>
                  <a:lnTo>
                    <a:pt x="427786" y="13919"/>
                  </a:lnTo>
                  <a:lnTo>
                    <a:pt x="446824" y="13360"/>
                  </a:lnTo>
                  <a:lnTo>
                    <a:pt x="447382" y="32410"/>
                  </a:lnTo>
                  <a:lnTo>
                    <a:pt x="428345" y="32956"/>
                  </a:lnTo>
                  <a:close/>
                </a:path>
                <a:path w="904875" h="400050">
                  <a:moveTo>
                    <a:pt x="390258" y="34074"/>
                  </a:moveTo>
                  <a:lnTo>
                    <a:pt x="389699" y="15036"/>
                  </a:lnTo>
                  <a:lnTo>
                    <a:pt x="408736" y="14477"/>
                  </a:lnTo>
                  <a:lnTo>
                    <a:pt x="409295" y="33515"/>
                  </a:lnTo>
                  <a:lnTo>
                    <a:pt x="390258" y="34074"/>
                  </a:lnTo>
                  <a:close/>
                </a:path>
                <a:path w="904875" h="400050">
                  <a:moveTo>
                    <a:pt x="367499" y="53555"/>
                  </a:moveTo>
                  <a:lnTo>
                    <a:pt x="354190" y="39928"/>
                  </a:lnTo>
                  <a:lnTo>
                    <a:pt x="367804" y="26619"/>
                  </a:lnTo>
                  <a:lnTo>
                    <a:pt x="381126" y="40233"/>
                  </a:lnTo>
                  <a:lnTo>
                    <a:pt x="367499" y="53555"/>
                  </a:lnTo>
                  <a:close/>
                </a:path>
                <a:path w="904875" h="400050">
                  <a:moveTo>
                    <a:pt x="340258" y="80187"/>
                  </a:moveTo>
                  <a:lnTo>
                    <a:pt x="326936" y="66560"/>
                  </a:lnTo>
                  <a:lnTo>
                    <a:pt x="340563" y="53251"/>
                  </a:lnTo>
                  <a:lnTo>
                    <a:pt x="353885" y="66865"/>
                  </a:lnTo>
                  <a:lnTo>
                    <a:pt x="340258" y="80187"/>
                  </a:lnTo>
                  <a:close/>
                </a:path>
                <a:path w="904875" h="400050">
                  <a:moveTo>
                    <a:pt x="313016" y="106819"/>
                  </a:moveTo>
                  <a:lnTo>
                    <a:pt x="299694" y="93192"/>
                  </a:lnTo>
                  <a:lnTo>
                    <a:pt x="313321" y="79883"/>
                  </a:lnTo>
                  <a:lnTo>
                    <a:pt x="326631" y="93497"/>
                  </a:lnTo>
                  <a:lnTo>
                    <a:pt x="313016" y="106819"/>
                  </a:lnTo>
                  <a:close/>
                </a:path>
                <a:path w="904875" h="400050">
                  <a:moveTo>
                    <a:pt x="285762" y="133451"/>
                  </a:moveTo>
                  <a:lnTo>
                    <a:pt x="272453" y="119824"/>
                  </a:lnTo>
                  <a:lnTo>
                    <a:pt x="286067" y="106514"/>
                  </a:lnTo>
                  <a:lnTo>
                    <a:pt x="299389" y="120141"/>
                  </a:lnTo>
                  <a:lnTo>
                    <a:pt x="285762" y="133451"/>
                  </a:lnTo>
                  <a:close/>
                </a:path>
                <a:path w="904875" h="400050">
                  <a:moveTo>
                    <a:pt x="258521" y="160083"/>
                  </a:moveTo>
                  <a:lnTo>
                    <a:pt x="245211" y="146469"/>
                  </a:lnTo>
                  <a:lnTo>
                    <a:pt x="258825" y="133146"/>
                  </a:lnTo>
                  <a:lnTo>
                    <a:pt x="272148" y="146773"/>
                  </a:lnTo>
                  <a:lnTo>
                    <a:pt x="258521" y="160083"/>
                  </a:lnTo>
                  <a:close/>
                </a:path>
                <a:path w="904875" h="400050">
                  <a:moveTo>
                    <a:pt x="231279" y="186715"/>
                  </a:moveTo>
                  <a:lnTo>
                    <a:pt x="217957" y="173100"/>
                  </a:lnTo>
                  <a:lnTo>
                    <a:pt x="231584" y="159778"/>
                  </a:lnTo>
                  <a:lnTo>
                    <a:pt x="244894" y="173405"/>
                  </a:lnTo>
                  <a:lnTo>
                    <a:pt x="231279" y="186715"/>
                  </a:lnTo>
                  <a:close/>
                </a:path>
                <a:path w="904875" h="400050">
                  <a:moveTo>
                    <a:pt x="204038" y="213347"/>
                  </a:moveTo>
                  <a:lnTo>
                    <a:pt x="190715" y="199732"/>
                  </a:lnTo>
                  <a:lnTo>
                    <a:pt x="204342" y="186410"/>
                  </a:lnTo>
                  <a:lnTo>
                    <a:pt x="217652" y="200037"/>
                  </a:lnTo>
                  <a:lnTo>
                    <a:pt x="204038" y="213347"/>
                  </a:lnTo>
                  <a:close/>
                </a:path>
                <a:path w="904875" h="400050">
                  <a:moveTo>
                    <a:pt x="176783" y="239979"/>
                  </a:moveTo>
                  <a:lnTo>
                    <a:pt x="163474" y="226364"/>
                  </a:lnTo>
                  <a:lnTo>
                    <a:pt x="177088" y="213042"/>
                  </a:lnTo>
                  <a:lnTo>
                    <a:pt x="190411" y="226669"/>
                  </a:lnTo>
                  <a:lnTo>
                    <a:pt x="176783" y="239979"/>
                  </a:lnTo>
                  <a:close/>
                </a:path>
                <a:path w="904875" h="400050">
                  <a:moveTo>
                    <a:pt x="149542" y="266623"/>
                  </a:moveTo>
                  <a:lnTo>
                    <a:pt x="136220" y="252996"/>
                  </a:lnTo>
                  <a:lnTo>
                    <a:pt x="149847" y="239674"/>
                  </a:lnTo>
                  <a:lnTo>
                    <a:pt x="163169" y="253301"/>
                  </a:lnTo>
                  <a:lnTo>
                    <a:pt x="149542" y="266623"/>
                  </a:lnTo>
                  <a:close/>
                </a:path>
                <a:path w="904875" h="400050">
                  <a:moveTo>
                    <a:pt x="122300" y="293255"/>
                  </a:moveTo>
                  <a:lnTo>
                    <a:pt x="108978" y="279628"/>
                  </a:lnTo>
                  <a:lnTo>
                    <a:pt x="122605" y="266306"/>
                  </a:lnTo>
                  <a:lnTo>
                    <a:pt x="135915" y="279933"/>
                  </a:lnTo>
                  <a:lnTo>
                    <a:pt x="122300" y="293255"/>
                  </a:lnTo>
                  <a:close/>
                </a:path>
                <a:path w="904875" h="400050">
                  <a:moveTo>
                    <a:pt x="95046" y="319887"/>
                  </a:moveTo>
                  <a:lnTo>
                    <a:pt x="81737" y="306260"/>
                  </a:lnTo>
                  <a:lnTo>
                    <a:pt x="95364" y="292950"/>
                  </a:lnTo>
                  <a:lnTo>
                    <a:pt x="108673" y="306565"/>
                  </a:lnTo>
                  <a:lnTo>
                    <a:pt x="95046" y="319887"/>
                  </a:lnTo>
                  <a:close/>
                </a:path>
                <a:path w="904875" h="400050">
                  <a:moveTo>
                    <a:pt x="67805" y="346519"/>
                  </a:moveTo>
                  <a:lnTo>
                    <a:pt x="54495" y="332892"/>
                  </a:lnTo>
                  <a:lnTo>
                    <a:pt x="68110" y="319582"/>
                  </a:lnTo>
                  <a:lnTo>
                    <a:pt x="81432" y="333197"/>
                  </a:lnTo>
                  <a:lnTo>
                    <a:pt x="67805" y="346519"/>
                  </a:lnTo>
                  <a:close/>
                </a:path>
                <a:path w="904875" h="400050">
                  <a:moveTo>
                    <a:pt x="40563" y="373151"/>
                  </a:moveTo>
                  <a:lnTo>
                    <a:pt x="27241" y="359524"/>
                  </a:lnTo>
                  <a:lnTo>
                    <a:pt x="40868" y="346214"/>
                  </a:lnTo>
                  <a:lnTo>
                    <a:pt x="54190" y="359829"/>
                  </a:lnTo>
                  <a:lnTo>
                    <a:pt x="40563" y="373151"/>
                  </a:lnTo>
                  <a:close/>
                </a:path>
                <a:path w="904875" h="400050">
                  <a:moveTo>
                    <a:pt x="13322" y="399783"/>
                  </a:moveTo>
                  <a:lnTo>
                    <a:pt x="0" y="386156"/>
                  </a:lnTo>
                  <a:lnTo>
                    <a:pt x="13627" y="372846"/>
                  </a:lnTo>
                  <a:lnTo>
                    <a:pt x="26936" y="386461"/>
                  </a:lnTo>
                  <a:lnTo>
                    <a:pt x="13322" y="399783"/>
                  </a:lnTo>
                  <a:close/>
                </a:path>
              </a:pathLst>
            </a:custGeom>
            <a:solidFill>
              <a:srgbClr val="DDDDDD"/>
            </a:solidFill>
          </p:spPr>
          <p:txBody>
            <a:bodyPr wrap="square" lIns="0" tIns="0" rIns="0" bIns="0" rtlCol="0"/>
            <a:lstStyle/>
            <a:p/>
          </p:txBody>
        </p:sp>
        <p:sp>
          <p:nvSpPr>
            <p:cNvPr id="8" name="object 8"/>
            <p:cNvSpPr/>
            <p:nvPr/>
          </p:nvSpPr>
          <p:spPr>
            <a:xfrm>
              <a:off x="6591033" y="5006644"/>
              <a:ext cx="1219200" cy="623570"/>
            </a:xfrm>
            <a:custGeom>
              <a:avLst/>
              <a:gdLst/>
              <a:ahLst/>
              <a:cxnLst/>
              <a:rect l="l" t="t" r="r" b="b"/>
              <a:pathLst>
                <a:path w="1219200" h="623570">
                  <a:moveTo>
                    <a:pt x="1218857" y="622985"/>
                  </a:moveTo>
                  <a:lnTo>
                    <a:pt x="1199807" y="622985"/>
                  </a:lnTo>
                  <a:lnTo>
                    <a:pt x="1199807" y="603935"/>
                  </a:lnTo>
                  <a:lnTo>
                    <a:pt x="1218857" y="603935"/>
                  </a:lnTo>
                  <a:lnTo>
                    <a:pt x="1218857" y="622985"/>
                  </a:lnTo>
                  <a:close/>
                </a:path>
                <a:path w="1219200" h="623570">
                  <a:moveTo>
                    <a:pt x="1180757" y="622985"/>
                  </a:moveTo>
                  <a:lnTo>
                    <a:pt x="1161707" y="622985"/>
                  </a:lnTo>
                  <a:lnTo>
                    <a:pt x="1161707" y="603935"/>
                  </a:lnTo>
                  <a:lnTo>
                    <a:pt x="1180757" y="603935"/>
                  </a:lnTo>
                  <a:lnTo>
                    <a:pt x="1180757" y="622985"/>
                  </a:lnTo>
                  <a:close/>
                </a:path>
                <a:path w="1219200" h="623570">
                  <a:moveTo>
                    <a:pt x="1142657" y="622985"/>
                  </a:moveTo>
                  <a:lnTo>
                    <a:pt x="1123607" y="622985"/>
                  </a:lnTo>
                  <a:lnTo>
                    <a:pt x="1123607" y="603935"/>
                  </a:lnTo>
                  <a:lnTo>
                    <a:pt x="1142657" y="603935"/>
                  </a:lnTo>
                  <a:lnTo>
                    <a:pt x="1142657" y="622985"/>
                  </a:lnTo>
                  <a:close/>
                </a:path>
                <a:path w="1219200" h="623570">
                  <a:moveTo>
                    <a:pt x="1104557" y="622985"/>
                  </a:moveTo>
                  <a:lnTo>
                    <a:pt x="1085507" y="622985"/>
                  </a:lnTo>
                  <a:lnTo>
                    <a:pt x="1085507" y="603935"/>
                  </a:lnTo>
                  <a:lnTo>
                    <a:pt x="1104557" y="603935"/>
                  </a:lnTo>
                  <a:lnTo>
                    <a:pt x="1104557" y="622985"/>
                  </a:lnTo>
                  <a:close/>
                </a:path>
                <a:path w="1219200" h="623570">
                  <a:moveTo>
                    <a:pt x="1066457" y="622985"/>
                  </a:moveTo>
                  <a:lnTo>
                    <a:pt x="1047407" y="622985"/>
                  </a:lnTo>
                  <a:lnTo>
                    <a:pt x="1047407" y="603935"/>
                  </a:lnTo>
                  <a:lnTo>
                    <a:pt x="1066457" y="603935"/>
                  </a:lnTo>
                  <a:lnTo>
                    <a:pt x="1066457" y="622985"/>
                  </a:lnTo>
                  <a:close/>
                </a:path>
                <a:path w="1219200" h="623570">
                  <a:moveTo>
                    <a:pt x="1028357" y="622985"/>
                  </a:moveTo>
                  <a:lnTo>
                    <a:pt x="1009307" y="622985"/>
                  </a:lnTo>
                  <a:lnTo>
                    <a:pt x="1009307" y="603935"/>
                  </a:lnTo>
                  <a:lnTo>
                    <a:pt x="1028357" y="603935"/>
                  </a:lnTo>
                  <a:lnTo>
                    <a:pt x="1028357" y="622985"/>
                  </a:lnTo>
                  <a:close/>
                </a:path>
                <a:path w="1219200" h="623570">
                  <a:moveTo>
                    <a:pt x="990257" y="622985"/>
                  </a:moveTo>
                  <a:lnTo>
                    <a:pt x="971207" y="622985"/>
                  </a:lnTo>
                  <a:lnTo>
                    <a:pt x="971207" y="603935"/>
                  </a:lnTo>
                  <a:lnTo>
                    <a:pt x="990257" y="603935"/>
                  </a:lnTo>
                  <a:lnTo>
                    <a:pt x="990257" y="622985"/>
                  </a:lnTo>
                  <a:close/>
                </a:path>
                <a:path w="1219200" h="623570">
                  <a:moveTo>
                    <a:pt x="952157" y="622985"/>
                  </a:moveTo>
                  <a:lnTo>
                    <a:pt x="933107" y="622985"/>
                  </a:lnTo>
                  <a:lnTo>
                    <a:pt x="933107" y="603935"/>
                  </a:lnTo>
                  <a:lnTo>
                    <a:pt x="952157" y="603935"/>
                  </a:lnTo>
                  <a:lnTo>
                    <a:pt x="952157" y="622985"/>
                  </a:lnTo>
                  <a:close/>
                </a:path>
                <a:path w="1219200" h="623570">
                  <a:moveTo>
                    <a:pt x="914057" y="622985"/>
                  </a:moveTo>
                  <a:lnTo>
                    <a:pt x="895007" y="622985"/>
                  </a:lnTo>
                  <a:lnTo>
                    <a:pt x="895007" y="603935"/>
                  </a:lnTo>
                  <a:lnTo>
                    <a:pt x="914057" y="603935"/>
                  </a:lnTo>
                  <a:lnTo>
                    <a:pt x="914057" y="622985"/>
                  </a:lnTo>
                  <a:close/>
                </a:path>
                <a:path w="1219200" h="623570">
                  <a:moveTo>
                    <a:pt x="875957" y="622985"/>
                  </a:moveTo>
                  <a:lnTo>
                    <a:pt x="856907" y="622985"/>
                  </a:lnTo>
                  <a:lnTo>
                    <a:pt x="856907" y="603935"/>
                  </a:lnTo>
                  <a:lnTo>
                    <a:pt x="875957" y="603935"/>
                  </a:lnTo>
                  <a:lnTo>
                    <a:pt x="875957" y="622985"/>
                  </a:lnTo>
                  <a:close/>
                </a:path>
                <a:path w="1219200" h="623570">
                  <a:moveTo>
                    <a:pt x="837857" y="622985"/>
                  </a:moveTo>
                  <a:lnTo>
                    <a:pt x="818807" y="622985"/>
                  </a:lnTo>
                  <a:lnTo>
                    <a:pt x="818807" y="603935"/>
                  </a:lnTo>
                  <a:lnTo>
                    <a:pt x="837857" y="603935"/>
                  </a:lnTo>
                  <a:lnTo>
                    <a:pt x="837857" y="622985"/>
                  </a:lnTo>
                  <a:close/>
                </a:path>
                <a:path w="1219200" h="623570">
                  <a:moveTo>
                    <a:pt x="799757" y="622985"/>
                  </a:moveTo>
                  <a:lnTo>
                    <a:pt x="780707" y="622985"/>
                  </a:lnTo>
                  <a:lnTo>
                    <a:pt x="780707" y="603935"/>
                  </a:lnTo>
                  <a:lnTo>
                    <a:pt x="799757" y="603935"/>
                  </a:lnTo>
                  <a:lnTo>
                    <a:pt x="799757" y="622985"/>
                  </a:lnTo>
                  <a:close/>
                </a:path>
                <a:path w="1219200" h="623570">
                  <a:moveTo>
                    <a:pt x="761657" y="622985"/>
                  </a:moveTo>
                  <a:lnTo>
                    <a:pt x="742607" y="622985"/>
                  </a:lnTo>
                  <a:lnTo>
                    <a:pt x="742607" y="603935"/>
                  </a:lnTo>
                  <a:lnTo>
                    <a:pt x="761657" y="603935"/>
                  </a:lnTo>
                  <a:lnTo>
                    <a:pt x="761657" y="622985"/>
                  </a:lnTo>
                  <a:close/>
                </a:path>
                <a:path w="1219200" h="623570">
                  <a:moveTo>
                    <a:pt x="723557" y="622985"/>
                  </a:moveTo>
                  <a:lnTo>
                    <a:pt x="704507" y="622985"/>
                  </a:lnTo>
                  <a:lnTo>
                    <a:pt x="704507" y="603935"/>
                  </a:lnTo>
                  <a:lnTo>
                    <a:pt x="723557" y="603935"/>
                  </a:lnTo>
                  <a:lnTo>
                    <a:pt x="723557" y="622985"/>
                  </a:lnTo>
                  <a:close/>
                </a:path>
                <a:path w="1219200" h="623570">
                  <a:moveTo>
                    <a:pt x="685457" y="622985"/>
                  </a:moveTo>
                  <a:lnTo>
                    <a:pt x="666407" y="622985"/>
                  </a:lnTo>
                  <a:lnTo>
                    <a:pt x="666407" y="603935"/>
                  </a:lnTo>
                  <a:lnTo>
                    <a:pt x="685457" y="603935"/>
                  </a:lnTo>
                  <a:lnTo>
                    <a:pt x="685457" y="622985"/>
                  </a:lnTo>
                  <a:close/>
                </a:path>
                <a:path w="1219200" h="623570">
                  <a:moveTo>
                    <a:pt x="645706" y="608164"/>
                  </a:moveTo>
                  <a:lnTo>
                    <a:pt x="631685" y="595261"/>
                  </a:lnTo>
                  <a:lnTo>
                    <a:pt x="644588" y="581240"/>
                  </a:lnTo>
                  <a:lnTo>
                    <a:pt x="658609" y="594144"/>
                  </a:lnTo>
                  <a:lnTo>
                    <a:pt x="645706" y="608164"/>
                  </a:lnTo>
                  <a:close/>
                </a:path>
                <a:path w="1219200" h="623570">
                  <a:moveTo>
                    <a:pt x="617677" y="582358"/>
                  </a:moveTo>
                  <a:lnTo>
                    <a:pt x="603656" y="569468"/>
                  </a:lnTo>
                  <a:lnTo>
                    <a:pt x="616546" y="555447"/>
                  </a:lnTo>
                  <a:lnTo>
                    <a:pt x="630567" y="568337"/>
                  </a:lnTo>
                  <a:lnTo>
                    <a:pt x="617677" y="582358"/>
                  </a:lnTo>
                  <a:close/>
                </a:path>
                <a:path w="1219200" h="623570">
                  <a:moveTo>
                    <a:pt x="589635" y="556564"/>
                  </a:moveTo>
                  <a:lnTo>
                    <a:pt x="575614" y="543661"/>
                  </a:lnTo>
                  <a:lnTo>
                    <a:pt x="588517" y="529640"/>
                  </a:lnTo>
                  <a:lnTo>
                    <a:pt x="602538" y="542544"/>
                  </a:lnTo>
                  <a:lnTo>
                    <a:pt x="589635" y="556564"/>
                  </a:lnTo>
                  <a:close/>
                </a:path>
                <a:path w="1219200" h="623570">
                  <a:moveTo>
                    <a:pt x="561593" y="530771"/>
                  </a:moveTo>
                  <a:lnTo>
                    <a:pt x="547573" y="517867"/>
                  </a:lnTo>
                  <a:lnTo>
                    <a:pt x="560476" y="503847"/>
                  </a:lnTo>
                  <a:lnTo>
                    <a:pt x="574497" y="516750"/>
                  </a:lnTo>
                  <a:lnTo>
                    <a:pt x="561593" y="530771"/>
                  </a:lnTo>
                  <a:close/>
                </a:path>
                <a:path w="1219200" h="623570">
                  <a:moveTo>
                    <a:pt x="533565" y="504964"/>
                  </a:moveTo>
                  <a:lnTo>
                    <a:pt x="519544" y="492074"/>
                  </a:lnTo>
                  <a:lnTo>
                    <a:pt x="532447" y="478053"/>
                  </a:lnTo>
                  <a:lnTo>
                    <a:pt x="546455" y="490943"/>
                  </a:lnTo>
                  <a:lnTo>
                    <a:pt x="533565" y="504964"/>
                  </a:lnTo>
                  <a:close/>
                </a:path>
                <a:path w="1219200" h="623570">
                  <a:moveTo>
                    <a:pt x="505523" y="479171"/>
                  </a:moveTo>
                  <a:lnTo>
                    <a:pt x="491502" y="466267"/>
                  </a:lnTo>
                  <a:lnTo>
                    <a:pt x="504405" y="452247"/>
                  </a:lnTo>
                  <a:lnTo>
                    <a:pt x="518426" y="465150"/>
                  </a:lnTo>
                  <a:lnTo>
                    <a:pt x="505523" y="479171"/>
                  </a:lnTo>
                  <a:close/>
                </a:path>
                <a:path w="1219200" h="623570">
                  <a:moveTo>
                    <a:pt x="477481" y="453377"/>
                  </a:moveTo>
                  <a:lnTo>
                    <a:pt x="463473" y="440474"/>
                  </a:lnTo>
                  <a:lnTo>
                    <a:pt x="476364" y="426453"/>
                  </a:lnTo>
                  <a:lnTo>
                    <a:pt x="490385" y="439356"/>
                  </a:lnTo>
                  <a:lnTo>
                    <a:pt x="477481" y="453377"/>
                  </a:lnTo>
                  <a:close/>
                </a:path>
                <a:path w="1219200" h="623570">
                  <a:moveTo>
                    <a:pt x="449452" y="427570"/>
                  </a:moveTo>
                  <a:lnTo>
                    <a:pt x="435432" y="414680"/>
                  </a:lnTo>
                  <a:lnTo>
                    <a:pt x="448335" y="400659"/>
                  </a:lnTo>
                  <a:lnTo>
                    <a:pt x="462343" y="413550"/>
                  </a:lnTo>
                  <a:lnTo>
                    <a:pt x="449452" y="427570"/>
                  </a:lnTo>
                  <a:close/>
                </a:path>
                <a:path w="1219200" h="623570">
                  <a:moveTo>
                    <a:pt x="421411" y="401777"/>
                  </a:moveTo>
                  <a:lnTo>
                    <a:pt x="407390" y="388874"/>
                  </a:lnTo>
                  <a:lnTo>
                    <a:pt x="420293" y="374853"/>
                  </a:lnTo>
                  <a:lnTo>
                    <a:pt x="434314" y="387756"/>
                  </a:lnTo>
                  <a:lnTo>
                    <a:pt x="421411" y="401777"/>
                  </a:lnTo>
                  <a:close/>
                </a:path>
                <a:path w="1219200" h="623570">
                  <a:moveTo>
                    <a:pt x="393369" y="375983"/>
                  </a:moveTo>
                  <a:lnTo>
                    <a:pt x="379361" y="363080"/>
                  </a:lnTo>
                  <a:lnTo>
                    <a:pt x="392252" y="349059"/>
                  </a:lnTo>
                  <a:lnTo>
                    <a:pt x="406273" y="361962"/>
                  </a:lnTo>
                  <a:lnTo>
                    <a:pt x="393369" y="375983"/>
                  </a:lnTo>
                  <a:close/>
                </a:path>
                <a:path w="1219200" h="623570">
                  <a:moveTo>
                    <a:pt x="365340" y="350177"/>
                  </a:moveTo>
                  <a:lnTo>
                    <a:pt x="351320" y="337273"/>
                  </a:lnTo>
                  <a:lnTo>
                    <a:pt x="364223" y="323265"/>
                  </a:lnTo>
                  <a:lnTo>
                    <a:pt x="378244" y="336156"/>
                  </a:lnTo>
                  <a:lnTo>
                    <a:pt x="365340" y="350177"/>
                  </a:lnTo>
                  <a:close/>
                </a:path>
                <a:path w="1219200" h="623570">
                  <a:moveTo>
                    <a:pt x="337299" y="324383"/>
                  </a:moveTo>
                  <a:lnTo>
                    <a:pt x="323278" y="311480"/>
                  </a:lnTo>
                  <a:lnTo>
                    <a:pt x="336181" y="297459"/>
                  </a:lnTo>
                  <a:lnTo>
                    <a:pt x="350202" y="310362"/>
                  </a:lnTo>
                  <a:lnTo>
                    <a:pt x="337299" y="324383"/>
                  </a:lnTo>
                  <a:close/>
                </a:path>
                <a:path w="1219200" h="623570">
                  <a:moveTo>
                    <a:pt x="309270" y="298576"/>
                  </a:moveTo>
                  <a:lnTo>
                    <a:pt x="295249" y="285686"/>
                  </a:lnTo>
                  <a:lnTo>
                    <a:pt x="308140" y="271665"/>
                  </a:lnTo>
                  <a:lnTo>
                    <a:pt x="322160" y="284568"/>
                  </a:lnTo>
                  <a:lnTo>
                    <a:pt x="309270" y="298576"/>
                  </a:lnTo>
                  <a:close/>
                </a:path>
                <a:path w="1219200" h="623570">
                  <a:moveTo>
                    <a:pt x="281228" y="272783"/>
                  </a:moveTo>
                  <a:lnTo>
                    <a:pt x="267207" y="259880"/>
                  </a:lnTo>
                  <a:lnTo>
                    <a:pt x="280111" y="245872"/>
                  </a:lnTo>
                  <a:lnTo>
                    <a:pt x="294131" y="258762"/>
                  </a:lnTo>
                  <a:lnTo>
                    <a:pt x="281228" y="272783"/>
                  </a:lnTo>
                  <a:close/>
                </a:path>
                <a:path w="1219200" h="623570">
                  <a:moveTo>
                    <a:pt x="253187" y="246989"/>
                  </a:moveTo>
                  <a:lnTo>
                    <a:pt x="239166" y="234086"/>
                  </a:lnTo>
                  <a:lnTo>
                    <a:pt x="252069" y="220065"/>
                  </a:lnTo>
                  <a:lnTo>
                    <a:pt x="266090" y="232968"/>
                  </a:lnTo>
                  <a:lnTo>
                    <a:pt x="253187" y="246989"/>
                  </a:lnTo>
                  <a:close/>
                </a:path>
                <a:path w="1219200" h="623570">
                  <a:moveTo>
                    <a:pt x="225158" y="221183"/>
                  </a:moveTo>
                  <a:lnTo>
                    <a:pt x="211137" y="208292"/>
                  </a:lnTo>
                  <a:lnTo>
                    <a:pt x="224040" y="194271"/>
                  </a:lnTo>
                  <a:lnTo>
                    <a:pt x="238048" y="207175"/>
                  </a:lnTo>
                  <a:lnTo>
                    <a:pt x="225158" y="221183"/>
                  </a:lnTo>
                  <a:close/>
                </a:path>
                <a:path w="1219200" h="623570">
                  <a:moveTo>
                    <a:pt x="197116" y="195389"/>
                  </a:moveTo>
                  <a:lnTo>
                    <a:pt x="183095" y="182486"/>
                  </a:lnTo>
                  <a:lnTo>
                    <a:pt x="195999" y="168478"/>
                  </a:lnTo>
                  <a:lnTo>
                    <a:pt x="210019" y="181368"/>
                  </a:lnTo>
                  <a:lnTo>
                    <a:pt x="197116" y="195389"/>
                  </a:lnTo>
                  <a:close/>
                </a:path>
                <a:path w="1219200" h="623570">
                  <a:moveTo>
                    <a:pt x="169075" y="169595"/>
                  </a:moveTo>
                  <a:lnTo>
                    <a:pt x="155066" y="156692"/>
                  </a:lnTo>
                  <a:lnTo>
                    <a:pt x="167957" y="142671"/>
                  </a:lnTo>
                  <a:lnTo>
                    <a:pt x="181978" y="155575"/>
                  </a:lnTo>
                  <a:lnTo>
                    <a:pt x="169075" y="169595"/>
                  </a:lnTo>
                  <a:close/>
                </a:path>
                <a:path w="1219200" h="623570">
                  <a:moveTo>
                    <a:pt x="141046" y="143789"/>
                  </a:moveTo>
                  <a:lnTo>
                    <a:pt x="127025" y="130898"/>
                  </a:lnTo>
                  <a:lnTo>
                    <a:pt x="139928" y="116878"/>
                  </a:lnTo>
                  <a:lnTo>
                    <a:pt x="153936" y="129781"/>
                  </a:lnTo>
                  <a:lnTo>
                    <a:pt x="141046" y="143789"/>
                  </a:lnTo>
                  <a:close/>
                </a:path>
                <a:path w="1219200" h="623570">
                  <a:moveTo>
                    <a:pt x="113004" y="117995"/>
                  </a:moveTo>
                  <a:lnTo>
                    <a:pt x="98983" y="105092"/>
                  </a:lnTo>
                  <a:lnTo>
                    <a:pt x="111886" y="91084"/>
                  </a:lnTo>
                  <a:lnTo>
                    <a:pt x="125907" y="103974"/>
                  </a:lnTo>
                  <a:lnTo>
                    <a:pt x="113004" y="117995"/>
                  </a:lnTo>
                  <a:close/>
                </a:path>
                <a:path w="1219200" h="623570">
                  <a:moveTo>
                    <a:pt x="84962" y="92201"/>
                  </a:moveTo>
                  <a:lnTo>
                    <a:pt x="70954" y="79298"/>
                  </a:lnTo>
                  <a:lnTo>
                    <a:pt x="83845" y="65277"/>
                  </a:lnTo>
                  <a:lnTo>
                    <a:pt x="97866" y="78181"/>
                  </a:lnTo>
                  <a:lnTo>
                    <a:pt x="84962" y="92201"/>
                  </a:lnTo>
                  <a:close/>
                </a:path>
                <a:path w="1219200" h="623570">
                  <a:moveTo>
                    <a:pt x="56934" y="66395"/>
                  </a:moveTo>
                  <a:lnTo>
                    <a:pt x="42913" y="53505"/>
                  </a:lnTo>
                  <a:lnTo>
                    <a:pt x="55816" y="39484"/>
                  </a:lnTo>
                  <a:lnTo>
                    <a:pt x="69837" y="52387"/>
                  </a:lnTo>
                  <a:lnTo>
                    <a:pt x="56934" y="66395"/>
                  </a:lnTo>
                  <a:close/>
                </a:path>
                <a:path w="1219200" h="623570">
                  <a:moveTo>
                    <a:pt x="28892" y="40601"/>
                  </a:moveTo>
                  <a:lnTo>
                    <a:pt x="14871" y="27698"/>
                  </a:lnTo>
                  <a:lnTo>
                    <a:pt x="27774" y="13690"/>
                  </a:lnTo>
                  <a:lnTo>
                    <a:pt x="41795" y="26581"/>
                  </a:lnTo>
                  <a:lnTo>
                    <a:pt x="28892" y="40601"/>
                  </a:lnTo>
                  <a:close/>
                </a:path>
                <a:path w="1219200" h="623570">
                  <a:moveTo>
                    <a:pt x="863" y="14808"/>
                  </a:moveTo>
                  <a:lnTo>
                    <a:pt x="0" y="14008"/>
                  </a:lnTo>
                  <a:lnTo>
                    <a:pt x="12903" y="0"/>
                  </a:lnTo>
                  <a:lnTo>
                    <a:pt x="13754" y="787"/>
                  </a:lnTo>
                  <a:lnTo>
                    <a:pt x="863" y="14808"/>
                  </a:lnTo>
                  <a:close/>
                </a:path>
              </a:pathLst>
            </a:custGeom>
            <a:solidFill>
              <a:srgbClr val="002397"/>
            </a:solidFill>
          </p:spPr>
          <p:txBody>
            <a:bodyPr wrap="square" lIns="0" tIns="0" rIns="0" bIns="0" rtlCol="0"/>
            <a:lstStyle/>
            <a:p/>
          </p:txBody>
        </p:sp>
        <p:sp>
          <p:nvSpPr>
            <p:cNvPr id="9" name="object 9"/>
            <p:cNvSpPr/>
            <p:nvPr/>
          </p:nvSpPr>
          <p:spPr>
            <a:xfrm>
              <a:off x="5498985" y="4358728"/>
              <a:ext cx="1074420" cy="0"/>
            </a:xfrm>
            <a:custGeom>
              <a:avLst/>
              <a:gdLst/>
              <a:ahLst/>
              <a:cxnLst/>
              <a:rect l="l" t="t" r="r" b="b"/>
              <a:pathLst>
                <a:path w="1074420">
                  <a:moveTo>
                    <a:pt x="0" y="0"/>
                  </a:moveTo>
                  <a:lnTo>
                    <a:pt x="1074089" y="0"/>
                  </a:lnTo>
                </a:path>
              </a:pathLst>
            </a:custGeom>
            <a:ln w="9525">
              <a:solidFill>
                <a:srgbClr val="C0C0C0"/>
              </a:solidFill>
              <a:prstDash val="sysDot"/>
            </a:ln>
          </p:spPr>
          <p:txBody>
            <a:bodyPr wrap="square" lIns="0" tIns="0" rIns="0" bIns="0" rtlCol="0"/>
            <a:lstStyle/>
            <a:p/>
          </p:txBody>
        </p:sp>
        <p:sp>
          <p:nvSpPr>
            <p:cNvPr id="10" name="object 10"/>
            <p:cNvSpPr/>
            <p:nvPr/>
          </p:nvSpPr>
          <p:spPr>
            <a:xfrm>
              <a:off x="4294555" y="3615359"/>
              <a:ext cx="1047750" cy="433705"/>
            </a:xfrm>
            <a:custGeom>
              <a:avLst/>
              <a:gdLst/>
              <a:ahLst/>
              <a:cxnLst/>
              <a:rect l="l" t="t" r="r" b="b"/>
              <a:pathLst>
                <a:path w="1047750" h="433704">
                  <a:moveTo>
                    <a:pt x="19037" y="19392"/>
                  </a:moveTo>
                  <a:lnTo>
                    <a:pt x="0" y="19037"/>
                  </a:lnTo>
                  <a:lnTo>
                    <a:pt x="342" y="0"/>
                  </a:lnTo>
                  <a:lnTo>
                    <a:pt x="19380" y="342"/>
                  </a:lnTo>
                  <a:lnTo>
                    <a:pt x="19037" y="19392"/>
                  </a:lnTo>
                  <a:close/>
                </a:path>
                <a:path w="1047750" h="433704">
                  <a:moveTo>
                    <a:pt x="57137" y="20078"/>
                  </a:moveTo>
                  <a:lnTo>
                    <a:pt x="38087" y="19735"/>
                  </a:lnTo>
                  <a:lnTo>
                    <a:pt x="38430" y="685"/>
                  </a:lnTo>
                  <a:lnTo>
                    <a:pt x="57480" y="1028"/>
                  </a:lnTo>
                  <a:lnTo>
                    <a:pt x="57137" y="20078"/>
                  </a:lnTo>
                  <a:close/>
                </a:path>
                <a:path w="1047750" h="433704">
                  <a:moveTo>
                    <a:pt x="95224" y="20764"/>
                  </a:moveTo>
                  <a:lnTo>
                    <a:pt x="76187" y="20421"/>
                  </a:lnTo>
                  <a:lnTo>
                    <a:pt x="76530" y="1371"/>
                  </a:lnTo>
                  <a:lnTo>
                    <a:pt x="95567" y="1714"/>
                  </a:lnTo>
                  <a:lnTo>
                    <a:pt x="95224" y="20764"/>
                  </a:lnTo>
                  <a:close/>
                </a:path>
                <a:path w="1047750" h="433704">
                  <a:moveTo>
                    <a:pt x="133324" y="21450"/>
                  </a:moveTo>
                  <a:lnTo>
                    <a:pt x="114274" y="21107"/>
                  </a:lnTo>
                  <a:lnTo>
                    <a:pt x="114617" y="2057"/>
                  </a:lnTo>
                  <a:lnTo>
                    <a:pt x="133667" y="2400"/>
                  </a:lnTo>
                  <a:lnTo>
                    <a:pt x="133324" y="21450"/>
                  </a:lnTo>
                  <a:close/>
                </a:path>
                <a:path w="1047750" h="433704">
                  <a:moveTo>
                    <a:pt x="171411" y="22136"/>
                  </a:moveTo>
                  <a:lnTo>
                    <a:pt x="152374" y="21793"/>
                  </a:lnTo>
                  <a:lnTo>
                    <a:pt x="152717" y="2743"/>
                  </a:lnTo>
                  <a:lnTo>
                    <a:pt x="171754" y="3086"/>
                  </a:lnTo>
                  <a:lnTo>
                    <a:pt x="171411" y="22136"/>
                  </a:lnTo>
                  <a:close/>
                </a:path>
                <a:path w="1047750" h="433704">
                  <a:moveTo>
                    <a:pt x="209511" y="22821"/>
                  </a:moveTo>
                  <a:lnTo>
                    <a:pt x="190461" y="22479"/>
                  </a:lnTo>
                  <a:lnTo>
                    <a:pt x="190804" y="3429"/>
                  </a:lnTo>
                  <a:lnTo>
                    <a:pt x="209854" y="3771"/>
                  </a:lnTo>
                  <a:lnTo>
                    <a:pt x="209511" y="22821"/>
                  </a:lnTo>
                  <a:close/>
                </a:path>
                <a:path w="1047750" h="433704">
                  <a:moveTo>
                    <a:pt x="247599" y="23507"/>
                  </a:moveTo>
                  <a:lnTo>
                    <a:pt x="228561" y="23164"/>
                  </a:lnTo>
                  <a:lnTo>
                    <a:pt x="228904" y="4127"/>
                  </a:lnTo>
                  <a:lnTo>
                    <a:pt x="247942" y="4470"/>
                  </a:lnTo>
                  <a:lnTo>
                    <a:pt x="247599" y="23507"/>
                  </a:lnTo>
                  <a:close/>
                </a:path>
                <a:path w="1047750" h="433704">
                  <a:moveTo>
                    <a:pt x="285699" y="24193"/>
                  </a:moveTo>
                  <a:lnTo>
                    <a:pt x="266649" y="23850"/>
                  </a:lnTo>
                  <a:lnTo>
                    <a:pt x="266992" y="4813"/>
                  </a:lnTo>
                  <a:lnTo>
                    <a:pt x="286042" y="5156"/>
                  </a:lnTo>
                  <a:lnTo>
                    <a:pt x="285699" y="24193"/>
                  </a:lnTo>
                  <a:close/>
                </a:path>
                <a:path w="1047750" h="433704">
                  <a:moveTo>
                    <a:pt x="323786" y="24892"/>
                  </a:moveTo>
                  <a:lnTo>
                    <a:pt x="304749" y="24549"/>
                  </a:lnTo>
                  <a:lnTo>
                    <a:pt x="305092" y="5499"/>
                  </a:lnTo>
                  <a:lnTo>
                    <a:pt x="324129" y="5842"/>
                  </a:lnTo>
                  <a:lnTo>
                    <a:pt x="323786" y="24892"/>
                  </a:lnTo>
                  <a:close/>
                </a:path>
                <a:path w="1047750" h="433704">
                  <a:moveTo>
                    <a:pt x="361886" y="25577"/>
                  </a:moveTo>
                  <a:lnTo>
                    <a:pt x="342836" y="25234"/>
                  </a:lnTo>
                  <a:lnTo>
                    <a:pt x="343179" y="6184"/>
                  </a:lnTo>
                  <a:lnTo>
                    <a:pt x="362229" y="6527"/>
                  </a:lnTo>
                  <a:lnTo>
                    <a:pt x="361886" y="25577"/>
                  </a:lnTo>
                  <a:close/>
                </a:path>
                <a:path w="1047750" h="433704">
                  <a:moveTo>
                    <a:pt x="399973" y="26263"/>
                  </a:moveTo>
                  <a:lnTo>
                    <a:pt x="380936" y="25920"/>
                  </a:lnTo>
                  <a:lnTo>
                    <a:pt x="381279" y="6870"/>
                  </a:lnTo>
                  <a:lnTo>
                    <a:pt x="400316" y="7213"/>
                  </a:lnTo>
                  <a:lnTo>
                    <a:pt x="399973" y="26263"/>
                  </a:lnTo>
                  <a:close/>
                </a:path>
                <a:path w="1047750" h="433704">
                  <a:moveTo>
                    <a:pt x="438073" y="26949"/>
                  </a:moveTo>
                  <a:lnTo>
                    <a:pt x="419023" y="26606"/>
                  </a:lnTo>
                  <a:lnTo>
                    <a:pt x="419366" y="7556"/>
                  </a:lnTo>
                  <a:lnTo>
                    <a:pt x="438416" y="7899"/>
                  </a:lnTo>
                  <a:lnTo>
                    <a:pt x="438073" y="26949"/>
                  </a:lnTo>
                  <a:close/>
                </a:path>
                <a:path w="1047750" h="433704">
                  <a:moveTo>
                    <a:pt x="476161" y="27635"/>
                  </a:moveTo>
                  <a:lnTo>
                    <a:pt x="457123" y="27292"/>
                  </a:lnTo>
                  <a:lnTo>
                    <a:pt x="457466" y="8242"/>
                  </a:lnTo>
                  <a:lnTo>
                    <a:pt x="476503" y="8585"/>
                  </a:lnTo>
                  <a:lnTo>
                    <a:pt x="476161" y="27635"/>
                  </a:lnTo>
                  <a:close/>
                </a:path>
                <a:path w="1047750" h="433704">
                  <a:moveTo>
                    <a:pt x="514261" y="28321"/>
                  </a:moveTo>
                  <a:lnTo>
                    <a:pt x="495211" y="27978"/>
                  </a:lnTo>
                  <a:lnTo>
                    <a:pt x="495553" y="8928"/>
                  </a:lnTo>
                  <a:lnTo>
                    <a:pt x="514603" y="9283"/>
                  </a:lnTo>
                  <a:lnTo>
                    <a:pt x="514261" y="28321"/>
                  </a:lnTo>
                  <a:close/>
                </a:path>
                <a:path w="1047750" h="433704">
                  <a:moveTo>
                    <a:pt x="549212" y="28740"/>
                  </a:moveTo>
                  <a:lnTo>
                    <a:pt x="537032" y="28740"/>
                  </a:lnTo>
                  <a:lnTo>
                    <a:pt x="533334" y="27388"/>
                  </a:lnTo>
                  <a:lnTo>
                    <a:pt x="533653" y="9626"/>
                  </a:lnTo>
                  <a:lnTo>
                    <a:pt x="537375" y="9690"/>
                  </a:lnTo>
                  <a:lnTo>
                    <a:pt x="539457" y="9956"/>
                  </a:lnTo>
                  <a:lnTo>
                    <a:pt x="541426" y="10668"/>
                  </a:lnTo>
                  <a:lnTo>
                    <a:pt x="543191" y="11798"/>
                  </a:lnTo>
                  <a:lnTo>
                    <a:pt x="555116" y="21424"/>
                  </a:lnTo>
                  <a:lnTo>
                    <a:pt x="549212" y="28740"/>
                  </a:lnTo>
                  <a:close/>
                </a:path>
                <a:path w="1047750" h="433704">
                  <a:moveTo>
                    <a:pt x="533317" y="28305"/>
                  </a:moveTo>
                  <a:lnTo>
                    <a:pt x="531228" y="26619"/>
                  </a:lnTo>
                  <a:lnTo>
                    <a:pt x="533334" y="27388"/>
                  </a:lnTo>
                  <a:lnTo>
                    <a:pt x="533317" y="28305"/>
                  </a:lnTo>
                  <a:close/>
                </a:path>
                <a:path w="1047750" h="433704">
                  <a:moveTo>
                    <a:pt x="537032" y="28740"/>
                  </a:moveTo>
                  <a:lnTo>
                    <a:pt x="533761" y="28663"/>
                  </a:lnTo>
                  <a:lnTo>
                    <a:pt x="533317" y="28305"/>
                  </a:lnTo>
                  <a:lnTo>
                    <a:pt x="533334" y="27388"/>
                  </a:lnTo>
                  <a:lnTo>
                    <a:pt x="537032" y="28740"/>
                  </a:lnTo>
                  <a:close/>
                </a:path>
                <a:path w="1047750" h="433704">
                  <a:moveTo>
                    <a:pt x="533772" y="28673"/>
                  </a:moveTo>
                  <a:lnTo>
                    <a:pt x="533311" y="28663"/>
                  </a:lnTo>
                  <a:lnTo>
                    <a:pt x="533317" y="28305"/>
                  </a:lnTo>
                  <a:lnTo>
                    <a:pt x="533772" y="28673"/>
                  </a:lnTo>
                  <a:close/>
                </a:path>
                <a:path w="1047750" h="433704">
                  <a:moveTo>
                    <a:pt x="543153" y="36245"/>
                  </a:moveTo>
                  <a:lnTo>
                    <a:pt x="533772" y="28673"/>
                  </a:lnTo>
                  <a:lnTo>
                    <a:pt x="537032" y="28740"/>
                  </a:lnTo>
                  <a:lnTo>
                    <a:pt x="549212" y="28740"/>
                  </a:lnTo>
                  <a:lnTo>
                    <a:pt x="543153" y="36245"/>
                  </a:lnTo>
                  <a:close/>
                </a:path>
                <a:path w="1047750" h="433704">
                  <a:moveTo>
                    <a:pt x="572795" y="60172"/>
                  </a:moveTo>
                  <a:lnTo>
                    <a:pt x="557974" y="48209"/>
                  </a:lnTo>
                  <a:lnTo>
                    <a:pt x="569937" y="33388"/>
                  </a:lnTo>
                  <a:lnTo>
                    <a:pt x="584758" y="45351"/>
                  </a:lnTo>
                  <a:lnTo>
                    <a:pt x="572795" y="60172"/>
                  </a:lnTo>
                  <a:close/>
                </a:path>
                <a:path w="1047750" h="433704">
                  <a:moveTo>
                    <a:pt x="602449" y="84099"/>
                  </a:moveTo>
                  <a:lnTo>
                    <a:pt x="587628" y="72136"/>
                  </a:lnTo>
                  <a:lnTo>
                    <a:pt x="599592" y="57315"/>
                  </a:lnTo>
                  <a:lnTo>
                    <a:pt x="614413" y="69278"/>
                  </a:lnTo>
                  <a:lnTo>
                    <a:pt x="602449" y="84099"/>
                  </a:lnTo>
                  <a:close/>
                </a:path>
                <a:path w="1047750" h="433704">
                  <a:moveTo>
                    <a:pt x="632104" y="108026"/>
                  </a:moveTo>
                  <a:lnTo>
                    <a:pt x="617270" y="96062"/>
                  </a:lnTo>
                  <a:lnTo>
                    <a:pt x="629234" y="81229"/>
                  </a:lnTo>
                  <a:lnTo>
                    <a:pt x="644067" y="93192"/>
                  </a:lnTo>
                  <a:lnTo>
                    <a:pt x="632104" y="108026"/>
                  </a:lnTo>
                  <a:close/>
                </a:path>
                <a:path w="1047750" h="433704">
                  <a:moveTo>
                    <a:pt x="661746" y="131953"/>
                  </a:moveTo>
                  <a:lnTo>
                    <a:pt x="646925" y="119989"/>
                  </a:lnTo>
                  <a:lnTo>
                    <a:pt x="658888" y="105156"/>
                  </a:lnTo>
                  <a:lnTo>
                    <a:pt x="673709" y="117119"/>
                  </a:lnTo>
                  <a:lnTo>
                    <a:pt x="661746" y="131953"/>
                  </a:lnTo>
                  <a:close/>
                </a:path>
                <a:path w="1047750" h="433704">
                  <a:moveTo>
                    <a:pt x="691400" y="155879"/>
                  </a:moveTo>
                  <a:lnTo>
                    <a:pt x="676579" y="143916"/>
                  </a:lnTo>
                  <a:lnTo>
                    <a:pt x="688543" y="129082"/>
                  </a:lnTo>
                  <a:lnTo>
                    <a:pt x="703364" y="141046"/>
                  </a:lnTo>
                  <a:lnTo>
                    <a:pt x="691400" y="155879"/>
                  </a:lnTo>
                  <a:close/>
                </a:path>
                <a:path w="1047750" h="433704">
                  <a:moveTo>
                    <a:pt x="721055" y="179806"/>
                  </a:moveTo>
                  <a:lnTo>
                    <a:pt x="706234" y="167843"/>
                  </a:lnTo>
                  <a:lnTo>
                    <a:pt x="718197" y="153009"/>
                  </a:lnTo>
                  <a:lnTo>
                    <a:pt x="733018" y="164973"/>
                  </a:lnTo>
                  <a:lnTo>
                    <a:pt x="721055" y="179806"/>
                  </a:lnTo>
                  <a:close/>
                </a:path>
                <a:path w="1047750" h="433704">
                  <a:moveTo>
                    <a:pt x="750709" y="203720"/>
                  </a:moveTo>
                  <a:lnTo>
                    <a:pt x="735876" y="191757"/>
                  </a:lnTo>
                  <a:lnTo>
                    <a:pt x="747839" y="176936"/>
                  </a:lnTo>
                  <a:lnTo>
                    <a:pt x="762673" y="188899"/>
                  </a:lnTo>
                  <a:lnTo>
                    <a:pt x="750709" y="203720"/>
                  </a:lnTo>
                  <a:close/>
                </a:path>
                <a:path w="1047750" h="433704">
                  <a:moveTo>
                    <a:pt x="780351" y="227647"/>
                  </a:moveTo>
                  <a:lnTo>
                    <a:pt x="765530" y="215684"/>
                  </a:lnTo>
                  <a:lnTo>
                    <a:pt x="777494" y="200863"/>
                  </a:lnTo>
                  <a:lnTo>
                    <a:pt x="792314" y="212826"/>
                  </a:lnTo>
                  <a:lnTo>
                    <a:pt x="780351" y="227647"/>
                  </a:lnTo>
                  <a:close/>
                </a:path>
                <a:path w="1047750" h="433704">
                  <a:moveTo>
                    <a:pt x="810006" y="251574"/>
                  </a:moveTo>
                  <a:lnTo>
                    <a:pt x="795185" y="239610"/>
                  </a:lnTo>
                  <a:lnTo>
                    <a:pt x="807148" y="224790"/>
                  </a:lnTo>
                  <a:lnTo>
                    <a:pt x="821969" y="236753"/>
                  </a:lnTo>
                  <a:lnTo>
                    <a:pt x="810006" y="251574"/>
                  </a:lnTo>
                  <a:close/>
                </a:path>
                <a:path w="1047750" h="433704">
                  <a:moveTo>
                    <a:pt x="839660" y="275501"/>
                  </a:moveTo>
                  <a:lnTo>
                    <a:pt x="824826" y="263537"/>
                  </a:lnTo>
                  <a:lnTo>
                    <a:pt x="836790" y="248716"/>
                  </a:lnTo>
                  <a:lnTo>
                    <a:pt x="851623" y="260680"/>
                  </a:lnTo>
                  <a:lnTo>
                    <a:pt x="839660" y="275501"/>
                  </a:lnTo>
                  <a:close/>
                </a:path>
                <a:path w="1047750" h="433704">
                  <a:moveTo>
                    <a:pt x="869314" y="299427"/>
                  </a:moveTo>
                  <a:lnTo>
                    <a:pt x="854481" y="287464"/>
                  </a:lnTo>
                  <a:lnTo>
                    <a:pt x="866444" y="272643"/>
                  </a:lnTo>
                  <a:lnTo>
                    <a:pt x="881278" y="284607"/>
                  </a:lnTo>
                  <a:lnTo>
                    <a:pt x="869314" y="299427"/>
                  </a:lnTo>
                  <a:close/>
                </a:path>
                <a:path w="1047750" h="433704">
                  <a:moveTo>
                    <a:pt x="898956" y="323354"/>
                  </a:moveTo>
                  <a:lnTo>
                    <a:pt x="884135" y="311391"/>
                  </a:lnTo>
                  <a:lnTo>
                    <a:pt x="896099" y="296570"/>
                  </a:lnTo>
                  <a:lnTo>
                    <a:pt x="910920" y="308533"/>
                  </a:lnTo>
                  <a:lnTo>
                    <a:pt x="898956" y="323354"/>
                  </a:lnTo>
                  <a:close/>
                </a:path>
                <a:path w="1047750" h="433704">
                  <a:moveTo>
                    <a:pt x="928611" y="347281"/>
                  </a:moveTo>
                  <a:lnTo>
                    <a:pt x="913790" y="335318"/>
                  </a:lnTo>
                  <a:lnTo>
                    <a:pt x="925753" y="320484"/>
                  </a:lnTo>
                  <a:lnTo>
                    <a:pt x="940574" y="332447"/>
                  </a:lnTo>
                  <a:lnTo>
                    <a:pt x="928611" y="347281"/>
                  </a:lnTo>
                  <a:close/>
                </a:path>
                <a:path w="1047750" h="433704">
                  <a:moveTo>
                    <a:pt x="958265" y="371208"/>
                  </a:moveTo>
                  <a:lnTo>
                    <a:pt x="943432" y="359244"/>
                  </a:lnTo>
                  <a:lnTo>
                    <a:pt x="955395" y="344411"/>
                  </a:lnTo>
                  <a:lnTo>
                    <a:pt x="970229" y="356374"/>
                  </a:lnTo>
                  <a:lnTo>
                    <a:pt x="958265" y="371208"/>
                  </a:lnTo>
                  <a:close/>
                </a:path>
                <a:path w="1047750" h="433704">
                  <a:moveTo>
                    <a:pt x="987907" y="395135"/>
                  </a:moveTo>
                  <a:lnTo>
                    <a:pt x="973086" y="383171"/>
                  </a:lnTo>
                  <a:lnTo>
                    <a:pt x="985050" y="368338"/>
                  </a:lnTo>
                  <a:lnTo>
                    <a:pt x="999871" y="380301"/>
                  </a:lnTo>
                  <a:lnTo>
                    <a:pt x="987907" y="395135"/>
                  </a:lnTo>
                  <a:close/>
                </a:path>
                <a:path w="1047750" h="433704">
                  <a:moveTo>
                    <a:pt x="1017562" y="419061"/>
                  </a:moveTo>
                  <a:lnTo>
                    <a:pt x="1002741" y="407098"/>
                  </a:lnTo>
                  <a:lnTo>
                    <a:pt x="1014704" y="392264"/>
                  </a:lnTo>
                  <a:lnTo>
                    <a:pt x="1029525" y="404228"/>
                  </a:lnTo>
                  <a:lnTo>
                    <a:pt x="1017562" y="419061"/>
                  </a:lnTo>
                  <a:close/>
                </a:path>
                <a:path w="1047750" h="433704">
                  <a:moveTo>
                    <a:pt x="1035710" y="433705"/>
                  </a:moveTo>
                  <a:lnTo>
                    <a:pt x="1032395" y="431012"/>
                  </a:lnTo>
                  <a:lnTo>
                    <a:pt x="1044346" y="416191"/>
                  </a:lnTo>
                  <a:lnTo>
                    <a:pt x="1047673" y="418871"/>
                  </a:lnTo>
                  <a:lnTo>
                    <a:pt x="1035710" y="433705"/>
                  </a:lnTo>
                  <a:close/>
                </a:path>
              </a:pathLst>
            </a:custGeom>
            <a:solidFill>
              <a:srgbClr val="DDDDDD"/>
            </a:solidFill>
          </p:spPr>
          <p:txBody>
            <a:bodyPr wrap="square" lIns="0" tIns="0" rIns="0" bIns="0" rtlCol="0"/>
            <a:lstStyle/>
            <a:p/>
          </p:txBody>
        </p:sp>
        <p:sp>
          <p:nvSpPr>
            <p:cNvPr id="11" name="object 11"/>
            <p:cNvSpPr/>
            <p:nvPr/>
          </p:nvSpPr>
          <p:spPr>
            <a:xfrm>
              <a:off x="4286199" y="2918904"/>
              <a:ext cx="1304925" cy="2710815"/>
            </a:xfrm>
            <a:custGeom>
              <a:avLst/>
              <a:gdLst/>
              <a:ahLst/>
              <a:cxnLst/>
              <a:rect l="l" t="t" r="r" b="b"/>
              <a:pathLst>
                <a:path w="1304925" h="2710815">
                  <a:moveTo>
                    <a:pt x="19634" y="2680995"/>
                  </a:moveTo>
                  <a:lnTo>
                    <a:pt x="584" y="2680601"/>
                  </a:lnTo>
                  <a:lnTo>
                    <a:pt x="190" y="2699651"/>
                  </a:lnTo>
                  <a:lnTo>
                    <a:pt x="19240" y="2700045"/>
                  </a:lnTo>
                  <a:lnTo>
                    <a:pt x="19634" y="2680995"/>
                  </a:lnTo>
                  <a:close/>
                </a:path>
                <a:path w="1304925" h="2710815">
                  <a:moveTo>
                    <a:pt x="19812" y="40411"/>
                  </a:moveTo>
                  <a:lnTo>
                    <a:pt x="19037" y="21374"/>
                  </a:lnTo>
                  <a:lnTo>
                    <a:pt x="0" y="22148"/>
                  </a:lnTo>
                  <a:lnTo>
                    <a:pt x="774" y="41186"/>
                  </a:lnTo>
                  <a:lnTo>
                    <a:pt x="19812" y="40411"/>
                  </a:lnTo>
                  <a:close/>
                </a:path>
                <a:path w="1304925" h="2710815">
                  <a:moveTo>
                    <a:pt x="57721" y="2681782"/>
                  </a:moveTo>
                  <a:lnTo>
                    <a:pt x="38671" y="2681389"/>
                  </a:lnTo>
                  <a:lnTo>
                    <a:pt x="38277" y="2700439"/>
                  </a:lnTo>
                  <a:lnTo>
                    <a:pt x="57327" y="2700832"/>
                  </a:lnTo>
                  <a:lnTo>
                    <a:pt x="57721" y="2681782"/>
                  </a:lnTo>
                  <a:close/>
                </a:path>
                <a:path w="1304925" h="2710815">
                  <a:moveTo>
                    <a:pt x="57873" y="38862"/>
                  </a:moveTo>
                  <a:lnTo>
                    <a:pt x="57099" y="19824"/>
                  </a:lnTo>
                  <a:lnTo>
                    <a:pt x="38061" y="20599"/>
                  </a:lnTo>
                  <a:lnTo>
                    <a:pt x="38836" y="39636"/>
                  </a:lnTo>
                  <a:lnTo>
                    <a:pt x="57873" y="38862"/>
                  </a:lnTo>
                  <a:close/>
                </a:path>
                <a:path w="1304925" h="2710815">
                  <a:moveTo>
                    <a:pt x="95808" y="2682570"/>
                  </a:moveTo>
                  <a:lnTo>
                    <a:pt x="76771" y="2682176"/>
                  </a:lnTo>
                  <a:lnTo>
                    <a:pt x="76377" y="2701226"/>
                  </a:lnTo>
                  <a:lnTo>
                    <a:pt x="95415" y="2701620"/>
                  </a:lnTo>
                  <a:lnTo>
                    <a:pt x="95808" y="2682570"/>
                  </a:lnTo>
                  <a:close/>
                </a:path>
                <a:path w="1304925" h="2710815">
                  <a:moveTo>
                    <a:pt x="95948" y="37312"/>
                  </a:moveTo>
                  <a:lnTo>
                    <a:pt x="95173" y="18288"/>
                  </a:lnTo>
                  <a:lnTo>
                    <a:pt x="76136" y="19050"/>
                  </a:lnTo>
                  <a:lnTo>
                    <a:pt x="76911" y="38087"/>
                  </a:lnTo>
                  <a:lnTo>
                    <a:pt x="95948" y="37312"/>
                  </a:lnTo>
                  <a:close/>
                </a:path>
                <a:path w="1304925" h="2710815">
                  <a:moveTo>
                    <a:pt x="133908" y="2683357"/>
                  </a:moveTo>
                  <a:lnTo>
                    <a:pt x="114858" y="2682964"/>
                  </a:lnTo>
                  <a:lnTo>
                    <a:pt x="114465" y="2702014"/>
                  </a:lnTo>
                  <a:lnTo>
                    <a:pt x="133515" y="2702407"/>
                  </a:lnTo>
                  <a:lnTo>
                    <a:pt x="133908" y="2683357"/>
                  </a:lnTo>
                  <a:close/>
                </a:path>
                <a:path w="1304925" h="2710815">
                  <a:moveTo>
                    <a:pt x="134010" y="35775"/>
                  </a:moveTo>
                  <a:lnTo>
                    <a:pt x="133235" y="16738"/>
                  </a:lnTo>
                  <a:lnTo>
                    <a:pt x="114198" y="17513"/>
                  </a:lnTo>
                  <a:lnTo>
                    <a:pt x="114973" y="36537"/>
                  </a:lnTo>
                  <a:lnTo>
                    <a:pt x="134010" y="35775"/>
                  </a:lnTo>
                  <a:close/>
                </a:path>
                <a:path w="1304925" h="2710815">
                  <a:moveTo>
                    <a:pt x="171996" y="2684145"/>
                  </a:moveTo>
                  <a:lnTo>
                    <a:pt x="152946" y="2683751"/>
                  </a:lnTo>
                  <a:lnTo>
                    <a:pt x="152552" y="2702788"/>
                  </a:lnTo>
                  <a:lnTo>
                    <a:pt x="171602" y="2703182"/>
                  </a:lnTo>
                  <a:lnTo>
                    <a:pt x="171996" y="2684145"/>
                  </a:lnTo>
                  <a:close/>
                </a:path>
                <a:path w="1304925" h="2710815">
                  <a:moveTo>
                    <a:pt x="172085" y="34226"/>
                  </a:moveTo>
                  <a:lnTo>
                    <a:pt x="171310" y="15189"/>
                  </a:lnTo>
                  <a:lnTo>
                    <a:pt x="152273" y="15963"/>
                  </a:lnTo>
                  <a:lnTo>
                    <a:pt x="153047" y="35001"/>
                  </a:lnTo>
                  <a:lnTo>
                    <a:pt x="172085" y="34226"/>
                  </a:lnTo>
                  <a:close/>
                </a:path>
                <a:path w="1304925" h="2710815">
                  <a:moveTo>
                    <a:pt x="210083" y="2684932"/>
                  </a:moveTo>
                  <a:lnTo>
                    <a:pt x="191046" y="2684538"/>
                  </a:lnTo>
                  <a:lnTo>
                    <a:pt x="190652" y="2703576"/>
                  </a:lnTo>
                  <a:lnTo>
                    <a:pt x="209689" y="2703969"/>
                  </a:lnTo>
                  <a:lnTo>
                    <a:pt x="210083" y="2684932"/>
                  </a:lnTo>
                  <a:close/>
                </a:path>
                <a:path w="1304925" h="2710815">
                  <a:moveTo>
                    <a:pt x="210146" y="32677"/>
                  </a:moveTo>
                  <a:lnTo>
                    <a:pt x="209372" y="13639"/>
                  </a:lnTo>
                  <a:lnTo>
                    <a:pt x="190347" y="14414"/>
                  </a:lnTo>
                  <a:lnTo>
                    <a:pt x="191109" y="33451"/>
                  </a:lnTo>
                  <a:lnTo>
                    <a:pt x="210146" y="32677"/>
                  </a:lnTo>
                  <a:close/>
                </a:path>
                <a:path w="1304925" h="2710815">
                  <a:moveTo>
                    <a:pt x="248183" y="2685707"/>
                  </a:moveTo>
                  <a:lnTo>
                    <a:pt x="229133" y="2685313"/>
                  </a:lnTo>
                  <a:lnTo>
                    <a:pt x="228739" y="2704363"/>
                  </a:lnTo>
                  <a:lnTo>
                    <a:pt x="247789" y="2704757"/>
                  </a:lnTo>
                  <a:lnTo>
                    <a:pt x="248183" y="2685707"/>
                  </a:lnTo>
                  <a:close/>
                </a:path>
                <a:path w="1304925" h="2710815">
                  <a:moveTo>
                    <a:pt x="248221" y="31127"/>
                  </a:moveTo>
                  <a:lnTo>
                    <a:pt x="247446" y="12090"/>
                  </a:lnTo>
                  <a:lnTo>
                    <a:pt x="228409" y="12865"/>
                  </a:lnTo>
                  <a:lnTo>
                    <a:pt x="229184" y="31902"/>
                  </a:lnTo>
                  <a:lnTo>
                    <a:pt x="248221" y="31127"/>
                  </a:lnTo>
                  <a:close/>
                </a:path>
                <a:path w="1304925" h="2710815">
                  <a:moveTo>
                    <a:pt x="286270" y="2686494"/>
                  </a:moveTo>
                  <a:lnTo>
                    <a:pt x="267220" y="2686100"/>
                  </a:lnTo>
                  <a:lnTo>
                    <a:pt x="266827" y="2705150"/>
                  </a:lnTo>
                  <a:lnTo>
                    <a:pt x="285877" y="2705544"/>
                  </a:lnTo>
                  <a:lnTo>
                    <a:pt x="286270" y="2686494"/>
                  </a:lnTo>
                  <a:close/>
                </a:path>
                <a:path w="1304925" h="2710815">
                  <a:moveTo>
                    <a:pt x="286283" y="29578"/>
                  </a:moveTo>
                  <a:lnTo>
                    <a:pt x="285508" y="10553"/>
                  </a:lnTo>
                  <a:lnTo>
                    <a:pt x="266484" y="11315"/>
                  </a:lnTo>
                  <a:lnTo>
                    <a:pt x="267246" y="30353"/>
                  </a:lnTo>
                  <a:lnTo>
                    <a:pt x="286283" y="29578"/>
                  </a:lnTo>
                  <a:close/>
                </a:path>
                <a:path w="1304925" h="2710815">
                  <a:moveTo>
                    <a:pt x="324358" y="2687282"/>
                  </a:moveTo>
                  <a:lnTo>
                    <a:pt x="305320" y="2686888"/>
                  </a:lnTo>
                  <a:lnTo>
                    <a:pt x="304927" y="2705938"/>
                  </a:lnTo>
                  <a:lnTo>
                    <a:pt x="323964" y="2706332"/>
                  </a:lnTo>
                  <a:lnTo>
                    <a:pt x="324358" y="2687282"/>
                  </a:lnTo>
                  <a:close/>
                </a:path>
                <a:path w="1304925" h="2710815">
                  <a:moveTo>
                    <a:pt x="324358" y="28028"/>
                  </a:moveTo>
                  <a:lnTo>
                    <a:pt x="323583" y="9004"/>
                  </a:lnTo>
                  <a:lnTo>
                    <a:pt x="304546" y="9779"/>
                  </a:lnTo>
                  <a:lnTo>
                    <a:pt x="305320" y="28803"/>
                  </a:lnTo>
                  <a:lnTo>
                    <a:pt x="324358" y="28028"/>
                  </a:lnTo>
                  <a:close/>
                </a:path>
                <a:path w="1304925" h="2710815">
                  <a:moveTo>
                    <a:pt x="362419" y="26492"/>
                  </a:moveTo>
                  <a:lnTo>
                    <a:pt x="361645" y="7454"/>
                  </a:lnTo>
                  <a:lnTo>
                    <a:pt x="342620" y="8229"/>
                  </a:lnTo>
                  <a:lnTo>
                    <a:pt x="343395" y="27266"/>
                  </a:lnTo>
                  <a:lnTo>
                    <a:pt x="362419" y="26492"/>
                  </a:lnTo>
                  <a:close/>
                </a:path>
                <a:path w="1304925" h="2710815">
                  <a:moveTo>
                    <a:pt x="362458" y="2688069"/>
                  </a:moveTo>
                  <a:lnTo>
                    <a:pt x="343408" y="2687675"/>
                  </a:lnTo>
                  <a:lnTo>
                    <a:pt x="343014" y="2706725"/>
                  </a:lnTo>
                  <a:lnTo>
                    <a:pt x="362064" y="2707119"/>
                  </a:lnTo>
                  <a:lnTo>
                    <a:pt x="362458" y="2688069"/>
                  </a:lnTo>
                  <a:close/>
                </a:path>
                <a:path w="1304925" h="2710815">
                  <a:moveTo>
                    <a:pt x="400494" y="24942"/>
                  </a:moveTo>
                  <a:lnTo>
                    <a:pt x="399719" y="5905"/>
                  </a:lnTo>
                  <a:lnTo>
                    <a:pt x="380682" y="6680"/>
                  </a:lnTo>
                  <a:lnTo>
                    <a:pt x="381457" y="25717"/>
                  </a:lnTo>
                  <a:lnTo>
                    <a:pt x="400494" y="24942"/>
                  </a:lnTo>
                  <a:close/>
                </a:path>
                <a:path w="1304925" h="2710815">
                  <a:moveTo>
                    <a:pt x="400545" y="2688856"/>
                  </a:moveTo>
                  <a:lnTo>
                    <a:pt x="381495" y="2688463"/>
                  </a:lnTo>
                  <a:lnTo>
                    <a:pt x="381114" y="2707513"/>
                  </a:lnTo>
                  <a:lnTo>
                    <a:pt x="400151" y="2707906"/>
                  </a:lnTo>
                  <a:lnTo>
                    <a:pt x="400545" y="2688856"/>
                  </a:lnTo>
                  <a:close/>
                </a:path>
                <a:path w="1304925" h="2710815">
                  <a:moveTo>
                    <a:pt x="438556" y="23393"/>
                  </a:moveTo>
                  <a:lnTo>
                    <a:pt x="437781" y="4356"/>
                  </a:lnTo>
                  <a:lnTo>
                    <a:pt x="418757" y="5130"/>
                  </a:lnTo>
                  <a:lnTo>
                    <a:pt x="419531" y="24168"/>
                  </a:lnTo>
                  <a:lnTo>
                    <a:pt x="438556" y="23393"/>
                  </a:lnTo>
                  <a:close/>
                </a:path>
                <a:path w="1304925" h="2710815">
                  <a:moveTo>
                    <a:pt x="438632" y="2689644"/>
                  </a:moveTo>
                  <a:lnTo>
                    <a:pt x="419595" y="2689250"/>
                  </a:lnTo>
                  <a:lnTo>
                    <a:pt x="419201" y="2708300"/>
                  </a:lnTo>
                  <a:lnTo>
                    <a:pt x="438251" y="2708681"/>
                  </a:lnTo>
                  <a:lnTo>
                    <a:pt x="438632" y="2689644"/>
                  </a:lnTo>
                  <a:close/>
                </a:path>
                <a:path w="1304925" h="2710815">
                  <a:moveTo>
                    <a:pt x="476631" y="21844"/>
                  </a:moveTo>
                  <a:lnTo>
                    <a:pt x="475856" y="2806"/>
                  </a:lnTo>
                  <a:lnTo>
                    <a:pt x="456819" y="3581"/>
                  </a:lnTo>
                  <a:lnTo>
                    <a:pt x="457593" y="22618"/>
                  </a:lnTo>
                  <a:lnTo>
                    <a:pt x="476631" y="21844"/>
                  </a:lnTo>
                  <a:close/>
                </a:path>
                <a:path w="1304925" h="2710815">
                  <a:moveTo>
                    <a:pt x="476732" y="2690431"/>
                  </a:moveTo>
                  <a:lnTo>
                    <a:pt x="457682" y="2690037"/>
                  </a:lnTo>
                  <a:lnTo>
                    <a:pt x="457288" y="2709075"/>
                  </a:lnTo>
                  <a:lnTo>
                    <a:pt x="476338" y="2709468"/>
                  </a:lnTo>
                  <a:lnTo>
                    <a:pt x="476732" y="2690431"/>
                  </a:lnTo>
                  <a:close/>
                </a:path>
                <a:path w="1304925" h="2710815">
                  <a:moveTo>
                    <a:pt x="514692" y="20294"/>
                  </a:moveTo>
                  <a:lnTo>
                    <a:pt x="513930" y="1270"/>
                  </a:lnTo>
                  <a:lnTo>
                    <a:pt x="494893" y="2044"/>
                  </a:lnTo>
                  <a:lnTo>
                    <a:pt x="495668" y="21069"/>
                  </a:lnTo>
                  <a:lnTo>
                    <a:pt x="514692" y="20294"/>
                  </a:lnTo>
                  <a:close/>
                </a:path>
                <a:path w="1304925" h="2710815">
                  <a:moveTo>
                    <a:pt x="514819" y="2691206"/>
                  </a:moveTo>
                  <a:lnTo>
                    <a:pt x="495782" y="2690825"/>
                  </a:lnTo>
                  <a:lnTo>
                    <a:pt x="495388" y="2709862"/>
                  </a:lnTo>
                  <a:lnTo>
                    <a:pt x="514426" y="2710256"/>
                  </a:lnTo>
                  <a:lnTo>
                    <a:pt x="514819" y="2691206"/>
                  </a:lnTo>
                  <a:close/>
                </a:path>
                <a:path w="1304925" h="2710815">
                  <a:moveTo>
                    <a:pt x="555332" y="2699258"/>
                  </a:moveTo>
                  <a:lnTo>
                    <a:pt x="543585" y="2684272"/>
                  </a:lnTo>
                  <a:lnTo>
                    <a:pt x="534212" y="2691612"/>
                  </a:lnTo>
                  <a:lnTo>
                    <a:pt x="533869" y="2691600"/>
                  </a:lnTo>
                  <a:lnTo>
                    <a:pt x="533857" y="2691892"/>
                  </a:lnTo>
                  <a:lnTo>
                    <a:pt x="531545" y="2693708"/>
                  </a:lnTo>
                  <a:lnTo>
                    <a:pt x="533831" y="2692946"/>
                  </a:lnTo>
                  <a:lnTo>
                    <a:pt x="533476" y="2710650"/>
                  </a:lnTo>
                  <a:lnTo>
                    <a:pt x="537222" y="2710726"/>
                  </a:lnTo>
                  <a:lnTo>
                    <a:pt x="539394" y="2710523"/>
                  </a:lnTo>
                  <a:lnTo>
                    <a:pt x="541451" y="2709837"/>
                  </a:lnTo>
                  <a:lnTo>
                    <a:pt x="543306" y="2708694"/>
                  </a:lnTo>
                  <a:lnTo>
                    <a:pt x="555332" y="2699258"/>
                  </a:lnTo>
                  <a:close/>
                </a:path>
                <a:path w="1304925" h="2710815">
                  <a:moveTo>
                    <a:pt x="557136" y="7721"/>
                  </a:moveTo>
                  <a:lnTo>
                    <a:pt x="545172" y="0"/>
                  </a:lnTo>
                  <a:lnTo>
                    <a:pt x="532955" y="495"/>
                  </a:lnTo>
                  <a:lnTo>
                    <a:pt x="533730" y="19532"/>
                  </a:lnTo>
                  <a:lnTo>
                    <a:pt x="541705" y="19202"/>
                  </a:lnTo>
                  <a:lnTo>
                    <a:pt x="543534" y="21056"/>
                  </a:lnTo>
                  <a:lnTo>
                    <a:pt x="545592" y="19050"/>
                  </a:lnTo>
                  <a:lnTo>
                    <a:pt x="545947" y="19024"/>
                  </a:lnTo>
                  <a:lnTo>
                    <a:pt x="545693" y="18935"/>
                  </a:lnTo>
                  <a:lnTo>
                    <a:pt x="548500" y="16179"/>
                  </a:lnTo>
                  <a:lnTo>
                    <a:pt x="557136" y="7721"/>
                  </a:lnTo>
                  <a:close/>
                </a:path>
                <a:path w="1304925" h="2710815">
                  <a:moveTo>
                    <a:pt x="583806" y="34937"/>
                  </a:moveTo>
                  <a:lnTo>
                    <a:pt x="570471" y="21336"/>
                  </a:lnTo>
                  <a:lnTo>
                    <a:pt x="556856" y="34658"/>
                  </a:lnTo>
                  <a:lnTo>
                    <a:pt x="570191" y="48272"/>
                  </a:lnTo>
                  <a:lnTo>
                    <a:pt x="583806" y="34937"/>
                  </a:lnTo>
                  <a:close/>
                </a:path>
                <a:path w="1304925" h="2710815">
                  <a:moveTo>
                    <a:pt x="585317" y="2675737"/>
                  </a:moveTo>
                  <a:lnTo>
                    <a:pt x="573557" y="2660751"/>
                  </a:lnTo>
                  <a:lnTo>
                    <a:pt x="558571" y="2672511"/>
                  </a:lnTo>
                  <a:lnTo>
                    <a:pt x="570331" y="2687497"/>
                  </a:lnTo>
                  <a:lnTo>
                    <a:pt x="585317" y="2675737"/>
                  </a:lnTo>
                  <a:close/>
                </a:path>
                <a:path w="1304925" h="2710815">
                  <a:moveTo>
                    <a:pt x="610463" y="62166"/>
                  </a:moveTo>
                  <a:lnTo>
                    <a:pt x="597128" y="48552"/>
                  </a:lnTo>
                  <a:lnTo>
                    <a:pt x="583526" y="61887"/>
                  </a:lnTo>
                  <a:lnTo>
                    <a:pt x="596849" y="75488"/>
                  </a:lnTo>
                  <a:lnTo>
                    <a:pt x="610463" y="62166"/>
                  </a:lnTo>
                  <a:close/>
                </a:path>
                <a:path w="1304925" h="2710815">
                  <a:moveTo>
                    <a:pt x="615289" y="2652217"/>
                  </a:moveTo>
                  <a:lnTo>
                    <a:pt x="603529" y="2637231"/>
                  </a:lnTo>
                  <a:lnTo>
                    <a:pt x="588543" y="2648991"/>
                  </a:lnTo>
                  <a:lnTo>
                    <a:pt x="600303" y="2663977"/>
                  </a:lnTo>
                  <a:lnTo>
                    <a:pt x="615289" y="2652217"/>
                  </a:lnTo>
                  <a:close/>
                </a:path>
                <a:path w="1304925" h="2710815">
                  <a:moveTo>
                    <a:pt x="637120" y="89382"/>
                  </a:moveTo>
                  <a:lnTo>
                    <a:pt x="623785" y="75768"/>
                  </a:lnTo>
                  <a:lnTo>
                    <a:pt x="610184" y="89103"/>
                  </a:lnTo>
                  <a:lnTo>
                    <a:pt x="623506" y="102704"/>
                  </a:lnTo>
                  <a:lnTo>
                    <a:pt x="637120" y="89382"/>
                  </a:lnTo>
                  <a:close/>
                </a:path>
                <a:path w="1304925" h="2710815">
                  <a:moveTo>
                    <a:pt x="645261" y="2628709"/>
                  </a:moveTo>
                  <a:lnTo>
                    <a:pt x="633501" y="2613723"/>
                  </a:lnTo>
                  <a:lnTo>
                    <a:pt x="618515" y="2625471"/>
                  </a:lnTo>
                  <a:lnTo>
                    <a:pt x="630275" y="2640469"/>
                  </a:lnTo>
                  <a:lnTo>
                    <a:pt x="645261" y="2628709"/>
                  </a:lnTo>
                  <a:close/>
                </a:path>
                <a:path w="1304925" h="2710815">
                  <a:moveTo>
                    <a:pt x="663778" y="116598"/>
                  </a:moveTo>
                  <a:lnTo>
                    <a:pt x="650455" y="102984"/>
                  </a:lnTo>
                  <a:lnTo>
                    <a:pt x="636841" y="116319"/>
                  </a:lnTo>
                  <a:lnTo>
                    <a:pt x="650176" y="129933"/>
                  </a:lnTo>
                  <a:lnTo>
                    <a:pt x="663778" y="116598"/>
                  </a:lnTo>
                  <a:close/>
                </a:path>
                <a:path w="1304925" h="2710815">
                  <a:moveTo>
                    <a:pt x="675246" y="2605189"/>
                  </a:moveTo>
                  <a:lnTo>
                    <a:pt x="663486" y="2590203"/>
                  </a:lnTo>
                  <a:lnTo>
                    <a:pt x="648500" y="2601963"/>
                  </a:lnTo>
                  <a:lnTo>
                    <a:pt x="660247" y="2616949"/>
                  </a:lnTo>
                  <a:lnTo>
                    <a:pt x="675246" y="2605189"/>
                  </a:lnTo>
                  <a:close/>
                </a:path>
                <a:path w="1304925" h="2710815">
                  <a:moveTo>
                    <a:pt x="690435" y="143814"/>
                  </a:moveTo>
                  <a:lnTo>
                    <a:pt x="677113" y="130213"/>
                  </a:lnTo>
                  <a:lnTo>
                    <a:pt x="663498" y="143535"/>
                  </a:lnTo>
                  <a:lnTo>
                    <a:pt x="676833" y="157149"/>
                  </a:lnTo>
                  <a:lnTo>
                    <a:pt x="690435" y="143814"/>
                  </a:lnTo>
                  <a:close/>
                </a:path>
                <a:path w="1304925" h="2710815">
                  <a:moveTo>
                    <a:pt x="705218" y="2581668"/>
                  </a:moveTo>
                  <a:lnTo>
                    <a:pt x="693458" y="2566682"/>
                  </a:lnTo>
                  <a:lnTo>
                    <a:pt x="678472" y="2578443"/>
                  </a:lnTo>
                  <a:lnTo>
                    <a:pt x="690232" y="2593429"/>
                  </a:lnTo>
                  <a:lnTo>
                    <a:pt x="705218" y="2581668"/>
                  </a:lnTo>
                  <a:close/>
                </a:path>
                <a:path w="1304925" h="2710815">
                  <a:moveTo>
                    <a:pt x="717092" y="171043"/>
                  </a:moveTo>
                  <a:lnTo>
                    <a:pt x="703770" y="157429"/>
                  </a:lnTo>
                  <a:lnTo>
                    <a:pt x="690156" y="170764"/>
                  </a:lnTo>
                  <a:lnTo>
                    <a:pt x="703491" y="184365"/>
                  </a:lnTo>
                  <a:lnTo>
                    <a:pt x="717092" y="171043"/>
                  </a:lnTo>
                  <a:close/>
                </a:path>
                <a:path w="1304925" h="2710815">
                  <a:moveTo>
                    <a:pt x="735190" y="2558148"/>
                  </a:moveTo>
                  <a:lnTo>
                    <a:pt x="723430" y="2543162"/>
                  </a:lnTo>
                  <a:lnTo>
                    <a:pt x="708444" y="2554922"/>
                  </a:lnTo>
                  <a:lnTo>
                    <a:pt x="720204" y="2569908"/>
                  </a:lnTo>
                  <a:lnTo>
                    <a:pt x="735190" y="2558148"/>
                  </a:lnTo>
                  <a:close/>
                </a:path>
                <a:path w="1304925" h="2710815">
                  <a:moveTo>
                    <a:pt x="743762" y="198259"/>
                  </a:moveTo>
                  <a:lnTo>
                    <a:pt x="730427" y="184645"/>
                  </a:lnTo>
                  <a:lnTo>
                    <a:pt x="716813" y="197980"/>
                  </a:lnTo>
                  <a:lnTo>
                    <a:pt x="730148" y="211582"/>
                  </a:lnTo>
                  <a:lnTo>
                    <a:pt x="743762" y="198259"/>
                  </a:lnTo>
                  <a:close/>
                </a:path>
                <a:path w="1304925" h="2710815">
                  <a:moveTo>
                    <a:pt x="765175" y="2534640"/>
                  </a:moveTo>
                  <a:lnTo>
                    <a:pt x="753414" y="2519654"/>
                  </a:lnTo>
                  <a:lnTo>
                    <a:pt x="738428" y="2531402"/>
                  </a:lnTo>
                  <a:lnTo>
                    <a:pt x="750176" y="2546400"/>
                  </a:lnTo>
                  <a:lnTo>
                    <a:pt x="765175" y="2534640"/>
                  </a:lnTo>
                  <a:close/>
                </a:path>
                <a:path w="1304925" h="2710815">
                  <a:moveTo>
                    <a:pt x="770420" y="225475"/>
                  </a:moveTo>
                  <a:lnTo>
                    <a:pt x="757085" y="211861"/>
                  </a:lnTo>
                  <a:lnTo>
                    <a:pt x="743483" y="225196"/>
                  </a:lnTo>
                  <a:lnTo>
                    <a:pt x="756805" y="238810"/>
                  </a:lnTo>
                  <a:lnTo>
                    <a:pt x="770420" y="225475"/>
                  </a:lnTo>
                  <a:close/>
                </a:path>
                <a:path w="1304925" h="2710815">
                  <a:moveTo>
                    <a:pt x="795147" y="2511120"/>
                  </a:moveTo>
                  <a:lnTo>
                    <a:pt x="783386" y="2496134"/>
                  </a:lnTo>
                  <a:lnTo>
                    <a:pt x="768400" y="2507894"/>
                  </a:lnTo>
                  <a:lnTo>
                    <a:pt x="780161" y="2522880"/>
                  </a:lnTo>
                  <a:lnTo>
                    <a:pt x="795147" y="2511120"/>
                  </a:lnTo>
                  <a:close/>
                </a:path>
                <a:path w="1304925" h="2710815">
                  <a:moveTo>
                    <a:pt x="797077" y="252691"/>
                  </a:moveTo>
                  <a:lnTo>
                    <a:pt x="783742" y="239090"/>
                  </a:lnTo>
                  <a:lnTo>
                    <a:pt x="770140" y="252412"/>
                  </a:lnTo>
                  <a:lnTo>
                    <a:pt x="783463" y="266026"/>
                  </a:lnTo>
                  <a:lnTo>
                    <a:pt x="797077" y="252691"/>
                  </a:lnTo>
                  <a:close/>
                </a:path>
                <a:path w="1304925" h="2710815">
                  <a:moveTo>
                    <a:pt x="823734" y="279908"/>
                  </a:moveTo>
                  <a:lnTo>
                    <a:pt x="810412" y="266306"/>
                  </a:lnTo>
                  <a:lnTo>
                    <a:pt x="796798" y="279628"/>
                  </a:lnTo>
                  <a:lnTo>
                    <a:pt x="810133" y="293243"/>
                  </a:lnTo>
                  <a:lnTo>
                    <a:pt x="823734" y="279908"/>
                  </a:lnTo>
                  <a:close/>
                </a:path>
                <a:path w="1304925" h="2710815">
                  <a:moveTo>
                    <a:pt x="825119" y="2487599"/>
                  </a:moveTo>
                  <a:lnTo>
                    <a:pt x="813358" y="2472613"/>
                  </a:lnTo>
                  <a:lnTo>
                    <a:pt x="798372" y="2484374"/>
                  </a:lnTo>
                  <a:lnTo>
                    <a:pt x="810133" y="2499360"/>
                  </a:lnTo>
                  <a:lnTo>
                    <a:pt x="825119" y="2487599"/>
                  </a:lnTo>
                  <a:close/>
                </a:path>
                <a:path w="1304925" h="2710815">
                  <a:moveTo>
                    <a:pt x="850392" y="307136"/>
                  </a:moveTo>
                  <a:lnTo>
                    <a:pt x="837069" y="293522"/>
                  </a:lnTo>
                  <a:lnTo>
                    <a:pt x="823455" y="306857"/>
                  </a:lnTo>
                  <a:lnTo>
                    <a:pt x="836790" y="320459"/>
                  </a:lnTo>
                  <a:lnTo>
                    <a:pt x="850392" y="307136"/>
                  </a:lnTo>
                  <a:close/>
                </a:path>
                <a:path w="1304925" h="2710815">
                  <a:moveTo>
                    <a:pt x="855091" y="2464079"/>
                  </a:moveTo>
                  <a:lnTo>
                    <a:pt x="843343" y="2449093"/>
                  </a:lnTo>
                  <a:lnTo>
                    <a:pt x="828344" y="2460853"/>
                  </a:lnTo>
                  <a:lnTo>
                    <a:pt x="840105" y="2475839"/>
                  </a:lnTo>
                  <a:lnTo>
                    <a:pt x="855091" y="2464079"/>
                  </a:lnTo>
                  <a:close/>
                </a:path>
                <a:path w="1304925" h="2710815">
                  <a:moveTo>
                    <a:pt x="877062" y="334352"/>
                  </a:moveTo>
                  <a:lnTo>
                    <a:pt x="863727" y="320738"/>
                  </a:lnTo>
                  <a:lnTo>
                    <a:pt x="850112" y="334073"/>
                  </a:lnTo>
                  <a:lnTo>
                    <a:pt x="863447" y="347675"/>
                  </a:lnTo>
                  <a:lnTo>
                    <a:pt x="877062" y="334352"/>
                  </a:lnTo>
                  <a:close/>
                </a:path>
                <a:path w="1304925" h="2710815">
                  <a:moveTo>
                    <a:pt x="885075" y="2440571"/>
                  </a:moveTo>
                  <a:lnTo>
                    <a:pt x="873315" y="2425585"/>
                  </a:lnTo>
                  <a:lnTo>
                    <a:pt x="858329" y="2437333"/>
                  </a:lnTo>
                  <a:lnTo>
                    <a:pt x="870089" y="2452332"/>
                  </a:lnTo>
                  <a:lnTo>
                    <a:pt x="885075" y="2440571"/>
                  </a:lnTo>
                  <a:close/>
                </a:path>
                <a:path w="1304925" h="2710815">
                  <a:moveTo>
                    <a:pt x="903719" y="361569"/>
                  </a:moveTo>
                  <a:lnTo>
                    <a:pt x="890384" y="347967"/>
                  </a:lnTo>
                  <a:lnTo>
                    <a:pt x="876782" y="361289"/>
                  </a:lnTo>
                  <a:lnTo>
                    <a:pt x="890104" y="374904"/>
                  </a:lnTo>
                  <a:lnTo>
                    <a:pt x="903719" y="361569"/>
                  </a:lnTo>
                  <a:close/>
                </a:path>
                <a:path w="1304925" h="2710815">
                  <a:moveTo>
                    <a:pt x="915047" y="2417051"/>
                  </a:moveTo>
                  <a:lnTo>
                    <a:pt x="903287" y="2402065"/>
                  </a:lnTo>
                  <a:lnTo>
                    <a:pt x="888301" y="2413825"/>
                  </a:lnTo>
                  <a:lnTo>
                    <a:pt x="900061" y="2428811"/>
                  </a:lnTo>
                  <a:lnTo>
                    <a:pt x="915047" y="2417051"/>
                  </a:lnTo>
                  <a:close/>
                </a:path>
                <a:path w="1304925" h="2710815">
                  <a:moveTo>
                    <a:pt x="930376" y="388785"/>
                  </a:moveTo>
                  <a:lnTo>
                    <a:pt x="917041" y="375183"/>
                  </a:lnTo>
                  <a:lnTo>
                    <a:pt x="903439" y="388505"/>
                  </a:lnTo>
                  <a:lnTo>
                    <a:pt x="916762" y="402120"/>
                  </a:lnTo>
                  <a:lnTo>
                    <a:pt x="930376" y="388785"/>
                  </a:lnTo>
                  <a:close/>
                </a:path>
                <a:path w="1304925" h="2710815">
                  <a:moveTo>
                    <a:pt x="945019" y="2393531"/>
                  </a:moveTo>
                  <a:lnTo>
                    <a:pt x="933259" y="2378545"/>
                  </a:lnTo>
                  <a:lnTo>
                    <a:pt x="918273" y="2390305"/>
                  </a:lnTo>
                  <a:lnTo>
                    <a:pt x="930033" y="2405291"/>
                  </a:lnTo>
                  <a:lnTo>
                    <a:pt x="945019" y="2393531"/>
                  </a:lnTo>
                  <a:close/>
                </a:path>
                <a:path w="1304925" h="2710815">
                  <a:moveTo>
                    <a:pt x="957033" y="416013"/>
                  </a:moveTo>
                  <a:lnTo>
                    <a:pt x="943711" y="402399"/>
                  </a:lnTo>
                  <a:lnTo>
                    <a:pt x="930097" y="415734"/>
                  </a:lnTo>
                  <a:lnTo>
                    <a:pt x="943432" y="429336"/>
                  </a:lnTo>
                  <a:lnTo>
                    <a:pt x="957033" y="416013"/>
                  </a:lnTo>
                  <a:close/>
                </a:path>
                <a:path w="1304925" h="2710815">
                  <a:moveTo>
                    <a:pt x="975004" y="2370010"/>
                  </a:moveTo>
                  <a:lnTo>
                    <a:pt x="963244" y="2355024"/>
                  </a:lnTo>
                  <a:lnTo>
                    <a:pt x="948258" y="2366784"/>
                  </a:lnTo>
                  <a:lnTo>
                    <a:pt x="960005" y="2381770"/>
                  </a:lnTo>
                  <a:lnTo>
                    <a:pt x="975004" y="2370010"/>
                  </a:lnTo>
                  <a:close/>
                </a:path>
                <a:path w="1304925" h="2710815">
                  <a:moveTo>
                    <a:pt x="983691" y="443230"/>
                  </a:moveTo>
                  <a:lnTo>
                    <a:pt x="970368" y="429615"/>
                  </a:lnTo>
                  <a:lnTo>
                    <a:pt x="956754" y="442950"/>
                  </a:lnTo>
                  <a:lnTo>
                    <a:pt x="970089" y="456552"/>
                  </a:lnTo>
                  <a:lnTo>
                    <a:pt x="983691" y="443230"/>
                  </a:lnTo>
                  <a:close/>
                </a:path>
                <a:path w="1304925" h="2710815">
                  <a:moveTo>
                    <a:pt x="1004976" y="2346502"/>
                  </a:moveTo>
                  <a:lnTo>
                    <a:pt x="993216" y="2331504"/>
                  </a:lnTo>
                  <a:lnTo>
                    <a:pt x="978230" y="2343264"/>
                  </a:lnTo>
                  <a:lnTo>
                    <a:pt x="989990" y="2358263"/>
                  </a:lnTo>
                  <a:lnTo>
                    <a:pt x="1004976" y="2346502"/>
                  </a:lnTo>
                  <a:close/>
                </a:path>
                <a:path w="1304925" h="2710815">
                  <a:moveTo>
                    <a:pt x="1010361" y="470446"/>
                  </a:moveTo>
                  <a:lnTo>
                    <a:pt x="997026" y="456831"/>
                  </a:lnTo>
                  <a:lnTo>
                    <a:pt x="983411" y="470166"/>
                  </a:lnTo>
                  <a:lnTo>
                    <a:pt x="996746" y="483781"/>
                  </a:lnTo>
                  <a:lnTo>
                    <a:pt x="1010361" y="470446"/>
                  </a:lnTo>
                  <a:close/>
                </a:path>
                <a:path w="1304925" h="2710815">
                  <a:moveTo>
                    <a:pt x="1034948" y="2322982"/>
                  </a:moveTo>
                  <a:lnTo>
                    <a:pt x="1023188" y="2307996"/>
                  </a:lnTo>
                  <a:lnTo>
                    <a:pt x="1008202" y="2319756"/>
                  </a:lnTo>
                  <a:lnTo>
                    <a:pt x="1019962" y="2334742"/>
                  </a:lnTo>
                  <a:lnTo>
                    <a:pt x="1034948" y="2322982"/>
                  </a:lnTo>
                  <a:close/>
                </a:path>
                <a:path w="1304925" h="2710815">
                  <a:moveTo>
                    <a:pt x="1037018" y="497662"/>
                  </a:moveTo>
                  <a:lnTo>
                    <a:pt x="1023683" y="484060"/>
                  </a:lnTo>
                  <a:lnTo>
                    <a:pt x="1010069" y="497382"/>
                  </a:lnTo>
                  <a:lnTo>
                    <a:pt x="1023404" y="510997"/>
                  </a:lnTo>
                  <a:lnTo>
                    <a:pt x="1037018" y="497662"/>
                  </a:lnTo>
                  <a:close/>
                </a:path>
                <a:path w="1304925" h="2710815">
                  <a:moveTo>
                    <a:pt x="1063675" y="524878"/>
                  </a:moveTo>
                  <a:lnTo>
                    <a:pt x="1050340" y="511276"/>
                  </a:lnTo>
                  <a:lnTo>
                    <a:pt x="1036739" y="524598"/>
                  </a:lnTo>
                  <a:lnTo>
                    <a:pt x="1050061" y="538213"/>
                  </a:lnTo>
                  <a:lnTo>
                    <a:pt x="1063675" y="524878"/>
                  </a:lnTo>
                  <a:close/>
                </a:path>
                <a:path w="1304925" h="2710815">
                  <a:moveTo>
                    <a:pt x="1064933" y="2299462"/>
                  </a:moveTo>
                  <a:lnTo>
                    <a:pt x="1053172" y="2284476"/>
                  </a:lnTo>
                  <a:lnTo>
                    <a:pt x="1038174" y="2296236"/>
                  </a:lnTo>
                  <a:lnTo>
                    <a:pt x="1049934" y="2311222"/>
                  </a:lnTo>
                  <a:lnTo>
                    <a:pt x="1064933" y="2299462"/>
                  </a:lnTo>
                  <a:close/>
                </a:path>
                <a:path w="1304925" h="2710815">
                  <a:moveTo>
                    <a:pt x="1090333" y="552107"/>
                  </a:moveTo>
                  <a:lnTo>
                    <a:pt x="1076998" y="538492"/>
                  </a:lnTo>
                  <a:lnTo>
                    <a:pt x="1063396" y="551827"/>
                  </a:lnTo>
                  <a:lnTo>
                    <a:pt x="1076718" y="565429"/>
                  </a:lnTo>
                  <a:lnTo>
                    <a:pt x="1090333" y="552107"/>
                  </a:lnTo>
                  <a:close/>
                </a:path>
                <a:path w="1304925" h="2710815">
                  <a:moveTo>
                    <a:pt x="1094905" y="2275941"/>
                  </a:moveTo>
                  <a:lnTo>
                    <a:pt x="1083144" y="2260955"/>
                  </a:lnTo>
                  <a:lnTo>
                    <a:pt x="1068158" y="2272715"/>
                  </a:lnTo>
                  <a:lnTo>
                    <a:pt x="1079919" y="2287701"/>
                  </a:lnTo>
                  <a:lnTo>
                    <a:pt x="1094905" y="2275941"/>
                  </a:lnTo>
                  <a:close/>
                </a:path>
                <a:path w="1304925" h="2710815">
                  <a:moveTo>
                    <a:pt x="1116990" y="579323"/>
                  </a:moveTo>
                  <a:lnTo>
                    <a:pt x="1103668" y="565708"/>
                  </a:lnTo>
                  <a:lnTo>
                    <a:pt x="1090053" y="579043"/>
                  </a:lnTo>
                  <a:lnTo>
                    <a:pt x="1103388" y="592658"/>
                  </a:lnTo>
                  <a:lnTo>
                    <a:pt x="1116990" y="579323"/>
                  </a:lnTo>
                  <a:close/>
                </a:path>
                <a:path w="1304925" h="2710815">
                  <a:moveTo>
                    <a:pt x="1124877" y="2252434"/>
                  </a:moveTo>
                  <a:lnTo>
                    <a:pt x="1113116" y="2237435"/>
                  </a:lnTo>
                  <a:lnTo>
                    <a:pt x="1098130" y="2249195"/>
                  </a:lnTo>
                  <a:lnTo>
                    <a:pt x="1109891" y="2264181"/>
                  </a:lnTo>
                  <a:lnTo>
                    <a:pt x="1124877" y="2252434"/>
                  </a:lnTo>
                  <a:close/>
                </a:path>
                <a:path w="1304925" h="2710815">
                  <a:moveTo>
                    <a:pt x="1143647" y="606539"/>
                  </a:moveTo>
                  <a:lnTo>
                    <a:pt x="1130325" y="592937"/>
                  </a:lnTo>
                  <a:lnTo>
                    <a:pt x="1116711" y="606259"/>
                  </a:lnTo>
                  <a:lnTo>
                    <a:pt x="1130046" y="619874"/>
                  </a:lnTo>
                  <a:lnTo>
                    <a:pt x="1143647" y="606539"/>
                  </a:lnTo>
                  <a:close/>
                </a:path>
                <a:path w="1304925" h="2710815">
                  <a:moveTo>
                    <a:pt x="1154849" y="2228913"/>
                  </a:moveTo>
                  <a:lnTo>
                    <a:pt x="1143101" y="2213927"/>
                  </a:lnTo>
                  <a:lnTo>
                    <a:pt x="1128102" y="2225687"/>
                  </a:lnTo>
                  <a:lnTo>
                    <a:pt x="1139863" y="2240673"/>
                  </a:lnTo>
                  <a:lnTo>
                    <a:pt x="1154849" y="2228913"/>
                  </a:lnTo>
                  <a:close/>
                </a:path>
                <a:path w="1304925" h="2710815">
                  <a:moveTo>
                    <a:pt x="1170317" y="633755"/>
                  </a:moveTo>
                  <a:lnTo>
                    <a:pt x="1156982" y="620153"/>
                  </a:lnTo>
                  <a:lnTo>
                    <a:pt x="1143368" y="633476"/>
                  </a:lnTo>
                  <a:lnTo>
                    <a:pt x="1156703" y="647090"/>
                  </a:lnTo>
                  <a:lnTo>
                    <a:pt x="1170317" y="633755"/>
                  </a:lnTo>
                  <a:close/>
                </a:path>
                <a:path w="1304925" h="2710815">
                  <a:moveTo>
                    <a:pt x="1184833" y="2205393"/>
                  </a:moveTo>
                  <a:lnTo>
                    <a:pt x="1173073" y="2190407"/>
                  </a:lnTo>
                  <a:lnTo>
                    <a:pt x="1158087" y="2202167"/>
                  </a:lnTo>
                  <a:lnTo>
                    <a:pt x="1169847" y="2217153"/>
                  </a:lnTo>
                  <a:lnTo>
                    <a:pt x="1184833" y="2205393"/>
                  </a:lnTo>
                  <a:close/>
                </a:path>
                <a:path w="1304925" h="2710815">
                  <a:moveTo>
                    <a:pt x="1196975" y="660984"/>
                  </a:moveTo>
                  <a:lnTo>
                    <a:pt x="1183640" y="647369"/>
                  </a:lnTo>
                  <a:lnTo>
                    <a:pt x="1170038" y="660704"/>
                  </a:lnTo>
                  <a:lnTo>
                    <a:pt x="1183360" y="674306"/>
                  </a:lnTo>
                  <a:lnTo>
                    <a:pt x="1196975" y="660984"/>
                  </a:lnTo>
                  <a:close/>
                </a:path>
                <a:path w="1304925" h="2710815">
                  <a:moveTo>
                    <a:pt x="1214805" y="2181872"/>
                  </a:moveTo>
                  <a:lnTo>
                    <a:pt x="1203045" y="2166886"/>
                  </a:lnTo>
                  <a:lnTo>
                    <a:pt x="1188059" y="2178647"/>
                  </a:lnTo>
                  <a:lnTo>
                    <a:pt x="1199819" y="2193633"/>
                  </a:lnTo>
                  <a:lnTo>
                    <a:pt x="1214805" y="2181872"/>
                  </a:lnTo>
                  <a:close/>
                </a:path>
                <a:path w="1304925" h="2710815">
                  <a:moveTo>
                    <a:pt x="1223632" y="688200"/>
                  </a:moveTo>
                  <a:lnTo>
                    <a:pt x="1210297" y="674585"/>
                  </a:lnTo>
                  <a:lnTo>
                    <a:pt x="1196695" y="687920"/>
                  </a:lnTo>
                  <a:lnTo>
                    <a:pt x="1210017" y="701522"/>
                  </a:lnTo>
                  <a:lnTo>
                    <a:pt x="1223632" y="688200"/>
                  </a:lnTo>
                  <a:close/>
                </a:path>
                <a:path w="1304925" h="2710815">
                  <a:moveTo>
                    <a:pt x="1244777" y="2158365"/>
                  </a:moveTo>
                  <a:lnTo>
                    <a:pt x="1233017" y="2143366"/>
                  </a:lnTo>
                  <a:lnTo>
                    <a:pt x="1218031" y="2155126"/>
                  </a:lnTo>
                  <a:lnTo>
                    <a:pt x="1229791" y="2170112"/>
                  </a:lnTo>
                  <a:lnTo>
                    <a:pt x="1244777" y="2158365"/>
                  </a:lnTo>
                  <a:close/>
                </a:path>
                <a:path w="1304925" h="2710815">
                  <a:moveTo>
                    <a:pt x="1250289" y="715416"/>
                  </a:moveTo>
                  <a:lnTo>
                    <a:pt x="1236967" y="701802"/>
                  </a:lnTo>
                  <a:lnTo>
                    <a:pt x="1223352" y="715137"/>
                  </a:lnTo>
                  <a:lnTo>
                    <a:pt x="1236687" y="728751"/>
                  </a:lnTo>
                  <a:lnTo>
                    <a:pt x="1250289" y="715416"/>
                  </a:lnTo>
                  <a:close/>
                </a:path>
                <a:path w="1304925" h="2710815">
                  <a:moveTo>
                    <a:pt x="1268412" y="733920"/>
                  </a:moveTo>
                  <a:lnTo>
                    <a:pt x="1263624" y="729030"/>
                  </a:lnTo>
                  <a:lnTo>
                    <a:pt x="1250010" y="742353"/>
                  </a:lnTo>
                  <a:lnTo>
                    <a:pt x="1254810" y="747255"/>
                  </a:lnTo>
                  <a:lnTo>
                    <a:pt x="1268412" y="733920"/>
                  </a:lnTo>
                  <a:close/>
                </a:path>
                <a:path w="1304925" h="2710815">
                  <a:moveTo>
                    <a:pt x="1274762" y="2134844"/>
                  </a:moveTo>
                  <a:lnTo>
                    <a:pt x="1263002" y="2119858"/>
                  </a:lnTo>
                  <a:lnTo>
                    <a:pt x="1248016" y="2131618"/>
                  </a:lnTo>
                  <a:lnTo>
                    <a:pt x="1259763" y="2146604"/>
                  </a:lnTo>
                  <a:lnTo>
                    <a:pt x="1274762" y="2134844"/>
                  </a:lnTo>
                  <a:close/>
                </a:path>
                <a:path w="1304925" h="2710815">
                  <a:moveTo>
                    <a:pt x="1304734" y="2111324"/>
                  </a:moveTo>
                  <a:lnTo>
                    <a:pt x="1292974" y="2096338"/>
                  </a:lnTo>
                  <a:lnTo>
                    <a:pt x="1277988" y="2108098"/>
                  </a:lnTo>
                  <a:lnTo>
                    <a:pt x="1289748" y="2123084"/>
                  </a:lnTo>
                  <a:lnTo>
                    <a:pt x="1304734" y="2111324"/>
                  </a:lnTo>
                  <a:close/>
                </a:path>
              </a:pathLst>
            </a:custGeom>
            <a:solidFill>
              <a:srgbClr val="BEBEBE"/>
            </a:solidFill>
          </p:spPr>
          <p:txBody>
            <a:bodyPr wrap="square" lIns="0" tIns="0" rIns="0" bIns="0" rtlCol="0"/>
            <a:lstStyle/>
            <a:p/>
          </p:txBody>
        </p:sp>
        <p:sp>
          <p:nvSpPr>
            <p:cNvPr id="12" name="object 12"/>
            <p:cNvSpPr/>
            <p:nvPr/>
          </p:nvSpPr>
          <p:spPr>
            <a:xfrm>
              <a:off x="4294708" y="4283259"/>
              <a:ext cx="993140" cy="0"/>
            </a:xfrm>
            <a:custGeom>
              <a:avLst/>
              <a:gdLst/>
              <a:ahLst/>
              <a:cxnLst/>
              <a:rect l="l" t="t" r="r" b="b"/>
              <a:pathLst>
                <a:path w="993139">
                  <a:moveTo>
                    <a:pt x="0" y="0"/>
                  </a:moveTo>
                  <a:lnTo>
                    <a:pt x="992733" y="0"/>
                  </a:lnTo>
                </a:path>
              </a:pathLst>
            </a:custGeom>
            <a:ln w="19075">
              <a:solidFill>
                <a:srgbClr val="BEBEBE"/>
              </a:solidFill>
              <a:prstDash val="sysDot"/>
            </a:ln>
          </p:spPr>
          <p:txBody>
            <a:bodyPr wrap="square" lIns="0" tIns="0" rIns="0" bIns="0" rtlCol="0"/>
            <a:lstStyle/>
            <a:p/>
          </p:txBody>
        </p:sp>
        <p:pic>
          <p:nvPicPr>
            <p:cNvPr id="13" name="object 13"/>
            <p:cNvPicPr/>
            <p:nvPr/>
          </p:nvPicPr>
          <p:blipFill>
            <a:blip r:embed="rId2" cstate="print"/>
            <a:stretch>
              <a:fillRect/>
            </a:stretch>
          </p:blipFill>
          <p:spPr>
            <a:xfrm>
              <a:off x="4856175" y="3097339"/>
              <a:ext cx="2343442" cy="2353843"/>
            </a:xfrm>
            <a:prstGeom prst="rect">
              <a:avLst/>
            </a:prstGeom>
          </p:spPr>
        </p:pic>
        <p:pic>
          <p:nvPicPr>
            <p:cNvPr id="14" name="object 14"/>
            <p:cNvPicPr/>
            <p:nvPr/>
          </p:nvPicPr>
          <p:blipFill>
            <a:blip r:embed="rId3" cstate="print"/>
            <a:stretch>
              <a:fillRect/>
            </a:stretch>
          </p:blipFill>
          <p:spPr>
            <a:xfrm>
              <a:off x="5334000" y="3559276"/>
              <a:ext cx="1379080" cy="1448308"/>
            </a:xfrm>
            <a:prstGeom prst="rect">
              <a:avLst/>
            </a:prstGeom>
          </p:spPr>
        </p:pic>
        <p:sp>
          <p:nvSpPr>
            <p:cNvPr id="15" name="object 15"/>
            <p:cNvSpPr/>
            <p:nvPr/>
          </p:nvSpPr>
          <p:spPr>
            <a:xfrm>
              <a:off x="6661289" y="2960433"/>
              <a:ext cx="1140460" cy="682625"/>
            </a:xfrm>
            <a:custGeom>
              <a:avLst/>
              <a:gdLst/>
              <a:ahLst/>
              <a:cxnLst/>
              <a:rect l="l" t="t" r="r" b="b"/>
              <a:pathLst>
                <a:path w="1140459" h="682625">
                  <a:moveTo>
                    <a:pt x="1140460" y="19049"/>
                  </a:moveTo>
                  <a:lnTo>
                    <a:pt x="1121410" y="19049"/>
                  </a:lnTo>
                  <a:lnTo>
                    <a:pt x="1121410" y="0"/>
                  </a:lnTo>
                  <a:lnTo>
                    <a:pt x="1140460" y="0"/>
                  </a:lnTo>
                  <a:lnTo>
                    <a:pt x="1140460" y="19049"/>
                  </a:lnTo>
                  <a:close/>
                </a:path>
                <a:path w="1140459" h="682625">
                  <a:moveTo>
                    <a:pt x="1102360" y="19049"/>
                  </a:moveTo>
                  <a:lnTo>
                    <a:pt x="1083310" y="19049"/>
                  </a:lnTo>
                  <a:lnTo>
                    <a:pt x="1083310" y="0"/>
                  </a:lnTo>
                  <a:lnTo>
                    <a:pt x="1102360" y="0"/>
                  </a:lnTo>
                  <a:lnTo>
                    <a:pt x="1102360" y="19049"/>
                  </a:lnTo>
                  <a:close/>
                </a:path>
                <a:path w="1140459" h="682625">
                  <a:moveTo>
                    <a:pt x="1064260" y="19049"/>
                  </a:moveTo>
                  <a:lnTo>
                    <a:pt x="1045210" y="19049"/>
                  </a:lnTo>
                  <a:lnTo>
                    <a:pt x="1045210" y="0"/>
                  </a:lnTo>
                  <a:lnTo>
                    <a:pt x="1064260" y="0"/>
                  </a:lnTo>
                  <a:lnTo>
                    <a:pt x="1064260" y="19049"/>
                  </a:lnTo>
                  <a:close/>
                </a:path>
                <a:path w="1140459" h="682625">
                  <a:moveTo>
                    <a:pt x="1026160" y="19049"/>
                  </a:moveTo>
                  <a:lnTo>
                    <a:pt x="1007110" y="19049"/>
                  </a:lnTo>
                  <a:lnTo>
                    <a:pt x="1007110" y="0"/>
                  </a:lnTo>
                  <a:lnTo>
                    <a:pt x="1026160" y="0"/>
                  </a:lnTo>
                  <a:lnTo>
                    <a:pt x="1026160" y="19049"/>
                  </a:lnTo>
                  <a:close/>
                </a:path>
                <a:path w="1140459" h="682625">
                  <a:moveTo>
                    <a:pt x="988060" y="19049"/>
                  </a:moveTo>
                  <a:lnTo>
                    <a:pt x="969010" y="19049"/>
                  </a:lnTo>
                  <a:lnTo>
                    <a:pt x="969010" y="0"/>
                  </a:lnTo>
                  <a:lnTo>
                    <a:pt x="988060" y="0"/>
                  </a:lnTo>
                  <a:lnTo>
                    <a:pt x="988060" y="19049"/>
                  </a:lnTo>
                  <a:close/>
                </a:path>
                <a:path w="1140459" h="682625">
                  <a:moveTo>
                    <a:pt x="949960" y="19049"/>
                  </a:moveTo>
                  <a:lnTo>
                    <a:pt x="930910" y="19049"/>
                  </a:lnTo>
                  <a:lnTo>
                    <a:pt x="930910" y="0"/>
                  </a:lnTo>
                  <a:lnTo>
                    <a:pt x="949960" y="0"/>
                  </a:lnTo>
                  <a:lnTo>
                    <a:pt x="949960" y="19049"/>
                  </a:lnTo>
                  <a:close/>
                </a:path>
                <a:path w="1140459" h="682625">
                  <a:moveTo>
                    <a:pt x="911860" y="19049"/>
                  </a:moveTo>
                  <a:lnTo>
                    <a:pt x="892810" y="19049"/>
                  </a:lnTo>
                  <a:lnTo>
                    <a:pt x="892810" y="0"/>
                  </a:lnTo>
                  <a:lnTo>
                    <a:pt x="911860" y="0"/>
                  </a:lnTo>
                  <a:lnTo>
                    <a:pt x="911860" y="19049"/>
                  </a:lnTo>
                  <a:close/>
                </a:path>
                <a:path w="1140459" h="682625">
                  <a:moveTo>
                    <a:pt x="873760" y="19049"/>
                  </a:moveTo>
                  <a:lnTo>
                    <a:pt x="854710" y="19049"/>
                  </a:lnTo>
                  <a:lnTo>
                    <a:pt x="854710" y="0"/>
                  </a:lnTo>
                  <a:lnTo>
                    <a:pt x="873760" y="0"/>
                  </a:lnTo>
                  <a:lnTo>
                    <a:pt x="873760" y="19049"/>
                  </a:lnTo>
                  <a:close/>
                </a:path>
                <a:path w="1140459" h="682625">
                  <a:moveTo>
                    <a:pt x="835660" y="19049"/>
                  </a:moveTo>
                  <a:lnTo>
                    <a:pt x="816610" y="19049"/>
                  </a:lnTo>
                  <a:lnTo>
                    <a:pt x="816610" y="0"/>
                  </a:lnTo>
                  <a:lnTo>
                    <a:pt x="835660" y="0"/>
                  </a:lnTo>
                  <a:lnTo>
                    <a:pt x="835660" y="19049"/>
                  </a:lnTo>
                  <a:close/>
                </a:path>
                <a:path w="1140459" h="682625">
                  <a:moveTo>
                    <a:pt x="797560" y="19049"/>
                  </a:moveTo>
                  <a:lnTo>
                    <a:pt x="778510" y="19049"/>
                  </a:lnTo>
                  <a:lnTo>
                    <a:pt x="778510" y="0"/>
                  </a:lnTo>
                  <a:lnTo>
                    <a:pt x="797560" y="0"/>
                  </a:lnTo>
                  <a:lnTo>
                    <a:pt x="797560" y="19049"/>
                  </a:lnTo>
                  <a:close/>
                </a:path>
                <a:path w="1140459" h="682625">
                  <a:moveTo>
                    <a:pt x="759460" y="19049"/>
                  </a:moveTo>
                  <a:lnTo>
                    <a:pt x="740410" y="19049"/>
                  </a:lnTo>
                  <a:lnTo>
                    <a:pt x="740410" y="0"/>
                  </a:lnTo>
                  <a:lnTo>
                    <a:pt x="759460" y="0"/>
                  </a:lnTo>
                  <a:lnTo>
                    <a:pt x="759460" y="19049"/>
                  </a:lnTo>
                  <a:close/>
                </a:path>
                <a:path w="1140459" h="682625">
                  <a:moveTo>
                    <a:pt x="721360" y="19049"/>
                  </a:moveTo>
                  <a:lnTo>
                    <a:pt x="702310" y="19049"/>
                  </a:lnTo>
                  <a:lnTo>
                    <a:pt x="702310" y="0"/>
                  </a:lnTo>
                  <a:lnTo>
                    <a:pt x="721360" y="0"/>
                  </a:lnTo>
                  <a:lnTo>
                    <a:pt x="721360" y="19049"/>
                  </a:lnTo>
                  <a:close/>
                </a:path>
                <a:path w="1140459" h="682625">
                  <a:moveTo>
                    <a:pt x="683260" y="19049"/>
                  </a:moveTo>
                  <a:lnTo>
                    <a:pt x="664210" y="19049"/>
                  </a:lnTo>
                  <a:lnTo>
                    <a:pt x="664210" y="0"/>
                  </a:lnTo>
                  <a:lnTo>
                    <a:pt x="683260" y="0"/>
                  </a:lnTo>
                  <a:lnTo>
                    <a:pt x="683260" y="19049"/>
                  </a:lnTo>
                  <a:close/>
                </a:path>
                <a:path w="1140459" h="682625">
                  <a:moveTo>
                    <a:pt x="645160" y="19049"/>
                  </a:moveTo>
                  <a:lnTo>
                    <a:pt x="626110" y="19049"/>
                  </a:lnTo>
                  <a:lnTo>
                    <a:pt x="626110" y="0"/>
                  </a:lnTo>
                  <a:lnTo>
                    <a:pt x="645160" y="0"/>
                  </a:lnTo>
                  <a:lnTo>
                    <a:pt x="645160" y="19049"/>
                  </a:lnTo>
                  <a:close/>
                </a:path>
                <a:path w="1140459" h="682625">
                  <a:moveTo>
                    <a:pt x="602792" y="33362"/>
                  </a:moveTo>
                  <a:lnTo>
                    <a:pt x="588683" y="20561"/>
                  </a:lnTo>
                  <a:lnTo>
                    <a:pt x="601484" y="6451"/>
                  </a:lnTo>
                  <a:lnTo>
                    <a:pt x="615594" y="19253"/>
                  </a:lnTo>
                  <a:lnTo>
                    <a:pt x="602792" y="33362"/>
                  </a:lnTo>
                  <a:close/>
                </a:path>
                <a:path w="1140459" h="682625">
                  <a:moveTo>
                    <a:pt x="577202" y="61582"/>
                  </a:moveTo>
                  <a:lnTo>
                    <a:pt x="563092" y="48793"/>
                  </a:lnTo>
                  <a:lnTo>
                    <a:pt x="575881" y="34683"/>
                  </a:lnTo>
                  <a:lnTo>
                    <a:pt x="589991" y="47472"/>
                  </a:lnTo>
                  <a:lnTo>
                    <a:pt x="577202" y="61582"/>
                  </a:lnTo>
                  <a:close/>
                </a:path>
                <a:path w="1140459" h="682625">
                  <a:moveTo>
                    <a:pt x="551599" y="89814"/>
                  </a:moveTo>
                  <a:lnTo>
                    <a:pt x="537489" y="77012"/>
                  </a:lnTo>
                  <a:lnTo>
                    <a:pt x="550291" y="62903"/>
                  </a:lnTo>
                  <a:lnTo>
                    <a:pt x="564400" y="75691"/>
                  </a:lnTo>
                  <a:lnTo>
                    <a:pt x="551599" y="89814"/>
                  </a:lnTo>
                  <a:close/>
                </a:path>
                <a:path w="1140459" h="682625">
                  <a:moveTo>
                    <a:pt x="526008" y="118033"/>
                  </a:moveTo>
                  <a:lnTo>
                    <a:pt x="511898" y="105232"/>
                  </a:lnTo>
                  <a:lnTo>
                    <a:pt x="524700" y="91122"/>
                  </a:lnTo>
                  <a:lnTo>
                    <a:pt x="538810" y="103924"/>
                  </a:lnTo>
                  <a:lnTo>
                    <a:pt x="526008" y="118033"/>
                  </a:lnTo>
                  <a:close/>
                </a:path>
                <a:path w="1140459" h="682625">
                  <a:moveTo>
                    <a:pt x="500418" y="146253"/>
                  </a:moveTo>
                  <a:lnTo>
                    <a:pt x="486308" y="133451"/>
                  </a:lnTo>
                  <a:lnTo>
                    <a:pt x="499097" y="119341"/>
                  </a:lnTo>
                  <a:lnTo>
                    <a:pt x="513207" y="132143"/>
                  </a:lnTo>
                  <a:lnTo>
                    <a:pt x="500418" y="146253"/>
                  </a:lnTo>
                  <a:close/>
                </a:path>
                <a:path w="1140459" h="682625">
                  <a:moveTo>
                    <a:pt x="474814" y="174472"/>
                  </a:moveTo>
                  <a:lnTo>
                    <a:pt x="460705" y="161683"/>
                  </a:lnTo>
                  <a:lnTo>
                    <a:pt x="473506" y="147573"/>
                  </a:lnTo>
                  <a:lnTo>
                    <a:pt x="487616" y="160362"/>
                  </a:lnTo>
                  <a:lnTo>
                    <a:pt x="474814" y="174472"/>
                  </a:lnTo>
                  <a:close/>
                </a:path>
                <a:path w="1140459" h="682625">
                  <a:moveTo>
                    <a:pt x="449224" y="202704"/>
                  </a:moveTo>
                  <a:lnTo>
                    <a:pt x="435114" y="189903"/>
                  </a:lnTo>
                  <a:lnTo>
                    <a:pt x="447916" y="175793"/>
                  </a:lnTo>
                  <a:lnTo>
                    <a:pt x="462025" y="188582"/>
                  </a:lnTo>
                  <a:lnTo>
                    <a:pt x="449224" y="202704"/>
                  </a:lnTo>
                  <a:close/>
                </a:path>
                <a:path w="1140459" h="682625">
                  <a:moveTo>
                    <a:pt x="423633" y="230924"/>
                  </a:moveTo>
                  <a:lnTo>
                    <a:pt x="409524" y="218122"/>
                  </a:lnTo>
                  <a:lnTo>
                    <a:pt x="422313" y="204012"/>
                  </a:lnTo>
                  <a:lnTo>
                    <a:pt x="436422" y="216814"/>
                  </a:lnTo>
                  <a:lnTo>
                    <a:pt x="423633" y="230924"/>
                  </a:lnTo>
                  <a:close/>
                </a:path>
                <a:path w="1140459" h="682625">
                  <a:moveTo>
                    <a:pt x="398030" y="259143"/>
                  </a:moveTo>
                  <a:lnTo>
                    <a:pt x="383921" y="246341"/>
                  </a:lnTo>
                  <a:lnTo>
                    <a:pt x="396722" y="232232"/>
                  </a:lnTo>
                  <a:lnTo>
                    <a:pt x="410832" y="245033"/>
                  </a:lnTo>
                  <a:lnTo>
                    <a:pt x="398030" y="259143"/>
                  </a:lnTo>
                  <a:close/>
                </a:path>
                <a:path w="1140459" h="682625">
                  <a:moveTo>
                    <a:pt x="372440" y="287362"/>
                  </a:moveTo>
                  <a:lnTo>
                    <a:pt x="358330" y="274573"/>
                  </a:lnTo>
                  <a:lnTo>
                    <a:pt x="371132" y="260464"/>
                  </a:lnTo>
                  <a:lnTo>
                    <a:pt x="385241" y="273253"/>
                  </a:lnTo>
                  <a:lnTo>
                    <a:pt x="372440" y="287362"/>
                  </a:lnTo>
                  <a:close/>
                </a:path>
                <a:path w="1140459" h="682625">
                  <a:moveTo>
                    <a:pt x="346849" y="315594"/>
                  </a:moveTo>
                  <a:lnTo>
                    <a:pt x="332740" y="302793"/>
                  </a:lnTo>
                  <a:lnTo>
                    <a:pt x="345528" y="288683"/>
                  </a:lnTo>
                  <a:lnTo>
                    <a:pt x="359638" y="301472"/>
                  </a:lnTo>
                  <a:lnTo>
                    <a:pt x="346849" y="315594"/>
                  </a:lnTo>
                  <a:close/>
                </a:path>
                <a:path w="1140459" h="682625">
                  <a:moveTo>
                    <a:pt x="321246" y="343814"/>
                  </a:moveTo>
                  <a:lnTo>
                    <a:pt x="307136" y="331012"/>
                  </a:lnTo>
                  <a:lnTo>
                    <a:pt x="319938" y="316903"/>
                  </a:lnTo>
                  <a:lnTo>
                    <a:pt x="334048" y="329704"/>
                  </a:lnTo>
                  <a:lnTo>
                    <a:pt x="321246" y="343814"/>
                  </a:lnTo>
                  <a:close/>
                </a:path>
                <a:path w="1140459" h="682625">
                  <a:moveTo>
                    <a:pt x="295656" y="372033"/>
                  </a:moveTo>
                  <a:lnTo>
                    <a:pt x="281546" y="359232"/>
                  </a:lnTo>
                  <a:lnTo>
                    <a:pt x="294347" y="345122"/>
                  </a:lnTo>
                  <a:lnTo>
                    <a:pt x="308457" y="357924"/>
                  </a:lnTo>
                  <a:lnTo>
                    <a:pt x="295656" y="372033"/>
                  </a:lnTo>
                  <a:close/>
                </a:path>
                <a:path w="1140459" h="682625">
                  <a:moveTo>
                    <a:pt x="270065" y="400253"/>
                  </a:moveTo>
                  <a:lnTo>
                    <a:pt x="255943" y="387464"/>
                  </a:lnTo>
                  <a:lnTo>
                    <a:pt x="268744" y="373354"/>
                  </a:lnTo>
                  <a:lnTo>
                    <a:pt x="282854" y="386143"/>
                  </a:lnTo>
                  <a:lnTo>
                    <a:pt x="270065" y="400253"/>
                  </a:lnTo>
                  <a:close/>
                </a:path>
                <a:path w="1140459" h="682625">
                  <a:moveTo>
                    <a:pt x="244462" y="428485"/>
                  </a:moveTo>
                  <a:lnTo>
                    <a:pt x="230352" y="415683"/>
                  </a:lnTo>
                  <a:lnTo>
                    <a:pt x="243154" y="401574"/>
                  </a:lnTo>
                  <a:lnTo>
                    <a:pt x="257263" y="414362"/>
                  </a:lnTo>
                  <a:lnTo>
                    <a:pt x="244462" y="428485"/>
                  </a:lnTo>
                  <a:close/>
                </a:path>
                <a:path w="1140459" h="682625">
                  <a:moveTo>
                    <a:pt x="218871" y="456704"/>
                  </a:moveTo>
                  <a:lnTo>
                    <a:pt x="204762" y="443903"/>
                  </a:lnTo>
                  <a:lnTo>
                    <a:pt x="217550" y="429793"/>
                  </a:lnTo>
                  <a:lnTo>
                    <a:pt x="231673" y="442594"/>
                  </a:lnTo>
                  <a:lnTo>
                    <a:pt x="218871" y="456704"/>
                  </a:lnTo>
                  <a:close/>
                </a:path>
                <a:path w="1140459" h="682625">
                  <a:moveTo>
                    <a:pt x="193281" y="484924"/>
                  </a:moveTo>
                  <a:lnTo>
                    <a:pt x="179158" y="472122"/>
                  </a:lnTo>
                  <a:lnTo>
                    <a:pt x="191960" y="458012"/>
                  </a:lnTo>
                  <a:lnTo>
                    <a:pt x="206070" y="470814"/>
                  </a:lnTo>
                  <a:lnTo>
                    <a:pt x="193281" y="484924"/>
                  </a:lnTo>
                  <a:close/>
                </a:path>
                <a:path w="1140459" h="682625">
                  <a:moveTo>
                    <a:pt x="167678" y="513143"/>
                  </a:moveTo>
                  <a:lnTo>
                    <a:pt x="153568" y="500354"/>
                  </a:lnTo>
                  <a:lnTo>
                    <a:pt x="166370" y="486244"/>
                  </a:lnTo>
                  <a:lnTo>
                    <a:pt x="180479" y="499033"/>
                  </a:lnTo>
                  <a:lnTo>
                    <a:pt x="167678" y="513143"/>
                  </a:lnTo>
                  <a:close/>
                </a:path>
                <a:path w="1140459" h="682625">
                  <a:moveTo>
                    <a:pt x="142087" y="541375"/>
                  </a:moveTo>
                  <a:lnTo>
                    <a:pt x="127977" y="528574"/>
                  </a:lnTo>
                  <a:lnTo>
                    <a:pt x="140766" y="514464"/>
                  </a:lnTo>
                  <a:lnTo>
                    <a:pt x="154889" y="527253"/>
                  </a:lnTo>
                  <a:lnTo>
                    <a:pt x="142087" y="541375"/>
                  </a:lnTo>
                  <a:close/>
                </a:path>
                <a:path w="1140459" h="682625">
                  <a:moveTo>
                    <a:pt x="116497" y="569594"/>
                  </a:moveTo>
                  <a:lnTo>
                    <a:pt x="102374" y="556793"/>
                  </a:lnTo>
                  <a:lnTo>
                    <a:pt x="115176" y="542683"/>
                  </a:lnTo>
                  <a:lnTo>
                    <a:pt x="129286" y="555485"/>
                  </a:lnTo>
                  <a:lnTo>
                    <a:pt x="116497" y="569594"/>
                  </a:lnTo>
                  <a:close/>
                </a:path>
                <a:path w="1140459" h="682625">
                  <a:moveTo>
                    <a:pt x="90893" y="597814"/>
                  </a:moveTo>
                  <a:lnTo>
                    <a:pt x="76784" y="585012"/>
                  </a:lnTo>
                  <a:lnTo>
                    <a:pt x="89585" y="570903"/>
                  </a:lnTo>
                  <a:lnTo>
                    <a:pt x="103695" y="583704"/>
                  </a:lnTo>
                  <a:lnTo>
                    <a:pt x="90893" y="597814"/>
                  </a:lnTo>
                  <a:close/>
                </a:path>
                <a:path w="1140459" h="682625">
                  <a:moveTo>
                    <a:pt x="65303" y="626033"/>
                  </a:moveTo>
                  <a:lnTo>
                    <a:pt x="51193" y="613244"/>
                  </a:lnTo>
                  <a:lnTo>
                    <a:pt x="63982" y="599122"/>
                  </a:lnTo>
                  <a:lnTo>
                    <a:pt x="78092" y="611924"/>
                  </a:lnTo>
                  <a:lnTo>
                    <a:pt x="65303" y="626033"/>
                  </a:lnTo>
                  <a:close/>
                </a:path>
                <a:path w="1140459" h="682625">
                  <a:moveTo>
                    <a:pt x="39700" y="654265"/>
                  </a:moveTo>
                  <a:lnTo>
                    <a:pt x="25590" y="641464"/>
                  </a:lnTo>
                  <a:lnTo>
                    <a:pt x="38392" y="627354"/>
                  </a:lnTo>
                  <a:lnTo>
                    <a:pt x="52501" y="640143"/>
                  </a:lnTo>
                  <a:lnTo>
                    <a:pt x="39700" y="654265"/>
                  </a:lnTo>
                  <a:close/>
                </a:path>
                <a:path w="1140459" h="682625">
                  <a:moveTo>
                    <a:pt x="14109" y="682485"/>
                  </a:moveTo>
                  <a:lnTo>
                    <a:pt x="0" y="669683"/>
                  </a:lnTo>
                  <a:lnTo>
                    <a:pt x="12801" y="655574"/>
                  </a:lnTo>
                  <a:lnTo>
                    <a:pt x="26911" y="668375"/>
                  </a:lnTo>
                  <a:lnTo>
                    <a:pt x="14109" y="682485"/>
                  </a:lnTo>
                  <a:close/>
                </a:path>
              </a:pathLst>
            </a:custGeom>
            <a:solidFill>
              <a:srgbClr val="006FC0"/>
            </a:solidFill>
          </p:spPr>
          <p:txBody>
            <a:bodyPr wrap="square" lIns="0" tIns="0" rIns="0" bIns="0" rtlCol="0"/>
            <a:lstStyle/>
            <a:p/>
          </p:txBody>
        </p:sp>
      </p:grpSp>
      <p:sp>
        <p:nvSpPr>
          <p:cNvPr id="16" name="object 16"/>
          <p:cNvSpPr txBox="1"/>
          <p:nvPr/>
        </p:nvSpPr>
        <p:spPr>
          <a:xfrm>
            <a:off x="5422392" y="4010025"/>
            <a:ext cx="1399031" cy="641201"/>
          </a:xfrm>
          <a:prstGeom prst="rect">
            <a:avLst/>
          </a:prstGeom>
        </p:spPr>
        <p:txBody>
          <a:bodyPr vert="horz" wrap="square" lIns="0" tIns="12700" rIns="0" bIns="0" rtlCol="0">
            <a:spAutoFit/>
          </a:bodyPr>
          <a:lstStyle/>
          <a:p>
            <a:pPr marL="12700">
              <a:lnSpc>
                <a:spcPct val="100000"/>
              </a:lnSpc>
              <a:spcBef>
                <a:spcPts val="100"/>
              </a:spcBef>
              <a:tabLst>
                <a:tab pos="1361440" algn="l"/>
                <a:tab pos="2354580" algn="l"/>
              </a:tabLst>
            </a:pPr>
            <a:r>
              <a:rPr lang="en-US" sz="2800" b="1" dirty="0">
                <a:solidFill>
                  <a:srgbClr val="FFFFFF"/>
                </a:solidFill>
                <a:latin typeface="微软雅黑" panose="020B0503020204020204" charset="-122"/>
                <a:cs typeface="微软雅黑" panose="020B0503020204020204" charset="-122"/>
              </a:rPr>
              <a:t>  </a:t>
            </a:r>
            <a:r>
              <a:rPr sz="2800" b="1" dirty="0">
                <a:solidFill>
                  <a:srgbClr val="FFFFFF"/>
                </a:solidFill>
                <a:latin typeface="微软雅黑" panose="020B0503020204020204" charset="-122"/>
                <a:cs typeface="微软雅黑" panose="020B0503020204020204" charset="-122"/>
              </a:rPr>
              <a:t>转变</a:t>
            </a:r>
            <a:endParaRPr lang="en-US" sz="2800" b="1" dirty="0">
              <a:solidFill>
                <a:srgbClr val="FFFFFF"/>
              </a:solidFill>
              <a:latin typeface="微软雅黑" panose="020B0503020204020204" charset="-122"/>
              <a:cs typeface="微软雅黑" panose="020B0503020204020204" charset="-122"/>
            </a:endParaRPr>
          </a:p>
          <a:p>
            <a:pPr marL="12700">
              <a:lnSpc>
                <a:spcPct val="100000"/>
              </a:lnSpc>
              <a:spcBef>
                <a:spcPts val="100"/>
              </a:spcBef>
              <a:tabLst>
                <a:tab pos="1361440" algn="l"/>
                <a:tab pos="2354580" algn="l"/>
              </a:tabLst>
            </a:pPr>
            <a:r>
              <a:rPr lang="en-US" sz="1200" b="1" dirty="0">
                <a:solidFill>
                  <a:srgbClr val="FFFFFF"/>
                </a:solidFill>
                <a:latin typeface="微软雅黑" panose="020B0503020204020204" charset="-122"/>
                <a:cs typeface="微软雅黑" panose="020B0503020204020204" charset="-122"/>
              </a:rPr>
              <a:t>Transformation</a:t>
            </a:r>
            <a:r>
              <a:rPr sz="1200" b="1" dirty="0">
                <a:solidFill>
                  <a:srgbClr val="FFFFFF"/>
                </a:solidFill>
                <a:latin typeface="微软雅黑" panose="020B0503020204020204" charset="-122"/>
                <a:cs typeface="微软雅黑" panose="020B0503020204020204" charset="-122"/>
              </a:rPr>
              <a:t>	</a:t>
            </a:r>
            <a:r>
              <a:rPr sz="1200" u="heavy" dirty="0">
                <a:solidFill>
                  <a:srgbClr val="FFFFFF"/>
                </a:solidFill>
                <a:uFill>
                  <a:solidFill>
                    <a:srgbClr val="002397"/>
                  </a:solidFill>
                </a:uFill>
                <a:latin typeface="Times New Roman" panose="02020803070505020304"/>
                <a:cs typeface="Times New Roman" panose="02020803070505020304"/>
              </a:rPr>
              <a:t> </a:t>
            </a:r>
            <a:endParaRPr sz="1200" dirty="0">
              <a:latin typeface="Times New Roman" panose="02020803070505020304"/>
              <a:cs typeface="Times New Roman" panose="02020803070505020304"/>
            </a:endParaRPr>
          </a:p>
        </p:txBody>
      </p:sp>
      <p:grpSp>
        <p:nvGrpSpPr>
          <p:cNvPr id="17" name="object 17"/>
          <p:cNvGrpSpPr/>
          <p:nvPr/>
        </p:nvGrpSpPr>
        <p:grpSpPr>
          <a:xfrm>
            <a:off x="2834639" y="2423160"/>
            <a:ext cx="6446519" cy="3611879"/>
            <a:chOff x="2834639" y="2423160"/>
            <a:chExt cx="6446519" cy="3611879"/>
          </a:xfrm>
        </p:grpSpPr>
        <p:pic>
          <p:nvPicPr>
            <p:cNvPr id="18" name="object 18"/>
            <p:cNvPicPr/>
            <p:nvPr/>
          </p:nvPicPr>
          <p:blipFill>
            <a:blip r:embed="rId4" cstate="print"/>
            <a:stretch>
              <a:fillRect/>
            </a:stretch>
          </p:blipFill>
          <p:spPr>
            <a:xfrm>
              <a:off x="7543799" y="2423160"/>
              <a:ext cx="1737359" cy="960120"/>
            </a:xfrm>
            <a:prstGeom prst="rect">
              <a:avLst/>
            </a:prstGeom>
          </p:spPr>
        </p:pic>
        <p:pic>
          <p:nvPicPr>
            <p:cNvPr id="19" name="object 19"/>
            <p:cNvPicPr/>
            <p:nvPr/>
          </p:nvPicPr>
          <p:blipFill>
            <a:blip r:embed="rId5" cstate="print"/>
            <a:stretch>
              <a:fillRect/>
            </a:stretch>
          </p:blipFill>
          <p:spPr>
            <a:xfrm>
              <a:off x="7543799" y="3794760"/>
              <a:ext cx="1691640" cy="960119"/>
            </a:xfrm>
            <a:prstGeom prst="rect">
              <a:avLst/>
            </a:prstGeom>
          </p:spPr>
        </p:pic>
        <p:pic>
          <p:nvPicPr>
            <p:cNvPr id="20" name="object 20"/>
            <p:cNvPicPr/>
            <p:nvPr/>
          </p:nvPicPr>
          <p:blipFill>
            <a:blip r:embed="rId6" cstate="print"/>
            <a:stretch>
              <a:fillRect/>
            </a:stretch>
          </p:blipFill>
          <p:spPr>
            <a:xfrm>
              <a:off x="7543799" y="5120639"/>
              <a:ext cx="1737359" cy="914400"/>
            </a:xfrm>
            <a:prstGeom prst="rect">
              <a:avLst/>
            </a:prstGeom>
          </p:spPr>
        </p:pic>
        <p:pic>
          <p:nvPicPr>
            <p:cNvPr id="21" name="object 21"/>
            <p:cNvPicPr/>
            <p:nvPr/>
          </p:nvPicPr>
          <p:blipFill>
            <a:blip r:embed="rId7" cstate="print"/>
            <a:stretch>
              <a:fillRect/>
            </a:stretch>
          </p:blipFill>
          <p:spPr>
            <a:xfrm>
              <a:off x="2834639" y="2468880"/>
              <a:ext cx="1691639" cy="896112"/>
            </a:xfrm>
            <a:prstGeom prst="rect">
              <a:avLst/>
            </a:prstGeom>
          </p:spPr>
        </p:pic>
        <p:pic>
          <p:nvPicPr>
            <p:cNvPr id="22" name="object 22"/>
            <p:cNvPicPr/>
            <p:nvPr/>
          </p:nvPicPr>
          <p:blipFill>
            <a:blip r:embed="rId8" cstate="print"/>
            <a:stretch>
              <a:fillRect/>
            </a:stretch>
          </p:blipFill>
          <p:spPr>
            <a:xfrm>
              <a:off x="2834639" y="3749040"/>
              <a:ext cx="1691639" cy="914400"/>
            </a:xfrm>
            <a:prstGeom prst="rect">
              <a:avLst/>
            </a:prstGeom>
          </p:spPr>
        </p:pic>
        <p:pic>
          <p:nvPicPr>
            <p:cNvPr id="23" name="object 23"/>
            <p:cNvPicPr/>
            <p:nvPr/>
          </p:nvPicPr>
          <p:blipFill>
            <a:blip r:embed="rId9" cstate="print"/>
            <a:stretch>
              <a:fillRect/>
            </a:stretch>
          </p:blipFill>
          <p:spPr>
            <a:xfrm>
              <a:off x="2834639" y="5120639"/>
              <a:ext cx="1691639" cy="914400"/>
            </a:xfrm>
            <a:prstGeom prst="rect">
              <a:avLst/>
            </a:prstGeom>
          </p:spPr>
        </p:pic>
      </p:grpSp>
      <p:sp>
        <p:nvSpPr>
          <p:cNvPr id="24" name="标题 1"/>
          <p:cNvSpPr txBox="1"/>
          <p:nvPr/>
        </p:nvSpPr>
        <p:spPr>
          <a:xfrm>
            <a:off x="409574" y="252730"/>
            <a:ext cx="10572370" cy="811530"/>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800" b="1" dirty="0">
                <a:latin typeface="+mj-ea"/>
              </a:rPr>
              <a:t>（二）高质量发展：三个转变</a:t>
            </a:r>
            <a:endParaRPr lang="en-US" altLang="zh-CN" sz="2800" b="1" dirty="0">
              <a:latin typeface="+mj-ea"/>
            </a:endParaRPr>
          </a:p>
          <a:p>
            <a:r>
              <a:rPr lang="en-US" altLang="zh-CN" sz="2800" b="1" dirty="0">
                <a:latin typeface="+mj-ea"/>
              </a:rPr>
              <a:t>          High-quality development: three transformations</a:t>
            </a:r>
            <a:endParaRPr lang="zh-CN" altLang="en-US" sz="2800" b="1" dirty="0">
              <a:latin typeface="+mj-ea"/>
            </a:endParaRPr>
          </a:p>
        </p:txBody>
      </p:sp>
      <p:sp>
        <p:nvSpPr>
          <p:cNvPr id="26" name="矩形 25"/>
          <p:cNvSpPr/>
          <p:nvPr/>
        </p:nvSpPr>
        <p:spPr>
          <a:xfrm>
            <a:off x="2670048" y="3108960"/>
            <a:ext cx="1737360" cy="5669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000000"/>
                </a:solidFill>
              </a:rPr>
              <a:t>High-speed development</a:t>
            </a:r>
            <a:endParaRPr lang="zh-CN" altLang="en-US" sz="1600" dirty="0">
              <a:solidFill>
                <a:srgbClr val="000000"/>
              </a:solidFill>
            </a:endParaRPr>
          </a:p>
        </p:txBody>
      </p:sp>
      <p:sp>
        <p:nvSpPr>
          <p:cNvPr id="27" name="矩形 26"/>
          <p:cNvSpPr/>
          <p:nvPr/>
        </p:nvSpPr>
        <p:spPr>
          <a:xfrm>
            <a:off x="7531608" y="3096768"/>
            <a:ext cx="1737360" cy="5669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000000"/>
                </a:solidFill>
              </a:rPr>
              <a:t>High-quality development</a:t>
            </a:r>
            <a:endParaRPr lang="zh-CN" altLang="en-US" sz="1600" dirty="0">
              <a:solidFill>
                <a:srgbClr val="000000"/>
              </a:solidFill>
            </a:endParaRPr>
          </a:p>
        </p:txBody>
      </p:sp>
      <p:sp>
        <p:nvSpPr>
          <p:cNvPr id="28" name="矩形 27"/>
          <p:cNvSpPr/>
          <p:nvPr/>
        </p:nvSpPr>
        <p:spPr>
          <a:xfrm>
            <a:off x="2671445" y="4500880"/>
            <a:ext cx="2005965" cy="5670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000000"/>
                </a:solidFill>
              </a:rPr>
              <a:t>Expansion of individual coverage</a:t>
            </a:r>
            <a:r>
              <a:rPr lang="en-US" altLang="zh-CN" dirty="0">
                <a:solidFill>
                  <a:srgbClr val="000000"/>
                </a:solidFill>
              </a:rPr>
              <a:t> </a:t>
            </a:r>
            <a:endParaRPr lang="zh-CN" altLang="en-US" dirty="0">
              <a:solidFill>
                <a:srgbClr val="000000"/>
              </a:solidFill>
            </a:endParaRPr>
          </a:p>
        </p:txBody>
      </p:sp>
      <p:sp>
        <p:nvSpPr>
          <p:cNvPr id="29" name="矩形 28"/>
          <p:cNvSpPr/>
          <p:nvPr/>
        </p:nvSpPr>
        <p:spPr>
          <a:xfrm>
            <a:off x="7370064" y="4477512"/>
            <a:ext cx="2103120" cy="5669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000000"/>
                </a:solidFill>
              </a:rPr>
              <a:t>Efficiency improvements</a:t>
            </a:r>
            <a:endParaRPr lang="zh-CN" altLang="en-US" sz="1600" dirty="0">
              <a:solidFill>
                <a:srgbClr val="000000"/>
              </a:solidFill>
            </a:endParaRPr>
          </a:p>
        </p:txBody>
      </p:sp>
      <p:sp>
        <p:nvSpPr>
          <p:cNvPr id="30" name="矩形 29"/>
          <p:cNvSpPr/>
          <p:nvPr/>
        </p:nvSpPr>
        <p:spPr>
          <a:xfrm>
            <a:off x="2672080" y="5894070"/>
            <a:ext cx="2004695" cy="5670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000000"/>
                </a:solidFill>
              </a:rPr>
              <a:t>Expansion of benefits and services</a:t>
            </a:r>
            <a:endParaRPr lang="zh-CN" altLang="en-US" sz="1600" dirty="0">
              <a:solidFill>
                <a:srgbClr val="000000"/>
              </a:solidFill>
            </a:endParaRPr>
          </a:p>
        </p:txBody>
      </p:sp>
      <p:sp>
        <p:nvSpPr>
          <p:cNvPr id="31" name="矩形 30"/>
          <p:cNvSpPr/>
          <p:nvPr/>
        </p:nvSpPr>
        <p:spPr>
          <a:xfrm>
            <a:off x="7641336" y="5839206"/>
            <a:ext cx="1737360" cy="5669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000000"/>
                </a:solidFill>
              </a:rPr>
              <a:t>Better care services</a:t>
            </a:r>
            <a:endParaRPr lang="zh-CN" altLang="en-US" sz="1600" dirty="0">
              <a:solidFill>
                <a:srgbClr val="000000"/>
              </a:solidFill>
            </a:endParaRPr>
          </a:p>
        </p:txBody>
      </p:sp>
      <p:sp>
        <p:nvSpPr>
          <p:cNvPr id="33" name="右箭头 32"/>
          <p:cNvSpPr/>
          <p:nvPr/>
        </p:nvSpPr>
        <p:spPr>
          <a:xfrm>
            <a:off x="4705985" y="2771140"/>
            <a:ext cx="2663190" cy="163195"/>
          </a:xfrm>
          <a:prstGeom prst="righ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4" name="右箭头 33"/>
          <p:cNvSpPr/>
          <p:nvPr/>
        </p:nvSpPr>
        <p:spPr>
          <a:xfrm>
            <a:off x="4699635" y="5490845"/>
            <a:ext cx="2663190" cy="163195"/>
          </a:xfrm>
          <a:prstGeom prst="righ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直接连接符 3"/>
          <p:cNvSpPr>
            <a:spLocks noChangeShapeType="1"/>
          </p:cNvSpPr>
          <p:nvPr>
            <p:custDataLst>
              <p:tags r:id="rId1"/>
            </p:custDataLst>
          </p:nvPr>
        </p:nvSpPr>
        <p:spPr bwMode="auto">
          <a:xfrm>
            <a:off x="2706943" y="2807475"/>
            <a:ext cx="6358439" cy="1"/>
          </a:xfrm>
          <a:prstGeom prst="line">
            <a:avLst/>
          </a:prstGeom>
          <a:noFill/>
          <a:ln w="12700" cap="flat" cmpd="sng">
            <a:solidFill>
              <a:srgbClr val="5B9BD5">
                <a:lumMod val="60000"/>
                <a:lumOff val="40000"/>
              </a:srgbClr>
            </a:solidFill>
            <a:bevel/>
          </a:ln>
          <a:extLst>
            <a:ext uri="{909E8E84-426E-40DD-AFC4-6F175D3DCCD1}">
              <a14:hiddenFill xmlns:a14="http://schemas.microsoft.com/office/drawing/2010/main">
                <a:noFill/>
              </a14:hiddenFill>
            </a:ext>
          </a:extLst>
        </p:spPr>
        <p:txBody>
          <a:bodyPr>
            <a:normAutofit fontScale="25000" lnSpcReduction="20000"/>
          </a:bodyPr>
          <a:lstStyle/>
          <a:p>
            <a:endParaRPr lang="zh-CN" altLang="en-US">
              <a:sym typeface="Arial" panose="020B0704020202020204" pitchFamily="34" charset="0"/>
            </a:endParaRPr>
          </a:p>
        </p:txBody>
      </p:sp>
      <p:grpSp>
        <p:nvGrpSpPr>
          <p:cNvPr id="82" name="组合 81"/>
          <p:cNvGrpSpPr/>
          <p:nvPr>
            <p:custDataLst>
              <p:tags r:id="rId2"/>
            </p:custDataLst>
          </p:nvPr>
        </p:nvGrpSpPr>
        <p:grpSpPr>
          <a:xfrm>
            <a:off x="1362456" y="2807476"/>
            <a:ext cx="1475667" cy="2526577"/>
            <a:chOff x="425078" y="2550182"/>
            <a:chExt cx="1839196" cy="3148995"/>
          </a:xfrm>
        </p:grpSpPr>
        <p:sp>
          <p:nvSpPr>
            <p:cNvPr id="83" name="直接连接符 7"/>
            <p:cNvSpPr>
              <a:spLocks noChangeShapeType="1"/>
            </p:cNvSpPr>
            <p:nvPr>
              <p:custDataLst>
                <p:tags r:id="rId3"/>
              </p:custDataLst>
            </p:nvPr>
          </p:nvSpPr>
          <p:spPr bwMode="auto">
            <a:xfrm flipH="1">
              <a:off x="1574484" y="2550182"/>
              <a:ext cx="526293" cy="522098"/>
            </a:xfrm>
            <a:prstGeom prst="line">
              <a:avLst/>
            </a:prstGeom>
            <a:noFill/>
            <a:ln w="12700" cap="flat" cmpd="sng">
              <a:solidFill>
                <a:srgbClr val="5B9BD5">
                  <a:lumMod val="60000"/>
                  <a:lumOff val="40000"/>
                </a:srgbClr>
              </a:solidFill>
              <a:bevel/>
            </a:ln>
            <a:extLst>
              <a:ext uri="{909E8E84-426E-40DD-AFC4-6F175D3DCCD1}">
                <a14:hiddenFill xmlns:a14="http://schemas.microsoft.com/office/drawing/2010/main">
                  <a:noFill/>
                </a14:hiddenFill>
              </a:ext>
            </a:extLst>
          </p:spPr>
          <p:txBody>
            <a:bodyPr>
              <a:normAutofit fontScale="25000" lnSpcReduction="20000"/>
            </a:bodyPr>
            <a:lstStyle/>
            <a:p>
              <a:endParaRPr lang="zh-CN" altLang="en-US">
                <a:sym typeface="Arial" panose="020B0704020202020204" pitchFamily="34" charset="0"/>
              </a:endParaRPr>
            </a:p>
          </p:txBody>
        </p:sp>
        <p:sp>
          <p:nvSpPr>
            <p:cNvPr id="84" name="椭圆 46"/>
            <p:cNvSpPr>
              <a:spLocks noChangeArrowheads="1"/>
            </p:cNvSpPr>
            <p:nvPr>
              <p:custDataLst>
                <p:tags r:id="rId4"/>
              </p:custDataLst>
            </p:nvPr>
          </p:nvSpPr>
          <p:spPr bwMode="auto">
            <a:xfrm>
              <a:off x="1148360" y="3514964"/>
              <a:ext cx="608476" cy="608475"/>
            </a:xfrm>
            <a:prstGeom prst="ellipse">
              <a:avLst/>
            </a:prstGeom>
            <a:solidFill>
              <a:srgbClr val="5B9BD5"/>
            </a:solidFill>
            <a:ln w="63500" cap="flat" cmpd="sng">
              <a:solidFill>
                <a:srgbClr val="5B9BD5">
                  <a:lumMod val="20000"/>
                  <a:lumOff val="80000"/>
                  <a:alpha val="79999"/>
                </a:srgbClr>
              </a:solidFill>
              <a:bevel/>
            </a:ln>
          </p:spPr>
          <p:txBody>
            <a:bodyPr bIns="72000" anchor="ctr" anchorCtr="0">
              <a:normAutofit fontScale="72500" lnSpcReduction="20000"/>
            </a:bodyPr>
            <a:lstStyle/>
            <a:p>
              <a:pPr algn="ctr"/>
              <a:r>
                <a:rPr lang="en-US" altLang="zh-CN" sz="2400" b="1" dirty="0">
                  <a:solidFill>
                    <a:sysClr val="window" lastClr="FFFFFF"/>
                  </a:solidFill>
                  <a:latin typeface="微软雅黑" panose="020B0503020204020204" charset="-122"/>
                  <a:ea typeface="微软雅黑" panose="020B0503020204020204" charset="-122"/>
                  <a:sym typeface="Arial" panose="020B0704020202020204" pitchFamily="34" charset="0"/>
                </a:rPr>
                <a:t>1</a:t>
              </a:r>
              <a:endParaRPr lang="en-US" altLang="zh-CN" sz="2400" b="1" dirty="0">
                <a:solidFill>
                  <a:sysClr val="window" lastClr="FFFFFF"/>
                </a:solidFill>
                <a:latin typeface="微软雅黑" panose="020B0503020204020204" charset="-122"/>
                <a:ea typeface="微软雅黑" panose="020B0503020204020204" charset="-122"/>
                <a:sym typeface="Arial" panose="020B0704020202020204" pitchFamily="34" charset="0"/>
              </a:endParaRPr>
            </a:p>
          </p:txBody>
        </p:sp>
        <p:sp>
          <p:nvSpPr>
            <p:cNvPr id="85" name="椭圆 16"/>
            <p:cNvSpPr>
              <a:spLocks noChangeAspect="1" noChangeArrowheads="1"/>
            </p:cNvSpPr>
            <p:nvPr>
              <p:custDataLst>
                <p:tags r:id="rId5"/>
              </p:custDataLst>
            </p:nvPr>
          </p:nvSpPr>
          <p:spPr bwMode="auto">
            <a:xfrm>
              <a:off x="1466994" y="3020453"/>
              <a:ext cx="216902" cy="218821"/>
            </a:xfrm>
            <a:prstGeom prst="ellipse">
              <a:avLst/>
            </a:prstGeom>
            <a:solidFill>
              <a:srgbClr val="5B9BD5"/>
            </a:solidFill>
            <a:ln>
              <a:noFill/>
            </a:ln>
          </p:spPr>
          <p:txBody>
            <a:bodyPr anchor="ctr">
              <a:normAutofit fontScale="25000" lnSpcReduction="20000"/>
            </a:bodyPr>
            <a:lstStyle/>
            <a:p>
              <a:pPr algn="ctr"/>
              <a:endParaRPr lang="zh-CN" altLang="zh-CN">
                <a:solidFill>
                  <a:srgbClr val="FFFFFF"/>
                </a:solidFill>
                <a:latin typeface="微软雅黑" panose="020B0503020204020204" charset="-122"/>
                <a:ea typeface="微软雅黑" panose="020B0503020204020204" charset="-122"/>
                <a:sym typeface="Arial" panose="020B0704020202020204" pitchFamily="34" charset="0"/>
              </a:endParaRPr>
            </a:p>
          </p:txBody>
        </p:sp>
        <p:sp>
          <p:nvSpPr>
            <p:cNvPr id="86" name="矩形 85"/>
            <p:cNvSpPr/>
            <p:nvPr>
              <p:custDataLst>
                <p:tags r:id="rId6"/>
              </p:custDataLst>
            </p:nvPr>
          </p:nvSpPr>
          <p:spPr>
            <a:xfrm>
              <a:off x="425078" y="4247832"/>
              <a:ext cx="1839196" cy="1451345"/>
            </a:xfrm>
            <a:prstGeom prst="rect">
              <a:avLst/>
            </a:prstGeom>
          </p:spPr>
          <p:txBody>
            <a:bodyPr wrap="square">
              <a:normAutofit fontScale="92500" lnSpcReduction="10000"/>
            </a:bodyPr>
            <a:lstStyle/>
            <a:p>
              <a:pPr algn="ctr"/>
              <a:r>
                <a:rPr lang="zh-CN" altLang="en-US" sz="2000" b="1" dirty="0">
                  <a:solidFill>
                    <a:srgbClr val="006666"/>
                  </a:solidFill>
                  <a:latin typeface="微软雅黑" panose="020B0503020204020204" charset="-122"/>
                  <a:ea typeface="微软雅黑" panose="020B0503020204020204" charset="-122"/>
                  <a:sym typeface="Arial" panose="020B0704020202020204" pitchFamily="34" charset="0"/>
                </a:rPr>
                <a:t>公平医保</a:t>
              </a:r>
              <a:endParaRPr lang="en-US" altLang="zh-CN" sz="2000" b="1" dirty="0">
                <a:solidFill>
                  <a:srgbClr val="006666"/>
                </a:solidFill>
                <a:latin typeface="微软雅黑" panose="020B0503020204020204" charset="-122"/>
                <a:ea typeface="微软雅黑" panose="020B0503020204020204" charset="-122"/>
                <a:sym typeface="Arial" panose="020B0704020202020204" pitchFamily="34" charset="0"/>
              </a:endParaRPr>
            </a:p>
            <a:p>
              <a:pPr algn="ctr"/>
              <a:r>
                <a:rPr lang="en-US" altLang="zh-CN" sz="1945" b="1" dirty="0">
                  <a:solidFill>
                    <a:srgbClr val="006666"/>
                  </a:solidFill>
                  <a:latin typeface="微软雅黑" panose="020B0503020204020204" charset="-122"/>
                  <a:ea typeface="微软雅黑" panose="020B0503020204020204" charset="-122"/>
                  <a:sym typeface="Arial" panose="020B0704020202020204" pitchFamily="34" charset="0"/>
                </a:rPr>
                <a:t>Fair healthcare security</a:t>
              </a:r>
              <a:endParaRPr lang="zh-CN" altLang="en-US" sz="1945" b="1" dirty="0">
                <a:solidFill>
                  <a:srgbClr val="006666"/>
                </a:solidFill>
                <a:latin typeface="微软雅黑" panose="020B0503020204020204" charset="-122"/>
                <a:ea typeface="微软雅黑" panose="020B0503020204020204" charset="-122"/>
                <a:sym typeface="Arial" panose="020B0704020202020204" pitchFamily="34" charset="0"/>
              </a:endParaRPr>
            </a:p>
          </p:txBody>
        </p:sp>
      </p:grpSp>
      <p:grpSp>
        <p:nvGrpSpPr>
          <p:cNvPr id="87" name="组合 86"/>
          <p:cNvGrpSpPr/>
          <p:nvPr>
            <p:custDataLst>
              <p:tags r:id="rId7"/>
            </p:custDataLst>
          </p:nvPr>
        </p:nvGrpSpPr>
        <p:grpSpPr>
          <a:xfrm>
            <a:off x="3435682" y="2807476"/>
            <a:ext cx="1302385" cy="2633345"/>
            <a:chOff x="3009040" y="2550182"/>
            <a:chExt cx="1623226" cy="3282066"/>
          </a:xfrm>
        </p:grpSpPr>
        <p:sp>
          <p:nvSpPr>
            <p:cNvPr id="88" name="直接连接符 19"/>
            <p:cNvSpPr>
              <a:spLocks noChangeShapeType="1"/>
            </p:cNvSpPr>
            <p:nvPr>
              <p:custDataLst>
                <p:tags r:id="rId8"/>
              </p:custDataLst>
            </p:nvPr>
          </p:nvSpPr>
          <p:spPr bwMode="auto">
            <a:xfrm>
              <a:off x="3820717" y="2550182"/>
              <a:ext cx="1920" cy="543213"/>
            </a:xfrm>
            <a:prstGeom prst="line">
              <a:avLst/>
            </a:prstGeom>
            <a:noFill/>
            <a:ln w="12700" cap="flat" cmpd="sng">
              <a:solidFill>
                <a:srgbClr val="5B9BD5">
                  <a:lumMod val="60000"/>
                  <a:lumOff val="40000"/>
                </a:srgbClr>
              </a:solidFill>
              <a:bevel/>
            </a:ln>
            <a:extLst>
              <a:ext uri="{909E8E84-426E-40DD-AFC4-6F175D3DCCD1}">
                <a14:hiddenFill xmlns:a14="http://schemas.microsoft.com/office/drawing/2010/main">
                  <a:noFill/>
                </a14:hiddenFill>
              </a:ext>
            </a:extLst>
          </p:spPr>
          <p:txBody>
            <a:bodyPr>
              <a:normAutofit fontScale="25000" lnSpcReduction="20000"/>
            </a:bodyPr>
            <a:lstStyle/>
            <a:p>
              <a:endParaRPr lang="zh-CN" altLang="en-US">
                <a:sym typeface="Arial" panose="020B0704020202020204" pitchFamily="34" charset="0"/>
              </a:endParaRPr>
            </a:p>
          </p:txBody>
        </p:sp>
        <p:sp>
          <p:nvSpPr>
            <p:cNvPr id="89" name="椭圆 35"/>
            <p:cNvSpPr>
              <a:spLocks noChangeAspect="1" noChangeArrowheads="1"/>
            </p:cNvSpPr>
            <p:nvPr>
              <p:custDataLst>
                <p:tags r:id="rId9"/>
              </p:custDataLst>
            </p:nvPr>
          </p:nvSpPr>
          <p:spPr bwMode="auto">
            <a:xfrm>
              <a:off x="3717107" y="3022375"/>
              <a:ext cx="216902" cy="216901"/>
            </a:xfrm>
            <a:prstGeom prst="ellipse">
              <a:avLst/>
            </a:prstGeom>
            <a:solidFill>
              <a:srgbClr val="5B9BD5"/>
            </a:solidFill>
            <a:ln>
              <a:noFill/>
            </a:ln>
          </p:spPr>
          <p:txBody>
            <a:bodyPr anchor="ctr">
              <a:normAutofit fontScale="25000" lnSpcReduction="20000"/>
            </a:bodyPr>
            <a:lstStyle/>
            <a:p>
              <a:pPr algn="ctr"/>
              <a:endParaRPr lang="zh-CN" altLang="zh-CN">
                <a:solidFill>
                  <a:srgbClr val="FFFFFF"/>
                </a:solidFill>
                <a:latin typeface="微软雅黑" panose="020B0503020204020204" charset="-122"/>
                <a:ea typeface="微软雅黑" panose="020B0503020204020204" charset="-122"/>
                <a:sym typeface="Arial" panose="020B0704020202020204" pitchFamily="34" charset="0"/>
              </a:endParaRPr>
            </a:p>
          </p:txBody>
        </p:sp>
        <p:sp>
          <p:nvSpPr>
            <p:cNvPr id="90" name="椭圆 54"/>
            <p:cNvSpPr>
              <a:spLocks noChangeArrowheads="1"/>
            </p:cNvSpPr>
            <p:nvPr>
              <p:custDataLst>
                <p:tags r:id="rId10"/>
              </p:custDataLst>
            </p:nvPr>
          </p:nvSpPr>
          <p:spPr bwMode="auto">
            <a:xfrm>
              <a:off x="3516128" y="3514965"/>
              <a:ext cx="609178" cy="608475"/>
            </a:xfrm>
            <a:prstGeom prst="ellipse">
              <a:avLst/>
            </a:prstGeom>
            <a:solidFill>
              <a:srgbClr val="5B9BD5"/>
            </a:solidFill>
            <a:ln w="63500" cap="flat" cmpd="sng">
              <a:solidFill>
                <a:srgbClr val="5B9BD5">
                  <a:lumMod val="20000"/>
                  <a:lumOff val="80000"/>
                  <a:alpha val="79999"/>
                </a:srgbClr>
              </a:solidFill>
              <a:bevel/>
            </a:ln>
          </p:spPr>
          <p:txBody>
            <a:bodyPr bIns="72000" anchor="ctr" anchorCtr="0">
              <a:normAutofit fontScale="72500" lnSpcReduction="20000"/>
            </a:bodyPr>
            <a:lstStyle/>
            <a:p>
              <a:pPr algn="ctr"/>
              <a:r>
                <a:rPr lang="en-US" altLang="zh-CN" sz="2400" b="1" dirty="0">
                  <a:solidFill>
                    <a:sysClr val="window" lastClr="FFFFFF"/>
                  </a:solidFill>
                  <a:latin typeface="微软雅黑" panose="020B0503020204020204" charset="-122"/>
                  <a:ea typeface="微软雅黑" panose="020B0503020204020204" charset="-122"/>
                  <a:sym typeface="Arial" panose="020B0704020202020204" pitchFamily="34" charset="0"/>
                </a:rPr>
                <a:t>2</a:t>
              </a:r>
              <a:endParaRPr lang="en-US" altLang="zh-CN" sz="2400" b="1" dirty="0">
                <a:solidFill>
                  <a:sysClr val="window" lastClr="FFFFFF"/>
                </a:solidFill>
                <a:latin typeface="微软雅黑" panose="020B0503020204020204" charset="-122"/>
                <a:ea typeface="微软雅黑" panose="020B0503020204020204" charset="-122"/>
                <a:sym typeface="Arial" panose="020B0704020202020204" pitchFamily="34" charset="0"/>
              </a:endParaRPr>
            </a:p>
          </p:txBody>
        </p:sp>
        <p:sp>
          <p:nvSpPr>
            <p:cNvPr id="91" name="矩形 90"/>
            <p:cNvSpPr/>
            <p:nvPr>
              <p:custDataLst>
                <p:tags r:id="rId11"/>
              </p:custDataLst>
            </p:nvPr>
          </p:nvSpPr>
          <p:spPr>
            <a:xfrm>
              <a:off x="3009040" y="4247802"/>
              <a:ext cx="1623226" cy="1584446"/>
            </a:xfrm>
            <a:prstGeom prst="rect">
              <a:avLst/>
            </a:prstGeom>
          </p:spPr>
          <p:txBody>
            <a:bodyPr wrap="square">
              <a:normAutofit fontScale="77500" lnSpcReduction="20000"/>
            </a:bodyPr>
            <a:lstStyle/>
            <a:p>
              <a:pPr algn="ctr"/>
              <a:r>
                <a:rPr lang="zh-CN" altLang="en-US" sz="2000" b="1" dirty="0">
                  <a:solidFill>
                    <a:srgbClr val="006666"/>
                  </a:solidFill>
                  <a:latin typeface="微软雅黑" panose="020B0503020204020204" charset="-122"/>
                  <a:ea typeface="微软雅黑" panose="020B0503020204020204" charset="-122"/>
                  <a:sym typeface="Arial" panose="020B0704020202020204" pitchFamily="34" charset="0"/>
                </a:rPr>
                <a:t>法治医保</a:t>
              </a:r>
              <a:endParaRPr lang="en-US" altLang="zh-CN" sz="2000" b="1" dirty="0">
                <a:solidFill>
                  <a:srgbClr val="006666"/>
                </a:solidFill>
                <a:latin typeface="微软雅黑" panose="020B0503020204020204" charset="-122"/>
                <a:ea typeface="微软雅黑" panose="020B0503020204020204" charset="-122"/>
                <a:sym typeface="Arial" panose="020B0704020202020204" pitchFamily="34" charset="0"/>
              </a:endParaRPr>
            </a:p>
            <a:p>
              <a:pPr algn="ctr"/>
              <a:r>
                <a:rPr lang="en-US" altLang="zh-CN" sz="2000" b="1" dirty="0">
                  <a:solidFill>
                    <a:srgbClr val="006666"/>
                  </a:solidFill>
                  <a:latin typeface="微软雅黑" panose="020B0503020204020204" charset="-122"/>
                  <a:ea typeface="微软雅黑" panose="020B0503020204020204" charset="-122"/>
                  <a:sym typeface="Arial" panose="020B0704020202020204" pitchFamily="34" charset="0"/>
                </a:rPr>
                <a:t>Healthcare security based on rule of law</a:t>
              </a:r>
              <a:endParaRPr lang="zh-CN" altLang="en-US" sz="2000" b="1" dirty="0">
                <a:solidFill>
                  <a:schemeClr val="bg2">
                    <a:lumMod val="10000"/>
                  </a:schemeClr>
                </a:solidFill>
                <a:latin typeface="微软雅黑" panose="020B0503020204020204" charset="-122"/>
                <a:ea typeface="微软雅黑" panose="020B0503020204020204" charset="-122"/>
                <a:sym typeface="Arial" panose="020B0704020202020204" pitchFamily="34" charset="0"/>
              </a:endParaRPr>
            </a:p>
          </p:txBody>
        </p:sp>
      </p:grpSp>
      <p:grpSp>
        <p:nvGrpSpPr>
          <p:cNvPr id="92" name="组合 91"/>
          <p:cNvGrpSpPr/>
          <p:nvPr>
            <p:custDataLst>
              <p:tags r:id="rId12"/>
            </p:custDataLst>
          </p:nvPr>
        </p:nvGrpSpPr>
        <p:grpSpPr>
          <a:xfrm>
            <a:off x="5166361" y="2807476"/>
            <a:ext cx="1472183" cy="2526577"/>
            <a:chOff x="5166067" y="2550182"/>
            <a:chExt cx="1834853" cy="3148996"/>
          </a:xfrm>
        </p:grpSpPr>
        <p:sp>
          <p:nvSpPr>
            <p:cNvPr id="93" name="直接连接符 34"/>
            <p:cNvSpPr>
              <a:spLocks noChangeShapeType="1"/>
            </p:cNvSpPr>
            <p:nvPr>
              <p:custDataLst>
                <p:tags r:id="rId13"/>
              </p:custDataLst>
            </p:nvPr>
          </p:nvSpPr>
          <p:spPr bwMode="auto">
            <a:xfrm>
              <a:off x="6071228" y="2550182"/>
              <a:ext cx="1919" cy="543214"/>
            </a:xfrm>
            <a:prstGeom prst="line">
              <a:avLst/>
            </a:prstGeom>
            <a:noFill/>
            <a:ln w="12700" cap="flat" cmpd="sng">
              <a:solidFill>
                <a:srgbClr val="5B9BD5">
                  <a:lumMod val="60000"/>
                  <a:lumOff val="40000"/>
                </a:srgbClr>
              </a:solidFill>
              <a:bevel/>
            </a:ln>
            <a:extLst>
              <a:ext uri="{909E8E84-426E-40DD-AFC4-6F175D3DCCD1}">
                <a14:hiddenFill xmlns:a14="http://schemas.microsoft.com/office/drawing/2010/main">
                  <a:noFill/>
                </a14:hiddenFill>
              </a:ext>
            </a:extLst>
          </p:spPr>
          <p:txBody>
            <a:bodyPr>
              <a:normAutofit fontScale="25000" lnSpcReduction="20000"/>
            </a:bodyPr>
            <a:lstStyle/>
            <a:p>
              <a:endParaRPr lang="zh-CN" altLang="en-US">
                <a:sym typeface="Arial" panose="020B0704020202020204" pitchFamily="34" charset="0"/>
              </a:endParaRPr>
            </a:p>
          </p:txBody>
        </p:sp>
        <p:sp>
          <p:nvSpPr>
            <p:cNvPr id="94" name="椭圆 15"/>
            <p:cNvSpPr>
              <a:spLocks noChangeAspect="1" noChangeArrowheads="1"/>
            </p:cNvSpPr>
            <p:nvPr>
              <p:custDataLst>
                <p:tags r:id="rId14"/>
              </p:custDataLst>
            </p:nvPr>
          </p:nvSpPr>
          <p:spPr bwMode="auto">
            <a:xfrm>
              <a:off x="5967220" y="3022375"/>
              <a:ext cx="216901" cy="216901"/>
            </a:xfrm>
            <a:prstGeom prst="ellipse">
              <a:avLst/>
            </a:prstGeom>
            <a:solidFill>
              <a:srgbClr val="5B9BD5"/>
            </a:solidFill>
            <a:ln>
              <a:noFill/>
            </a:ln>
          </p:spPr>
          <p:txBody>
            <a:bodyPr anchor="ctr">
              <a:normAutofit fontScale="25000" lnSpcReduction="20000"/>
            </a:bodyPr>
            <a:lstStyle/>
            <a:p>
              <a:pPr algn="ctr"/>
              <a:endParaRPr lang="zh-CN" altLang="zh-CN">
                <a:solidFill>
                  <a:srgbClr val="FFFFFF"/>
                </a:solidFill>
                <a:latin typeface="微软雅黑" panose="020B0503020204020204" charset="-122"/>
                <a:ea typeface="微软雅黑" panose="020B0503020204020204" charset="-122"/>
                <a:sym typeface="Arial" panose="020B0704020202020204" pitchFamily="34" charset="0"/>
              </a:endParaRPr>
            </a:p>
          </p:txBody>
        </p:sp>
        <p:sp>
          <p:nvSpPr>
            <p:cNvPr id="95" name="椭圆 54"/>
            <p:cNvSpPr>
              <a:spLocks noChangeArrowheads="1"/>
            </p:cNvSpPr>
            <p:nvPr>
              <p:custDataLst>
                <p:tags r:id="rId15"/>
              </p:custDataLst>
            </p:nvPr>
          </p:nvSpPr>
          <p:spPr bwMode="auto">
            <a:xfrm>
              <a:off x="5758604" y="3514965"/>
              <a:ext cx="609178" cy="608475"/>
            </a:xfrm>
            <a:prstGeom prst="ellipse">
              <a:avLst/>
            </a:prstGeom>
            <a:solidFill>
              <a:srgbClr val="5B9BD5"/>
            </a:solidFill>
            <a:ln w="63500" cap="flat" cmpd="sng">
              <a:solidFill>
                <a:srgbClr val="5B9BD5">
                  <a:lumMod val="20000"/>
                  <a:lumOff val="80000"/>
                  <a:alpha val="79999"/>
                </a:srgbClr>
              </a:solidFill>
              <a:bevel/>
            </a:ln>
          </p:spPr>
          <p:txBody>
            <a:bodyPr bIns="72000" anchor="ctr" anchorCtr="0">
              <a:normAutofit fontScale="72500" lnSpcReduction="20000"/>
            </a:bodyPr>
            <a:lstStyle/>
            <a:p>
              <a:pPr algn="ctr"/>
              <a:r>
                <a:rPr lang="en-US" altLang="zh-CN" sz="2400" b="1" dirty="0">
                  <a:solidFill>
                    <a:sysClr val="window" lastClr="FFFFFF"/>
                  </a:solidFill>
                  <a:latin typeface="微软雅黑" panose="020B0503020204020204" charset="-122"/>
                  <a:ea typeface="微软雅黑" panose="020B0503020204020204" charset="-122"/>
                  <a:sym typeface="Arial" panose="020B0704020202020204" pitchFamily="34" charset="0"/>
                </a:rPr>
                <a:t>3</a:t>
              </a:r>
              <a:endParaRPr lang="en-US" altLang="zh-CN" sz="2400" b="1" dirty="0">
                <a:solidFill>
                  <a:sysClr val="window" lastClr="FFFFFF"/>
                </a:solidFill>
                <a:latin typeface="微软雅黑" panose="020B0503020204020204" charset="-122"/>
                <a:ea typeface="微软雅黑" panose="020B0503020204020204" charset="-122"/>
                <a:sym typeface="Arial" panose="020B0704020202020204" pitchFamily="34" charset="0"/>
              </a:endParaRPr>
            </a:p>
          </p:txBody>
        </p:sp>
        <p:sp>
          <p:nvSpPr>
            <p:cNvPr id="96" name="矩形 95"/>
            <p:cNvSpPr/>
            <p:nvPr>
              <p:custDataLst>
                <p:tags r:id="rId16"/>
              </p:custDataLst>
            </p:nvPr>
          </p:nvSpPr>
          <p:spPr>
            <a:xfrm>
              <a:off x="5166067" y="4247834"/>
              <a:ext cx="1834853" cy="1451344"/>
            </a:xfrm>
            <a:prstGeom prst="rect">
              <a:avLst/>
            </a:prstGeom>
          </p:spPr>
          <p:txBody>
            <a:bodyPr wrap="square">
              <a:normAutofit fontScale="92500" lnSpcReduction="10000"/>
            </a:bodyPr>
            <a:lstStyle/>
            <a:p>
              <a:pPr algn="ctr"/>
              <a:r>
                <a:rPr lang="zh-CN" altLang="en-US" sz="2000" b="1" dirty="0">
                  <a:solidFill>
                    <a:srgbClr val="006666"/>
                  </a:solidFill>
                  <a:latin typeface="微软雅黑" panose="020B0503020204020204" charset="-122"/>
                  <a:ea typeface="微软雅黑" panose="020B0503020204020204" charset="-122"/>
                  <a:sym typeface="Arial" panose="020B0704020202020204" pitchFamily="34" charset="0"/>
                </a:rPr>
                <a:t>安全医保</a:t>
              </a:r>
              <a:endParaRPr lang="en-US" altLang="zh-CN" sz="2000" b="1" dirty="0">
                <a:solidFill>
                  <a:srgbClr val="006666"/>
                </a:solidFill>
                <a:latin typeface="微软雅黑" panose="020B0503020204020204" charset="-122"/>
                <a:ea typeface="微软雅黑" panose="020B0503020204020204" charset="-122"/>
                <a:sym typeface="Arial" panose="020B0704020202020204" pitchFamily="34" charset="0"/>
              </a:endParaRPr>
            </a:p>
            <a:p>
              <a:pPr algn="ctr"/>
              <a:r>
                <a:rPr lang="en-US" altLang="zh-CN" sz="2000" b="1" dirty="0">
                  <a:solidFill>
                    <a:srgbClr val="006666"/>
                  </a:solidFill>
                  <a:latin typeface="微软雅黑" panose="020B0503020204020204" charset="-122"/>
                  <a:ea typeface="微软雅黑" panose="020B0503020204020204" charset="-122"/>
                  <a:sym typeface="Arial" panose="020B0704020202020204" pitchFamily="34" charset="0"/>
                </a:rPr>
                <a:t>Safe healthcare security</a:t>
              </a:r>
              <a:endParaRPr lang="zh-CN" altLang="en-US" sz="2000" b="1" dirty="0">
                <a:solidFill>
                  <a:srgbClr val="006666"/>
                </a:solidFill>
                <a:latin typeface="微软雅黑" panose="020B0503020204020204" charset="-122"/>
                <a:ea typeface="微软雅黑" panose="020B0503020204020204" charset="-122"/>
                <a:sym typeface="Arial" panose="020B0704020202020204" pitchFamily="34" charset="0"/>
              </a:endParaRPr>
            </a:p>
          </p:txBody>
        </p:sp>
      </p:grpSp>
      <p:grpSp>
        <p:nvGrpSpPr>
          <p:cNvPr id="97" name="组合 96"/>
          <p:cNvGrpSpPr/>
          <p:nvPr>
            <p:custDataLst>
              <p:tags r:id="rId17"/>
            </p:custDataLst>
          </p:nvPr>
        </p:nvGrpSpPr>
        <p:grpSpPr>
          <a:xfrm>
            <a:off x="6949440" y="2807476"/>
            <a:ext cx="1472183" cy="2526577"/>
            <a:chOff x="7388409" y="2550182"/>
            <a:chExt cx="1834854" cy="3148996"/>
          </a:xfrm>
        </p:grpSpPr>
        <p:sp>
          <p:nvSpPr>
            <p:cNvPr id="98" name="直接连接符 33"/>
            <p:cNvSpPr>
              <a:spLocks noChangeShapeType="1"/>
            </p:cNvSpPr>
            <p:nvPr>
              <p:custDataLst>
                <p:tags r:id="rId18"/>
              </p:custDataLst>
            </p:nvPr>
          </p:nvSpPr>
          <p:spPr bwMode="auto">
            <a:xfrm>
              <a:off x="8311208" y="2550182"/>
              <a:ext cx="1920" cy="543213"/>
            </a:xfrm>
            <a:prstGeom prst="line">
              <a:avLst/>
            </a:prstGeom>
            <a:noFill/>
            <a:ln w="12700" cap="flat" cmpd="sng">
              <a:solidFill>
                <a:srgbClr val="5B9BD5">
                  <a:lumMod val="60000"/>
                  <a:lumOff val="40000"/>
                </a:srgbClr>
              </a:solidFill>
              <a:bevel/>
            </a:ln>
            <a:extLst>
              <a:ext uri="{909E8E84-426E-40DD-AFC4-6F175D3DCCD1}">
                <a14:hiddenFill xmlns:a14="http://schemas.microsoft.com/office/drawing/2010/main">
                  <a:noFill/>
                </a14:hiddenFill>
              </a:ext>
            </a:extLst>
          </p:spPr>
          <p:txBody>
            <a:bodyPr>
              <a:normAutofit fontScale="25000" lnSpcReduction="20000"/>
            </a:bodyPr>
            <a:lstStyle/>
            <a:p>
              <a:endParaRPr lang="zh-CN" altLang="en-US">
                <a:sym typeface="Arial" panose="020B0704020202020204" pitchFamily="34" charset="0"/>
              </a:endParaRPr>
            </a:p>
          </p:txBody>
        </p:sp>
        <p:sp>
          <p:nvSpPr>
            <p:cNvPr id="99" name="椭圆 36"/>
            <p:cNvSpPr>
              <a:spLocks noChangeAspect="1" noChangeArrowheads="1"/>
            </p:cNvSpPr>
            <p:nvPr>
              <p:custDataLst>
                <p:tags r:id="rId19"/>
              </p:custDataLst>
            </p:nvPr>
          </p:nvSpPr>
          <p:spPr bwMode="auto">
            <a:xfrm>
              <a:off x="8217331" y="3095315"/>
              <a:ext cx="216902" cy="216901"/>
            </a:xfrm>
            <a:prstGeom prst="ellipse">
              <a:avLst/>
            </a:prstGeom>
            <a:solidFill>
              <a:srgbClr val="5B9BD5"/>
            </a:solidFill>
            <a:ln>
              <a:noFill/>
            </a:ln>
          </p:spPr>
          <p:txBody>
            <a:bodyPr anchor="ctr">
              <a:normAutofit fontScale="25000" lnSpcReduction="20000"/>
            </a:bodyPr>
            <a:lstStyle/>
            <a:p>
              <a:pPr algn="ctr"/>
              <a:endParaRPr lang="zh-CN" altLang="zh-CN">
                <a:solidFill>
                  <a:srgbClr val="FFFFFF"/>
                </a:solidFill>
                <a:latin typeface="微软雅黑" panose="020B0503020204020204" charset="-122"/>
                <a:ea typeface="微软雅黑" panose="020B0503020204020204" charset="-122"/>
                <a:sym typeface="Arial" panose="020B0704020202020204" pitchFamily="34" charset="0"/>
              </a:endParaRPr>
            </a:p>
          </p:txBody>
        </p:sp>
        <p:sp>
          <p:nvSpPr>
            <p:cNvPr id="100" name="椭圆 60"/>
            <p:cNvSpPr>
              <a:spLocks noChangeArrowheads="1"/>
            </p:cNvSpPr>
            <p:nvPr>
              <p:custDataLst>
                <p:tags r:id="rId20"/>
              </p:custDataLst>
            </p:nvPr>
          </p:nvSpPr>
          <p:spPr bwMode="auto">
            <a:xfrm>
              <a:off x="8021194" y="3514965"/>
              <a:ext cx="609176" cy="608475"/>
            </a:xfrm>
            <a:prstGeom prst="ellipse">
              <a:avLst/>
            </a:prstGeom>
            <a:solidFill>
              <a:srgbClr val="5B9BD5"/>
            </a:solidFill>
            <a:ln w="63500" cap="flat" cmpd="sng">
              <a:solidFill>
                <a:srgbClr val="5B9BD5">
                  <a:lumMod val="20000"/>
                  <a:lumOff val="80000"/>
                  <a:alpha val="79999"/>
                </a:srgbClr>
              </a:solidFill>
              <a:bevel/>
            </a:ln>
          </p:spPr>
          <p:txBody>
            <a:bodyPr bIns="72000" anchor="ctr" anchorCtr="0">
              <a:normAutofit fontScale="72500" lnSpcReduction="20000"/>
            </a:bodyPr>
            <a:lstStyle/>
            <a:p>
              <a:pPr algn="ctr"/>
              <a:r>
                <a:rPr lang="en-US" altLang="zh-CN" sz="2400" b="1" dirty="0">
                  <a:solidFill>
                    <a:sysClr val="window" lastClr="FFFFFF"/>
                  </a:solidFill>
                  <a:latin typeface="微软雅黑" panose="020B0503020204020204" charset="-122"/>
                  <a:ea typeface="微软雅黑" panose="020B0503020204020204" charset="-122"/>
                  <a:sym typeface="Arial" panose="020B0704020202020204" pitchFamily="34" charset="0"/>
                </a:rPr>
                <a:t>4</a:t>
              </a:r>
              <a:endParaRPr lang="en-US" altLang="zh-CN" sz="2400" b="1" dirty="0">
                <a:solidFill>
                  <a:sysClr val="window" lastClr="FFFFFF"/>
                </a:solidFill>
                <a:latin typeface="微软雅黑" panose="020B0503020204020204" charset="-122"/>
                <a:ea typeface="微软雅黑" panose="020B0503020204020204" charset="-122"/>
                <a:sym typeface="Arial" panose="020B0704020202020204" pitchFamily="34" charset="0"/>
              </a:endParaRPr>
            </a:p>
          </p:txBody>
        </p:sp>
        <p:sp>
          <p:nvSpPr>
            <p:cNvPr id="101" name="矩形 100"/>
            <p:cNvSpPr/>
            <p:nvPr>
              <p:custDataLst>
                <p:tags r:id="rId21"/>
              </p:custDataLst>
            </p:nvPr>
          </p:nvSpPr>
          <p:spPr>
            <a:xfrm>
              <a:off x="7388409" y="4247834"/>
              <a:ext cx="1834854" cy="1451344"/>
            </a:xfrm>
            <a:prstGeom prst="rect">
              <a:avLst/>
            </a:prstGeom>
          </p:spPr>
          <p:txBody>
            <a:bodyPr wrap="square">
              <a:normAutofit fontScale="92500" lnSpcReduction="10000"/>
            </a:bodyPr>
            <a:lstStyle/>
            <a:p>
              <a:pPr algn="ctr"/>
              <a:r>
                <a:rPr lang="zh-CN" altLang="en-US" sz="2000" b="1" dirty="0">
                  <a:solidFill>
                    <a:srgbClr val="006666"/>
                  </a:solidFill>
                  <a:latin typeface="微软雅黑" panose="020B0503020204020204" charset="-122"/>
                  <a:ea typeface="微软雅黑" panose="020B0503020204020204" charset="-122"/>
                  <a:sym typeface="Arial" panose="020B0704020202020204" pitchFamily="34" charset="0"/>
                </a:rPr>
                <a:t>智慧医保</a:t>
              </a:r>
              <a:endParaRPr lang="en-US" altLang="zh-CN" sz="2000" b="1" dirty="0">
                <a:solidFill>
                  <a:srgbClr val="006666"/>
                </a:solidFill>
                <a:latin typeface="微软雅黑" panose="020B0503020204020204" charset="-122"/>
                <a:ea typeface="微软雅黑" panose="020B0503020204020204" charset="-122"/>
                <a:sym typeface="Arial" panose="020B0704020202020204" pitchFamily="34" charset="0"/>
              </a:endParaRPr>
            </a:p>
            <a:p>
              <a:pPr algn="ctr"/>
              <a:r>
                <a:rPr lang="en-US" altLang="zh-CN" sz="2000" b="1" dirty="0">
                  <a:solidFill>
                    <a:srgbClr val="006666"/>
                  </a:solidFill>
                  <a:latin typeface="微软雅黑" panose="020B0503020204020204" charset="-122"/>
                  <a:ea typeface="微软雅黑" panose="020B0503020204020204" charset="-122"/>
                  <a:sym typeface="Arial" panose="020B0704020202020204" pitchFamily="34" charset="0"/>
                </a:rPr>
                <a:t>Smart healthcare security</a:t>
              </a:r>
              <a:endParaRPr lang="zh-CN" altLang="en-US" sz="2000" b="1" dirty="0">
                <a:solidFill>
                  <a:srgbClr val="006666"/>
                </a:solidFill>
                <a:latin typeface="微软雅黑" panose="020B0503020204020204" charset="-122"/>
                <a:ea typeface="微软雅黑" panose="020B0503020204020204" charset="-122"/>
                <a:sym typeface="Arial" panose="020B0704020202020204" pitchFamily="34" charset="0"/>
              </a:endParaRPr>
            </a:p>
          </p:txBody>
        </p:sp>
      </p:grpSp>
      <p:grpSp>
        <p:nvGrpSpPr>
          <p:cNvPr id="102" name="组合 101"/>
          <p:cNvGrpSpPr/>
          <p:nvPr>
            <p:custDataLst>
              <p:tags r:id="rId22"/>
            </p:custDataLst>
          </p:nvPr>
        </p:nvGrpSpPr>
        <p:grpSpPr>
          <a:xfrm>
            <a:off x="8805671" y="2807476"/>
            <a:ext cx="1627632" cy="2526577"/>
            <a:chOff x="9701921" y="2550182"/>
            <a:chExt cx="2028598" cy="3148996"/>
          </a:xfrm>
        </p:grpSpPr>
        <p:sp>
          <p:nvSpPr>
            <p:cNvPr id="103" name="直接连接符 23"/>
            <p:cNvSpPr>
              <a:spLocks noChangeShapeType="1"/>
            </p:cNvSpPr>
            <p:nvPr>
              <p:custDataLst>
                <p:tags r:id="rId23"/>
              </p:custDataLst>
            </p:nvPr>
          </p:nvSpPr>
          <p:spPr bwMode="auto">
            <a:xfrm>
              <a:off x="10025608" y="2550182"/>
              <a:ext cx="526293" cy="522098"/>
            </a:xfrm>
            <a:prstGeom prst="line">
              <a:avLst/>
            </a:prstGeom>
            <a:noFill/>
            <a:ln w="12700" cap="flat" cmpd="sng">
              <a:solidFill>
                <a:srgbClr val="5B9BD5">
                  <a:lumMod val="60000"/>
                  <a:lumOff val="40000"/>
                </a:srgbClr>
              </a:solidFill>
              <a:bevel/>
            </a:ln>
            <a:extLst>
              <a:ext uri="{909E8E84-426E-40DD-AFC4-6F175D3DCCD1}">
                <a14:hiddenFill xmlns:a14="http://schemas.microsoft.com/office/drawing/2010/main">
                  <a:noFill/>
                </a14:hiddenFill>
              </a:ext>
            </a:extLst>
          </p:spPr>
          <p:txBody>
            <a:bodyPr>
              <a:normAutofit fontScale="25000" lnSpcReduction="20000"/>
            </a:bodyPr>
            <a:lstStyle/>
            <a:p>
              <a:endParaRPr lang="zh-CN" altLang="en-US">
                <a:sym typeface="Arial" panose="020B0704020202020204" pitchFamily="34" charset="0"/>
              </a:endParaRPr>
            </a:p>
          </p:txBody>
        </p:sp>
        <p:sp>
          <p:nvSpPr>
            <p:cNvPr id="104" name="椭圆 66"/>
            <p:cNvSpPr>
              <a:spLocks noChangeArrowheads="1"/>
            </p:cNvSpPr>
            <p:nvPr>
              <p:custDataLst>
                <p:tags r:id="rId24"/>
              </p:custDataLst>
            </p:nvPr>
          </p:nvSpPr>
          <p:spPr bwMode="auto">
            <a:xfrm>
              <a:off x="10434814" y="3532240"/>
              <a:ext cx="609178" cy="610395"/>
            </a:xfrm>
            <a:prstGeom prst="ellipse">
              <a:avLst/>
            </a:prstGeom>
            <a:solidFill>
              <a:srgbClr val="5B9BD5"/>
            </a:solidFill>
            <a:ln w="63500" cap="flat" cmpd="sng">
              <a:solidFill>
                <a:srgbClr val="5B9BD5">
                  <a:lumMod val="20000"/>
                  <a:lumOff val="80000"/>
                  <a:alpha val="79999"/>
                </a:srgbClr>
              </a:solidFill>
              <a:bevel/>
            </a:ln>
          </p:spPr>
          <p:txBody>
            <a:bodyPr bIns="72000" anchor="ctr" anchorCtr="0">
              <a:normAutofit fontScale="72500" lnSpcReduction="20000"/>
            </a:bodyPr>
            <a:lstStyle/>
            <a:p>
              <a:pPr algn="ctr"/>
              <a:r>
                <a:rPr lang="en-US" altLang="zh-CN" sz="2400" b="1" dirty="0">
                  <a:solidFill>
                    <a:sysClr val="window" lastClr="FFFFFF"/>
                  </a:solidFill>
                  <a:latin typeface="微软雅黑" panose="020B0503020204020204" charset="-122"/>
                  <a:ea typeface="微软雅黑" panose="020B0503020204020204" charset="-122"/>
                  <a:sym typeface="Arial" panose="020B0704020202020204" pitchFamily="34" charset="0"/>
                </a:rPr>
                <a:t>5</a:t>
              </a:r>
              <a:endParaRPr lang="en-US" altLang="zh-CN" sz="2400" b="1" dirty="0">
                <a:solidFill>
                  <a:sysClr val="window" lastClr="FFFFFF"/>
                </a:solidFill>
                <a:latin typeface="微软雅黑" panose="020B0503020204020204" charset="-122"/>
                <a:ea typeface="微软雅黑" panose="020B0503020204020204" charset="-122"/>
                <a:sym typeface="Arial" panose="020B0704020202020204" pitchFamily="34" charset="0"/>
              </a:endParaRPr>
            </a:p>
          </p:txBody>
        </p:sp>
        <p:sp>
          <p:nvSpPr>
            <p:cNvPr id="105" name="椭圆 37"/>
            <p:cNvSpPr>
              <a:spLocks noChangeAspect="1" noChangeArrowheads="1"/>
            </p:cNvSpPr>
            <p:nvPr>
              <p:custDataLst>
                <p:tags r:id="rId25"/>
              </p:custDataLst>
            </p:nvPr>
          </p:nvSpPr>
          <p:spPr bwMode="auto">
            <a:xfrm>
              <a:off x="10467446" y="3072281"/>
              <a:ext cx="216901" cy="216901"/>
            </a:xfrm>
            <a:prstGeom prst="ellipse">
              <a:avLst/>
            </a:prstGeom>
            <a:solidFill>
              <a:srgbClr val="5B9BD5"/>
            </a:solidFill>
            <a:ln>
              <a:noFill/>
            </a:ln>
          </p:spPr>
          <p:txBody>
            <a:bodyPr anchor="ctr">
              <a:normAutofit fontScale="25000" lnSpcReduction="20000"/>
            </a:bodyPr>
            <a:lstStyle/>
            <a:p>
              <a:pPr algn="ctr"/>
              <a:endParaRPr lang="zh-CN" altLang="zh-CN">
                <a:solidFill>
                  <a:srgbClr val="FFFFFF"/>
                </a:solidFill>
                <a:latin typeface="微软雅黑" panose="020B0503020204020204" charset="-122"/>
                <a:ea typeface="微软雅黑" panose="020B0503020204020204" charset="-122"/>
                <a:sym typeface="Arial" panose="020B0704020202020204" pitchFamily="34" charset="0"/>
              </a:endParaRPr>
            </a:p>
          </p:txBody>
        </p:sp>
        <p:sp>
          <p:nvSpPr>
            <p:cNvPr id="106" name="矩形 105"/>
            <p:cNvSpPr/>
            <p:nvPr>
              <p:custDataLst>
                <p:tags r:id="rId26"/>
              </p:custDataLst>
            </p:nvPr>
          </p:nvSpPr>
          <p:spPr>
            <a:xfrm>
              <a:off x="9701921" y="4247834"/>
              <a:ext cx="2028598" cy="1451344"/>
            </a:xfrm>
            <a:prstGeom prst="rect">
              <a:avLst/>
            </a:prstGeom>
          </p:spPr>
          <p:txBody>
            <a:bodyPr wrap="square">
              <a:normAutofit fontScale="85000" lnSpcReduction="10000"/>
            </a:bodyPr>
            <a:lstStyle/>
            <a:p>
              <a:pPr algn="ctr"/>
              <a:r>
                <a:rPr lang="zh-CN" altLang="en-US" sz="2000" b="1" dirty="0">
                  <a:solidFill>
                    <a:srgbClr val="006666"/>
                  </a:solidFill>
                  <a:latin typeface="微软雅黑" panose="020B0503020204020204" charset="-122"/>
                  <a:ea typeface="微软雅黑" panose="020B0503020204020204" charset="-122"/>
                  <a:sym typeface="Arial" panose="020B0704020202020204" pitchFamily="34" charset="0"/>
                </a:rPr>
                <a:t>协同医保</a:t>
              </a:r>
              <a:endParaRPr lang="en-US" altLang="zh-CN" sz="2000" b="1" dirty="0">
                <a:solidFill>
                  <a:srgbClr val="006666"/>
                </a:solidFill>
                <a:latin typeface="微软雅黑" panose="020B0503020204020204" charset="-122"/>
                <a:ea typeface="微软雅黑" panose="020B0503020204020204" charset="-122"/>
                <a:sym typeface="Arial" panose="020B0704020202020204" pitchFamily="34" charset="0"/>
              </a:endParaRPr>
            </a:p>
            <a:p>
              <a:pPr algn="ctr"/>
              <a:r>
                <a:rPr lang="en-US" altLang="zh-CN" sz="2000" b="1" dirty="0">
                  <a:solidFill>
                    <a:srgbClr val="006666"/>
                  </a:solidFill>
                  <a:latin typeface="微软雅黑" panose="020B0503020204020204" charset="-122"/>
                  <a:ea typeface="微软雅黑" panose="020B0503020204020204" charset="-122"/>
                  <a:sym typeface="Arial" panose="020B0704020202020204" pitchFamily="34" charset="0"/>
                </a:rPr>
                <a:t>Coordinated healthcare security</a:t>
              </a:r>
              <a:endParaRPr lang="zh-CN" altLang="en-US" sz="2000" b="1" dirty="0">
                <a:solidFill>
                  <a:schemeClr val="bg2">
                    <a:lumMod val="10000"/>
                  </a:schemeClr>
                </a:solidFill>
                <a:latin typeface="微软雅黑" panose="020B0503020204020204" charset="-122"/>
                <a:ea typeface="微软雅黑" panose="020B0503020204020204" charset="-122"/>
                <a:sym typeface="Arial" panose="020B0704020202020204" pitchFamily="34" charset="0"/>
              </a:endParaRPr>
            </a:p>
          </p:txBody>
        </p:sp>
      </p:grpSp>
      <p:sp>
        <p:nvSpPr>
          <p:cNvPr id="3" name="标题 1"/>
          <p:cNvSpPr>
            <a:spLocks noGrp="1"/>
          </p:cNvSpPr>
          <p:nvPr/>
        </p:nvSpPr>
        <p:spPr>
          <a:xfrm>
            <a:off x="3558540" y="1499870"/>
            <a:ext cx="5576316" cy="70485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indent="0" algn="ctr">
              <a:buFont typeface="Wingdings" panose="05000000000000000000" charset="0"/>
            </a:pPr>
            <a:r>
              <a:rPr lang="zh-CN" altLang="en-US" sz="2800" b="1" dirty="0">
                <a:latin typeface="微软雅黑" panose="020B0503020204020204" charset="-122"/>
                <a:ea typeface="微软雅黑" panose="020B0503020204020204" charset="-122"/>
                <a:cs typeface="+mn-ea"/>
                <a:sym typeface="Arial" panose="020B0704020202020204" pitchFamily="34" charset="0"/>
              </a:rPr>
              <a:t>标志：五个医保</a:t>
            </a:r>
            <a:endParaRPr lang="en-US" altLang="zh-CN" sz="2800" b="1" dirty="0">
              <a:latin typeface="微软雅黑" panose="020B0503020204020204" charset="-122"/>
              <a:ea typeface="微软雅黑" panose="020B0503020204020204" charset="-122"/>
              <a:cs typeface="+mn-ea"/>
              <a:sym typeface="Arial" panose="020B0704020202020204" pitchFamily="34" charset="0"/>
            </a:endParaRPr>
          </a:p>
          <a:p>
            <a:pPr indent="0" algn="ctr">
              <a:buFont typeface="Wingdings" panose="05000000000000000000" charset="0"/>
            </a:pPr>
            <a:r>
              <a:rPr lang="en-US" altLang="zh-CN" sz="2800" b="1" dirty="0">
                <a:latin typeface="微软雅黑" panose="020B0503020204020204" charset="-122"/>
                <a:ea typeface="微软雅黑" panose="020B0503020204020204" charset="-122"/>
                <a:cs typeface="+mn-ea"/>
                <a:sym typeface="Arial" panose="020B0704020202020204" pitchFamily="34" charset="0"/>
              </a:rPr>
              <a:t>Signs: five healthcare security</a:t>
            </a:r>
            <a:endParaRPr lang="zh-CN" altLang="en-US" sz="2800" b="1" dirty="0">
              <a:latin typeface="微软雅黑" panose="020B0503020204020204" charset="-122"/>
              <a:ea typeface="微软雅黑" panose="020B0503020204020204" charset="-122"/>
              <a:cs typeface="+mn-ea"/>
              <a:sym typeface="Arial" panose="020B0704020202020204" pitchFamily="34" charset="0"/>
            </a:endParaRPr>
          </a:p>
        </p:txBody>
      </p:sp>
      <p:sp>
        <p:nvSpPr>
          <p:cNvPr id="8" name="标题 1"/>
          <p:cNvSpPr txBox="1"/>
          <p:nvPr/>
        </p:nvSpPr>
        <p:spPr>
          <a:xfrm>
            <a:off x="249555" y="335915"/>
            <a:ext cx="8751570" cy="811530"/>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800" b="1" dirty="0">
                <a:latin typeface="+mj-ea"/>
              </a:rPr>
              <a:t>（三）从“全覆盖”走向“高质量”</a:t>
            </a:r>
            <a:endParaRPr lang="en-US" altLang="zh-CN" sz="2800" b="1" dirty="0">
              <a:latin typeface="+mj-ea"/>
            </a:endParaRPr>
          </a:p>
          <a:p>
            <a:r>
              <a:rPr lang="en-US" altLang="zh-CN" sz="2800" b="1" dirty="0">
                <a:latin typeface="+mj-ea"/>
              </a:rPr>
              <a:t>          From “full coverage” to “high quality”</a:t>
            </a:r>
            <a:endParaRPr lang="zh-CN" altLang="en-US" sz="2800" b="1" dirty="0">
              <a:latin typeface="+mj-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0" y="2276805"/>
            <a:ext cx="12192000" cy="2304389"/>
            <a:chOff x="200258" y="177982"/>
            <a:chExt cx="3871973" cy="781165"/>
          </a:xfrm>
        </p:grpSpPr>
        <p:sp>
          <p:nvSpPr>
            <p:cNvPr id="9" name="等腰三角形 8"/>
            <p:cNvSpPr/>
            <p:nvPr/>
          </p:nvSpPr>
          <p:spPr>
            <a:xfrm>
              <a:off x="1233863" y="177982"/>
              <a:ext cx="355284" cy="356514"/>
            </a:xfrm>
            <a:prstGeom prst="triangle">
              <a:avLst/>
            </a:prstGeom>
            <a:solidFill>
              <a:srgbClr val="C4C7CB">
                <a:lumMod val="50000"/>
              </a:srgbClr>
            </a:solidFill>
            <a:ln w="25400" cap="flat" cmpd="sng" algn="ctr">
              <a:noFill/>
              <a:prstDash val="solid"/>
            </a:ln>
            <a:effectLst/>
          </p:spPr>
          <p:txBody>
            <a:bodyPr lIns="68580" tIns="34290" rIns="68580" bIns="34290" rtlCol="0" anchor="ctr"/>
            <a:lstStyle/>
            <a:p>
              <a:pPr marL="0" marR="0" lvl="0" indent="0" algn="ctr" defTabSz="913765"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0" name="等腰三角形 9"/>
            <p:cNvSpPr/>
            <p:nvPr/>
          </p:nvSpPr>
          <p:spPr>
            <a:xfrm flipV="1">
              <a:off x="200258" y="602633"/>
              <a:ext cx="355284" cy="356514"/>
            </a:xfrm>
            <a:prstGeom prst="triangle">
              <a:avLst/>
            </a:prstGeom>
            <a:solidFill>
              <a:srgbClr val="C4C7CB">
                <a:lumMod val="50000"/>
              </a:srgbClr>
            </a:solidFill>
            <a:ln w="25400" cap="flat" cmpd="sng" algn="ctr">
              <a:noFill/>
              <a:prstDash val="solid"/>
            </a:ln>
            <a:effectLst/>
          </p:spPr>
          <p:txBody>
            <a:bodyPr lIns="68580" tIns="34290" rIns="68580" bIns="34290" rtlCol="0" anchor="ctr"/>
            <a:lstStyle/>
            <a:p>
              <a:pPr marL="0" marR="0" lvl="0" indent="0" algn="ctr" defTabSz="913765"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1" name="矩形 10"/>
            <p:cNvSpPr/>
            <p:nvPr/>
          </p:nvSpPr>
          <p:spPr>
            <a:xfrm>
              <a:off x="200258" y="301964"/>
              <a:ext cx="3871973" cy="630034"/>
            </a:xfrm>
            <a:prstGeom prst="rect">
              <a:avLst/>
            </a:prstGeom>
            <a:solidFill>
              <a:srgbClr val="C4C7CB"/>
            </a:solidFill>
            <a:ln w="25400" cap="flat" cmpd="sng" algn="ctr">
              <a:noFill/>
              <a:prstDash val="solid"/>
            </a:ln>
            <a:effectLst/>
          </p:spPr>
          <p:txBody>
            <a:bodyPr lIns="68580" tIns="34290" rIns="68580" bIns="34290" rtlCol="0" anchor="t"/>
            <a:lstStyle/>
            <a:p>
              <a:pPr lvl="0" algn="ctr" defTabSz="913765">
                <a:lnSpc>
                  <a:spcPct val="250000"/>
                </a:lnSpc>
                <a:defRPr/>
              </a:pPr>
              <a:r>
                <a:rPr lang="en-US" altLang="zh-CN" sz="4000" dirty="0">
                  <a:solidFill>
                    <a:schemeClr val="tx1">
                      <a:lumMod val="75000"/>
                    </a:schemeClr>
                  </a:solidFill>
                </a:rPr>
                <a:t>     </a:t>
              </a:r>
              <a:r>
                <a:rPr lang="zh-CN" altLang="en-US" sz="4000" dirty="0">
                  <a:solidFill>
                    <a:schemeClr val="tx1">
                      <a:lumMod val="75000"/>
                    </a:schemeClr>
                  </a:solidFill>
                </a:rPr>
                <a:t>发展阶段与挑战</a:t>
              </a:r>
              <a:endParaRPr lang="en-US" altLang="zh-CN" sz="4000" dirty="0">
                <a:solidFill>
                  <a:schemeClr val="tx1">
                    <a:lumMod val="75000"/>
                  </a:schemeClr>
                </a:solidFill>
              </a:endParaRPr>
            </a:p>
            <a:p>
              <a:pPr lvl="0" algn="ctr" defTabSz="913765">
                <a:lnSpc>
                  <a:spcPct val="250000"/>
                </a:lnSpc>
                <a:defRPr/>
              </a:pPr>
              <a:r>
                <a:rPr lang="en-US" altLang="zh-CN" sz="4000" dirty="0">
                  <a:solidFill>
                    <a:schemeClr val="tx1">
                      <a:lumMod val="75000"/>
                    </a:schemeClr>
                  </a:solidFill>
                </a:rPr>
                <a:t>Development phase and challenges</a:t>
              </a:r>
              <a:endParaRPr lang="zh-CN" altLang="en-US" sz="4000" dirty="0">
                <a:solidFill>
                  <a:schemeClr val="tx1">
                    <a:lumMod val="75000"/>
                  </a:schemeClr>
                </a:solidFill>
              </a:endParaRPr>
            </a:p>
          </p:txBody>
        </p:sp>
        <p:sp>
          <p:nvSpPr>
            <p:cNvPr id="12" name="平行四边形 11"/>
            <p:cNvSpPr/>
            <p:nvPr/>
          </p:nvSpPr>
          <p:spPr>
            <a:xfrm>
              <a:off x="376965" y="178257"/>
              <a:ext cx="1036076" cy="779005"/>
            </a:xfrm>
            <a:prstGeom prst="parallelogram">
              <a:avLst>
                <a:gd name="adj" fmla="val 48207"/>
              </a:avLst>
            </a:prstGeom>
            <a:solidFill>
              <a:srgbClr val="008080"/>
            </a:solidFill>
            <a:ln w="25400" cap="flat" cmpd="sng" algn="ctr">
              <a:noFill/>
              <a:prstDash val="solid"/>
            </a:ln>
            <a:effectLst/>
          </p:spPr>
          <p:txBody>
            <a:bodyPr lIns="68580" tIns="34290" rIns="68580" bIns="34290" rtlCol="0" anchor="ctr"/>
            <a:lstStyle/>
            <a:p>
              <a:pPr marL="0" marR="0" lvl="0" indent="0" algn="ctr" defTabSz="913765"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prstClr val="white"/>
                </a:solidFill>
                <a:effectLst/>
                <a:uLnTx/>
                <a:uFillTx/>
                <a:latin typeface="Calibri" panose="020F0502020204030204"/>
                <a:ea typeface="宋体" panose="02010600030101010101" pitchFamily="2" charset="-122"/>
                <a:cs typeface="+mn-cs"/>
              </a:endParaRPr>
            </a:p>
          </p:txBody>
        </p:sp>
        <p:sp>
          <p:nvSpPr>
            <p:cNvPr id="13" name="文本框 6"/>
            <p:cNvSpPr txBox="1"/>
            <p:nvPr/>
          </p:nvSpPr>
          <p:spPr>
            <a:xfrm>
              <a:off x="555542" y="451689"/>
              <a:ext cx="782041" cy="231834"/>
            </a:xfrm>
            <a:prstGeom prst="rect">
              <a:avLst/>
            </a:prstGeom>
            <a:noFill/>
          </p:spPr>
          <p:txBody>
            <a:bodyPr wrap="square" lIns="68580" tIns="34290" rIns="68580" bIns="34290" rtlCol="0">
              <a:spAutoFit/>
            </a:bodyPr>
            <a:lstStyle/>
            <a:p>
              <a:pPr marL="0" marR="0" lvl="0" indent="0" algn="ctr" defTabSz="913765" eaLnBrk="1" fontAlgn="auto" latinLnBrk="0" hangingPunct="1">
                <a:lnSpc>
                  <a:spcPct val="100000"/>
                </a:lnSpc>
                <a:spcBef>
                  <a:spcPts val="0"/>
                </a:spcBef>
                <a:spcAft>
                  <a:spcPts val="0"/>
                </a:spcAft>
                <a:buClrTx/>
                <a:buSzTx/>
                <a:buFontTx/>
                <a:buNone/>
                <a:defRPr/>
              </a:pPr>
              <a:r>
                <a:rPr kumimoji="0" lang="zh-CN" altLang="en-US" sz="4000" b="1" i="0" u="none" strike="noStrike" kern="0" cap="none" spc="0" normalizeH="0" baseline="0" noProof="0" dirty="0">
                  <a:ln>
                    <a:noFill/>
                  </a:ln>
                  <a:solidFill>
                    <a:prstClr val="white">
                      <a:lumMod val="95000"/>
                    </a:prstClr>
                  </a:solidFill>
                  <a:effectLst/>
                  <a:uLnTx/>
                  <a:uFillTx/>
                  <a:latin typeface="微软雅黑" panose="020B0503020204020204" charset="-122"/>
                </a:rPr>
                <a:t>二、</a:t>
              </a:r>
              <a:endParaRPr kumimoji="0" lang="zh-CN" altLang="en-US" sz="4000" b="1" i="0" u="none" strike="noStrike" kern="0" cap="none" spc="0" normalizeH="0" baseline="0" noProof="0" dirty="0">
                <a:ln>
                  <a:noFill/>
                </a:ln>
                <a:solidFill>
                  <a:prstClr val="white">
                    <a:lumMod val="95000"/>
                  </a:prstClr>
                </a:solidFill>
                <a:effectLst/>
                <a:uLnTx/>
                <a:uFillTx/>
                <a:latin typeface="微软雅黑" panose="020B0503020204020204" charset="-122"/>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409575" y="238125"/>
            <a:ext cx="10471785" cy="811530"/>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800" b="1" dirty="0">
                <a:latin typeface="+mj-ea"/>
              </a:rPr>
              <a:t>（一）参保覆盖 </a:t>
            </a:r>
            <a:r>
              <a:rPr lang="en-US" altLang="zh-CN" sz="2800" b="1" dirty="0">
                <a:latin typeface="+mj-ea"/>
              </a:rPr>
              <a:t>Insurance coverage</a:t>
            </a:r>
            <a:endParaRPr lang="zh-CN" altLang="en-US" sz="2800" b="1" dirty="0">
              <a:latin typeface="+mj-ea"/>
            </a:endParaRPr>
          </a:p>
        </p:txBody>
      </p:sp>
      <p:sp>
        <p:nvSpPr>
          <p:cNvPr id="8193" name="文本框 99"/>
          <p:cNvSpPr txBox="1"/>
          <p:nvPr/>
        </p:nvSpPr>
        <p:spPr>
          <a:xfrm>
            <a:off x="409575" y="5504180"/>
            <a:ext cx="11502390" cy="1346907"/>
          </a:xfrm>
          <a:prstGeom prst="rect">
            <a:avLst/>
          </a:prstGeom>
          <a:noFill/>
          <a:ln w="9525">
            <a:noFill/>
          </a:ln>
        </p:spPr>
        <p:txBody>
          <a:bodyPr wrap="square" anchor="t" anchorCtr="0">
            <a:spAutoFit/>
          </a:bodyPr>
          <a:lstStyle/>
          <a:p>
            <a:pPr marL="285750" indent="-285750" algn="just">
              <a:lnSpc>
                <a:spcPct val="150000"/>
              </a:lnSpc>
              <a:buFont typeface="Wingdings" panose="05000000000000000000" charset="0"/>
              <a:buChar char=""/>
            </a:pPr>
            <a:r>
              <a:rPr lang="en-US" altLang="zh-CN" sz="1400" dirty="0">
                <a:solidFill>
                  <a:srgbClr val="0C0C0C"/>
                </a:solidFill>
                <a:latin typeface="+mn-ea"/>
                <a:cs typeface="+mn-ea"/>
              </a:rPr>
              <a:t>2020</a:t>
            </a:r>
            <a:r>
              <a:rPr lang="zh-CN" altLang="en-US" sz="1400" dirty="0">
                <a:solidFill>
                  <a:srgbClr val="0C0C0C"/>
                </a:solidFill>
                <a:latin typeface="+mn-ea"/>
                <a:cs typeface="+mn-ea"/>
              </a:rPr>
              <a:t>年我国参保人数</a:t>
            </a:r>
            <a:r>
              <a:rPr lang="en-US" altLang="zh-CN" sz="1400" dirty="0">
                <a:solidFill>
                  <a:srgbClr val="0C0C0C"/>
                </a:solidFill>
                <a:latin typeface="+mn-ea"/>
                <a:cs typeface="+mn-ea"/>
              </a:rPr>
              <a:t>136131</a:t>
            </a:r>
            <a:r>
              <a:rPr lang="zh-CN" altLang="en-US" sz="1400" dirty="0">
                <a:solidFill>
                  <a:srgbClr val="0C0C0C"/>
                </a:solidFill>
                <a:latin typeface="+mn-ea"/>
                <a:cs typeface="+mn-ea"/>
              </a:rPr>
              <a:t>万人，参保率达到</a:t>
            </a:r>
            <a:r>
              <a:rPr lang="en-US" altLang="zh-CN" sz="1400" dirty="0">
                <a:solidFill>
                  <a:srgbClr val="0C0C0C"/>
                </a:solidFill>
                <a:latin typeface="+mn-ea"/>
                <a:cs typeface="+mn-ea"/>
              </a:rPr>
              <a:t>95%</a:t>
            </a:r>
            <a:r>
              <a:rPr lang="zh-CN" altLang="en-US" sz="1400" dirty="0">
                <a:solidFill>
                  <a:srgbClr val="0C0C0C"/>
                </a:solidFill>
                <a:latin typeface="+mn-ea"/>
                <a:cs typeface="+mn-ea"/>
              </a:rPr>
              <a:t>以上。其中，职工医保参保人数</a:t>
            </a:r>
            <a:r>
              <a:rPr lang="en-US" altLang="zh-CN" sz="1400" dirty="0">
                <a:solidFill>
                  <a:srgbClr val="0C0C0C"/>
                </a:solidFill>
                <a:latin typeface="+mn-ea"/>
                <a:cs typeface="+mn-ea"/>
              </a:rPr>
              <a:t>34455</a:t>
            </a:r>
            <a:r>
              <a:rPr lang="zh-CN" altLang="en-US" sz="1400" dirty="0">
                <a:solidFill>
                  <a:srgbClr val="0C0C0C"/>
                </a:solidFill>
                <a:latin typeface="+mn-ea"/>
                <a:cs typeface="+mn-ea"/>
              </a:rPr>
              <a:t>万人，居民医保参保人数</a:t>
            </a:r>
            <a:r>
              <a:rPr lang="en-US" altLang="zh-CN" sz="1400" dirty="0">
                <a:solidFill>
                  <a:srgbClr val="0C0C0C"/>
                </a:solidFill>
                <a:latin typeface="+mn-ea"/>
                <a:cs typeface="+mn-ea"/>
              </a:rPr>
              <a:t>101676</a:t>
            </a:r>
            <a:r>
              <a:rPr lang="zh-CN" altLang="en-US" sz="1400" dirty="0">
                <a:solidFill>
                  <a:srgbClr val="0C0C0C"/>
                </a:solidFill>
                <a:latin typeface="+mn-ea"/>
                <a:cs typeface="+mn-ea"/>
              </a:rPr>
              <a:t>万人。</a:t>
            </a:r>
            <a:r>
              <a:rPr lang="en-US" altLang="zh-CN" sz="1400" dirty="0">
                <a:solidFill>
                  <a:srgbClr val="0C0C0C"/>
                </a:solidFill>
                <a:latin typeface="+mn-ea"/>
                <a:cs typeface="+mn-ea"/>
              </a:rPr>
              <a:t>In 2020, the number of insured persons in China was 1361.31 million, and the enrolment rate was more than 95%. Among them, 344.55 million persons were enrolled in medical insurance for employees and 1016.76 million persons in medical insurance for residents. </a:t>
            </a:r>
            <a:endParaRPr lang="zh-CN" altLang="en-US" sz="1400" dirty="0">
              <a:solidFill>
                <a:srgbClr val="0C0C0C"/>
              </a:solidFill>
              <a:latin typeface="+mn-ea"/>
              <a:cs typeface="+mn-ea"/>
            </a:endParaRPr>
          </a:p>
        </p:txBody>
      </p:sp>
      <p:sp>
        <p:nvSpPr>
          <p:cNvPr id="6" name="矩形 5"/>
          <p:cNvSpPr/>
          <p:nvPr/>
        </p:nvSpPr>
        <p:spPr>
          <a:xfrm>
            <a:off x="3905692" y="4849961"/>
            <a:ext cx="5791522" cy="707886"/>
          </a:xfrm>
          <a:prstGeom prst="rect">
            <a:avLst/>
          </a:prstGeom>
        </p:spPr>
        <p:txBody>
          <a:bodyPr wrap="none">
            <a:spAutoFit/>
          </a:bodyPr>
          <a:lstStyle/>
          <a:p>
            <a:pPr algn="just"/>
            <a:r>
              <a:rPr lang="en-US" altLang="zh-CN" sz="2000" dirty="0">
                <a:solidFill>
                  <a:srgbClr val="000000"/>
                </a:solidFill>
                <a:latin typeface="微软雅黑" panose="020B0503020204020204" charset="-122"/>
                <a:ea typeface="微软雅黑" panose="020B0503020204020204" charset="-122"/>
                <a:cs typeface="微软雅黑" panose="020B0503020204020204" charset="-122"/>
              </a:rPr>
              <a:t>  </a:t>
            </a:r>
            <a:r>
              <a:rPr lang="zh-CN" altLang="en-US" sz="2000" kern="100" noProof="0" dirty="0">
                <a:ln>
                  <a:noFill/>
                </a:ln>
                <a:solidFill>
                  <a:srgbClr val="006666"/>
                </a:solidFill>
                <a:effectLst/>
                <a:uLnTx/>
                <a:uFillTx/>
                <a:latin typeface="黑体" panose="02010609060101010101" charset="-122"/>
                <a:ea typeface="黑体" panose="02010609060101010101" charset="-122"/>
                <a:cs typeface="Times New Roman" panose="02020803070505020304" pitchFamily="18" charset="0"/>
              </a:rPr>
              <a:t> </a:t>
            </a:r>
            <a:r>
              <a:rPr lang="zh-CN" altLang="en-US" sz="2400" kern="100" noProof="0" dirty="0">
                <a:ln>
                  <a:noFill/>
                </a:ln>
                <a:solidFill>
                  <a:srgbClr val="006666"/>
                </a:solidFill>
                <a:effectLst/>
                <a:uLnTx/>
                <a:uFillTx/>
                <a:latin typeface="+mn-ea"/>
                <a:cs typeface="+mn-ea"/>
              </a:rPr>
              <a:t> </a:t>
            </a:r>
            <a:r>
              <a:rPr lang="zh-CN" altLang="en-US" sz="1600" b="1" kern="100" noProof="0" dirty="0">
                <a:ln>
                  <a:noFill/>
                </a:ln>
                <a:solidFill>
                  <a:srgbClr val="006666"/>
                </a:solidFill>
                <a:effectLst/>
                <a:uLnTx/>
                <a:uFillTx/>
                <a:latin typeface="+mj-ea"/>
                <a:ea typeface="+mj-ea"/>
                <a:cs typeface="+mj-ea"/>
              </a:rPr>
              <a:t>图</a:t>
            </a:r>
            <a:r>
              <a:rPr lang="en-US" altLang="zh-CN" sz="1600" b="1" kern="100" noProof="0" dirty="0">
                <a:ln>
                  <a:noFill/>
                </a:ln>
                <a:solidFill>
                  <a:srgbClr val="006666"/>
                </a:solidFill>
                <a:effectLst/>
                <a:uLnTx/>
                <a:uFillTx/>
                <a:latin typeface="+mj-ea"/>
                <a:ea typeface="+mj-ea"/>
                <a:cs typeface="+mj-ea"/>
              </a:rPr>
              <a:t>1</a:t>
            </a:r>
            <a:r>
              <a:rPr lang="en-US" sz="1600" b="1" kern="100" noProof="0" dirty="0">
                <a:ln>
                  <a:noFill/>
                </a:ln>
                <a:solidFill>
                  <a:srgbClr val="006666"/>
                </a:solidFill>
                <a:effectLst/>
                <a:uLnTx/>
                <a:uFillTx/>
                <a:latin typeface="+mj-ea"/>
                <a:ea typeface="+mj-ea"/>
                <a:cs typeface="+mj-ea"/>
              </a:rPr>
              <a:t> </a:t>
            </a:r>
            <a:r>
              <a:rPr lang="en-US" altLang="zh-CN" sz="1600" b="1" dirty="0">
                <a:latin typeface="+mj-ea"/>
                <a:ea typeface="+mj-ea"/>
                <a:cs typeface="+mj-ea"/>
              </a:rPr>
              <a:t>2020</a:t>
            </a:r>
            <a:r>
              <a:rPr lang="zh-CN" altLang="en-US" sz="1600" b="1" dirty="0">
                <a:latin typeface="+mj-ea"/>
                <a:ea typeface="+mj-ea"/>
                <a:cs typeface="+mj-ea"/>
              </a:rPr>
              <a:t>年全国基本医保参保情况</a:t>
            </a:r>
            <a:endParaRPr lang="en-US" altLang="zh-CN" sz="1600" b="1" dirty="0">
              <a:latin typeface="+mj-ea"/>
              <a:ea typeface="+mj-ea"/>
              <a:cs typeface="+mj-ea"/>
            </a:endParaRPr>
          </a:p>
          <a:p>
            <a:pPr algn="just"/>
            <a:r>
              <a:rPr lang="en-US" altLang="zh-CN" sz="1600" b="1" dirty="0">
                <a:latin typeface="+mj-ea"/>
                <a:ea typeface="+mj-ea"/>
                <a:cs typeface="+mj-ea"/>
              </a:rPr>
              <a:t>     Figure1 Basic medical insurance enrolment in 2020 </a:t>
            </a:r>
            <a:endParaRPr lang="zh-CN" altLang="en-US" sz="1600" b="1" dirty="0">
              <a:latin typeface="+mj-ea"/>
              <a:ea typeface="+mj-ea"/>
              <a:cs typeface="+mj-ea"/>
            </a:endParaRPr>
          </a:p>
        </p:txBody>
      </p:sp>
      <p:graphicFrame>
        <p:nvGraphicFramePr>
          <p:cNvPr id="7" name="图表 4"/>
          <p:cNvGraphicFramePr/>
          <p:nvPr/>
        </p:nvGraphicFramePr>
        <p:xfrm>
          <a:off x="744855" y="1056005"/>
          <a:ext cx="11166475" cy="3863975"/>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43865" y="1391920"/>
            <a:ext cx="11550015" cy="4757420"/>
          </a:xfrm>
        </p:spPr>
        <p:txBody>
          <a:bodyPr>
            <a:normAutofit lnSpcReduction="10000"/>
          </a:bodyPr>
          <a:lstStyle/>
          <a:p>
            <a:pPr algn="just">
              <a:lnSpc>
                <a:spcPct val="150000"/>
              </a:lnSpc>
              <a:buFont typeface="Wingdings" panose="05000000000000000000" charset="0"/>
              <a:buChar char=""/>
            </a:pPr>
            <a:r>
              <a:rPr lang="zh-CN" altLang="en-US" sz="2400" b="1" dirty="0">
                <a:latin typeface="微软雅黑" panose="020B0503020204020204" charset="-122"/>
                <a:ea typeface="微软雅黑" panose="020B0503020204020204" charset="-122"/>
                <a:cs typeface="微软雅黑" panose="020B0503020204020204" charset="-122"/>
                <a:sym typeface="+mn-ea"/>
              </a:rPr>
              <a:t>医保筹资增长受到经济社会、政府财力和参加缴费能力的限制。</a:t>
            </a:r>
            <a:endParaRPr lang="en-US" altLang="zh-CN" sz="2400" b="1" dirty="0">
              <a:latin typeface="微软雅黑" panose="020B0503020204020204" charset="-122"/>
              <a:ea typeface="微软雅黑" panose="020B0503020204020204" charset="-122"/>
              <a:cs typeface="微软雅黑" panose="020B0503020204020204" charset="-122"/>
              <a:sym typeface="+mn-ea"/>
            </a:endParaRPr>
          </a:p>
          <a:p>
            <a:pPr algn="just">
              <a:lnSpc>
                <a:spcPct val="150000"/>
              </a:lnSpc>
              <a:buNone/>
            </a:pPr>
            <a:r>
              <a:rPr lang="en-US" altLang="zh-CN" sz="1800" b="1" dirty="0">
                <a:latin typeface="+mj-ea"/>
                <a:ea typeface="+mj-ea"/>
                <a:cs typeface="+mj-ea"/>
              </a:rPr>
              <a:t>The increase of healthcare security financing is limited by the economy and the society, financial capacity of the government and the capacity of enrolment and contribution payment.</a:t>
            </a:r>
            <a:endParaRPr lang="zh-CN" altLang="en-US" sz="1800" b="1" dirty="0">
              <a:latin typeface="+mj-ea"/>
              <a:ea typeface="+mj-ea"/>
              <a:cs typeface="+mj-ea"/>
            </a:endParaRPr>
          </a:p>
          <a:p>
            <a:pPr algn="just">
              <a:lnSpc>
                <a:spcPct val="150000"/>
              </a:lnSpc>
              <a:buFont typeface="Wingdings" panose="05000000000000000000" charset="0"/>
              <a:buChar char=""/>
            </a:pPr>
            <a:r>
              <a:rPr lang="zh-CN" altLang="en-US" sz="2400" b="1" dirty="0">
                <a:latin typeface="+mj-ea"/>
                <a:ea typeface="+mj-ea"/>
                <a:cs typeface="+mj-ea"/>
              </a:rPr>
              <a:t>区域间、制度间保障不平衡、不充分问题突出，需努力消解。</a:t>
            </a:r>
            <a:endParaRPr lang="en-US" altLang="zh-CN" sz="2400" b="1" dirty="0">
              <a:latin typeface="+mj-ea"/>
              <a:ea typeface="+mj-ea"/>
              <a:cs typeface="+mj-ea"/>
            </a:endParaRPr>
          </a:p>
          <a:p>
            <a:pPr algn="just">
              <a:lnSpc>
                <a:spcPct val="150000"/>
              </a:lnSpc>
              <a:buNone/>
            </a:pPr>
            <a:r>
              <a:rPr lang="en-US" altLang="zh-CN" sz="1800" b="1" dirty="0">
                <a:latin typeface="+mj-ea"/>
                <a:ea typeface="+mj-ea"/>
                <a:cs typeface="+mj-ea"/>
              </a:rPr>
              <a:t>The prominent issue of unbalanced and inadequate security across regions and systems needs to be resolved.</a:t>
            </a:r>
            <a:endParaRPr lang="zh-CN" altLang="en-US" sz="1800" b="1" dirty="0">
              <a:latin typeface="+mj-ea"/>
              <a:ea typeface="+mj-ea"/>
              <a:cs typeface="+mj-ea"/>
            </a:endParaRPr>
          </a:p>
          <a:p>
            <a:pPr algn="just">
              <a:lnSpc>
                <a:spcPct val="150000"/>
              </a:lnSpc>
              <a:buFont typeface="Wingdings" panose="05000000000000000000" charset="0"/>
              <a:buChar char=""/>
            </a:pPr>
            <a:r>
              <a:rPr lang="zh-CN" altLang="en-US" sz="2400" b="1" dirty="0">
                <a:latin typeface="+mj-ea"/>
                <a:ea typeface="+mj-ea"/>
                <a:cs typeface="+mj-ea"/>
              </a:rPr>
              <a:t>住院待遇与门诊待遇统筹衔接不够。</a:t>
            </a:r>
            <a:endParaRPr lang="en-US" altLang="zh-CN" sz="2400" b="1" dirty="0">
              <a:latin typeface="+mj-ea"/>
              <a:ea typeface="+mj-ea"/>
              <a:cs typeface="+mj-ea"/>
            </a:endParaRPr>
          </a:p>
          <a:p>
            <a:pPr algn="just">
              <a:lnSpc>
                <a:spcPct val="150000"/>
              </a:lnSpc>
              <a:buNone/>
            </a:pPr>
            <a:r>
              <a:rPr lang="en-US" altLang="zh-CN" sz="1800" b="1" dirty="0">
                <a:latin typeface="+mj-ea"/>
                <a:ea typeface="+mj-ea"/>
                <a:cs typeface="+mj-ea"/>
              </a:rPr>
              <a:t>The coordination and linkage between hospitalization benefits and outpatient benefits are not sound enough.</a:t>
            </a:r>
            <a:endParaRPr lang="zh-CN" altLang="en-US" sz="1800" b="1" dirty="0">
              <a:latin typeface="+mj-ea"/>
              <a:ea typeface="+mj-ea"/>
              <a:cs typeface="+mj-ea"/>
            </a:endParaRPr>
          </a:p>
        </p:txBody>
      </p:sp>
      <p:sp>
        <p:nvSpPr>
          <p:cNvPr id="5" name="标题 1"/>
          <p:cNvSpPr txBox="1"/>
          <p:nvPr/>
        </p:nvSpPr>
        <p:spPr>
          <a:xfrm>
            <a:off x="226695" y="398145"/>
            <a:ext cx="10471785" cy="811530"/>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800" b="1" dirty="0">
                <a:latin typeface="+mj-ea"/>
              </a:rPr>
              <a:t>（二）运行现状 </a:t>
            </a:r>
            <a:r>
              <a:rPr lang="en-US" altLang="zh-CN" sz="2800" b="1" dirty="0">
                <a:latin typeface="+mj-ea"/>
              </a:rPr>
              <a:t>Current situation of operation</a:t>
            </a:r>
            <a:endParaRPr lang="zh-CN" altLang="en-US" sz="2800" b="1" dirty="0">
              <a:latin typeface="+mj-ea"/>
            </a:endParaRPr>
          </a:p>
        </p:txBody>
      </p:sp>
    </p:spTree>
  </p:cSld>
  <p:clrMapOvr>
    <a:masterClrMapping/>
  </p:clrMapOvr>
</p:sld>
</file>

<file path=ppt/tags/tag1.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1"/>
  <p:tag name="KSO_WM_UNIT_ID" val="diagram160641_2*m_i*1_1"/>
  <p:tag name="KSO_WM_UNIT_LAYERLEVEL" val="1_1"/>
  <p:tag name="KSO_WM_DIAGRAM_GROUP_CODE" val="m1-1"/>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TEXT_FILL_FORE_SCHEMECOLOR_INDEX" val="13"/>
  <p:tag name="KSO_WM_UNIT_TEXT_FILL_TYPE" val="1"/>
</p:tagLst>
</file>

<file path=ppt/tags/tag10.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8"/>
  <p:tag name="KSO_WM_UNIT_ID" val="diagram160641_2*m_i*1_8"/>
  <p:tag name="KSO_WM_UNIT_LAYERLEVEL" val="1_1"/>
  <p:tag name="KSO_WM_DIAGRAM_GROUP_CODE" val="m1-1"/>
  <p:tag name="KSO_WM_UNIT_HIGHLIGHT" val="0"/>
  <p:tag name="KSO_WM_UNIT_COMPATIBLE" val="0"/>
  <p:tag name="KSO_WM_UNIT_DIAGRAM_ISNUMVISUAL" val="0"/>
  <p:tag name="KSO_WM_UNIT_DIAGRAM_ISREFERUNIT" val="0"/>
  <p:tag name="KSO_WM_UNIT_FILL_FORE_SCHEMECOLOR_INDEX" val="5"/>
  <p:tag name="KSO_WM_UNIT_FILL_TYPE" val="1"/>
  <p:tag name="KSO_WM_UNIT_LINE_FORE_SCHEMECOLOR_INDEX" val="5"/>
  <p:tag name="KSO_WM_UNIT_LINE_FILL_TYPE" val="2"/>
  <p:tag name="KSO_WM_UNIT_TEXT_FILL_FORE_SCHEMECOLOR_INDEX" val="14"/>
  <p:tag name="KSO_WM_UNIT_TEXT_FILL_TYPE" val="1"/>
</p:tagLst>
</file>

<file path=ppt/tags/tag11.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h_f"/>
  <p:tag name="KSO_WM_UNIT_INDEX" val="1_2_1"/>
  <p:tag name="KSO_WM_UNIT_ID" val="diagram160641_2*m_h_f*1_2_1"/>
  <p:tag name="KSO_WM_UNIT_LAYERLEVEL" val="1_1_1"/>
  <p:tag name="KSO_WM_UNIT_VALUE" val="30"/>
  <p:tag name="KSO_WM_UNIT_HIGHLIGHT" val="0"/>
  <p:tag name="KSO_WM_UNIT_COMPATIBLE" val="0"/>
  <p:tag name="KSO_WM_DIAGRAM_GROUP_CODE" val="m1-1"/>
  <p:tag name="KSO_WM_UNIT_PRESET_TEXT" val="单击此处添加文本"/>
  <p:tag name="KSO_WM_UNIT_NOCLEAR" val="0"/>
  <p:tag name="KSO_WM_UNIT_DIAGRAM_ISNUMVISUAL" val="0"/>
  <p:tag name="KSO_WM_UNIT_DIAGRAM_ISREFERUNIT" val="0"/>
  <p:tag name="KSO_WM_UNIT_TEXT_FILL_FORE_SCHEMECOLOR_INDEX" val="13"/>
  <p:tag name="KSO_WM_UNIT_TEXT_FILL_TYPE" val="1"/>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2"/>
  <p:tag name="KSO_WM_UNIT_TYPE" val="i"/>
  <p:tag name="KSO_WM_UNIT_INDEX" val="3"/>
  <p:tag name="KSO_WM_UNIT_ID" val="diagram160641_2*i*3"/>
  <p:tag name="KSO_WM_TEMPLATE_CATEGORY" val="diagram"/>
  <p:tag name="KSO_WM_TEMPLATE_INDEX" val="160641"/>
  <p:tag name="KSO_WM_UNIT_LAYERLEVEL" val="1"/>
  <p:tag name="KSO_WM_TAG_VERSION" val="1.0"/>
  <p:tag name="KSO_WM_BEAUTIFY_FLAG" val="#wm#"/>
</p:tagLst>
</file>

<file path=ppt/tags/tag13.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9"/>
  <p:tag name="KSO_WM_UNIT_ID" val="diagram160641_2*m_i*1_9"/>
  <p:tag name="KSO_WM_UNIT_LAYERLEVEL" val="1_1"/>
  <p:tag name="KSO_WM_DIAGRAM_GROUP_CODE" val="m1-1"/>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TEXT_FILL_FORE_SCHEMECOLOR_INDEX" val="13"/>
  <p:tag name="KSO_WM_UNIT_TEXT_FILL_TYPE" val="1"/>
</p:tagLst>
</file>

<file path=ppt/tags/tag14.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10"/>
  <p:tag name="KSO_WM_UNIT_ID" val="diagram160641_2*m_i*1_10"/>
  <p:tag name="KSO_WM_UNIT_LAYERLEVEL" val="1_1"/>
  <p:tag name="KSO_WM_DIAGRAM_GROUP_CODE" val="m1-1"/>
  <p:tag name="KSO_WM_UNIT_HIGHLIGHT" val="0"/>
  <p:tag name="KSO_WM_UNIT_COMPATIBLE" val="0"/>
  <p:tag name="KSO_WM_UNIT_DIAGRAM_ISNUMVISUAL" val="0"/>
  <p:tag name="KSO_WM_UNIT_DIAGRAM_ISREFERUNIT" val="0"/>
  <p:tag name="KSO_WM_UNIT_FILL_FORE_SCHEMECOLOR_INDEX" val="5"/>
  <p:tag name="KSO_WM_UNIT_FILL_TYPE" val="1"/>
</p:tagLst>
</file>

<file path=ppt/tags/tag15.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11"/>
  <p:tag name="KSO_WM_UNIT_ID" val="diagram160641_2*m_i*1_11"/>
  <p:tag name="KSO_WM_UNIT_LAYERLEVEL" val="1_1"/>
  <p:tag name="KSO_WM_DIAGRAM_GROUP_CODE" val="m1-1"/>
  <p:tag name="KSO_WM_UNIT_HIGHLIGHT" val="0"/>
  <p:tag name="KSO_WM_UNIT_COMPATIBLE" val="0"/>
  <p:tag name="KSO_WM_UNIT_DIAGRAM_ISNUMVISUAL" val="0"/>
  <p:tag name="KSO_WM_UNIT_DIAGRAM_ISREFERUNIT" val="0"/>
  <p:tag name="KSO_WM_UNIT_FILL_FORE_SCHEMECOLOR_INDEX" val="5"/>
  <p:tag name="KSO_WM_UNIT_FILL_TYPE" val="1"/>
  <p:tag name="KSO_WM_UNIT_LINE_FORE_SCHEMECOLOR_INDEX" val="5"/>
  <p:tag name="KSO_WM_UNIT_LINE_FILL_TYPE" val="2"/>
  <p:tag name="KSO_WM_UNIT_TEXT_FILL_FORE_SCHEMECOLOR_INDEX" val="14"/>
  <p:tag name="KSO_WM_UNIT_TEXT_FILL_TYPE" val="1"/>
</p:tagLst>
</file>

<file path=ppt/tags/tag16.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h_f"/>
  <p:tag name="KSO_WM_UNIT_INDEX" val="1_3_1"/>
  <p:tag name="KSO_WM_UNIT_ID" val="diagram160641_2*m_h_f*1_3_1"/>
  <p:tag name="KSO_WM_UNIT_LAYERLEVEL" val="1_1_1"/>
  <p:tag name="KSO_WM_UNIT_VALUE" val="30"/>
  <p:tag name="KSO_WM_UNIT_HIGHLIGHT" val="0"/>
  <p:tag name="KSO_WM_UNIT_COMPATIBLE" val="0"/>
  <p:tag name="KSO_WM_DIAGRAM_GROUP_CODE" val="m1-1"/>
  <p:tag name="KSO_WM_UNIT_PRESET_TEXT" val="单击此处添加文本"/>
  <p:tag name="KSO_WM_UNIT_NOCLEAR" val="0"/>
  <p:tag name="KSO_WM_UNIT_DIAGRAM_ISNUMVISUAL" val="0"/>
  <p:tag name="KSO_WM_UNIT_DIAGRAM_ISREFERUNIT" val="0"/>
  <p:tag name="KSO_WM_UNIT_TEXT_FILL_FORE_SCHEMECOLOR_INDEX" val="13"/>
  <p:tag name="KSO_WM_UNIT_TEXT_FILL_TYPE"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2"/>
  <p:tag name="KSO_WM_UNIT_TYPE" val="i"/>
  <p:tag name="KSO_WM_UNIT_INDEX" val="4"/>
  <p:tag name="KSO_WM_UNIT_ID" val="diagram160641_2*i*4"/>
  <p:tag name="KSO_WM_TEMPLATE_CATEGORY" val="diagram"/>
  <p:tag name="KSO_WM_TEMPLATE_INDEX" val="160641"/>
  <p:tag name="KSO_WM_UNIT_LAYERLEVEL" val="1"/>
  <p:tag name="KSO_WM_TAG_VERSION" val="1.0"/>
  <p:tag name="KSO_WM_BEAUTIFY_FLAG" val="#wm#"/>
</p:tagLst>
</file>

<file path=ppt/tags/tag18.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12"/>
  <p:tag name="KSO_WM_UNIT_ID" val="diagram160641_2*m_i*1_12"/>
  <p:tag name="KSO_WM_UNIT_LAYERLEVEL" val="1_1"/>
  <p:tag name="KSO_WM_DIAGRAM_GROUP_CODE" val="m1-1"/>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TEXT_FILL_FORE_SCHEMECOLOR_INDEX" val="13"/>
  <p:tag name="KSO_WM_UNIT_TEXT_FILL_TYPE" val="1"/>
</p:tagLst>
</file>

<file path=ppt/tags/tag19.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13"/>
  <p:tag name="KSO_WM_UNIT_ID" val="diagram160641_2*m_i*1_13"/>
  <p:tag name="KSO_WM_UNIT_LAYERLEVEL" val="1_1"/>
  <p:tag name="KSO_WM_DIAGRAM_GROUP_CODE" val="m1-1"/>
  <p:tag name="KSO_WM_UNIT_HIGHLIGHT" val="0"/>
  <p:tag name="KSO_WM_UNIT_COMPATIBLE" val="0"/>
  <p:tag name="KSO_WM_UNIT_DIAGRAM_ISNUMVISUAL" val="0"/>
  <p:tag name="KSO_WM_UNIT_DIAGRAM_ISREFERUNIT" val="0"/>
  <p:tag name="KSO_WM_UNIT_FILL_FORE_SCHEMECOLOR_INDEX" val="5"/>
  <p:tag name="KSO_WM_UNIT_FILL_TYPE" val="1"/>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2"/>
  <p:tag name="KSO_WM_UNIT_TYPE" val="i"/>
  <p:tag name="KSO_WM_UNIT_INDEX" val="1"/>
  <p:tag name="KSO_WM_UNIT_ID" val="diagram160641_2*i*1"/>
  <p:tag name="KSO_WM_TEMPLATE_CATEGORY" val="diagram"/>
  <p:tag name="KSO_WM_TEMPLATE_INDEX" val="160641"/>
  <p:tag name="KSO_WM_UNIT_LAYERLEVEL" val="1"/>
  <p:tag name="KSO_WM_TAG_VERSION" val="1.0"/>
  <p:tag name="KSO_WM_BEAUTIFY_FLAG" val="#wm#"/>
</p:tagLst>
</file>

<file path=ppt/tags/tag20.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14"/>
  <p:tag name="KSO_WM_UNIT_ID" val="diagram160641_2*m_i*1_14"/>
  <p:tag name="KSO_WM_UNIT_LAYERLEVEL" val="1_1"/>
  <p:tag name="KSO_WM_DIAGRAM_GROUP_CODE" val="m1-1"/>
  <p:tag name="KSO_WM_UNIT_HIGHLIGHT" val="0"/>
  <p:tag name="KSO_WM_UNIT_COMPATIBLE" val="0"/>
  <p:tag name="KSO_WM_UNIT_DIAGRAM_ISNUMVISUAL" val="0"/>
  <p:tag name="KSO_WM_UNIT_DIAGRAM_ISREFERUNIT" val="0"/>
  <p:tag name="KSO_WM_UNIT_FILL_FORE_SCHEMECOLOR_INDEX" val="5"/>
  <p:tag name="KSO_WM_UNIT_FILL_TYPE" val="1"/>
  <p:tag name="KSO_WM_UNIT_LINE_FORE_SCHEMECOLOR_INDEX" val="5"/>
  <p:tag name="KSO_WM_UNIT_LINE_FILL_TYPE" val="2"/>
  <p:tag name="KSO_WM_UNIT_TEXT_FILL_FORE_SCHEMECOLOR_INDEX" val="14"/>
  <p:tag name="KSO_WM_UNIT_TEXT_FILL_TYPE" val="1"/>
</p:tagLst>
</file>

<file path=ppt/tags/tag21.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h_f"/>
  <p:tag name="KSO_WM_UNIT_INDEX" val="1_4_1"/>
  <p:tag name="KSO_WM_UNIT_ID" val="diagram160641_2*m_h_f*1_4_1"/>
  <p:tag name="KSO_WM_UNIT_LAYERLEVEL" val="1_1_1"/>
  <p:tag name="KSO_WM_UNIT_VALUE" val="30"/>
  <p:tag name="KSO_WM_UNIT_HIGHLIGHT" val="0"/>
  <p:tag name="KSO_WM_UNIT_COMPATIBLE" val="0"/>
  <p:tag name="KSO_WM_DIAGRAM_GROUP_CODE" val="m1-1"/>
  <p:tag name="KSO_WM_UNIT_PRESET_TEXT" val="单击此处添加文本"/>
  <p:tag name="KSO_WM_UNIT_NOCLEAR" val="0"/>
  <p:tag name="KSO_WM_UNIT_DIAGRAM_ISNUMVISUAL" val="0"/>
  <p:tag name="KSO_WM_UNIT_DIAGRAM_ISREFERUNIT" val="0"/>
  <p:tag name="KSO_WM_UNIT_TEXT_FILL_FORE_SCHEMECOLOR_INDEX" val="13"/>
  <p:tag name="KSO_WM_UNIT_TEXT_FILL_TYPE" val="1"/>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2"/>
  <p:tag name="KSO_WM_UNIT_TYPE" val="i"/>
  <p:tag name="KSO_WM_UNIT_INDEX" val="5"/>
  <p:tag name="KSO_WM_UNIT_ID" val="diagram160641_2*i*5"/>
  <p:tag name="KSO_WM_TEMPLATE_CATEGORY" val="diagram"/>
  <p:tag name="KSO_WM_TEMPLATE_INDEX" val="160641"/>
  <p:tag name="KSO_WM_UNIT_LAYERLEVEL" val="1"/>
  <p:tag name="KSO_WM_TAG_VERSION" val="1.0"/>
  <p:tag name="KSO_WM_BEAUTIFY_FLAG" val="#wm#"/>
</p:tagLst>
</file>

<file path=ppt/tags/tag23.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3"/>
  <p:tag name="KSO_WM_UNIT_ID" val="diagram160641_2*m_i*1_3"/>
  <p:tag name="KSO_WM_UNIT_LAYERLEVEL" val="1_1"/>
  <p:tag name="KSO_WM_DIAGRAM_GROUP_CODE" val="m1-1"/>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TEXT_FILL_FORE_SCHEMECOLOR_INDEX" val="13"/>
  <p:tag name="KSO_WM_UNIT_TEXT_FILL_TYPE" val="1"/>
</p:tagLst>
</file>

<file path=ppt/tags/tag24.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15"/>
  <p:tag name="KSO_WM_UNIT_ID" val="diagram160641_2*m_i*1_15"/>
  <p:tag name="KSO_WM_UNIT_LAYERLEVEL" val="1_1"/>
  <p:tag name="KSO_WM_DIAGRAM_GROUP_CODE" val="m1-1"/>
  <p:tag name="KSO_WM_UNIT_HIGHLIGHT" val="0"/>
  <p:tag name="KSO_WM_UNIT_COMPATIBLE" val="0"/>
  <p:tag name="KSO_WM_UNIT_DIAGRAM_ISNUMVISUAL" val="0"/>
  <p:tag name="KSO_WM_UNIT_DIAGRAM_ISREFERUNIT" val="0"/>
  <p:tag name="KSO_WM_UNIT_FILL_FORE_SCHEMECOLOR_INDEX" val="5"/>
  <p:tag name="KSO_WM_UNIT_FILL_TYPE" val="1"/>
  <p:tag name="KSO_WM_UNIT_LINE_FORE_SCHEMECOLOR_INDEX" val="5"/>
  <p:tag name="KSO_WM_UNIT_LINE_FILL_TYPE" val="2"/>
  <p:tag name="KSO_WM_UNIT_TEXT_FILL_FORE_SCHEMECOLOR_INDEX" val="14"/>
  <p:tag name="KSO_WM_UNIT_TEXT_FILL_TYPE" val="1"/>
</p:tagLst>
</file>

<file path=ppt/tags/tag25.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16"/>
  <p:tag name="KSO_WM_UNIT_ID" val="diagram160641_2*m_i*1_16"/>
  <p:tag name="KSO_WM_UNIT_LAYERLEVEL" val="1_1"/>
  <p:tag name="KSO_WM_DIAGRAM_GROUP_CODE" val="m1-1"/>
  <p:tag name="KSO_WM_UNIT_HIGHLIGHT" val="0"/>
  <p:tag name="KSO_WM_UNIT_COMPATIBLE" val="0"/>
  <p:tag name="KSO_WM_UNIT_DIAGRAM_ISNUMVISUAL" val="0"/>
  <p:tag name="KSO_WM_UNIT_DIAGRAM_ISREFERUNIT" val="0"/>
  <p:tag name="KSO_WM_UNIT_FILL_FORE_SCHEMECOLOR_INDEX" val="5"/>
  <p:tag name="KSO_WM_UNIT_FILL_TYPE" val="1"/>
</p:tagLst>
</file>

<file path=ppt/tags/tag26.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h_f"/>
  <p:tag name="KSO_WM_UNIT_INDEX" val="1_5_1"/>
  <p:tag name="KSO_WM_UNIT_ID" val="diagram160641_2*m_h_f*1_5_1"/>
  <p:tag name="KSO_WM_UNIT_LAYERLEVEL" val="1_1_1"/>
  <p:tag name="KSO_WM_UNIT_VALUE" val="30"/>
  <p:tag name="KSO_WM_UNIT_HIGHLIGHT" val="0"/>
  <p:tag name="KSO_WM_UNIT_COMPATIBLE" val="0"/>
  <p:tag name="KSO_WM_DIAGRAM_GROUP_CODE" val="m1-1"/>
  <p:tag name="KSO_WM_UNIT_PRESET_TEXT" val="单击此处添加文本"/>
  <p:tag name="KSO_WM_UNIT_NOCLEAR" val="0"/>
  <p:tag name="KSO_WM_UNIT_DIAGRAM_ISNUMVISUAL" val="0"/>
  <p:tag name="KSO_WM_UNIT_DIAGRAM_ISREFERUNIT" val="0"/>
  <p:tag name="KSO_WM_UNIT_TEXT_FILL_FORE_SCHEMECOLOR_INDEX" val="13"/>
  <p:tag name="KSO_WM_UNIT_TEXT_FILL_TYPE" val="1"/>
</p:tagLst>
</file>

<file path=ppt/tags/tag27.xml><?xml version="1.0" encoding="utf-8"?>
<p:tagLst xmlns:p="http://schemas.openxmlformats.org/presentationml/2006/main">
  <p:tag name="KSO_WM_TAG_VERSION" val="1.0"/>
  <p:tag name="KSO_WM_BEAUTIFY_FLAG" val="#wm#"/>
  <p:tag name="KSO_WM_UNIT_TYPE" val="i"/>
  <p:tag name="KSO_WM_UNIT_ID" val="diagram160670_5*i*1"/>
  <p:tag name="KSO_WM_TEMPLATE_CATEGORY" val="diagram"/>
  <p:tag name="KSO_WM_TEMPLATE_INDEX" val="160670"/>
  <p:tag name="KSO_WM_UNIT_INDEX" val="1"/>
</p:tagLst>
</file>

<file path=ppt/tags/tag28.xml><?xml version="1.0" encoding="utf-8"?>
<p:tagLst xmlns:p="http://schemas.openxmlformats.org/presentationml/2006/main">
  <p:tag name="KSO_WM_TAG_VERSION" val="1.0"/>
  <p:tag name="KSO_WM_BEAUTIFY_FLAG" val="#wm#"/>
  <p:tag name="KSO_WM_TEMPLATE_CATEGORY" val="diagram"/>
  <p:tag name="KSO_WM_TEMPLATE_INDEX" val="160670"/>
  <p:tag name="KSO_WM_UNIT_TYPE" val="l_i"/>
  <p:tag name="KSO_WM_UNIT_INDEX" val="1_1"/>
  <p:tag name="KSO_WM_UNIT_ID" val="diagram160670_5*l_i*1_1"/>
  <p:tag name="KSO_WM_UNIT_CLEAR" val="1"/>
  <p:tag name="KSO_WM_UNIT_LAYERLEVEL" val="1_1"/>
  <p:tag name="KSO_WM_DIAGRAM_GROUP_CODE" val="l1-1"/>
  <p:tag name="KSO_WM_UNIT_FILL_FORE_SCHEMECOLOR_INDEX" val="6"/>
  <p:tag name="KSO_WM_UNIT_FILL_TYPE" val="1"/>
  <p:tag name="KSO_WM_UNIT_TEXT_FILL_FORE_SCHEMECOLOR_INDEX" val="14"/>
  <p:tag name="KSO_WM_UNIT_TEXT_FILL_TYPE" val="1"/>
</p:tagLst>
</file>

<file path=ppt/tags/tag29.xml><?xml version="1.0" encoding="utf-8"?>
<p:tagLst xmlns:p="http://schemas.openxmlformats.org/presentationml/2006/main">
  <p:tag name="KSO_WM_TAG_VERSION" val="1.0"/>
  <p:tag name="KSO_WM_BEAUTIFY_FLAG" val="#wm#"/>
  <p:tag name="KSO_WM_TEMPLATE_CATEGORY" val="diagram"/>
  <p:tag name="KSO_WM_TEMPLATE_INDEX" val="160670"/>
  <p:tag name="KSO_WM_UNIT_TYPE" val="l_h_f"/>
  <p:tag name="KSO_WM_UNIT_INDEX" val="1_1_1"/>
  <p:tag name="KSO_WM_UNIT_ID" val="diagram160670_5*l_h_f*1_1_1"/>
  <p:tag name="KSO_WM_UNIT_CLEAR" val="1"/>
  <p:tag name="KSO_WM_UNIT_LAYERLEVEL" val="1_1_1"/>
  <p:tag name="KSO_WM_UNIT_VALUE" val="60"/>
  <p:tag name="KSO_WM_UNIT_HIGHLIGHT" val="0"/>
  <p:tag name="KSO_WM_UNIT_COMPATIBLE" val="0"/>
  <p:tag name="KSO_WM_DIAGRAM_GROUP_CODE" val="l1-1"/>
  <p:tag name="KSO_WM_UNIT_PRESET_TEXT" val="LOREM"/>
  <p:tag name="KSO_WM_UNIT_FILL_FORE_SCHEMECOLOR_INDEX" val="5"/>
  <p:tag name="KSO_WM_UNIT_FILL_TYPE" val="1"/>
  <p:tag name="KSO_WM_UNIT_TEXT_FILL_FORE_SCHEMECOLOR_INDEX" val="14"/>
  <p:tag name="KSO_WM_UNIT_TEXT_FILL_TYPE" val="1"/>
</p:tagLst>
</file>

<file path=ppt/tags/tag3.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2"/>
  <p:tag name="KSO_WM_UNIT_ID" val="diagram160641_2*m_i*1_2"/>
  <p:tag name="KSO_WM_UNIT_LAYERLEVEL" val="1_1"/>
  <p:tag name="KSO_WM_DIAGRAM_GROUP_CODE" val="m1-1"/>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TEXT_FILL_FORE_SCHEMECOLOR_INDEX" val="13"/>
  <p:tag name="KSO_WM_UNIT_TEXT_FILL_TYPE" val="1"/>
</p:tagLst>
</file>

<file path=ppt/tags/tag30.xml><?xml version="1.0" encoding="utf-8"?>
<p:tagLst xmlns:p="http://schemas.openxmlformats.org/presentationml/2006/main">
  <p:tag name="KSO_WM_TAG_VERSION" val="1.0"/>
  <p:tag name="KSO_WM_BEAUTIFY_FLAG" val="#wm#"/>
  <p:tag name="KSO_WM_TEMPLATE_CATEGORY" val="diagram"/>
  <p:tag name="KSO_WM_TEMPLATE_INDEX" val="160670"/>
  <p:tag name="KSO_WM_UNIT_TYPE" val="l_i"/>
  <p:tag name="KSO_WM_UNIT_INDEX" val="1_2"/>
  <p:tag name="KSO_WM_UNIT_ID" val="diagram160670_5*l_i*1_2"/>
  <p:tag name="KSO_WM_UNIT_CLEAR" val="1"/>
  <p:tag name="KSO_WM_UNIT_LAYERLEVEL" val="1_1"/>
  <p:tag name="KSO_WM_DIAGRAM_GROUP_CODE" val="l1-1"/>
  <p:tag name="KSO_WM_UNIT_FILL_FORE_SCHEMECOLOR_INDEX" val="6"/>
  <p:tag name="KSO_WM_UNIT_FILL_TYPE" val="1"/>
  <p:tag name="KSO_WM_UNIT_TEXT_FILL_FORE_SCHEMECOLOR_INDEX" val="14"/>
  <p:tag name="KSO_WM_UNIT_TEXT_FILL_TYPE" val="1"/>
</p:tagLst>
</file>

<file path=ppt/tags/tag31.xml><?xml version="1.0" encoding="utf-8"?>
<p:tagLst xmlns:p="http://schemas.openxmlformats.org/presentationml/2006/main">
  <p:tag name="KSO_WM_TAG_VERSION" val="1.0"/>
  <p:tag name="KSO_WM_BEAUTIFY_FLAG" val="#wm#"/>
  <p:tag name="KSO_WM_UNIT_TYPE" val="i"/>
  <p:tag name="KSO_WM_UNIT_ID" val="diagram160670_5*i*8"/>
  <p:tag name="KSO_WM_TEMPLATE_CATEGORY" val="diagram"/>
  <p:tag name="KSO_WM_TEMPLATE_INDEX" val="160670"/>
  <p:tag name="KSO_WM_UNIT_INDEX" val="8"/>
</p:tagLst>
</file>

<file path=ppt/tags/tag32.xml><?xml version="1.0" encoding="utf-8"?>
<p:tagLst xmlns:p="http://schemas.openxmlformats.org/presentationml/2006/main">
  <p:tag name="KSO_WM_TAG_VERSION" val="1.0"/>
  <p:tag name="KSO_WM_BEAUTIFY_FLAG" val="#wm#"/>
  <p:tag name="KSO_WM_TEMPLATE_CATEGORY" val="diagram"/>
  <p:tag name="KSO_WM_TEMPLATE_INDEX" val="160670"/>
  <p:tag name="KSO_WM_UNIT_TYPE" val="l_i"/>
  <p:tag name="KSO_WM_UNIT_INDEX" val="1_3"/>
  <p:tag name="KSO_WM_UNIT_ID" val="diagram160670_5*l_i*1_3"/>
  <p:tag name="KSO_WM_UNIT_CLEAR" val="1"/>
  <p:tag name="KSO_WM_UNIT_LAYERLEVEL" val="1_1"/>
  <p:tag name="KSO_WM_DIAGRAM_GROUP_CODE" val="l1-1"/>
  <p:tag name="KSO_WM_UNIT_FILL_FORE_SCHEMECOLOR_INDEX" val="6"/>
  <p:tag name="KSO_WM_UNIT_FILL_TYPE" val="1"/>
  <p:tag name="KSO_WM_UNIT_TEXT_FILL_FORE_SCHEMECOLOR_INDEX" val="14"/>
  <p:tag name="KSO_WM_UNIT_TEXT_FILL_TYPE" val="1"/>
</p:tagLst>
</file>

<file path=ppt/tags/tag33.xml><?xml version="1.0" encoding="utf-8"?>
<p:tagLst xmlns:p="http://schemas.openxmlformats.org/presentationml/2006/main">
  <p:tag name="KSO_WM_TAG_VERSION" val="1.0"/>
  <p:tag name="KSO_WM_BEAUTIFY_FLAG" val="#wm#"/>
  <p:tag name="KSO_WM_TEMPLATE_CATEGORY" val="diagram"/>
  <p:tag name="KSO_WM_TEMPLATE_INDEX" val="160670"/>
  <p:tag name="KSO_WM_UNIT_TYPE" val="l_h_f"/>
  <p:tag name="KSO_WM_UNIT_INDEX" val="1_4_1"/>
  <p:tag name="KSO_WM_UNIT_ID" val="diagram160670_5*l_h_f*1_4_1"/>
  <p:tag name="KSO_WM_UNIT_CLEAR" val="1"/>
  <p:tag name="KSO_WM_UNIT_LAYERLEVEL" val="1_1_1"/>
  <p:tag name="KSO_WM_UNIT_VALUE" val="60"/>
  <p:tag name="KSO_WM_UNIT_HIGHLIGHT" val="0"/>
  <p:tag name="KSO_WM_UNIT_COMPATIBLE" val="0"/>
  <p:tag name="KSO_WM_DIAGRAM_GROUP_CODE" val="l1-1"/>
  <p:tag name="KSO_WM_UNIT_PRESET_TEXT" val="LOREM"/>
  <p:tag name="KSO_WM_UNIT_FILL_FORE_SCHEMECOLOR_INDEX" val="5"/>
  <p:tag name="KSO_WM_UNIT_FILL_TYPE" val="1"/>
  <p:tag name="KSO_WM_UNIT_TEXT_FILL_FORE_SCHEMECOLOR_INDEX" val="14"/>
  <p:tag name="KSO_WM_UNIT_TEXT_FILL_TYPE" val="1"/>
</p:tagLst>
</file>

<file path=ppt/tags/tag34.xml><?xml version="1.0" encoding="utf-8"?>
<p:tagLst xmlns:p="http://schemas.openxmlformats.org/presentationml/2006/main">
  <p:tag name="KSO_WM_TAG_VERSION" val="1.0"/>
  <p:tag name="KSO_WM_BEAUTIFY_FLAG" val="#wm#"/>
  <p:tag name="KSO_WM_TEMPLATE_CATEGORY" val="diagram"/>
  <p:tag name="KSO_WM_TEMPLATE_INDEX" val="160670"/>
  <p:tag name="KSO_WM_UNIT_TYPE" val="l_i"/>
  <p:tag name="KSO_WM_UNIT_INDEX" val="1_4"/>
  <p:tag name="KSO_WM_UNIT_ID" val="diagram160670_5*l_i*1_4"/>
  <p:tag name="KSO_WM_UNIT_CLEAR" val="1"/>
  <p:tag name="KSO_WM_UNIT_LAYERLEVEL" val="1_1"/>
  <p:tag name="KSO_WM_DIAGRAM_GROUP_CODE" val="l1-1"/>
  <p:tag name="KSO_WM_UNIT_FILL_FORE_SCHEMECOLOR_INDEX" val="6"/>
  <p:tag name="KSO_WM_UNIT_FILL_TYPE" val="1"/>
  <p:tag name="KSO_WM_UNIT_TEXT_FILL_FORE_SCHEMECOLOR_INDEX" val="14"/>
  <p:tag name="KSO_WM_UNIT_TEXT_FILL_TYPE" val="1"/>
</p:tagLst>
</file>

<file path=ppt/tags/tag35.xml><?xml version="1.0" encoding="utf-8"?>
<p:tagLst xmlns:p="http://schemas.openxmlformats.org/presentationml/2006/main">
  <p:tag name="KSO_WM_TAG_VERSION" val="1.0"/>
  <p:tag name="KSO_WM_BEAUTIFY_FLAG" val="#wm#"/>
  <p:tag name="KSO_WM_UNIT_TYPE" val="i"/>
  <p:tag name="KSO_WM_UNIT_ID" val="diagram160670_5*i*15"/>
  <p:tag name="KSO_WM_TEMPLATE_CATEGORY" val="diagram"/>
  <p:tag name="KSO_WM_TEMPLATE_INDEX" val="160670"/>
  <p:tag name="KSO_WM_UNIT_INDEX" val="15"/>
</p:tagLst>
</file>

<file path=ppt/tags/tag36.xml><?xml version="1.0" encoding="utf-8"?>
<p:tagLst xmlns:p="http://schemas.openxmlformats.org/presentationml/2006/main">
  <p:tag name="KSO_WM_TAG_VERSION" val="1.0"/>
  <p:tag name="KSO_WM_BEAUTIFY_FLAG" val="#wm#"/>
  <p:tag name="KSO_WM_TEMPLATE_CATEGORY" val="diagram"/>
  <p:tag name="KSO_WM_TEMPLATE_INDEX" val="160670"/>
  <p:tag name="KSO_WM_UNIT_TYPE" val="l_i"/>
  <p:tag name="KSO_WM_UNIT_INDEX" val="1_5"/>
  <p:tag name="KSO_WM_UNIT_ID" val="diagram160670_5*l_i*1_5"/>
  <p:tag name="KSO_WM_UNIT_CLEAR" val="1"/>
  <p:tag name="KSO_WM_UNIT_LAYERLEVEL" val="1_1"/>
  <p:tag name="KSO_WM_DIAGRAM_GROUP_CODE" val="l1-1"/>
  <p:tag name="KSO_WM_UNIT_FILL_FORE_SCHEMECOLOR_INDEX" val="6"/>
  <p:tag name="KSO_WM_UNIT_FILL_TYPE" val="1"/>
  <p:tag name="KSO_WM_UNIT_TEXT_FILL_FORE_SCHEMECOLOR_INDEX" val="14"/>
  <p:tag name="KSO_WM_UNIT_TEXT_FILL_TYPE" val="1"/>
</p:tagLst>
</file>

<file path=ppt/tags/tag37.xml><?xml version="1.0" encoding="utf-8"?>
<p:tagLst xmlns:p="http://schemas.openxmlformats.org/presentationml/2006/main">
  <p:tag name="KSO_WM_TAG_VERSION" val="1.0"/>
  <p:tag name="KSO_WM_BEAUTIFY_FLAG" val="#wm#"/>
  <p:tag name="KSO_WM_TEMPLATE_CATEGORY" val="diagram"/>
  <p:tag name="KSO_WM_TEMPLATE_INDEX" val="160670"/>
  <p:tag name="KSO_WM_UNIT_TYPE" val="l_h_f"/>
  <p:tag name="KSO_WM_UNIT_INDEX" val="1_2_1"/>
  <p:tag name="KSO_WM_UNIT_ID" val="diagram160670_5*l_h_f*1_2_1"/>
  <p:tag name="KSO_WM_UNIT_CLEAR" val="1"/>
  <p:tag name="KSO_WM_UNIT_LAYERLEVEL" val="1_1_1"/>
  <p:tag name="KSO_WM_UNIT_VALUE" val="60"/>
  <p:tag name="KSO_WM_UNIT_HIGHLIGHT" val="0"/>
  <p:tag name="KSO_WM_UNIT_COMPATIBLE" val="0"/>
  <p:tag name="KSO_WM_DIAGRAM_GROUP_CODE" val="l1-1"/>
  <p:tag name="KSO_WM_UNIT_PRESET_TEXT" val="LOREM"/>
  <p:tag name="KSO_WM_UNIT_FILL_FORE_SCHEMECOLOR_INDEX" val="5"/>
  <p:tag name="KSO_WM_UNIT_FILL_TYPE" val="1"/>
  <p:tag name="KSO_WM_UNIT_TEXT_FILL_FORE_SCHEMECOLOR_INDEX" val="14"/>
  <p:tag name="KSO_WM_UNIT_TEXT_FILL_TYPE" val="1"/>
</p:tagLst>
</file>

<file path=ppt/tags/tag38.xml><?xml version="1.0" encoding="utf-8"?>
<p:tagLst xmlns:p="http://schemas.openxmlformats.org/presentationml/2006/main">
  <p:tag name="KSO_WM_TAG_VERSION" val="1.0"/>
  <p:tag name="KSO_WM_BEAUTIFY_FLAG" val="#wm#"/>
  <p:tag name="KSO_WM_TEMPLATE_CATEGORY" val="diagram"/>
  <p:tag name="KSO_WM_TEMPLATE_INDEX" val="160670"/>
  <p:tag name="KSO_WM_UNIT_TYPE" val="l_i"/>
  <p:tag name="KSO_WM_UNIT_INDEX" val="1_6"/>
  <p:tag name="KSO_WM_UNIT_ID" val="diagram160670_5*l_i*1_6"/>
  <p:tag name="KSO_WM_UNIT_CLEAR" val="1"/>
  <p:tag name="KSO_WM_UNIT_LAYERLEVEL" val="1_1"/>
  <p:tag name="KSO_WM_DIAGRAM_GROUP_CODE" val="l1-1"/>
  <p:tag name="KSO_WM_UNIT_FILL_FORE_SCHEMECOLOR_INDEX" val="6"/>
  <p:tag name="KSO_WM_UNIT_FILL_TYPE" val="1"/>
  <p:tag name="KSO_WM_UNIT_TEXT_FILL_FORE_SCHEMECOLOR_INDEX" val="14"/>
  <p:tag name="KSO_WM_UNIT_TEXT_FILL_TYPE" val="1"/>
</p:tagLst>
</file>

<file path=ppt/tags/tag39.xml><?xml version="1.0" encoding="utf-8"?>
<p:tagLst xmlns:p="http://schemas.openxmlformats.org/presentationml/2006/main">
  <p:tag name="KSO_WM_TAG_VERSION" val="1.0"/>
  <p:tag name="KSO_WM_BEAUTIFY_FLAG" val="#wm#"/>
  <p:tag name="KSO_WM_UNIT_TYPE" val="i"/>
  <p:tag name="KSO_WM_UNIT_ID" val="diagram160670_5*i*22"/>
  <p:tag name="KSO_WM_TEMPLATE_CATEGORY" val="diagram"/>
  <p:tag name="KSO_WM_TEMPLATE_INDEX" val="160670"/>
  <p:tag name="KSO_WM_UNIT_INDEX" val="22"/>
</p:tagLst>
</file>

<file path=ppt/tags/tag4.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4"/>
  <p:tag name="KSO_WM_UNIT_ID" val="diagram160641_2*m_i*1_4"/>
  <p:tag name="KSO_WM_UNIT_LAYERLEVEL" val="1_1"/>
  <p:tag name="KSO_WM_DIAGRAM_GROUP_CODE" val="m1-1"/>
  <p:tag name="KSO_WM_UNIT_HIGHLIGHT" val="0"/>
  <p:tag name="KSO_WM_UNIT_COMPATIBLE" val="0"/>
  <p:tag name="KSO_WM_UNIT_DIAGRAM_ISNUMVISUAL" val="0"/>
  <p:tag name="KSO_WM_UNIT_DIAGRAM_ISREFERUNIT" val="0"/>
  <p:tag name="KSO_WM_UNIT_FILL_FORE_SCHEMECOLOR_INDEX" val="5"/>
  <p:tag name="KSO_WM_UNIT_FILL_TYPE" val="1"/>
  <p:tag name="KSO_WM_UNIT_LINE_FORE_SCHEMECOLOR_INDEX" val="5"/>
  <p:tag name="KSO_WM_UNIT_LINE_FILL_TYPE" val="2"/>
  <p:tag name="KSO_WM_UNIT_TEXT_FILL_FORE_SCHEMECOLOR_INDEX" val="14"/>
  <p:tag name="KSO_WM_UNIT_TEXT_FILL_TYPE" val="1"/>
</p:tagLst>
</file>

<file path=ppt/tags/tag40.xml><?xml version="1.0" encoding="utf-8"?>
<p:tagLst xmlns:p="http://schemas.openxmlformats.org/presentationml/2006/main">
  <p:tag name="KSO_WM_TAG_VERSION" val="1.0"/>
  <p:tag name="KSO_WM_BEAUTIFY_FLAG" val="#wm#"/>
  <p:tag name="KSO_WM_TEMPLATE_CATEGORY" val="diagram"/>
  <p:tag name="KSO_WM_TEMPLATE_INDEX" val="160670"/>
  <p:tag name="KSO_WM_UNIT_TYPE" val="l_i"/>
  <p:tag name="KSO_WM_UNIT_INDEX" val="1_7"/>
  <p:tag name="KSO_WM_UNIT_ID" val="diagram160670_5*l_i*1_7"/>
  <p:tag name="KSO_WM_UNIT_CLEAR" val="1"/>
  <p:tag name="KSO_WM_UNIT_LAYERLEVEL" val="1_1"/>
  <p:tag name="KSO_WM_DIAGRAM_GROUP_CODE" val="l1-1"/>
  <p:tag name="KSO_WM_UNIT_FILL_FORE_SCHEMECOLOR_INDEX" val="6"/>
  <p:tag name="KSO_WM_UNIT_FILL_TYPE" val="1"/>
  <p:tag name="KSO_WM_UNIT_TEXT_FILL_FORE_SCHEMECOLOR_INDEX" val="14"/>
  <p:tag name="KSO_WM_UNIT_TEXT_FILL_TYPE" val="1"/>
</p:tagLst>
</file>

<file path=ppt/tags/tag41.xml><?xml version="1.0" encoding="utf-8"?>
<p:tagLst xmlns:p="http://schemas.openxmlformats.org/presentationml/2006/main">
  <p:tag name="KSO_WM_TAG_VERSION" val="1.0"/>
  <p:tag name="KSO_WM_BEAUTIFY_FLAG" val="#wm#"/>
  <p:tag name="KSO_WM_TEMPLATE_CATEGORY" val="diagram"/>
  <p:tag name="KSO_WM_TEMPLATE_INDEX" val="160670"/>
  <p:tag name="KSO_WM_UNIT_TYPE" val="l_h_f"/>
  <p:tag name="KSO_WM_UNIT_INDEX" val="1_5_1"/>
  <p:tag name="KSO_WM_UNIT_ID" val="diagram160670_5*l_h_f*1_5_1"/>
  <p:tag name="KSO_WM_UNIT_CLEAR" val="1"/>
  <p:tag name="KSO_WM_UNIT_LAYERLEVEL" val="1_1_1"/>
  <p:tag name="KSO_WM_UNIT_VALUE" val="60"/>
  <p:tag name="KSO_WM_UNIT_HIGHLIGHT" val="0"/>
  <p:tag name="KSO_WM_UNIT_COMPATIBLE" val="0"/>
  <p:tag name="KSO_WM_DIAGRAM_GROUP_CODE" val="l1-1"/>
  <p:tag name="KSO_WM_UNIT_PRESET_TEXT" val="LOREM"/>
  <p:tag name="KSO_WM_UNIT_FILL_FORE_SCHEMECOLOR_INDEX" val="5"/>
  <p:tag name="KSO_WM_UNIT_FILL_TYPE" val="1"/>
  <p:tag name="KSO_WM_UNIT_TEXT_FILL_FORE_SCHEMECOLOR_INDEX" val="14"/>
  <p:tag name="KSO_WM_UNIT_TEXT_FILL_TYPE" val="1"/>
</p:tagLst>
</file>

<file path=ppt/tags/tag42.xml><?xml version="1.0" encoding="utf-8"?>
<p:tagLst xmlns:p="http://schemas.openxmlformats.org/presentationml/2006/main">
  <p:tag name="KSO_WM_TAG_VERSION" val="1.0"/>
  <p:tag name="KSO_WM_BEAUTIFY_FLAG" val="#wm#"/>
  <p:tag name="KSO_WM_TEMPLATE_CATEGORY" val="diagram"/>
  <p:tag name="KSO_WM_TEMPLATE_INDEX" val="160670"/>
  <p:tag name="KSO_WM_UNIT_TYPE" val="l_i"/>
  <p:tag name="KSO_WM_UNIT_INDEX" val="1_8"/>
  <p:tag name="KSO_WM_UNIT_ID" val="diagram160670_5*l_i*1_8"/>
  <p:tag name="KSO_WM_UNIT_CLEAR" val="1"/>
  <p:tag name="KSO_WM_UNIT_LAYERLEVEL" val="1_1"/>
  <p:tag name="KSO_WM_DIAGRAM_GROUP_CODE" val="l1-1"/>
  <p:tag name="KSO_WM_UNIT_FILL_FORE_SCHEMECOLOR_INDEX" val="6"/>
  <p:tag name="KSO_WM_UNIT_FILL_TYPE" val="1"/>
  <p:tag name="KSO_WM_UNIT_TEXT_FILL_FORE_SCHEMECOLOR_INDEX" val="14"/>
  <p:tag name="KSO_WM_UNIT_TEXT_FILL_TYPE" val="1"/>
</p:tagLst>
</file>

<file path=ppt/tags/tag43.xml><?xml version="1.0" encoding="utf-8"?>
<p:tagLst xmlns:p="http://schemas.openxmlformats.org/presentationml/2006/main">
  <p:tag name="KSO_WM_TAG_VERSION" val="1.0"/>
  <p:tag name="KSO_WM_BEAUTIFY_FLAG" val="#wm#"/>
  <p:tag name="KSO_WM_UNIT_TYPE" val="i"/>
  <p:tag name="KSO_WM_UNIT_ID" val="diagram160670_5*i*29"/>
  <p:tag name="KSO_WM_TEMPLATE_CATEGORY" val="diagram"/>
  <p:tag name="KSO_WM_TEMPLATE_INDEX" val="160670"/>
  <p:tag name="KSO_WM_UNIT_INDEX" val="29"/>
</p:tagLst>
</file>

<file path=ppt/tags/tag44.xml><?xml version="1.0" encoding="utf-8"?>
<p:tagLst xmlns:p="http://schemas.openxmlformats.org/presentationml/2006/main">
  <p:tag name="KSO_WM_TAG_VERSION" val="1.0"/>
  <p:tag name="KSO_WM_BEAUTIFY_FLAG" val="#wm#"/>
  <p:tag name="KSO_WM_TEMPLATE_CATEGORY" val="diagram"/>
  <p:tag name="KSO_WM_TEMPLATE_INDEX" val="160670"/>
  <p:tag name="KSO_WM_UNIT_TYPE" val="l_i"/>
  <p:tag name="KSO_WM_UNIT_INDEX" val="1_9"/>
  <p:tag name="KSO_WM_UNIT_ID" val="diagram160670_5*l_i*1_9"/>
  <p:tag name="KSO_WM_UNIT_CLEAR" val="1"/>
  <p:tag name="KSO_WM_UNIT_LAYERLEVEL" val="1_1"/>
  <p:tag name="KSO_WM_DIAGRAM_GROUP_CODE" val="l1-1"/>
  <p:tag name="KSO_WM_UNIT_FILL_FORE_SCHEMECOLOR_INDEX" val="6"/>
  <p:tag name="KSO_WM_UNIT_FILL_TYPE" val="1"/>
  <p:tag name="KSO_WM_UNIT_TEXT_FILL_FORE_SCHEMECOLOR_INDEX" val="14"/>
  <p:tag name="KSO_WM_UNIT_TEXT_FILL_TYPE" val="1"/>
</p:tagLst>
</file>

<file path=ppt/tags/tag45.xml><?xml version="1.0" encoding="utf-8"?>
<p:tagLst xmlns:p="http://schemas.openxmlformats.org/presentationml/2006/main">
  <p:tag name="KSO_WM_TAG_VERSION" val="1.0"/>
  <p:tag name="KSO_WM_BEAUTIFY_FLAG" val="#wm#"/>
  <p:tag name="KSO_WM_TEMPLATE_CATEGORY" val="diagram"/>
  <p:tag name="KSO_WM_TEMPLATE_INDEX" val="160670"/>
  <p:tag name="KSO_WM_UNIT_TYPE" val="l_h_f"/>
  <p:tag name="KSO_WM_UNIT_INDEX" val="1_3_1"/>
  <p:tag name="KSO_WM_UNIT_ID" val="diagram160670_5*l_h_f*1_3_1"/>
  <p:tag name="KSO_WM_UNIT_CLEAR" val="1"/>
  <p:tag name="KSO_WM_UNIT_LAYERLEVEL" val="1_1_1"/>
  <p:tag name="KSO_WM_UNIT_VALUE" val="60"/>
  <p:tag name="KSO_WM_UNIT_HIGHLIGHT" val="0"/>
  <p:tag name="KSO_WM_UNIT_COMPATIBLE" val="0"/>
  <p:tag name="KSO_WM_DIAGRAM_GROUP_CODE" val="l1-1"/>
  <p:tag name="KSO_WM_UNIT_PRESET_TEXT" val="LOREM"/>
  <p:tag name="KSO_WM_UNIT_FILL_FORE_SCHEMECOLOR_INDEX" val="5"/>
  <p:tag name="KSO_WM_UNIT_FILL_TYPE" val="1"/>
  <p:tag name="KSO_WM_UNIT_TEXT_FILL_FORE_SCHEMECOLOR_INDEX" val="14"/>
  <p:tag name="KSO_WM_UNIT_TEXT_FILL_TYPE" val="1"/>
</p:tagLst>
</file>

<file path=ppt/tags/tag46.xml><?xml version="1.0" encoding="utf-8"?>
<p:tagLst xmlns:p="http://schemas.openxmlformats.org/presentationml/2006/main">
  <p:tag name="KSO_WM_TAG_VERSION" val="1.0"/>
  <p:tag name="KSO_WM_BEAUTIFY_FLAG" val="#wm#"/>
  <p:tag name="KSO_WM_TEMPLATE_CATEGORY" val="diagram"/>
  <p:tag name="KSO_WM_TEMPLATE_INDEX" val="160670"/>
  <p:tag name="KSO_WM_UNIT_TYPE" val="l_i"/>
  <p:tag name="KSO_WM_UNIT_INDEX" val="1_10"/>
  <p:tag name="KSO_WM_UNIT_ID" val="diagram160670_5*l_i*1_10"/>
  <p:tag name="KSO_WM_UNIT_CLEAR" val="1"/>
  <p:tag name="KSO_WM_UNIT_LAYERLEVEL" val="1_1"/>
  <p:tag name="KSO_WM_DIAGRAM_GROUP_CODE" val="l1-1"/>
  <p:tag name="KSO_WM_UNIT_FILL_FORE_SCHEMECOLOR_INDEX" val="6"/>
  <p:tag name="KSO_WM_UNIT_FILL_TYPE" val="1"/>
  <p:tag name="KSO_WM_UNIT_TEXT_FILL_FORE_SCHEMECOLOR_INDEX" val="14"/>
  <p:tag name="KSO_WM_UNIT_TEXT_FILL_TYPE" val="1"/>
</p:tagLst>
</file>

<file path=ppt/tags/tag5.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5"/>
  <p:tag name="KSO_WM_UNIT_ID" val="diagram160641_2*m_i*1_5"/>
  <p:tag name="KSO_WM_UNIT_LAYERLEVEL" val="1_1"/>
  <p:tag name="KSO_WM_DIAGRAM_GROUP_CODE" val="m1-1"/>
  <p:tag name="KSO_WM_UNIT_HIGHLIGHT" val="0"/>
  <p:tag name="KSO_WM_UNIT_COMPATIBLE" val="0"/>
  <p:tag name="KSO_WM_UNIT_DIAGRAM_ISNUMVISUAL" val="0"/>
  <p:tag name="KSO_WM_UNIT_DIAGRAM_ISREFERUNIT" val="0"/>
  <p:tag name="KSO_WM_UNIT_FILL_FORE_SCHEMECOLOR_INDEX" val="5"/>
  <p:tag name="KSO_WM_UNIT_FILL_TYPE" val="1"/>
</p:tagLst>
</file>

<file path=ppt/tags/tag6.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h_f"/>
  <p:tag name="KSO_WM_UNIT_INDEX" val="1_1_1"/>
  <p:tag name="KSO_WM_UNIT_ID" val="diagram160641_2*m_h_f*1_1_1"/>
  <p:tag name="KSO_WM_UNIT_LAYERLEVEL" val="1_1_1"/>
  <p:tag name="KSO_WM_UNIT_VALUE" val="30"/>
  <p:tag name="KSO_WM_UNIT_HIGHLIGHT" val="0"/>
  <p:tag name="KSO_WM_UNIT_COMPATIBLE" val="0"/>
  <p:tag name="KSO_WM_DIAGRAM_GROUP_CODE" val="m1-1"/>
  <p:tag name="KSO_WM_UNIT_PRESET_TEXT" val="单击此处添加文本"/>
  <p:tag name="KSO_WM_UNIT_NOCLEAR" val="0"/>
  <p:tag name="KSO_WM_UNIT_DIAGRAM_ISNUMVISUAL" val="0"/>
  <p:tag name="KSO_WM_UNIT_DIAGRAM_ISREFERUNIT" val="0"/>
  <p:tag name="KSO_WM_UNIT_TEXT_FILL_FORE_SCHEMECOLOR_INDEX" val="13"/>
  <p:tag name="KSO_WM_UNIT_TEXT_FILL_TYPE" val="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2"/>
  <p:tag name="KSO_WM_UNIT_TYPE" val="i"/>
  <p:tag name="KSO_WM_UNIT_INDEX" val="2"/>
  <p:tag name="KSO_WM_UNIT_ID" val="diagram160641_2*i*2"/>
  <p:tag name="KSO_WM_TEMPLATE_CATEGORY" val="diagram"/>
  <p:tag name="KSO_WM_TEMPLATE_INDEX" val="160641"/>
  <p:tag name="KSO_WM_UNIT_LAYERLEVEL" val="1"/>
  <p:tag name="KSO_WM_TAG_VERSION" val="1.0"/>
  <p:tag name="KSO_WM_BEAUTIFY_FLAG" val="#wm#"/>
</p:tagLst>
</file>

<file path=ppt/tags/tag8.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6"/>
  <p:tag name="KSO_WM_UNIT_ID" val="diagram160641_2*m_i*1_6"/>
  <p:tag name="KSO_WM_UNIT_LAYERLEVEL" val="1_1"/>
  <p:tag name="KSO_WM_DIAGRAM_GROUP_CODE" val="m1-1"/>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TEXT_FILL_FORE_SCHEMECOLOR_INDEX" val="13"/>
  <p:tag name="KSO_WM_UNIT_TEXT_FILL_TYPE" val="1"/>
</p:tagLst>
</file>

<file path=ppt/tags/tag9.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7"/>
  <p:tag name="KSO_WM_UNIT_ID" val="diagram160641_2*m_i*1_7"/>
  <p:tag name="KSO_WM_UNIT_LAYERLEVEL" val="1_1"/>
  <p:tag name="KSO_WM_DIAGRAM_GROUP_CODE" val="m1-1"/>
  <p:tag name="KSO_WM_UNIT_HIGHLIGHT" val="0"/>
  <p:tag name="KSO_WM_UNIT_COMPATIBLE" val="0"/>
  <p:tag name="KSO_WM_UNIT_DIAGRAM_ISNUMVISUAL" val="0"/>
  <p:tag name="KSO_WM_UNIT_DIAGRAM_ISREFERUNIT" val="0"/>
  <p:tag name="KSO_WM_UNIT_FILL_FORE_SCHEMECOLOR_INDEX" val="5"/>
  <p:tag name="KSO_WM_UNIT_FILL_TYPE" val="1"/>
</p:tagLst>
</file>

<file path=ppt/theme/theme1.xml><?xml version="1.0" encoding="utf-8"?>
<a:theme xmlns:a="http://schemas.openxmlformats.org/drawingml/2006/main" name="Office 主题​​">
  <a:themeElements>
    <a:clrScheme name="自定义 2">
      <a:dk1>
        <a:srgbClr val="006666"/>
      </a:dk1>
      <a:lt1>
        <a:sysClr val="window" lastClr="FFFFFF"/>
      </a:lt1>
      <a:dk2>
        <a:srgbClr val="006666"/>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自定义 2">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CCA42205DB6F64EB7718914EBE0A952" ma:contentTypeVersion="11" ma:contentTypeDescription="Create a new document." ma:contentTypeScope="" ma:versionID="30fa25c6c7fde62d0af8140f6b56ed3e">
  <xsd:schema xmlns:xsd="http://www.w3.org/2001/XMLSchema" xmlns:xs="http://www.w3.org/2001/XMLSchema" xmlns:p="http://schemas.microsoft.com/office/2006/metadata/properties" xmlns:ns2="3dc5bf9d-5ec5-4617-ac3c-ac35ba3f368d" xmlns:ns3="9730f034-6f2e-432c-a1a2-64d2f7ea8b5d" targetNamespace="http://schemas.microsoft.com/office/2006/metadata/properties" ma:root="true" ma:fieldsID="fc0da5af0f72332ed315ad564d368618" ns2:_="" ns3:_="">
    <xsd:import namespace="3dc5bf9d-5ec5-4617-ac3c-ac35ba3f368d"/>
    <xsd:import namespace="9730f034-6f2e-432c-a1a2-64d2f7ea8b5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c5bf9d-5ec5-4617-ac3c-ac35ba3f36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30f034-6f2e-432c-a1a2-64d2f7ea8b5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F19106A-84CB-40FD-9D96-375965B176AE}"/>
</file>

<file path=customXml/itemProps2.xml><?xml version="1.0" encoding="utf-8"?>
<ds:datastoreItem xmlns:ds="http://schemas.openxmlformats.org/officeDocument/2006/customXml" ds:itemID="{EB8289AA-CD50-4D2C-A9D0-78DA9227DAD0}"/>
</file>

<file path=customXml/itemProps3.xml><?xml version="1.0" encoding="utf-8"?>
<ds:datastoreItem xmlns:ds="http://schemas.openxmlformats.org/officeDocument/2006/customXml" ds:itemID="{019947B6-972F-4551-9145-ACB0E20DF7B8}"/>
</file>

<file path=docProps/app.xml><?xml version="1.0" encoding="utf-8"?>
<Properties xmlns="http://schemas.openxmlformats.org/officeDocument/2006/extended-properties" xmlns:vt="http://schemas.openxmlformats.org/officeDocument/2006/docPropsVTypes">
  <TotalTime>0</TotalTime>
  <Words>6400</Words>
  <Application>WPS 演示</Application>
  <PresentationFormat>Widescreen</PresentationFormat>
  <Paragraphs>212</Paragraphs>
  <Slides>13</Slides>
  <Notes>3</Notes>
  <HiddenSlides>0</HiddenSlides>
  <MMClips>0</MMClips>
  <ScaleCrop>false</ScaleCrop>
  <HeadingPairs>
    <vt:vector size="6" baseType="variant">
      <vt:variant>
        <vt:lpstr>已用的字体</vt:lpstr>
      </vt:variant>
      <vt:variant>
        <vt:i4>22</vt:i4>
      </vt:variant>
      <vt:variant>
        <vt:lpstr>主题</vt:lpstr>
      </vt:variant>
      <vt:variant>
        <vt:i4>1</vt:i4>
      </vt:variant>
      <vt:variant>
        <vt:lpstr>幻灯片标题</vt:lpstr>
      </vt:variant>
      <vt:variant>
        <vt:i4>13</vt:i4>
      </vt:variant>
    </vt:vector>
  </HeadingPairs>
  <TitlesOfParts>
    <vt:vector size="36" baseType="lpstr">
      <vt:lpstr>Arial</vt:lpstr>
      <vt:lpstr>方正书宋_GBK</vt:lpstr>
      <vt:lpstr>Wingdings</vt:lpstr>
      <vt:lpstr>华文行楷</vt:lpstr>
      <vt:lpstr>宋体-简</vt:lpstr>
      <vt:lpstr>微软雅黑</vt:lpstr>
      <vt:lpstr>汉仪旗黑</vt:lpstr>
      <vt:lpstr>Impact</vt:lpstr>
      <vt:lpstr>Calibri</vt:lpstr>
      <vt:lpstr>宋体</vt:lpstr>
      <vt:lpstr>Times New Roman</vt:lpstr>
      <vt:lpstr>Wingdings</vt:lpstr>
      <vt:lpstr>黑体</vt:lpstr>
      <vt:lpstr>Times New Roman</vt:lpstr>
      <vt:lpstr>宋体</vt:lpstr>
      <vt:lpstr>Arial Unicode MS</vt:lpstr>
      <vt:lpstr>等线</vt:lpstr>
      <vt:lpstr>汉仪中等线KW</vt:lpstr>
      <vt:lpstr>Helvetica Neue</vt:lpstr>
      <vt:lpstr>汉仪书宋二KW</vt:lpstr>
      <vt:lpstr>汉仪中黑KW</vt:lpstr>
      <vt:lpstr>微软雅黑</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结语 concluding remarks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Jiang</dc:creator>
  <cp:lastModifiedBy>lxf</cp:lastModifiedBy>
  <cp:revision>1511</cp:revision>
  <cp:lastPrinted>2021-12-06T08:36:01Z</cp:lastPrinted>
  <dcterms:created xsi:type="dcterms:W3CDTF">2021-12-06T08:36:01Z</dcterms:created>
  <dcterms:modified xsi:type="dcterms:W3CDTF">2021-12-06T08:36:01Z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ActionId">
    <vt:lpwstr>21d50fe0-3f16-4c3e-a531-e1ad87ae6b0d</vt:lpwstr>
  </property>
  <property fmtid="{D5CDD505-2E9C-101B-9397-08002B2CF9AE}" pid="3" name="MSIP_Label_f42aa342-8706-4288-bd11-ebb85995028c_Application">
    <vt:lpwstr>Microsoft Azure Information Protection</vt:lpwstr>
  </property>
  <property fmtid="{D5CDD505-2E9C-101B-9397-08002B2CF9AE}" pid="4" name="MSIP_Label_f42aa342-8706-4288-bd11-ebb85995028c_Enabled">
    <vt:lpwstr>True</vt:lpwstr>
  </property>
  <property fmtid="{D5CDD505-2E9C-101B-9397-08002B2CF9AE}" pid="5" name="MSIP_Label_f42aa342-8706-4288-bd11-ebb85995028c_Extended_MSFT_Method">
    <vt:lpwstr>Automatic</vt:lpwstr>
  </property>
  <property fmtid="{D5CDD505-2E9C-101B-9397-08002B2CF9AE}" pid="6" name="MSIP_Label_f42aa342-8706-4288-bd11-ebb85995028c_Name">
    <vt:lpwstr>General</vt:lpwstr>
  </property>
  <property fmtid="{D5CDD505-2E9C-101B-9397-08002B2CF9AE}" pid="7" name="MSIP_Label_f42aa342-8706-4288-bd11-ebb85995028c_Owner">
    <vt:lpwstr>Nuaxnuy@DESKTOP-GLORKB7</vt:lpwstr>
  </property>
  <property fmtid="{D5CDD505-2E9C-101B-9397-08002B2CF9AE}" pid="8" name="MSIP_Label_f42aa342-8706-4288-bd11-ebb85995028c_SetDate">
    <vt:lpwstr>2019-04-13T06:03:55.6457707Z</vt:lpwstr>
  </property>
  <property fmtid="{D5CDD505-2E9C-101B-9397-08002B2CF9AE}" pid="9" name="MSIP_Label_f42aa342-8706-4288-bd11-ebb85995028c_SiteId">
    <vt:lpwstr>72f988bf-86f1-41af-91ab-2d7cd011db47</vt:lpwstr>
  </property>
  <property fmtid="{D5CDD505-2E9C-101B-9397-08002B2CF9AE}" pid="10" name="NXPowerLiteLastOptimized">
    <vt:lpwstr>6947535</vt:lpwstr>
  </property>
  <property fmtid="{D5CDD505-2E9C-101B-9397-08002B2CF9AE}" pid="11" name="NXPowerLiteSettings">
    <vt:lpwstr>C700052003A000</vt:lpwstr>
  </property>
  <property fmtid="{D5CDD505-2E9C-101B-9397-08002B2CF9AE}" pid="12" name="NXPowerLiteVersion">
    <vt:lpwstr>D8.0.4</vt:lpwstr>
  </property>
  <property fmtid="{D5CDD505-2E9C-101B-9397-08002B2CF9AE}" pid="13" name="Sensitivity">
    <vt:lpwstr>General</vt:lpwstr>
  </property>
  <property fmtid="{D5CDD505-2E9C-101B-9397-08002B2CF9AE}" pid="14" name="KSOProductBuildVer">
    <vt:lpwstr>2052-3.9.3.6359</vt:lpwstr>
  </property>
  <property fmtid="{D5CDD505-2E9C-101B-9397-08002B2CF9AE}" pid="15" name="ICV">
    <vt:lpwstr>0E8D6F9CF17547E1A2C9E68C99AA97B4</vt:lpwstr>
  </property>
  <property fmtid="{D5CDD505-2E9C-101B-9397-08002B2CF9AE}" pid="16" name="ContentTypeId">
    <vt:lpwstr>0x0101001CCA42205DB6F64EB7718914EBE0A952</vt:lpwstr>
  </property>
</Properties>
</file>