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9"/>
  </p:notesMasterIdLst>
  <p:handoutMasterIdLst>
    <p:handoutMasterId r:id="rId30"/>
  </p:handoutMasterIdLst>
  <p:sldIdLst>
    <p:sldId id="276" r:id="rId2"/>
    <p:sldId id="338" r:id="rId3"/>
    <p:sldId id="351" r:id="rId4"/>
    <p:sldId id="340" r:id="rId5"/>
    <p:sldId id="336" r:id="rId6"/>
    <p:sldId id="337" r:id="rId7"/>
    <p:sldId id="339" r:id="rId8"/>
    <p:sldId id="341" r:id="rId9"/>
    <p:sldId id="343" r:id="rId10"/>
    <p:sldId id="344" r:id="rId11"/>
    <p:sldId id="345" r:id="rId12"/>
    <p:sldId id="292" r:id="rId13"/>
    <p:sldId id="346" r:id="rId14"/>
    <p:sldId id="353" r:id="rId15"/>
    <p:sldId id="347" r:id="rId16"/>
    <p:sldId id="349" r:id="rId17"/>
    <p:sldId id="348" r:id="rId18"/>
    <p:sldId id="350" r:id="rId19"/>
    <p:sldId id="352" r:id="rId20"/>
    <p:sldId id="315" r:id="rId21"/>
    <p:sldId id="354" r:id="rId22"/>
    <p:sldId id="355" r:id="rId23"/>
    <p:sldId id="359" r:id="rId24"/>
    <p:sldId id="356" r:id="rId25"/>
    <p:sldId id="357" r:id="rId26"/>
    <p:sldId id="358" r:id="rId27"/>
    <p:sldId id="280" r:id="rId28"/>
  </p:sldIdLst>
  <p:sldSz cx="9144000" cy="6858000" type="screen4x3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F5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395" autoAdjust="0"/>
  </p:normalViewPr>
  <p:slideViewPr>
    <p:cSldViewPr>
      <p:cViewPr varScale="1">
        <p:scale>
          <a:sx n="96" d="100"/>
          <a:sy n="96" d="100"/>
        </p:scale>
        <p:origin x="8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3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23ADD-0B6D-1046-BF9D-150063B10B95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A4AF7C9E-A9F2-C847-8900-0651E3832D84}">
      <dgm:prSet phldrT="[Text]"/>
      <dgm:spPr/>
      <dgm:t>
        <a:bodyPr rtlCol="0"/>
        <a:lstStyle/>
        <a:p>
          <a:pPr rtl="0"/>
          <a:r>
            <a:rPr lang="en" b="0" dirty="0" smtClean="0"/>
            <a:t>Pertinence</a:t>
          </a:r>
          <a:endParaRPr lang="en-US" b="0" dirty="0"/>
        </a:p>
      </dgm:t>
    </dgm:pt>
    <dgm:pt modelId="{E15C1D92-8E87-C04E-8515-FAE3C4681DE5}" type="parTrans" cxnId="{70111A66-F51C-7B48-AFF4-F5D1F33F5434}">
      <dgm:prSet/>
      <dgm:spPr/>
      <dgm:t>
        <a:bodyPr rtlCol="0"/>
        <a:lstStyle/>
        <a:p>
          <a:pPr rtl="0"/>
          <a:endParaRPr lang="en-US"/>
        </a:p>
      </dgm:t>
    </dgm:pt>
    <dgm:pt modelId="{680308AE-A4E6-3F49-BF49-D8ED899357E0}" type="sibTrans" cxnId="{70111A66-F51C-7B48-AFF4-F5D1F33F5434}">
      <dgm:prSet/>
      <dgm:spPr/>
      <dgm:t>
        <a:bodyPr rtlCol="0"/>
        <a:lstStyle/>
        <a:p>
          <a:pPr rtl="0"/>
          <a:endParaRPr lang="en-US"/>
        </a:p>
      </dgm:t>
    </dgm:pt>
    <dgm:pt modelId="{1AA81072-30DB-0043-A9B9-FAFE8320FF70}">
      <dgm:prSet phldrT="[Text]"/>
      <dgm:spPr/>
      <dgm:t>
        <a:bodyPr rtlCol="0"/>
        <a:lstStyle/>
        <a:p>
          <a:pPr rtl="0"/>
          <a:r>
            <a:rPr lang="fr" dirty="0">
              <a:solidFill>
                <a:schemeClr val="accent1"/>
              </a:solidFill>
            </a:rPr>
            <a:t>Pourquoi et comment </a:t>
          </a:r>
          <a:r>
            <a:rPr lang="fr" dirty="0" smtClean="0">
              <a:solidFill>
                <a:schemeClr val="accent1"/>
              </a:solidFill>
            </a:rPr>
            <a:t>l’</a:t>
          </a:r>
          <a:r>
            <a:rPr lang="fr-FR" dirty="0" smtClean="0">
              <a:solidFill>
                <a:schemeClr val="accent1"/>
              </a:solidFill>
            </a:rPr>
            <a:t>OE</a:t>
          </a:r>
          <a:r>
            <a:rPr lang="fr" dirty="0" smtClean="0">
              <a:solidFill>
                <a:schemeClr val="accent1"/>
              </a:solidFill>
            </a:rPr>
            <a:t> </a:t>
          </a:r>
          <a:r>
            <a:rPr lang="fr" dirty="0">
              <a:solidFill>
                <a:schemeClr val="accent1"/>
              </a:solidFill>
            </a:rPr>
            <a:t>peut-elle résoudre votre problème?</a:t>
          </a:r>
          <a:endParaRPr lang="en-US" dirty="0">
            <a:solidFill>
              <a:schemeClr val="accent1"/>
            </a:solidFill>
          </a:endParaRPr>
        </a:p>
      </dgm:t>
    </dgm:pt>
    <dgm:pt modelId="{DC18F6E6-476A-0241-878F-707B76BE794A}" type="parTrans" cxnId="{1265E9AC-2C68-054B-BDD9-B7D3ECF8E24F}">
      <dgm:prSet/>
      <dgm:spPr/>
      <dgm:t>
        <a:bodyPr rtlCol="0"/>
        <a:lstStyle/>
        <a:p>
          <a:pPr rtl="0"/>
          <a:endParaRPr lang="en-US"/>
        </a:p>
      </dgm:t>
    </dgm:pt>
    <dgm:pt modelId="{8B83B991-3600-A34A-A092-ACD212AD36A5}" type="sibTrans" cxnId="{1265E9AC-2C68-054B-BDD9-B7D3ECF8E24F}">
      <dgm:prSet/>
      <dgm:spPr/>
      <dgm:t>
        <a:bodyPr rtlCol="0"/>
        <a:lstStyle/>
        <a:p>
          <a:pPr rtl="0"/>
          <a:endParaRPr lang="en-US"/>
        </a:p>
      </dgm:t>
    </dgm:pt>
    <dgm:pt modelId="{D8D85D72-92FE-E444-A7A0-98F46F16CDFA}">
      <dgm:prSet phldrT="[Text]"/>
      <dgm:spPr/>
      <dgm:t>
        <a:bodyPr rtlCol="0"/>
        <a:lstStyle/>
        <a:p>
          <a:pPr rtl="0"/>
          <a:r>
            <a:rPr lang="fr"/>
            <a:t>Valeur quantifiée</a:t>
          </a:r>
          <a:endParaRPr lang="en-US" dirty="0"/>
        </a:p>
      </dgm:t>
    </dgm:pt>
    <dgm:pt modelId="{7EBBF2DB-4719-524C-81E8-EABB062EB398}" type="parTrans" cxnId="{81770B25-6EEC-1648-95B7-7372F326F6AC}">
      <dgm:prSet/>
      <dgm:spPr/>
      <dgm:t>
        <a:bodyPr rtlCol="0"/>
        <a:lstStyle/>
        <a:p>
          <a:pPr rtl="0"/>
          <a:endParaRPr lang="en-US"/>
        </a:p>
      </dgm:t>
    </dgm:pt>
    <dgm:pt modelId="{FFCF622C-A2B0-3C40-8D87-49720D690802}" type="sibTrans" cxnId="{81770B25-6EEC-1648-95B7-7372F326F6AC}">
      <dgm:prSet/>
      <dgm:spPr/>
      <dgm:t>
        <a:bodyPr rtlCol="0"/>
        <a:lstStyle/>
        <a:p>
          <a:pPr rtl="0"/>
          <a:endParaRPr lang="en-US"/>
        </a:p>
      </dgm:t>
    </dgm:pt>
    <dgm:pt modelId="{C47F2968-3BA9-EF40-B0B4-684E7D7E78DB}">
      <dgm:prSet phldrT="[Text]"/>
      <dgm:spPr/>
      <dgm:t>
        <a:bodyPr rtlCol="0"/>
        <a:lstStyle/>
        <a:p>
          <a:pPr rtl="0"/>
          <a:r>
            <a:rPr lang="fr" dirty="0">
              <a:solidFill>
                <a:srgbClr val="2D67AD"/>
              </a:solidFill>
            </a:rPr>
            <a:t>Quels avantages spécifiques </a:t>
          </a:r>
          <a:r>
            <a:rPr lang="fr" dirty="0" smtClean="0">
              <a:solidFill>
                <a:srgbClr val="2D67AD"/>
              </a:solidFill>
            </a:rPr>
            <a:t>l’</a:t>
          </a:r>
          <a:r>
            <a:rPr lang="fr-FR" dirty="0" smtClean="0">
              <a:solidFill>
                <a:srgbClr val="2D67AD"/>
              </a:solidFill>
            </a:rPr>
            <a:t>OE</a:t>
          </a:r>
          <a:r>
            <a:rPr lang="fr" dirty="0" smtClean="0">
              <a:solidFill>
                <a:srgbClr val="2D67AD"/>
              </a:solidFill>
            </a:rPr>
            <a:t> </a:t>
          </a:r>
          <a:r>
            <a:rPr lang="fr" dirty="0">
              <a:solidFill>
                <a:srgbClr val="2D67AD"/>
              </a:solidFill>
            </a:rPr>
            <a:t>offre-t-elle?</a:t>
          </a:r>
          <a:endParaRPr lang="en-US" dirty="0">
            <a:solidFill>
              <a:srgbClr val="2D67AD"/>
            </a:solidFill>
          </a:endParaRPr>
        </a:p>
      </dgm:t>
    </dgm:pt>
    <dgm:pt modelId="{2B4B5CBC-D7D5-5D42-8BB1-0EB07B8051A7}" type="parTrans" cxnId="{2A09A86D-588A-A743-9C9F-202949EE2C54}">
      <dgm:prSet/>
      <dgm:spPr/>
      <dgm:t>
        <a:bodyPr rtlCol="0"/>
        <a:lstStyle/>
        <a:p>
          <a:pPr rtl="0"/>
          <a:endParaRPr lang="en-US"/>
        </a:p>
      </dgm:t>
    </dgm:pt>
    <dgm:pt modelId="{C7A26AB9-9FF5-0847-BB1E-1A17FD814603}" type="sibTrans" cxnId="{2A09A86D-588A-A743-9C9F-202949EE2C54}">
      <dgm:prSet/>
      <dgm:spPr/>
      <dgm:t>
        <a:bodyPr rtlCol="0"/>
        <a:lstStyle/>
        <a:p>
          <a:pPr rtl="0"/>
          <a:endParaRPr lang="en-US"/>
        </a:p>
      </dgm:t>
    </dgm:pt>
    <dgm:pt modelId="{FA4F2424-91CF-7444-9578-8222D9307B2D}">
      <dgm:prSet phldrT="[Text]"/>
      <dgm:spPr/>
      <dgm:t>
        <a:bodyPr rtlCol="0"/>
        <a:lstStyle/>
        <a:p>
          <a:pPr rtl="0"/>
          <a:r>
            <a:rPr lang="fr"/>
            <a:t>Différenciation unique</a:t>
          </a:r>
          <a:endParaRPr lang="en-US" dirty="0"/>
        </a:p>
      </dgm:t>
    </dgm:pt>
    <dgm:pt modelId="{E2668A3D-66D6-6A43-A73A-A3E6AE55F161}" type="parTrans" cxnId="{C4DA5F04-991A-5942-8431-C94360FF6A26}">
      <dgm:prSet/>
      <dgm:spPr/>
      <dgm:t>
        <a:bodyPr rtlCol="0"/>
        <a:lstStyle/>
        <a:p>
          <a:pPr rtl="0"/>
          <a:endParaRPr lang="en-US"/>
        </a:p>
      </dgm:t>
    </dgm:pt>
    <dgm:pt modelId="{D809D492-FEB9-9D49-ACD5-CCD6E9D06D60}" type="sibTrans" cxnId="{C4DA5F04-991A-5942-8431-C94360FF6A26}">
      <dgm:prSet/>
      <dgm:spPr/>
      <dgm:t>
        <a:bodyPr rtlCol="0"/>
        <a:lstStyle/>
        <a:p>
          <a:pPr rtl="0"/>
          <a:endParaRPr lang="en-US"/>
        </a:p>
      </dgm:t>
    </dgm:pt>
    <dgm:pt modelId="{86CA38A9-7FFC-894B-8FEF-23102AEA4F63}">
      <dgm:prSet phldrT="[Text]"/>
      <dgm:spPr/>
      <dgm:t>
        <a:bodyPr rtlCol="0"/>
        <a:lstStyle/>
        <a:p>
          <a:pPr rtl="0"/>
          <a:r>
            <a:rPr lang="fr" dirty="0">
              <a:solidFill>
                <a:srgbClr val="2D67AD"/>
              </a:solidFill>
            </a:rPr>
            <a:t>Pourquoi ne pouvez-vous obtenir ces avantages que par le biais de cette </a:t>
          </a:r>
          <a:r>
            <a:rPr lang="fr-FR" dirty="0" smtClean="0">
              <a:solidFill>
                <a:srgbClr val="2D67AD"/>
              </a:solidFill>
            </a:rPr>
            <a:t>OE</a:t>
          </a:r>
          <a:r>
            <a:rPr lang="fr" dirty="0" smtClean="0">
              <a:solidFill>
                <a:srgbClr val="2D67AD"/>
              </a:solidFill>
            </a:rPr>
            <a:t>?</a:t>
          </a:r>
          <a:endParaRPr lang="en-US" dirty="0">
            <a:solidFill>
              <a:srgbClr val="2D67AD"/>
            </a:solidFill>
          </a:endParaRPr>
        </a:p>
      </dgm:t>
    </dgm:pt>
    <dgm:pt modelId="{1D62665C-9AA4-DB4F-ACA1-36D6DC392862}" type="parTrans" cxnId="{3357F5F6-9070-DD4C-939D-9F56DAD87B9C}">
      <dgm:prSet/>
      <dgm:spPr/>
      <dgm:t>
        <a:bodyPr rtlCol="0"/>
        <a:lstStyle/>
        <a:p>
          <a:pPr rtl="0"/>
          <a:endParaRPr lang="en-US"/>
        </a:p>
      </dgm:t>
    </dgm:pt>
    <dgm:pt modelId="{948DEE80-848A-CD48-8B94-CCBE4BB9C6A3}" type="sibTrans" cxnId="{3357F5F6-9070-DD4C-939D-9F56DAD87B9C}">
      <dgm:prSet/>
      <dgm:spPr/>
      <dgm:t>
        <a:bodyPr rtlCol="0"/>
        <a:lstStyle/>
        <a:p>
          <a:pPr rtl="0"/>
          <a:endParaRPr lang="en-US"/>
        </a:p>
      </dgm:t>
    </dgm:pt>
    <dgm:pt modelId="{C3ABE4F5-F6AD-1B4F-95A1-9720689B0B13}" type="pres">
      <dgm:prSet presAssocID="{8CB23ADD-0B6D-1046-BF9D-150063B10B95}" presName="Name0" presStyleCnt="0">
        <dgm:presLayoutVars>
          <dgm:dir/>
          <dgm:animLvl val="lvl"/>
          <dgm:resizeHandles val="exact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3B9A4A09-D5BA-C646-BD50-83F2C4948798}" type="pres">
      <dgm:prSet presAssocID="{A4AF7C9E-A9F2-C847-8900-0651E3832D84}" presName="linNode" presStyleCnt="0"/>
      <dgm:spPr/>
    </dgm:pt>
    <dgm:pt modelId="{723844FD-E948-2F45-B0AC-68FC4393F48C}" type="pres">
      <dgm:prSet presAssocID="{A4AF7C9E-A9F2-C847-8900-0651E3832D84}" presName="parentText" presStyleLbl="node1" presStyleIdx="0" presStyleCnt="3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E149F1B2-E267-A74B-BCBF-5B024FED34FC}" type="pres">
      <dgm:prSet presAssocID="{A4AF7C9E-A9F2-C847-8900-0651E3832D84}" presName="descendantText" presStyleLbl="alignAccFollowNode1" presStyleIdx="0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573A4FBA-132A-1040-AA3E-F6988185A456}" type="pres">
      <dgm:prSet presAssocID="{680308AE-A4E6-3F49-BF49-D8ED899357E0}" presName="sp" presStyleCnt="0"/>
      <dgm:spPr/>
    </dgm:pt>
    <dgm:pt modelId="{D4AA75DE-057C-5D49-8A40-776030ADD285}" type="pres">
      <dgm:prSet presAssocID="{D8D85D72-92FE-E444-A7A0-98F46F16CDFA}" presName="linNode" presStyleCnt="0"/>
      <dgm:spPr/>
    </dgm:pt>
    <dgm:pt modelId="{988D300E-5D80-6249-A444-61F628CBA13A}" type="pres">
      <dgm:prSet presAssocID="{D8D85D72-92FE-E444-A7A0-98F46F16CDFA}" presName="parentText" presStyleLbl="node1" presStyleIdx="1" presStyleCnt="3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CDB4D4B-7A27-F046-B7FA-D30FF237F4CF}" type="pres">
      <dgm:prSet presAssocID="{D8D85D72-92FE-E444-A7A0-98F46F16CDFA}" presName="descendantText" presStyleLbl="alignAccFollowNode1" presStyleIdx="1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A3F40787-60D2-624B-A15F-356E18487E7F}" type="pres">
      <dgm:prSet presAssocID="{FFCF622C-A2B0-3C40-8D87-49720D690802}" presName="sp" presStyleCnt="0"/>
      <dgm:spPr/>
    </dgm:pt>
    <dgm:pt modelId="{A4C33743-EAAA-DC43-BA93-0F251344C740}" type="pres">
      <dgm:prSet presAssocID="{FA4F2424-91CF-7444-9578-8222D9307B2D}" presName="linNode" presStyleCnt="0"/>
      <dgm:spPr/>
    </dgm:pt>
    <dgm:pt modelId="{052E49D8-747F-EF45-9493-DB27BA94F6CB}" type="pres">
      <dgm:prSet presAssocID="{FA4F2424-91CF-7444-9578-8222D9307B2D}" presName="parentText" presStyleLbl="node1" presStyleIdx="2" presStyleCnt="3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FC2AAAFA-65B3-394C-8269-E86D802CC4D5}" type="pres">
      <dgm:prSet presAssocID="{FA4F2424-91CF-7444-9578-8222D9307B2D}" presName="descendantText" presStyleLbl="alignAccFollowNode1" presStyleIdx="2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D5EE704B-B794-2E47-B119-48DC689461F8}" type="presOf" srcId="{C47F2968-3BA9-EF40-B0B4-684E7D7E78DB}" destId="{DCDB4D4B-7A27-F046-B7FA-D30FF237F4CF}" srcOrd="0" destOrd="0" presId="urn:microsoft.com/office/officeart/2005/8/layout/vList5"/>
    <dgm:cxn modelId="{1265E9AC-2C68-054B-BDD9-B7D3ECF8E24F}" srcId="{A4AF7C9E-A9F2-C847-8900-0651E3832D84}" destId="{1AA81072-30DB-0043-A9B9-FAFE8320FF70}" srcOrd="0" destOrd="0" parTransId="{DC18F6E6-476A-0241-878F-707B76BE794A}" sibTransId="{8B83B991-3600-A34A-A092-ACD212AD36A5}"/>
    <dgm:cxn modelId="{BAB9062A-C0B0-DC47-9BF2-56B802D40E5A}" type="presOf" srcId="{FA4F2424-91CF-7444-9578-8222D9307B2D}" destId="{052E49D8-747F-EF45-9493-DB27BA94F6CB}" srcOrd="0" destOrd="0" presId="urn:microsoft.com/office/officeart/2005/8/layout/vList5"/>
    <dgm:cxn modelId="{81770B25-6EEC-1648-95B7-7372F326F6AC}" srcId="{8CB23ADD-0B6D-1046-BF9D-150063B10B95}" destId="{D8D85D72-92FE-E444-A7A0-98F46F16CDFA}" srcOrd="1" destOrd="0" parTransId="{7EBBF2DB-4719-524C-81E8-EABB062EB398}" sibTransId="{FFCF622C-A2B0-3C40-8D87-49720D690802}"/>
    <dgm:cxn modelId="{C4DA5F04-991A-5942-8431-C94360FF6A26}" srcId="{8CB23ADD-0B6D-1046-BF9D-150063B10B95}" destId="{FA4F2424-91CF-7444-9578-8222D9307B2D}" srcOrd="2" destOrd="0" parTransId="{E2668A3D-66D6-6A43-A73A-A3E6AE55F161}" sibTransId="{D809D492-FEB9-9D49-ACD5-CCD6E9D06D60}"/>
    <dgm:cxn modelId="{9EDB7887-4D65-4F44-823B-FBE5978A3845}" type="presOf" srcId="{D8D85D72-92FE-E444-A7A0-98F46F16CDFA}" destId="{988D300E-5D80-6249-A444-61F628CBA13A}" srcOrd="0" destOrd="0" presId="urn:microsoft.com/office/officeart/2005/8/layout/vList5"/>
    <dgm:cxn modelId="{0FC1CFB1-A474-B642-878D-473051AF21C3}" type="presOf" srcId="{A4AF7C9E-A9F2-C847-8900-0651E3832D84}" destId="{723844FD-E948-2F45-B0AC-68FC4393F48C}" srcOrd="0" destOrd="0" presId="urn:microsoft.com/office/officeart/2005/8/layout/vList5"/>
    <dgm:cxn modelId="{2A09A86D-588A-A743-9C9F-202949EE2C54}" srcId="{D8D85D72-92FE-E444-A7A0-98F46F16CDFA}" destId="{C47F2968-3BA9-EF40-B0B4-684E7D7E78DB}" srcOrd="0" destOrd="0" parTransId="{2B4B5CBC-D7D5-5D42-8BB1-0EB07B8051A7}" sibTransId="{C7A26AB9-9FF5-0847-BB1E-1A17FD814603}"/>
    <dgm:cxn modelId="{AFBBDD63-939E-8F4F-8D5E-087EB098C904}" type="presOf" srcId="{8CB23ADD-0B6D-1046-BF9D-150063B10B95}" destId="{C3ABE4F5-F6AD-1B4F-95A1-9720689B0B13}" srcOrd="0" destOrd="0" presId="urn:microsoft.com/office/officeart/2005/8/layout/vList5"/>
    <dgm:cxn modelId="{70111A66-F51C-7B48-AFF4-F5D1F33F5434}" srcId="{8CB23ADD-0B6D-1046-BF9D-150063B10B95}" destId="{A4AF7C9E-A9F2-C847-8900-0651E3832D84}" srcOrd="0" destOrd="0" parTransId="{E15C1D92-8E87-C04E-8515-FAE3C4681DE5}" sibTransId="{680308AE-A4E6-3F49-BF49-D8ED899357E0}"/>
    <dgm:cxn modelId="{3357F5F6-9070-DD4C-939D-9F56DAD87B9C}" srcId="{FA4F2424-91CF-7444-9578-8222D9307B2D}" destId="{86CA38A9-7FFC-894B-8FEF-23102AEA4F63}" srcOrd="0" destOrd="0" parTransId="{1D62665C-9AA4-DB4F-ACA1-36D6DC392862}" sibTransId="{948DEE80-848A-CD48-8B94-CCBE4BB9C6A3}"/>
    <dgm:cxn modelId="{722059BA-3C5D-BA47-8CCC-4E45B810999A}" type="presOf" srcId="{86CA38A9-7FFC-894B-8FEF-23102AEA4F63}" destId="{FC2AAAFA-65B3-394C-8269-E86D802CC4D5}" srcOrd="0" destOrd="0" presId="urn:microsoft.com/office/officeart/2005/8/layout/vList5"/>
    <dgm:cxn modelId="{7E101D8C-1AF0-AD43-970F-255469531F55}" type="presOf" srcId="{1AA81072-30DB-0043-A9B9-FAFE8320FF70}" destId="{E149F1B2-E267-A74B-BCBF-5B024FED34FC}" srcOrd="0" destOrd="0" presId="urn:microsoft.com/office/officeart/2005/8/layout/vList5"/>
    <dgm:cxn modelId="{F09D56A8-1599-B245-8574-151BF1488563}" type="presParOf" srcId="{C3ABE4F5-F6AD-1B4F-95A1-9720689B0B13}" destId="{3B9A4A09-D5BA-C646-BD50-83F2C4948798}" srcOrd="0" destOrd="0" presId="urn:microsoft.com/office/officeart/2005/8/layout/vList5"/>
    <dgm:cxn modelId="{856C5C09-D8FB-554E-9D46-1729587E6E27}" type="presParOf" srcId="{3B9A4A09-D5BA-C646-BD50-83F2C4948798}" destId="{723844FD-E948-2F45-B0AC-68FC4393F48C}" srcOrd="0" destOrd="0" presId="urn:microsoft.com/office/officeart/2005/8/layout/vList5"/>
    <dgm:cxn modelId="{771E9DEB-A55F-E94C-B6A9-628A3CC45916}" type="presParOf" srcId="{3B9A4A09-D5BA-C646-BD50-83F2C4948798}" destId="{E149F1B2-E267-A74B-BCBF-5B024FED34FC}" srcOrd="1" destOrd="0" presId="urn:microsoft.com/office/officeart/2005/8/layout/vList5"/>
    <dgm:cxn modelId="{1B2923DE-BC7F-C643-A95F-7326140D32B0}" type="presParOf" srcId="{C3ABE4F5-F6AD-1B4F-95A1-9720689B0B13}" destId="{573A4FBA-132A-1040-AA3E-F6988185A456}" srcOrd="1" destOrd="0" presId="urn:microsoft.com/office/officeart/2005/8/layout/vList5"/>
    <dgm:cxn modelId="{8A18DEB6-20D5-AF4A-8A4F-26B059C6B7AF}" type="presParOf" srcId="{C3ABE4F5-F6AD-1B4F-95A1-9720689B0B13}" destId="{D4AA75DE-057C-5D49-8A40-776030ADD285}" srcOrd="2" destOrd="0" presId="urn:microsoft.com/office/officeart/2005/8/layout/vList5"/>
    <dgm:cxn modelId="{B7AA12AC-BF64-F54B-9ED5-AF01F159D657}" type="presParOf" srcId="{D4AA75DE-057C-5D49-8A40-776030ADD285}" destId="{988D300E-5D80-6249-A444-61F628CBA13A}" srcOrd="0" destOrd="0" presId="urn:microsoft.com/office/officeart/2005/8/layout/vList5"/>
    <dgm:cxn modelId="{E079C180-173E-8640-9FDB-807D77188392}" type="presParOf" srcId="{D4AA75DE-057C-5D49-8A40-776030ADD285}" destId="{DCDB4D4B-7A27-F046-B7FA-D30FF237F4CF}" srcOrd="1" destOrd="0" presId="urn:microsoft.com/office/officeart/2005/8/layout/vList5"/>
    <dgm:cxn modelId="{46D2A2B5-1FCE-E046-91AB-8918924D4C83}" type="presParOf" srcId="{C3ABE4F5-F6AD-1B4F-95A1-9720689B0B13}" destId="{A3F40787-60D2-624B-A15F-356E18487E7F}" srcOrd="3" destOrd="0" presId="urn:microsoft.com/office/officeart/2005/8/layout/vList5"/>
    <dgm:cxn modelId="{A64A6E6A-F32E-534A-A6D7-27550F2E05DE}" type="presParOf" srcId="{C3ABE4F5-F6AD-1B4F-95A1-9720689B0B13}" destId="{A4C33743-EAAA-DC43-BA93-0F251344C740}" srcOrd="4" destOrd="0" presId="urn:microsoft.com/office/officeart/2005/8/layout/vList5"/>
    <dgm:cxn modelId="{06F0B272-4DC3-2C4E-9E4E-D22C83851733}" type="presParOf" srcId="{A4C33743-EAAA-DC43-BA93-0F251344C740}" destId="{052E49D8-747F-EF45-9493-DB27BA94F6CB}" srcOrd="0" destOrd="0" presId="urn:microsoft.com/office/officeart/2005/8/layout/vList5"/>
    <dgm:cxn modelId="{0D573423-30ED-0E43-96FE-905DB555FC9E}" type="presParOf" srcId="{A4C33743-EAAA-DC43-BA93-0F251344C740}" destId="{FC2AAAFA-65B3-394C-8269-E86D802CC4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AB7721-2B74-4F81-94C7-8C357A7173C8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3F62851F-D176-4C2D-9E2E-616BF3F3D54F}">
      <dgm:prSet phldrT="[Text]" custT="1"/>
      <dgm:spPr>
        <a:solidFill>
          <a:schemeClr val="tx1">
            <a:lumMod val="75000"/>
          </a:schemeClr>
        </a:solidFill>
      </dgm:spPr>
      <dgm:t>
        <a:bodyPr rtlCol="0"/>
        <a:lstStyle/>
        <a:p>
          <a:pPr rtl="0"/>
          <a:r>
            <a:rPr lang="fr" sz="1800" b="1">
              <a:latin typeface="Arial" panose="020B0604020202020204" pitchFamily="34" charset="0"/>
              <a:cs typeface="Arial" panose="020B0604020202020204" pitchFamily="34" charset="0"/>
            </a:rPr>
            <a:t>Représentativité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C43EAB-AE4E-414E-9460-0F77446A6294}" type="parTrans" cxnId="{5F43A68A-5AA0-4FD7-A77B-DB380D44D51E}">
      <dgm:prSet/>
      <dgm:spPr/>
      <dgm:t>
        <a:bodyPr rtlCol="0"/>
        <a:lstStyle/>
        <a:p>
          <a:pPr rtl="0"/>
          <a:endParaRPr lang="en-US" sz="1800" b="0">
            <a:latin typeface="Candara" pitchFamily="34" charset="0"/>
          </a:endParaRPr>
        </a:p>
      </dgm:t>
    </dgm:pt>
    <dgm:pt modelId="{CD1D690F-95BA-426A-BD93-7CD7EA98E215}" type="sibTrans" cxnId="{5F43A68A-5AA0-4FD7-A77B-DB380D44D51E}">
      <dgm:prSet/>
      <dgm:spPr/>
      <dgm:t>
        <a:bodyPr rtlCol="0"/>
        <a:lstStyle/>
        <a:p>
          <a:pPr rtl="0"/>
          <a:endParaRPr lang="en-US" sz="1800" b="0">
            <a:latin typeface="Candara" pitchFamily="34" charset="0"/>
          </a:endParaRPr>
        </a:p>
      </dgm:t>
    </dgm:pt>
    <dgm:pt modelId="{0C500F29-1331-4638-81E2-CC4C6CB3E09A}">
      <dgm:prSet phldrT="[Text]" custT="1"/>
      <dgm:spPr>
        <a:solidFill>
          <a:schemeClr val="tx1">
            <a:lumMod val="75000"/>
          </a:schemeClr>
        </a:solidFill>
      </dgm:spPr>
      <dgm:t>
        <a:bodyPr rtlCol="0"/>
        <a:lstStyle/>
        <a:p>
          <a:pPr rtl="0"/>
          <a:r>
            <a:rPr lang="fr" sz="1800" b="1">
              <a:latin typeface="Arial" panose="020B0604020202020204" pitchFamily="34" charset="0"/>
              <a:cs typeface="Arial" panose="020B0604020202020204" pitchFamily="34" charset="0"/>
            </a:rPr>
            <a:t>Intensité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5823C2-BE02-4576-B626-C8B8BF854EA0}" type="parTrans" cxnId="{8F0D010A-FC8F-4F9D-9C43-F5CE36A1DA54}">
      <dgm:prSet/>
      <dgm:spPr/>
      <dgm:t>
        <a:bodyPr rtlCol="0"/>
        <a:lstStyle/>
        <a:p>
          <a:pPr rtl="0"/>
          <a:endParaRPr lang="en-US" sz="1800" b="0">
            <a:latin typeface="Candara" pitchFamily="34" charset="0"/>
          </a:endParaRPr>
        </a:p>
      </dgm:t>
    </dgm:pt>
    <dgm:pt modelId="{2901DF6E-9C15-42F6-B72E-7C032391132D}" type="sibTrans" cxnId="{8F0D010A-FC8F-4F9D-9C43-F5CE36A1DA54}">
      <dgm:prSet/>
      <dgm:spPr/>
      <dgm:t>
        <a:bodyPr rtlCol="0"/>
        <a:lstStyle/>
        <a:p>
          <a:pPr rtl="0"/>
          <a:endParaRPr lang="en-US" sz="1800" b="0">
            <a:latin typeface="Candara" pitchFamily="34" charset="0"/>
          </a:endParaRPr>
        </a:p>
      </dgm:t>
    </dgm:pt>
    <dgm:pt modelId="{E2EC3CF3-963D-4668-B8C6-9B905E3FDE0C}">
      <dgm:prSet phldrT="[Text]" custT="1"/>
      <dgm:spPr>
        <a:solidFill>
          <a:schemeClr val="accent1">
            <a:alpha val="90000"/>
          </a:schemeClr>
        </a:solidFill>
      </dgm:spPr>
      <dgm:t>
        <a:bodyPr rtlCol="0"/>
        <a:lstStyle/>
        <a:p>
          <a:pPr marL="57150" indent="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" sz="18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% de membres utilisant les services </a:t>
          </a:r>
          <a:endParaRPr lang="en-US" sz="1800" b="0" dirty="0">
            <a:solidFill>
              <a:schemeClr val="bg1"/>
            </a:solidFill>
            <a:latin typeface="Candara" pitchFamily="34" charset="0"/>
          </a:endParaRPr>
        </a:p>
      </dgm:t>
    </dgm:pt>
    <dgm:pt modelId="{50F01F43-2CCC-4D56-AD40-7B7BDEC0EDF6}" type="parTrans" cxnId="{9562D4D3-2882-44FF-8E6F-09B8BE17A175}">
      <dgm:prSet/>
      <dgm:spPr/>
      <dgm:t>
        <a:bodyPr rtlCol="0"/>
        <a:lstStyle/>
        <a:p>
          <a:pPr rtl="0"/>
          <a:endParaRPr lang="en-US" sz="1800" b="0">
            <a:latin typeface="Candara" pitchFamily="34" charset="0"/>
          </a:endParaRPr>
        </a:p>
      </dgm:t>
    </dgm:pt>
    <dgm:pt modelId="{B73B6844-AD4C-4E8D-B0FB-E79B8D885DB5}" type="sibTrans" cxnId="{9562D4D3-2882-44FF-8E6F-09B8BE17A175}">
      <dgm:prSet/>
      <dgm:spPr/>
      <dgm:t>
        <a:bodyPr rtlCol="0"/>
        <a:lstStyle/>
        <a:p>
          <a:pPr rtl="0"/>
          <a:endParaRPr lang="en-US" sz="1800" b="0">
            <a:latin typeface="Candara" pitchFamily="34" charset="0"/>
          </a:endParaRPr>
        </a:p>
      </dgm:t>
    </dgm:pt>
    <dgm:pt modelId="{4410CE3C-8714-4185-B237-5E85D6D6FEFA}">
      <dgm:prSet phldrT="[Text]" custT="1"/>
      <dgm:spPr>
        <a:solidFill>
          <a:schemeClr val="tx1">
            <a:lumMod val="75000"/>
          </a:schemeClr>
        </a:solidFill>
      </dgm:spPr>
      <dgm:t>
        <a:bodyPr rtlCol="0"/>
        <a:lstStyle/>
        <a:p>
          <a:pPr rtl="0"/>
          <a:r>
            <a:rPr lang="fr" sz="1800" b="1">
              <a:latin typeface="Arial" panose="020B0604020202020204" pitchFamily="34" charset="0"/>
              <a:cs typeface="Arial" panose="020B0604020202020204" pitchFamily="34" charset="0"/>
            </a:rPr>
            <a:t>Pertinence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314702-98D6-4FF9-A1A2-00243FDF960B}" type="parTrans" cxnId="{9F42EAA6-FB83-4A46-9407-BE28794F588A}">
      <dgm:prSet/>
      <dgm:spPr/>
      <dgm:t>
        <a:bodyPr rtlCol="0"/>
        <a:lstStyle/>
        <a:p>
          <a:pPr rtl="0"/>
          <a:endParaRPr lang="en-US" sz="1800" b="0">
            <a:latin typeface="Candara" pitchFamily="34" charset="0"/>
          </a:endParaRPr>
        </a:p>
      </dgm:t>
    </dgm:pt>
    <dgm:pt modelId="{C41076E0-A378-4B46-B7C8-6DF99714A547}" type="sibTrans" cxnId="{9F42EAA6-FB83-4A46-9407-BE28794F588A}">
      <dgm:prSet/>
      <dgm:spPr/>
      <dgm:t>
        <a:bodyPr rtlCol="0"/>
        <a:lstStyle/>
        <a:p>
          <a:pPr rtl="0"/>
          <a:endParaRPr lang="en-US" sz="1800" b="0">
            <a:latin typeface="Candara" pitchFamily="34" charset="0"/>
          </a:endParaRPr>
        </a:p>
      </dgm:t>
    </dgm:pt>
    <dgm:pt modelId="{5A547214-709C-4FFF-8C1D-6A1BCC4CD572}">
      <dgm:prSet phldrT="[Text]" custT="1"/>
      <dgm:spPr>
        <a:solidFill>
          <a:schemeClr val="accent1">
            <a:alpha val="90000"/>
          </a:schemeClr>
        </a:solidFill>
      </dgm:spPr>
      <dgm:t>
        <a:bodyPr rtlCol="0"/>
        <a:lstStyle/>
        <a:p>
          <a:pPr algn="l" rtl="0"/>
          <a:r>
            <a:rPr lang="fr" sz="18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Taux de recrutement - taux de rétention – fidélité moyenne</a:t>
          </a:r>
          <a:endParaRPr lang="en-US" sz="18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7D05D-7B08-421B-8EBD-575A35620555}" type="parTrans" cxnId="{03B77896-F0D5-4DF8-B3C1-BEFB1C7FE3EA}">
      <dgm:prSet/>
      <dgm:spPr/>
      <dgm:t>
        <a:bodyPr rtlCol="0"/>
        <a:lstStyle/>
        <a:p>
          <a:pPr rtl="0"/>
          <a:endParaRPr lang="en-US" sz="1800" b="0">
            <a:latin typeface="Candara" pitchFamily="34" charset="0"/>
          </a:endParaRPr>
        </a:p>
      </dgm:t>
    </dgm:pt>
    <dgm:pt modelId="{1BEDFF35-64D9-4FDE-B952-925ACF02560E}" type="sibTrans" cxnId="{03B77896-F0D5-4DF8-B3C1-BEFB1C7FE3EA}">
      <dgm:prSet/>
      <dgm:spPr/>
      <dgm:t>
        <a:bodyPr rtlCol="0"/>
        <a:lstStyle/>
        <a:p>
          <a:pPr rtl="0"/>
          <a:endParaRPr lang="en-US" sz="1800" b="0">
            <a:latin typeface="Candara" pitchFamily="34" charset="0"/>
          </a:endParaRPr>
        </a:p>
      </dgm:t>
    </dgm:pt>
    <dgm:pt modelId="{4E8482AC-3733-4B47-9B01-85A0973EAE35}">
      <dgm:prSet custT="1"/>
      <dgm:spPr>
        <a:solidFill>
          <a:schemeClr val="accent1">
            <a:alpha val="90000"/>
          </a:schemeClr>
        </a:solidFill>
      </dgm:spPr>
      <dgm:t>
        <a:bodyPr rtlCol="0"/>
        <a:lstStyle/>
        <a:p>
          <a:pPr rtl="0"/>
          <a:r>
            <a:rPr lang="fr" sz="18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Nombre de membres par secteur / taille</a:t>
          </a:r>
          <a:endParaRPr lang="en-GB" sz="18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FB2CD9-0C31-4F57-A742-6DE0D2302A6D}" type="parTrans" cxnId="{BBF2E245-B229-4EC0-8D5F-0652415E4C43}">
      <dgm:prSet/>
      <dgm:spPr/>
      <dgm:t>
        <a:bodyPr rtlCol="0"/>
        <a:lstStyle/>
        <a:p>
          <a:pPr rtl="0"/>
          <a:endParaRPr lang="es-PE" sz="1800" b="0"/>
        </a:p>
      </dgm:t>
    </dgm:pt>
    <dgm:pt modelId="{86514A33-AF52-4978-A73D-FD48F5B46B6C}" type="sibTrans" cxnId="{BBF2E245-B229-4EC0-8D5F-0652415E4C43}">
      <dgm:prSet/>
      <dgm:spPr/>
      <dgm:t>
        <a:bodyPr rtlCol="0"/>
        <a:lstStyle/>
        <a:p>
          <a:pPr rtl="0"/>
          <a:endParaRPr lang="es-PE" sz="1800" b="0"/>
        </a:p>
      </dgm:t>
    </dgm:pt>
    <dgm:pt modelId="{8E04AF38-F52B-419A-B85D-16C4EC5CEB1F}">
      <dgm:prSet custT="1"/>
      <dgm:spPr>
        <a:solidFill>
          <a:schemeClr val="accent1">
            <a:alpha val="90000"/>
          </a:schemeClr>
        </a:solidFill>
      </dgm:spPr>
      <dgm:t>
        <a:bodyPr rtlCol="0"/>
        <a:lstStyle/>
        <a:p>
          <a:pPr rtl="0"/>
          <a:r>
            <a:rPr lang="fr" sz="18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Nombre de travailleurs employés par des membres / Nombre total de travailleurs    </a:t>
          </a:r>
        </a:p>
      </dgm:t>
    </dgm:pt>
    <dgm:pt modelId="{C635BC85-26BD-484A-A749-7E38C96DD388}" type="parTrans" cxnId="{BA940111-0E5C-486B-AEC9-CDEFB715A372}">
      <dgm:prSet/>
      <dgm:spPr/>
      <dgm:t>
        <a:bodyPr rtlCol="0"/>
        <a:lstStyle/>
        <a:p>
          <a:pPr rtl="0"/>
          <a:endParaRPr lang="es-PE" sz="1800" b="0"/>
        </a:p>
      </dgm:t>
    </dgm:pt>
    <dgm:pt modelId="{8EF3A820-49CA-46E7-BE1C-A94C44EA0CBE}" type="sibTrans" cxnId="{BA940111-0E5C-486B-AEC9-CDEFB715A372}">
      <dgm:prSet/>
      <dgm:spPr/>
      <dgm:t>
        <a:bodyPr rtlCol="0"/>
        <a:lstStyle/>
        <a:p>
          <a:pPr rtl="0"/>
          <a:endParaRPr lang="es-PE" sz="1800" b="0"/>
        </a:p>
      </dgm:t>
    </dgm:pt>
    <dgm:pt modelId="{4E450932-A23D-4E6F-B003-55768D824A48}">
      <dgm:prSet custT="1"/>
      <dgm:spPr>
        <a:solidFill>
          <a:schemeClr val="accent1">
            <a:alpha val="90000"/>
          </a:schemeClr>
        </a:solidFill>
      </dgm:spPr>
      <dgm:t>
        <a:bodyPr rtlCol="0"/>
        <a:lstStyle/>
        <a:p>
          <a:pPr rtl="0"/>
          <a:r>
            <a:rPr lang="fr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Chiffre d’affaires réalisé par les membres / PIB total de la région ou du district</a:t>
          </a:r>
        </a:p>
      </dgm:t>
    </dgm:pt>
    <dgm:pt modelId="{CF9B2780-C073-4E5B-8F7A-2B5E6AE3BE34}" type="parTrans" cxnId="{55B1AA71-481E-4FA1-BB49-9383B5F8A507}">
      <dgm:prSet/>
      <dgm:spPr/>
      <dgm:t>
        <a:bodyPr rtlCol="0"/>
        <a:lstStyle/>
        <a:p>
          <a:pPr rtl="0"/>
          <a:endParaRPr lang="es-PE" sz="1800" b="0"/>
        </a:p>
      </dgm:t>
    </dgm:pt>
    <dgm:pt modelId="{019C81AF-D408-452A-9218-9818BFF16334}" type="sibTrans" cxnId="{55B1AA71-481E-4FA1-BB49-9383B5F8A507}">
      <dgm:prSet/>
      <dgm:spPr/>
      <dgm:t>
        <a:bodyPr rtlCol="0"/>
        <a:lstStyle/>
        <a:p>
          <a:pPr rtl="0"/>
          <a:endParaRPr lang="es-PE" sz="1800" b="0"/>
        </a:p>
      </dgm:t>
    </dgm:pt>
    <dgm:pt modelId="{E9CC440D-52E7-4D87-9273-895EBA31D687}">
      <dgm:prSet phldrT="[Text]" custT="1"/>
      <dgm:spPr>
        <a:solidFill>
          <a:schemeClr val="accent1">
            <a:alpha val="90000"/>
          </a:schemeClr>
        </a:solidFill>
      </dgm:spPr>
      <dgm:t>
        <a:bodyPr rtlCol="0"/>
        <a:lstStyle/>
        <a:p>
          <a:pPr marL="0" indent="0" rtl="0"/>
          <a:r>
            <a:rPr lang="fr" sz="18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Nombre de membres, % de membres payant la cotisation </a:t>
          </a:r>
          <a:endParaRPr lang="en-US" sz="18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4D2F0B-DC8E-4A3D-93D0-3FAC6C97CC6B}" type="parTrans" cxnId="{ECACACF9-5A78-4C0C-9EF7-C1415E7FD203}">
      <dgm:prSet/>
      <dgm:spPr/>
      <dgm:t>
        <a:bodyPr rtlCol="0"/>
        <a:lstStyle/>
        <a:p>
          <a:pPr rtl="0"/>
          <a:endParaRPr lang="es-PE" sz="1800" b="0"/>
        </a:p>
      </dgm:t>
    </dgm:pt>
    <dgm:pt modelId="{704155A1-B74E-4031-B111-CD10E7AED993}" type="sibTrans" cxnId="{ECACACF9-5A78-4C0C-9EF7-C1415E7FD203}">
      <dgm:prSet/>
      <dgm:spPr/>
      <dgm:t>
        <a:bodyPr rtlCol="0"/>
        <a:lstStyle/>
        <a:p>
          <a:pPr rtl="0"/>
          <a:endParaRPr lang="es-PE" sz="1800" b="0"/>
        </a:p>
      </dgm:t>
    </dgm:pt>
    <dgm:pt modelId="{929D89E8-8A03-D341-A3E5-66688520B061}" type="pres">
      <dgm:prSet presAssocID="{1EAB7721-2B74-4F81-94C7-8C357A7173C8}" presName="linear" presStyleCnt="0">
        <dgm:presLayoutVars>
          <dgm:dir/>
          <dgm:animLvl val="lvl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0A07B0F-4C17-C446-BF00-5F0CF1F7FC22}" type="pres">
      <dgm:prSet presAssocID="{3F62851F-D176-4C2D-9E2E-616BF3F3D54F}" presName="parentLin" presStyleCnt="0"/>
      <dgm:spPr/>
    </dgm:pt>
    <dgm:pt modelId="{64581403-EBE2-5945-83B1-130306ED2F70}" type="pres">
      <dgm:prSet presAssocID="{3F62851F-D176-4C2D-9E2E-616BF3F3D54F}" presName="parentLeftMargin" presStyleLbl="node1" presStyleIdx="0" presStyleCnt="3"/>
      <dgm:spPr/>
      <dgm:t>
        <a:bodyPr rtlCol="0"/>
        <a:lstStyle/>
        <a:p>
          <a:pPr rtl="0"/>
          <a:endParaRPr lang="en-US"/>
        </a:p>
      </dgm:t>
    </dgm:pt>
    <dgm:pt modelId="{153A9AE2-03C2-3F49-B67F-E4231F96A35A}" type="pres">
      <dgm:prSet presAssocID="{3F62851F-D176-4C2D-9E2E-616BF3F3D54F}" presName="parentText" presStyleLbl="node1" presStyleIdx="0" presStyleCnt="3">
        <dgm:presLayoutVars>
          <dgm:chMax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C60ED386-A91B-3B4F-9E47-CA9678374427}" type="pres">
      <dgm:prSet presAssocID="{3F62851F-D176-4C2D-9E2E-616BF3F3D54F}" presName="negativeSpace" presStyleCnt="0"/>
      <dgm:spPr/>
    </dgm:pt>
    <dgm:pt modelId="{F78968CA-E042-5C42-9783-525134758867}" type="pres">
      <dgm:prSet presAssocID="{3F62851F-D176-4C2D-9E2E-616BF3F3D54F}" presName="childText" presStyleLbl="conFgAcc1" presStyleIdx="0" presStyleCnt="3" custScaleY="105600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4690E7B-4C7D-A24E-A47C-565BDCFB344A}" type="pres">
      <dgm:prSet presAssocID="{CD1D690F-95BA-426A-BD93-7CD7EA98E215}" presName="spaceBetweenRectangles" presStyleCnt="0"/>
      <dgm:spPr/>
    </dgm:pt>
    <dgm:pt modelId="{7DC470AB-7B24-0449-952C-916BF4AA5E60}" type="pres">
      <dgm:prSet presAssocID="{0C500F29-1331-4638-81E2-CC4C6CB3E09A}" presName="parentLin" presStyleCnt="0"/>
      <dgm:spPr/>
    </dgm:pt>
    <dgm:pt modelId="{5F6151AD-CA8C-6246-BDC6-FC5A84216950}" type="pres">
      <dgm:prSet presAssocID="{0C500F29-1331-4638-81E2-CC4C6CB3E09A}" presName="parentLeftMargin" presStyleLbl="node1" presStyleIdx="0" presStyleCnt="3"/>
      <dgm:spPr/>
      <dgm:t>
        <a:bodyPr rtlCol="0"/>
        <a:lstStyle/>
        <a:p>
          <a:pPr rtl="0"/>
          <a:endParaRPr lang="en-US"/>
        </a:p>
      </dgm:t>
    </dgm:pt>
    <dgm:pt modelId="{55CF05FB-39D4-FE49-8B07-53E22E159323}" type="pres">
      <dgm:prSet presAssocID="{0C500F29-1331-4638-81E2-CC4C6CB3E0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EF1ADA6-A849-AC40-BC35-C302C20BE65D}" type="pres">
      <dgm:prSet presAssocID="{0C500F29-1331-4638-81E2-CC4C6CB3E09A}" presName="negativeSpace" presStyleCnt="0"/>
      <dgm:spPr/>
    </dgm:pt>
    <dgm:pt modelId="{ABAB7AC1-4510-4947-821A-3FE829F2A973}" type="pres">
      <dgm:prSet presAssocID="{0C500F29-1331-4638-81E2-CC4C6CB3E09A}" presName="childText" presStyleLbl="conFgAcc1" presStyleIdx="1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44CDD2-D087-2D4F-818A-1B5AF9E6B22D}" type="pres">
      <dgm:prSet presAssocID="{2901DF6E-9C15-42F6-B72E-7C032391132D}" presName="spaceBetweenRectangles" presStyleCnt="0"/>
      <dgm:spPr/>
    </dgm:pt>
    <dgm:pt modelId="{7B4DD692-52AA-9645-BF71-3F9119C4B3BA}" type="pres">
      <dgm:prSet presAssocID="{4410CE3C-8714-4185-B237-5E85D6D6FEFA}" presName="parentLin" presStyleCnt="0"/>
      <dgm:spPr/>
    </dgm:pt>
    <dgm:pt modelId="{65711D2E-090B-074B-AE9C-0F2ABD57268F}" type="pres">
      <dgm:prSet presAssocID="{4410CE3C-8714-4185-B237-5E85D6D6FEFA}" presName="parentLeftMargin" presStyleLbl="node1" presStyleIdx="1" presStyleCnt="3"/>
      <dgm:spPr/>
      <dgm:t>
        <a:bodyPr rtlCol="0"/>
        <a:lstStyle/>
        <a:p>
          <a:pPr rtl="0"/>
          <a:endParaRPr lang="en-US"/>
        </a:p>
      </dgm:t>
    </dgm:pt>
    <dgm:pt modelId="{8364DB37-A002-7D44-9760-E13C048A2AF1}" type="pres">
      <dgm:prSet presAssocID="{4410CE3C-8714-4185-B237-5E85D6D6FEFA}" presName="parentText" presStyleLbl="node1" presStyleIdx="2" presStyleCnt="3">
        <dgm:presLayoutVars>
          <dgm:chMax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FF90000-261C-A044-8228-6540A6308F5A}" type="pres">
      <dgm:prSet presAssocID="{4410CE3C-8714-4185-B237-5E85D6D6FEFA}" presName="negativeSpace" presStyleCnt="0"/>
      <dgm:spPr/>
    </dgm:pt>
    <dgm:pt modelId="{871D9545-2D4C-B641-AC62-530AF32AFB76}" type="pres">
      <dgm:prSet presAssocID="{4410CE3C-8714-4185-B237-5E85D6D6FEFA}" presName="childText" presStyleLbl="conFgAcc1" presStyleIdx="2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5F43A68A-5AA0-4FD7-A77B-DB380D44D51E}" srcId="{1EAB7721-2B74-4F81-94C7-8C357A7173C8}" destId="{3F62851F-D176-4C2D-9E2E-616BF3F3D54F}" srcOrd="0" destOrd="0" parTransId="{51C43EAB-AE4E-414E-9460-0F77446A6294}" sibTransId="{CD1D690F-95BA-426A-BD93-7CD7EA98E215}"/>
    <dgm:cxn modelId="{1A09D025-2FA0-7447-B4D3-520B655E9616}" type="presOf" srcId="{0C500F29-1331-4638-81E2-CC4C6CB3E09A}" destId="{5F6151AD-CA8C-6246-BDC6-FC5A84216950}" srcOrd="0" destOrd="0" presId="urn:microsoft.com/office/officeart/2005/8/layout/list1"/>
    <dgm:cxn modelId="{949268A4-FA3F-C44B-82EB-763FF0F6B43F}" type="presOf" srcId="{4410CE3C-8714-4185-B237-5E85D6D6FEFA}" destId="{65711D2E-090B-074B-AE9C-0F2ABD57268F}" srcOrd="0" destOrd="0" presId="urn:microsoft.com/office/officeart/2005/8/layout/list1"/>
    <dgm:cxn modelId="{9562D4D3-2882-44FF-8E6F-09B8BE17A175}" srcId="{0C500F29-1331-4638-81E2-CC4C6CB3E09A}" destId="{E2EC3CF3-963D-4668-B8C6-9B905E3FDE0C}" srcOrd="0" destOrd="0" parTransId="{50F01F43-2CCC-4D56-AD40-7B7BDEC0EDF6}" sibTransId="{B73B6844-AD4C-4E8D-B0FB-E79B8D885DB5}"/>
    <dgm:cxn modelId="{55B1AA71-481E-4FA1-BB49-9383B5F8A507}" srcId="{3F62851F-D176-4C2D-9E2E-616BF3F3D54F}" destId="{4E450932-A23D-4E6F-B003-55768D824A48}" srcOrd="3" destOrd="0" parTransId="{CF9B2780-C073-4E5B-8F7A-2B5E6AE3BE34}" sibTransId="{019C81AF-D408-452A-9218-9818BFF16334}"/>
    <dgm:cxn modelId="{64565346-DA7E-DB44-AA1E-1EEAB62363EE}" type="presOf" srcId="{1EAB7721-2B74-4F81-94C7-8C357A7173C8}" destId="{929D89E8-8A03-D341-A3E5-66688520B061}" srcOrd="0" destOrd="0" presId="urn:microsoft.com/office/officeart/2005/8/layout/list1"/>
    <dgm:cxn modelId="{D96DDAF7-80A3-8247-BEBB-AE1215097417}" type="presOf" srcId="{3F62851F-D176-4C2D-9E2E-616BF3F3D54F}" destId="{153A9AE2-03C2-3F49-B67F-E4231F96A35A}" srcOrd="1" destOrd="0" presId="urn:microsoft.com/office/officeart/2005/8/layout/list1"/>
    <dgm:cxn modelId="{B9F2EB85-DED1-6442-923D-E97C96C7D51B}" type="presOf" srcId="{4410CE3C-8714-4185-B237-5E85D6D6FEFA}" destId="{8364DB37-A002-7D44-9760-E13C048A2AF1}" srcOrd="1" destOrd="0" presId="urn:microsoft.com/office/officeart/2005/8/layout/list1"/>
    <dgm:cxn modelId="{069A1090-49F2-1149-BD60-C06F018086B7}" type="presOf" srcId="{4E450932-A23D-4E6F-B003-55768D824A48}" destId="{F78968CA-E042-5C42-9783-525134758867}" srcOrd="0" destOrd="3" presId="urn:microsoft.com/office/officeart/2005/8/layout/list1"/>
    <dgm:cxn modelId="{8F0D010A-FC8F-4F9D-9C43-F5CE36A1DA54}" srcId="{1EAB7721-2B74-4F81-94C7-8C357A7173C8}" destId="{0C500F29-1331-4638-81E2-CC4C6CB3E09A}" srcOrd="1" destOrd="0" parTransId="{375823C2-BE02-4576-B626-C8B8BF854EA0}" sibTransId="{2901DF6E-9C15-42F6-B72E-7C032391132D}"/>
    <dgm:cxn modelId="{03B77896-F0D5-4DF8-B3C1-BEFB1C7FE3EA}" srcId="{4410CE3C-8714-4185-B237-5E85D6D6FEFA}" destId="{5A547214-709C-4FFF-8C1D-6A1BCC4CD572}" srcOrd="0" destOrd="0" parTransId="{C057D05D-7B08-421B-8EBD-575A35620555}" sibTransId="{1BEDFF35-64D9-4FDE-B952-925ACF02560E}"/>
    <dgm:cxn modelId="{BA8A80F1-F9C4-5D4E-B00F-7D657B744A06}" type="presOf" srcId="{5A547214-709C-4FFF-8C1D-6A1BCC4CD572}" destId="{871D9545-2D4C-B641-AC62-530AF32AFB76}" srcOrd="0" destOrd="0" presId="urn:microsoft.com/office/officeart/2005/8/layout/list1"/>
    <dgm:cxn modelId="{174A26B6-FE86-3641-85AC-A226B215F0E9}" type="presOf" srcId="{0C500F29-1331-4638-81E2-CC4C6CB3E09A}" destId="{55CF05FB-39D4-FE49-8B07-53E22E159323}" srcOrd="1" destOrd="0" presId="urn:microsoft.com/office/officeart/2005/8/layout/list1"/>
    <dgm:cxn modelId="{60D08875-6C04-F647-8F9D-1B03E21D26CA}" type="presOf" srcId="{E9CC440D-52E7-4D87-9273-895EBA31D687}" destId="{F78968CA-E042-5C42-9783-525134758867}" srcOrd="0" destOrd="0" presId="urn:microsoft.com/office/officeart/2005/8/layout/list1"/>
    <dgm:cxn modelId="{ECACACF9-5A78-4C0C-9EF7-C1415E7FD203}" srcId="{3F62851F-D176-4C2D-9E2E-616BF3F3D54F}" destId="{E9CC440D-52E7-4D87-9273-895EBA31D687}" srcOrd="0" destOrd="0" parTransId="{B84D2F0B-DC8E-4A3D-93D0-3FAC6C97CC6B}" sibTransId="{704155A1-B74E-4031-B111-CD10E7AED993}"/>
    <dgm:cxn modelId="{A5C981C0-1815-874D-8ABB-64A806C20FC2}" type="presOf" srcId="{E2EC3CF3-963D-4668-B8C6-9B905E3FDE0C}" destId="{ABAB7AC1-4510-4947-821A-3FE829F2A973}" srcOrd="0" destOrd="0" presId="urn:microsoft.com/office/officeart/2005/8/layout/list1"/>
    <dgm:cxn modelId="{93BE5F85-B152-E44E-AB42-13C648F85D96}" type="presOf" srcId="{8E04AF38-F52B-419A-B85D-16C4EC5CEB1F}" destId="{F78968CA-E042-5C42-9783-525134758867}" srcOrd="0" destOrd="2" presId="urn:microsoft.com/office/officeart/2005/8/layout/list1"/>
    <dgm:cxn modelId="{9F42EAA6-FB83-4A46-9407-BE28794F588A}" srcId="{1EAB7721-2B74-4F81-94C7-8C357A7173C8}" destId="{4410CE3C-8714-4185-B237-5E85D6D6FEFA}" srcOrd="2" destOrd="0" parTransId="{82314702-98D6-4FF9-A1A2-00243FDF960B}" sibTransId="{C41076E0-A378-4B46-B7C8-6DF99714A547}"/>
    <dgm:cxn modelId="{BA940111-0E5C-486B-AEC9-CDEFB715A372}" srcId="{3F62851F-D176-4C2D-9E2E-616BF3F3D54F}" destId="{8E04AF38-F52B-419A-B85D-16C4EC5CEB1F}" srcOrd="2" destOrd="0" parTransId="{C635BC85-26BD-484A-A749-7E38C96DD388}" sibTransId="{8EF3A820-49CA-46E7-BE1C-A94C44EA0CBE}"/>
    <dgm:cxn modelId="{225CA9DE-66F7-464E-A0EA-06EE5C162F15}" type="presOf" srcId="{4E8482AC-3733-4B47-9B01-85A0973EAE35}" destId="{F78968CA-E042-5C42-9783-525134758867}" srcOrd="0" destOrd="1" presId="urn:microsoft.com/office/officeart/2005/8/layout/list1"/>
    <dgm:cxn modelId="{3A47ED3C-12A5-BC4A-B644-A17C08070F77}" type="presOf" srcId="{3F62851F-D176-4C2D-9E2E-616BF3F3D54F}" destId="{64581403-EBE2-5945-83B1-130306ED2F70}" srcOrd="0" destOrd="0" presId="urn:microsoft.com/office/officeart/2005/8/layout/list1"/>
    <dgm:cxn modelId="{BBF2E245-B229-4EC0-8D5F-0652415E4C43}" srcId="{3F62851F-D176-4C2D-9E2E-616BF3F3D54F}" destId="{4E8482AC-3733-4B47-9B01-85A0973EAE35}" srcOrd="1" destOrd="0" parTransId="{75FB2CD9-0C31-4F57-A742-6DE0D2302A6D}" sibTransId="{86514A33-AF52-4978-A73D-FD48F5B46B6C}"/>
    <dgm:cxn modelId="{CF7F88C4-9EBE-BF40-833C-A8620ACEB9C6}" type="presParOf" srcId="{929D89E8-8A03-D341-A3E5-66688520B061}" destId="{60A07B0F-4C17-C446-BF00-5F0CF1F7FC22}" srcOrd="0" destOrd="0" presId="urn:microsoft.com/office/officeart/2005/8/layout/list1"/>
    <dgm:cxn modelId="{E4E4265F-54A9-7A4E-8266-298382935636}" type="presParOf" srcId="{60A07B0F-4C17-C446-BF00-5F0CF1F7FC22}" destId="{64581403-EBE2-5945-83B1-130306ED2F70}" srcOrd="0" destOrd="0" presId="urn:microsoft.com/office/officeart/2005/8/layout/list1"/>
    <dgm:cxn modelId="{DC6CAC3E-7471-F74F-8906-2678260EBAD0}" type="presParOf" srcId="{60A07B0F-4C17-C446-BF00-5F0CF1F7FC22}" destId="{153A9AE2-03C2-3F49-B67F-E4231F96A35A}" srcOrd="1" destOrd="0" presId="urn:microsoft.com/office/officeart/2005/8/layout/list1"/>
    <dgm:cxn modelId="{F1B499B7-6FB1-024C-9763-0841FC592267}" type="presParOf" srcId="{929D89E8-8A03-D341-A3E5-66688520B061}" destId="{C60ED386-A91B-3B4F-9E47-CA9678374427}" srcOrd="1" destOrd="0" presId="urn:microsoft.com/office/officeart/2005/8/layout/list1"/>
    <dgm:cxn modelId="{84EB1CD7-B020-6046-9ECF-7456CE13F508}" type="presParOf" srcId="{929D89E8-8A03-D341-A3E5-66688520B061}" destId="{F78968CA-E042-5C42-9783-525134758867}" srcOrd="2" destOrd="0" presId="urn:microsoft.com/office/officeart/2005/8/layout/list1"/>
    <dgm:cxn modelId="{2ABFED41-C5F4-4640-AF23-65A393AD4E78}" type="presParOf" srcId="{929D89E8-8A03-D341-A3E5-66688520B061}" destId="{24690E7B-4C7D-A24E-A47C-565BDCFB344A}" srcOrd="3" destOrd="0" presId="urn:microsoft.com/office/officeart/2005/8/layout/list1"/>
    <dgm:cxn modelId="{0DDB6F7D-DC4F-7B4B-B29D-9115101E2261}" type="presParOf" srcId="{929D89E8-8A03-D341-A3E5-66688520B061}" destId="{7DC470AB-7B24-0449-952C-916BF4AA5E60}" srcOrd="4" destOrd="0" presId="urn:microsoft.com/office/officeart/2005/8/layout/list1"/>
    <dgm:cxn modelId="{8883DFA5-46A7-074E-98A0-F1BFAC124F04}" type="presParOf" srcId="{7DC470AB-7B24-0449-952C-916BF4AA5E60}" destId="{5F6151AD-CA8C-6246-BDC6-FC5A84216950}" srcOrd="0" destOrd="0" presId="urn:microsoft.com/office/officeart/2005/8/layout/list1"/>
    <dgm:cxn modelId="{6C0C0BED-0EAD-4342-8930-C12D44F4EA14}" type="presParOf" srcId="{7DC470AB-7B24-0449-952C-916BF4AA5E60}" destId="{55CF05FB-39D4-FE49-8B07-53E22E159323}" srcOrd="1" destOrd="0" presId="urn:microsoft.com/office/officeart/2005/8/layout/list1"/>
    <dgm:cxn modelId="{4D58ACF5-EEF0-5446-B1B2-8D3EB575D4A8}" type="presParOf" srcId="{929D89E8-8A03-D341-A3E5-66688520B061}" destId="{3EF1ADA6-A849-AC40-BC35-C302C20BE65D}" srcOrd="5" destOrd="0" presId="urn:microsoft.com/office/officeart/2005/8/layout/list1"/>
    <dgm:cxn modelId="{B0AE5A05-7AC9-884B-B8BB-F0A1DC6A9F7F}" type="presParOf" srcId="{929D89E8-8A03-D341-A3E5-66688520B061}" destId="{ABAB7AC1-4510-4947-821A-3FE829F2A973}" srcOrd="6" destOrd="0" presId="urn:microsoft.com/office/officeart/2005/8/layout/list1"/>
    <dgm:cxn modelId="{33DAFC16-C67B-B24B-BF53-BB3AF9E3C9C4}" type="presParOf" srcId="{929D89E8-8A03-D341-A3E5-66688520B061}" destId="{E844CDD2-D087-2D4F-818A-1B5AF9E6B22D}" srcOrd="7" destOrd="0" presId="urn:microsoft.com/office/officeart/2005/8/layout/list1"/>
    <dgm:cxn modelId="{0C98B600-4CB7-0F49-BE3B-E9F33EED3E40}" type="presParOf" srcId="{929D89E8-8A03-D341-A3E5-66688520B061}" destId="{7B4DD692-52AA-9645-BF71-3F9119C4B3BA}" srcOrd="8" destOrd="0" presId="urn:microsoft.com/office/officeart/2005/8/layout/list1"/>
    <dgm:cxn modelId="{06ECD1E5-5919-5445-A95B-739C98F8AC9E}" type="presParOf" srcId="{7B4DD692-52AA-9645-BF71-3F9119C4B3BA}" destId="{65711D2E-090B-074B-AE9C-0F2ABD57268F}" srcOrd="0" destOrd="0" presId="urn:microsoft.com/office/officeart/2005/8/layout/list1"/>
    <dgm:cxn modelId="{AF9AFC53-5D80-7C40-825D-FE9D94447D2C}" type="presParOf" srcId="{7B4DD692-52AA-9645-BF71-3F9119C4B3BA}" destId="{8364DB37-A002-7D44-9760-E13C048A2AF1}" srcOrd="1" destOrd="0" presId="urn:microsoft.com/office/officeart/2005/8/layout/list1"/>
    <dgm:cxn modelId="{B046BB29-788B-7B4E-B6F3-118A1DB0CC67}" type="presParOf" srcId="{929D89E8-8A03-D341-A3E5-66688520B061}" destId="{DFF90000-261C-A044-8228-6540A6308F5A}" srcOrd="9" destOrd="0" presId="urn:microsoft.com/office/officeart/2005/8/layout/list1"/>
    <dgm:cxn modelId="{F0D45D07-E572-564B-898A-31E91642D8BE}" type="presParOf" srcId="{929D89E8-8A03-D341-A3E5-66688520B061}" destId="{871D9545-2D4C-B641-AC62-530AF32AFB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508E1B-26A6-4140-ACA7-A5D36C29A60D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 rtlCol="0"/>
        <a:lstStyle/>
        <a:p>
          <a:pPr rtl="0"/>
          <a:endParaRPr lang="en-GB"/>
        </a:p>
      </dgm:t>
    </dgm:pt>
    <dgm:pt modelId="{54C6DBDD-7C9E-41A0-93B7-46A80EB1D089}">
      <dgm:prSet/>
      <dgm:spPr>
        <a:solidFill>
          <a:srgbClr val="3366CC"/>
        </a:solidFill>
      </dgm:spPr>
      <dgm:t>
        <a:bodyPr rtlCol="0"/>
        <a:lstStyle/>
        <a:p>
          <a:pPr rtl="0"/>
          <a:r>
            <a:rPr lang="fr"/>
            <a:t>Données sur les membres répertoriées dans le fichier Excel: surtout les noms et les adresses</a:t>
          </a:r>
          <a:endParaRPr lang="en-GB" dirty="0"/>
        </a:p>
      </dgm:t>
    </dgm:pt>
    <dgm:pt modelId="{2D45BCE6-4F76-4EF8-B937-C0FBD515A83E}" type="parTrans" cxnId="{C33B94EA-7092-4624-9DB6-A76776035DA7}">
      <dgm:prSet/>
      <dgm:spPr/>
      <dgm:t>
        <a:bodyPr rtlCol="0"/>
        <a:lstStyle/>
        <a:p>
          <a:pPr rtl="0"/>
          <a:endParaRPr lang="en-GB"/>
        </a:p>
      </dgm:t>
    </dgm:pt>
    <dgm:pt modelId="{985C6CE2-4D69-44A2-BFFD-077E4AF04534}" type="sibTrans" cxnId="{C33B94EA-7092-4624-9DB6-A76776035DA7}">
      <dgm:prSet/>
      <dgm:spPr/>
      <dgm:t>
        <a:bodyPr rtlCol="0"/>
        <a:lstStyle/>
        <a:p>
          <a:pPr rtl="0"/>
          <a:endParaRPr lang="en-GB"/>
        </a:p>
      </dgm:t>
    </dgm:pt>
    <dgm:pt modelId="{21CE49E8-FA83-48C8-BAC3-2D7CE3770CCB}">
      <dgm:prSet/>
      <dgm:spPr>
        <a:solidFill>
          <a:srgbClr val="3366CC"/>
        </a:solidFill>
      </dgm:spPr>
      <dgm:t>
        <a:bodyPr rtlCol="0"/>
        <a:lstStyle/>
        <a:p>
          <a:pPr rtl="0"/>
          <a:r>
            <a:rPr lang="fr"/>
            <a:t>Différentes sources où sont stockées les informations sur les membres</a:t>
          </a:r>
          <a:endParaRPr lang="en-GB" dirty="0"/>
        </a:p>
      </dgm:t>
    </dgm:pt>
    <dgm:pt modelId="{254D44C4-64D7-41CC-80C4-B8025AA80F53}" type="parTrans" cxnId="{7E38AA7B-31A0-45E5-8351-6713EAC03640}">
      <dgm:prSet/>
      <dgm:spPr/>
      <dgm:t>
        <a:bodyPr rtlCol="0"/>
        <a:lstStyle/>
        <a:p>
          <a:pPr rtl="0"/>
          <a:endParaRPr lang="en-GB"/>
        </a:p>
      </dgm:t>
    </dgm:pt>
    <dgm:pt modelId="{5B156408-2BBF-4B05-BC3A-326071B44192}" type="sibTrans" cxnId="{7E38AA7B-31A0-45E5-8351-6713EAC03640}">
      <dgm:prSet/>
      <dgm:spPr/>
      <dgm:t>
        <a:bodyPr rtlCol="0"/>
        <a:lstStyle/>
        <a:p>
          <a:pPr rtl="0"/>
          <a:endParaRPr lang="en-GB"/>
        </a:p>
      </dgm:t>
    </dgm:pt>
    <dgm:pt modelId="{271AE743-0505-482B-8279-858B5C99353C}">
      <dgm:prSet/>
      <dgm:spPr>
        <a:solidFill>
          <a:srgbClr val="3366CC"/>
        </a:solidFill>
      </dgm:spPr>
      <dgm:t>
        <a:bodyPr rtlCol="0"/>
        <a:lstStyle/>
        <a:p>
          <a:pPr rtl="0"/>
          <a:r>
            <a:rPr lang="fr"/>
            <a:t>Possibilité limitée d’analyse et de rapport </a:t>
          </a:r>
          <a:endParaRPr lang="en-GB" dirty="0"/>
        </a:p>
      </dgm:t>
    </dgm:pt>
    <dgm:pt modelId="{B155E21A-0DCE-4408-97E6-5DAF2CCD5FB3}" type="parTrans" cxnId="{CD0F8F06-0BA3-40E8-83B4-8AF2652A697D}">
      <dgm:prSet/>
      <dgm:spPr/>
      <dgm:t>
        <a:bodyPr rtlCol="0"/>
        <a:lstStyle/>
        <a:p>
          <a:pPr rtl="0"/>
          <a:endParaRPr lang="en-GB"/>
        </a:p>
      </dgm:t>
    </dgm:pt>
    <dgm:pt modelId="{C4A431C5-F814-4AE7-833C-17C7B6F6EB62}" type="sibTrans" cxnId="{CD0F8F06-0BA3-40E8-83B4-8AF2652A697D}">
      <dgm:prSet/>
      <dgm:spPr/>
      <dgm:t>
        <a:bodyPr rtlCol="0"/>
        <a:lstStyle/>
        <a:p>
          <a:pPr rtl="0"/>
          <a:endParaRPr lang="en-GB"/>
        </a:p>
      </dgm:t>
    </dgm:pt>
    <dgm:pt modelId="{9D5B9BEF-B349-4920-B40D-40EEF5E8B2A7}">
      <dgm:prSet/>
      <dgm:spPr>
        <a:solidFill>
          <a:srgbClr val="3366CC"/>
        </a:solidFill>
      </dgm:spPr>
      <dgm:t>
        <a:bodyPr rtlCol="0"/>
        <a:lstStyle/>
        <a:p>
          <a:pPr rtl="0"/>
          <a:r>
            <a:rPr lang="fr"/>
            <a:t>Statique: aucun lien ne peut être découvert</a:t>
          </a:r>
          <a:endParaRPr lang="en-GB" dirty="0"/>
        </a:p>
      </dgm:t>
    </dgm:pt>
    <dgm:pt modelId="{474B3C26-8720-4D53-B652-E0655EFA894F}" type="parTrans" cxnId="{EECC8806-648F-47AD-8127-3FC208F01E98}">
      <dgm:prSet/>
      <dgm:spPr/>
      <dgm:t>
        <a:bodyPr rtlCol="0"/>
        <a:lstStyle/>
        <a:p>
          <a:pPr rtl="0"/>
          <a:endParaRPr lang="en-GB"/>
        </a:p>
      </dgm:t>
    </dgm:pt>
    <dgm:pt modelId="{5AF719D4-12F1-4B8B-8469-7F5DF86009C9}" type="sibTrans" cxnId="{EECC8806-648F-47AD-8127-3FC208F01E98}">
      <dgm:prSet/>
      <dgm:spPr/>
      <dgm:t>
        <a:bodyPr rtlCol="0"/>
        <a:lstStyle/>
        <a:p>
          <a:pPr rtl="0"/>
          <a:endParaRPr lang="en-GB"/>
        </a:p>
      </dgm:t>
    </dgm:pt>
    <dgm:pt modelId="{80C67E83-EA40-419A-AB65-63BBC11E493B}">
      <dgm:prSet/>
      <dgm:spPr>
        <a:solidFill>
          <a:srgbClr val="3366CC"/>
        </a:solidFill>
      </dgm:spPr>
      <dgm:t>
        <a:bodyPr rtlCol="0"/>
        <a:lstStyle/>
        <a:p>
          <a:pPr rtl="0"/>
          <a:r>
            <a:rPr lang="fr"/>
            <a:t>Travail intensif de mise à jour (souvent réalisé de manière irrégulière)</a:t>
          </a:r>
          <a:endParaRPr lang="en-GB" dirty="0"/>
        </a:p>
      </dgm:t>
    </dgm:pt>
    <dgm:pt modelId="{8C15506B-8AF8-4731-AB6E-E8507312E2AA}" type="parTrans" cxnId="{CEE96F8F-38F5-4182-A161-5B109DD07295}">
      <dgm:prSet/>
      <dgm:spPr/>
      <dgm:t>
        <a:bodyPr rtlCol="0"/>
        <a:lstStyle/>
        <a:p>
          <a:pPr rtl="0"/>
          <a:endParaRPr lang="en-GB"/>
        </a:p>
      </dgm:t>
    </dgm:pt>
    <dgm:pt modelId="{5760FE13-BDCD-4409-A9A8-F2ED5493A994}" type="sibTrans" cxnId="{CEE96F8F-38F5-4182-A161-5B109DD07295}">
      <dgm:prSet/>
      <dgm:spPr/>
      <dgm:t>
        <a:bodyPr rtlCol="0"/>
        <a:lstStyle/>
        <a:p>
          <a:pPr rtl="0"/>
          <a:endParaRPr lang="en-GB"/>
        </a:p>
      </dgm:t>
    </dgm:pt>
    <dgm:pt modelId="{C6E1D67F-CBC2-4413-A80E-7A714BCB7689}" type="pres">
      <dgm:prSet presAssocID="{9E508E1B-26A6-4140-ACA7-A5D36C29A60D}" presName="diagram" presStyleCnt="0">
        <dgm:presLayoutVars>
          <dgm:dir/>
          <dgm:resizeHandles val="exact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721FF569-6EDE-4FAA-B9D2-C0D02D09B52F}" type="pres">
      <dgm:prSet presAssocID="{54C6DBDD-7C9E-41A0-93B7-46A80EB1D089}" presName="node" presStyleLbl="node1" presStyleIdx="0" presStyleCnt="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070560F9-E1A7-4FD0-AE4D-ED8392B352CD}" type="pres">
      <dgm:prSet presAssocID="{985C6CE2-4D69-44A2-BFFD-077E4AF04534}" presName="sibTrans" presStyleCnt="0"/>
      <dgm:spPr/>
    </dgm:pt>
    <dgm:pt modelId="{C7E6DC6C-6AB3-4684-9F2E-742C902273D2}" type="pres">
      <dgm:prSet presAssocID="{21CE49E8-FA83-48C8-BAC3-2D7CE3770CCB}" presName="node" presStyleLbl="node1" presStyleIdx="1" presStyleCnt="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6A44DE91-FCC4-4740-964A-C8C9231783ED}" type="pres">
      <dgm:prSet presAssocID="{5B156408-2BBF-4B05-BC3A-326071B44192}" presName="sibTrans" presStyleCnt="0"/>
      <dgm:spPr/>
    </dgm:pt>
    <dgm:pt modelId="{5C4A40B6-2402-47D1-AB6B-E4916ADD18B6}" type="pres">
      <dgm:prSet presAssocID="{271AE743-0505-482B-8279-858B5C99353C}" presName="node" presStyleLbl="node1" presStyleIdx="2" presStyleCnt="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F65C1774-B611-4828-A293-978D6DEE293C}" type="pres">
      <dgm:prSet presAssocID="{C4A431C5-F814-4AE7-833C-17C7B6F6EB62}" presName="sibTrans" presStyleCnt="0"/>
      <dgm:spPr/>
    </dgm:pt>
    <dgm:pt modelId="{7175AAEF-4EB3-4607-BFEA-6145A8082165}" type="pres">
      <dgm:prSet presAssocID="{9D5B9BEF-B349-4920-B40D-40EEF5E8B2A7}" presName="node" presStyleLbl="node1" presStyleIdx="3" presStyleCnt="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123C74BC-E4C6-4684-B62C-E0A0E2EC5367}" type="pres">
      <dgm:prSet presAssocID="{5AF719D4-12F1-4B8B-8469-7F5DF86009C9}" presName="sibTrans" presStyleCnt="0"/>
      <dgm:spPr/>
    </dgm:pt>
    <dgm:pt modelId="{597643F5-6CCF-4440-A625-3711A08792C9}" type="pres">
      <dgm:prSet presAssocID="{80C67E83-EA40-419A-AB65-63BBC11E493B}" presName="node" presStyleLbl="node1" presStyleIdx="4" presStyleCnt="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</dgm:ptLst>
  <dgm:cxnLst>
    <dgm:cxn modelId="{4289A60C-83E3-406D-A19A-066FEC0271A5}" type="presOf" srcId="{54C6DBDD-7C9E-41A0-93B7-46A80EB1D089}" destId="{721FF569-6EDE-4FAA-B9D2-C0D02D09B52F}" srcOrd="0" destOrd="0" presId="urn:microsoft.com/office/officeart/2005/8/layout/default"/>
    <dgm:cxn modelId="{55DBF2CF-38C6-4DEC-B65E-C32A09312A29}" type="presOf" srcId="{9D5B9BEF-B349-4920-B40D-40EEF5E8B2A7}" destId="{7175AAEF-4EB3-4607-BFEA-6145A8082165}" srcOrd="0" destOrd="0" presId="urn:microsoft.com/office/officeart/2005/8/layout/default"/>
    <dgm:cxn modelId="{1F3612FF-C982-486A-B493-9AB018222095}" type="presOf" srcId="{271AE743-0505-482B-8279-858B5C99353C}" destId="{5C4A40B6-2402-47D1-AB6B-E4916ADD18B6}" srcOrd="0" destOrd="0" presId="urn:microsoft.com/office/officeart/2005/8/layout/default"/>
    <dgm:cxn modelId="{CEE96F8F-38F5-4182-A161-5B109DD07295}" srcId="{9E508E1B-26A6-4140-ACA7-A5D36C29A60D}" destId="{80C67E83-EA40-419A-AB65-63BBC11E493B}" srcOrd="4" destOrd="0" parTransId="{8C15506B-8AF8-4731-AB6E-E8507312E2AA}" sibTransId="{5760FE13-BDCD-4409-A9A8-F2ED5493A994}"/>
    <dgm:cxn modelId="{EECC8806-648F-47AD-8127-3FC208F01E98}" srcId="{9E508E1B-26A6-4140-ACA7-A5D36C29A60D}" destId="{9D5B9BEF-B349-4920-B40D-40EEF5E8B2A7}" srcOrd="3" destOrd="0" parTransId="{474B3C26-8720-4D53-B652-E0655EFA894F}" sibTransId="{5AF719D4-12F1-4B8B-8469-7F5DF86009C9}"/>
    <dgm:cxn modelId="{6285AB3C-CEF0-4C80-AA43-3469E848539E}" type="presOf" srcId="{21CE49E8-FA83-48C8-BAC3-2D7CE3770CCB}" destId="{C7E6DC6C-6AB3-4684-9F2E-742C902273D2}" srcOrd="0" destOrd="0" presId="urn:microsoft.com/office/officeart/2005/8/layout/default"/>
    <dgm:cxn modelId="{7E38AA7B-31A0-45E5-8351-6713EAC03640}" srcId="{9E508E1B-26A6-4140-ACA7-A5D36C29A60D}" destId="{21CE49E8-FA83-48C8-BAC3-2D7CE3770CCB}" srcOrd="1" destOrd="0" parTransId="{254D44C4-64D7-41CC-80C4-B8025AA80F53}" sibTransId="{5B156408-2BBF-4B05-BC3A-326071B44192}"/>
    <dgm:cxn modelId="{FBB30832-F172-47E7-9F8C-4C4A01CF88D2}" type="presOf" srcId="{80C67E83-EA40-419A-AB65-63BBC11E493B}" destId="{597643F5-6CCF-4440-A625-3711A08792C9}" srcOrd="0" destOrd="0" presId="urn:microsoft.com/office/officeart/2005/8/layout/default"/>
    <dgm:cxn modelId="{CD0F8F06-0BA3-40E8-83B4-8AF2652A697D}" srcId="{9E508E1B-26A6-4140-ACA7-A5D36C29A60D}" destId="{271AE743-0505-482B-8279-858B5C99353C}" srcOrd="2" destOrd="0" parTransId="{B155E21A-0DCE-4408-97E6-5DAF2CCD5FB3}" sibTransId="{C4A431C5-F814-4AE7-833C-17C7B6F6EB62}"/>
    <dgm:cxn modelId="{C33B94EA-7092-4624-9DB6-A76776035DA7}" srcId="{9E508E1B-26A6-4140-ACA7-A5D36C29A60D}" destId="{54C6DBDD-7C9E-41A0-93B7-46A80EB1D089}" srcOrd="0" destOrd="0" parTransId="{2D45BCE6-4F76-4EF8-B937-C0FBD515A83E}" sibTransId="{985C6CE2-4D69-44A2-BFFD-077E4AF04534}"/>
    <dgm:cxn modelId="{B4C76AD0-0BDF-4FB6-B8B9-338A12039972}" type="presOf" srcId="{9E508E1B-26A6-4140-ACA7-A5D36C29A60D}" destId="{C6E1D67F-CBC2-4413-A80E-7A714BCB7689}" srcOrd="0" destOrd="0" presId="urn:microsoft.com/office/officeart/2005/8/layout/default"/>
    <dgm:cxn modelId="{C8604292-BFF8-4876-80E5-8919F29F17DC}" type="presParOf" srcId="{C6E1D67F-CBC2-4413-A80E-7A714BCB7689}" destId="{721FF569-6EDE-4FAA-B9D2-C0D02D09B52F}" srcOrd="0" destOrd="0" presId="urn:microsoft.com/office/officeart/2005/8/layout/default"/>
    <dgm:cxn modelId="{FD2D6242-C750-4E97-95C3-DA2B8AF0BA6A}" type="presParOf" srcId="{C6E1D67F-CBC2-4413-A80E-7A714BCB7689}" destId="{070560F9-E1A7-4FD0-AE4D-ED8392B352CD}" srcOrd="1" destOrd="0" presId="urn:microsoft.com/office/officeart/2005/8/layout/default"/>
    <dgm:cxn modelId="{69FC10CF-7193-4A5E-B730-B66038AD7C13}" type="presParOf" srcId="{C6E1D67F-CBC2-4413-A80E-7A714BCB7689}" destId="{C7E6DC6C-6AB3-4684-9F2E-742C902273D2}" srcOrd="2" destOrd="0" presId="urn:microsoft.com/office/officeart/2005/8/layout/default"/>
    <dgm:cxn modelId="{AD41976A-4DE3-4E9A-9A0E-FAC5DF0E314B}" type="presParOf" srcId="{C6E1D67F-CBC2-4413-A80E-7A714BCB7689}" destId="{6A44DE91-FCC4-4740-964A-C8C9231783ED}" srcOrd="3" destOrd="0" presId="urn:microsoft.com/office/officeart/2005/8/layout/default"/>
    <dgm:cxn modelId="{62D6D902-D134-4B39-8FFA-444C1E2AFDCC}" type="presParOf" srcId="{C6E1D67F-CBC2-4413-A80E-7A714BCB7689}" destId="{5C4A40B6-2402-47D1-AB6B-E4916ADD18B6}" srcOrd="4" destOrd="0" presId="urn:microsoft.com/office/officeart/2005/8/layout/default"/>
    <dgm:cxn modelId="{59925FF8-E1AD-48B8-AFE6-B33F3CD6689F}" type="presParOf" srcId="{C6E1D67F-CBC2-4413-A80E-7A714BCB7689}" destId="{F65C1774-B611-4828-A293-978D6DEE293C}" srcOrd="5" destOrd="0" presId="urn:microsoft.com/office/officeart/2005/8/layout/default"/>
    <dgm:cxn modelId="{AF9ED471-3FB7-4A34-9F54-3087FBA04C8A}" type="presParOf" srcId="{C6E1D67F-CBC2-4413-A80E-7A714BCB7689}" destId="{7175AAEF-4EB3-4607-BFEA-6145A8082165}" srcOrd="6" destOrd="0" presId="urn:microsoft.com/office/officeart/2005/8/layout/default"/>
    <dgm:cxn modelId="{C115D97C-EEF1-434D-96D6-444E827062C2}" type="presParOf" srcId="{C6E1D67F-CBC2-4413-A80E-7A714BCB7689}" destId="{123C74BC-E4C6-4684-B62C-E0A0E2EC5367}" srcOrd="7" destOrd="0" presId="urn:microsoft.com/office/officeart/2005/8/layout/default"/>
    <dgm:cxn modelId="{D69A8B49-D796-4ACD-B1B1-2D7597D6AA54}" type="presParOf" srcId="{C6E1D67F-CBC2-4413-A80E-7A714BCB7689}" destId="{597643F5-6CCF-4440-A625-3711A08792C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508E1B-26A6-4140-ACA7-A5D36C29A60D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 rtlCol="0"/>
        <a:lstStyle/>
        <a:p>
          <a:pPr rtl="0"/>
          <a:endParaRPr lang="en-GB"/>
        </a:p>
      </dgm:t>
    </dgm:pt>
    <dgm:pt modelId="{54C6DBDD-7C9E-41A0-93B7-46A80EB1D089}">
      <dgm:prSet custT="1"/>
      <dgm:spPr>
        <a:solidFill>
          <a:srgbClr val="3366CC"/>
        </a:solidFill>
      </dgm:spPr>
      <dgm:t>
        <a:bodyPr rtlCol="0"/>
        <a:lstStyle/>
        <a:p>
          <a:pPr rtl="0"/>
          <a:r>
            <a:rPr lang="fr" sz="1400" b="1"/>
            <a:t>Qu’apporte CRM à la stratégie d’adhésion?</a:t>
          </a:r>
          <a:endParaRPr lang="en-GB" sz="1400" b="1" dirty="0"/>
        </a:p>
      </dgm:t>
    </dgm:pt>
    <dgm:pt modelId="{2D45BCE6-4F76-4EF8-B937-C0FBD515A83E}" type="parTrans" cxnId="{C33B94EA-7092-4624-9DB6-A76776035DA7}">
      <dgm:prSet/>
      <dgm:spPr/>
      <dgm:t>
        <a:bodyPr rtlCol="0"/>
        <a:lstStyle/>
        <a:p>
          <a:pPr rtl="0"/>
          <a:endParaRPr lang="en-GB"/>
        </a:p>
      </dgm:t>
    </dgm:pt>
    <dgm:pt modelId="{985C6CE2-4D69-44A2-BFFD-077E4AF04534}" type="sibTrans" cxnId="{C33B94EA-7092-4624-9DB6-A76776035DA7}">
      <dgm:prSet/>
      <dgm:spPr/>
      <dgm:t>
        <a:bodyPr rtlCol="0"/>
        <a:lstStyle/>
        <a:p>
          <a:pPr rtl="0"/>
          <a:endParaRPr lang="en-GB"/>
        </a:p>
      </dgm:t>
    </dgm:pt>
    <dgm:pt modelId="{188FD2D9-9DFC-4ECB-AD38-BEE058619385}">
      <dgm:prSet custT="1"/>
      <dgm:spPr>
        <a:solidFill>
          <a:srgbClr val="3366CC"/>
        </a:solidFill>
      </dgm:spPr>
      <dgm:t>
        <a:bodyPr rtlCol="0"/>
        <a:lstStyle/>
        <a:p>
          <a:pPr rtl="0"/>
          <a:r>
            <a:rPr lang="fr" sz="1400"/>
            <a:t>Orientation sur les besoins / les clients </a:t>
          </a:r>
          <a:endParaRPr lang="en-GB" sz="1400" dirty="0"/>
        </a:p>
      </dgm:t>
    </dgm:pt>
    <dgm:pt modelId="{D9601512-940C-483F-96F4-1313C8CA5DCE}" type="parTrans" cxnId="{B8003484-6934-4231-BBA5-510BB1612904}">
      <dgm:prSet/>
      <dgm:spPr/>
      <dgm:t>
        <a:bodyPr rtlCol="0"/>
        <a:lstStyle/>
        <a:p>
          <a:pPr rtl="0"/>
          <a:endParaRPr lang="en-GB"/>
        </a:p>
      </dgm:t>
    </dgm:pt>
    <dgm:pt modelId="{A3728A01-BA3E-44A8-AF81-CD5726A09822}" type="sibTrans" cxnId="{B8003484-6934-4231-BBA5-510BB1612904}">
      <dgm:prSet/>
      <dgm:spPr/>
      <dgm:t>
        <a:bodyPr rtlCol="0"/>
        <a:lstStyle/>
        <a:p>
          <a:pPr rtl="0"/>
          <a:endParaRPr lang="en-GB"/>
        </a:p>
      </dgm:t>
    </dgm:pt>
    <dgm:pt modelId="{99F5F8B8-6A85-4E4B-9D97-238B909F2096}">
      <dgm:prSet custT="1"/>
      <dgm:spPr/>
      <dgm:t>
        <a:bodyPr rtlCol="0"/>
        <a:lstStyle/>
        <a:p>
          <a:pPr rtl="0"/>
          <a:r>
            <a:rPr lang="fr" sz="1400"/>
            <a:t>Segmentation</a:t>
          </a:r>
        </a:p>
      </dgm:t>
    </dgm:pt>
    <dgm:pt modelId="{749B31C1-E87D-4A10-B29A-18FD3A6118BA}" type="parTrans" cxnId="{9B81A3B0-9BEB-4146-AED4-964A70ED525D}">
      <dgm:prSet/>
      <dgm:spPr/>
      <dgm:t>
        <a:bodyPr rtlCol="0"/>
        <a:lstStyle/>
        <a:p>
          <a:pPr rtl="0"/>
          <a:endParaRPr lang="en-GB"/>
        </a:p>
      </dgm:t>
    </dgm:pt>
    <dgm:pt modelId="{833FAF22-F837-4A37-8D18-751F819243B3}" type="sibTrans" cxnId="{9B81A3B0-9BEB-4146-AED4-964A70ED525D}">
      <dgm:prSet/>
      <dgm:spPr/>
      <dgm:t>
        <a:bodyPr rtlCol="0"/>
        <a:lstStyle/>
        <a:p>
          <a:pPr rtl="0"/>
          <a:endParaRPr lang="en-GB"/>
        </a:p>
      </dgm:t>
    </dgm:pt>
    <dgm:pt modelId="{C643AB71-EABE-4A49-B16F-49EE2DA431BD}">
      <dgm:prSet custT="1"/>
      <dgm:spPr/>
      <dgm:t>
        <a:bodyPr rtlCol="0"/>
        <a:lstStyle/>
        <a:p>
          <a:pPr rtl="0"/>
          <a:r>
            <a:rPr lang="fr" sz="1400"/>
            <a:t>Création de contacts à long terme et fidélisation</a:t>
          </a:r>
          <a:endParaRPr lang="en-GB" sz="1400" dirty="0"/>
        </a:p>
      </dgm:t>
    </dgm:pt>
    <dgm:pt modelId="{F0495CA8-A897-42AC-99E6-9C39CD0A199A}" type="parTrans" cxnId="{3B2BB609-7E49-47B2-99C4-8BB794D76C20}">
      <dgm:prSet/>
      <dgm:spPr/>
      <dgm:t>
        <a:bodyPr rtlCol="0"/>
        <a:lstStyle/>
        <a:p>
          <a:pPr rtl="0"/>
          <a:endParaRPr lang="en-GB"/>
        </a:p>
      </dgm:t>
    </dgm:pt>
    <dgm:pt modelId="{4C794AF9-C207-432C-AB4A-32D1658DC2E4}" type="sibTrans" cxnId="{3B2BB609-7E49-47B2-99C4-8BB794D76C20}">
      <dgm:prSet/>
      <dgm:spPr/>
      <dgm:t>
        <a:bodyPr rtlCol="0"/>
        <a:lstStyle/>
        <a:p>
          <a:pPr rtl="0"/>
          <a:endParaRPr lang="en-GB"/>
        </a:p>
      </dgm:t>
    </dgm:pt>
    <dgm:pt modelId="{2329424A-A0EE-48E2-B018-A613E24875DD}">
      <dgm:prSet custT="1"/>
      <dgm:spPr/>
      <dgm:t>
        <a:bodyPr rtlCol="0"/>
        <a:lstStyle/>
        <a:p>
          <a:pPr rtl="0"/>
          <a:r>
            <a:rPr lang="fr" sz="1400" dirty="0"/>
            <a:t>Suivi de près des résultats </a:t>
          </a:r>
        </a:p>
      </dgm:t>
    </dgm:pt>
    <dgm:pt modelId="{AD68FD8B-761D-4EEA-9073-4A066FFBAA30}" type="parTrans" cxnId="{04C53198-EA13-4920-95CD-723BC45562DA}">
      <dgm:prSet/>
      <dgm:spPr/>
      <dgm:t>
        <a:bodyPr rtlCol="0"/>
        <a:lstStyle/>
        <a:p>
          <a:pPr rtl="0"/>
          <a:endParaRPr lang="en-GB"/>
        </a:p>
      </dgm:t>
    </dgm:pt>
    <dgm:pt modelId="{C7F57EB6-7A6C-4A15-ABC5-F166F565566C}" type="sibTrans" cxnId="{04C53198-EA13-4920-95CD-723BC45562DA}">
      <dgm:prSet/>
      <dgm:spPr/>
      <dgm:t>
        <a:bodyPr rtlCol="0"/>
        <a:lstStyle/>
        <a:p>
          <a:pPr rtl="0"/>
          <a:endParaRPr lang="en-GB"/>
        </a:p>
      </dgm:t>
    </dgm:pt>
    <dgm:pt modelId="{CAF97ABF-F355-41BC-BD45-E74081318A34}">
      <dgm:prSet custT="1"/>
      <dgm:spPr>
        <a:solidFill>
          <a:srgbClr val="00B050"/>
        </a:solidFill>
      </dgm:spPr>
      <dgm:t>
        <a:bodyPr rtlCol="0"/>
        <a:lstStyle/>
        <a:p>
          <a:pPr rtl="0"/>
          <a:r>
            <a:rPr lang="fr" sz="1400" b="1" dirty="0"/>
            <a:t>Qu’offre CRM?</a:t>
          </a:r>
          <a:endParaRPr lang="en-GB" sz="1400" b="1" dirty="0"/>
        </a:p>
      </dgm:t>
    </dgm:pt>
    <dgm:pt modelId="{CCE3126A-AA64-4727-BE69-CE4C7A9F06BE}" type="parTrans" cxnId="{00574F3A-C24A-4E31-B647-6A4CEB9AA20C}">
      <dgm:prSet/>
      <dgm:spPr/>
      <dgm:t>
        <a:bodyPr rtlCol="0"/>
        <a:lstStyle/>
        <a:p>
          <a:pPr rtl="0"/>
          <a:endParaRPr lang="en-GB"/>
        </a:p>
      </dgm:t>
    </dgm:pt>
    <dgm:pt modelId="{E6635FD6-950C-4626-B228-CB00CB599AB7}" type="sibTrans" cxnId="{00574F3A-C24A-4E31-B647-6A4CEB9AA20C}">
      <dgm:prSet/>
      <dgm:spPr/>
      <dgm:t>
        <a:bodyPr rtlCol="0"/>
        <a:lstStyle/>
        <a:p>
          <a:pPr rtl="0"/>
          <a:endParaRPr lang="en-GB"/>
        </a:p>
      </dgm:t>
    </dgm:pt>
    <dgm:pt modelId="{C1E06503-E458-426F-B3E8-C3878D5F40FE}">
      <dgm:prSet custT="1"/>
      <dgm:spPr/>
      <dgm:t>
        <a:bodyPr rtlCol="0"/>
        <a:lstStyle/>
        <a:p>
          <a:pPr rtl="0"/>
          <a:r>
            <a:rPr lang="fr" sz="1400" dirty="0"/>
            <a:t>SOUTENU PAR LES TI!</a:t>
          </a:r>
          <a:endParaRPr lang="en-GB" sz="1400" dirty="0"/>
        </a:p>
      </dgm:t>
    </dgm:pt>
    <dgm:pt modelId="{24C48C3A-91B8-4567-8040-DADD70E02F16}" type="parTrans" cxnId="{3A5CC751-867C-42CD-8A20-DDBF5A489CF0}">
      <dgm:prSet/>
      <dgm:spPr/>
      <dgm:t>
        <a:bodyPr rtlCol="0"/>
        <a:lstStyle/>
        <a:p>
          <a:pPr rtl="0"/>
          <a:endParaRPr lang="en-GB"/>
        </a:p>
      </dgm:t>
    </dgm:pt>
    <dgm:pt modelId="{8AC1757B-92A0-4A89-AFF7-AB7145575BFA}" type="sibTrans" cxnId="{3A5CC751-867C-42CD-8A20-DDBF5A489CF0}">
      <dgm:prSet/>
      <dgm:spPr/>
      <dgm:t>
        <a:bodyPr rtlCol="0"/>
        <a:lstStyle/>
        <a:p>
          <a:pPr rtl="0"/>
          <a:endParaRPr lang="en-GB"/>
        </a:p>
      </dgm:t>
    </dgm:pt>
    <dgm:pt modelId="{240DA335-EF3C-414C-BB7F-63C04A965ACC}">
      <dgm:prSet custT="1"/>
      <dgm:spPr>
        <a:solidFill>
          <a:srgbClr val="00B050"/>
        </a:solidFill>
      </dgm:spPr>
      <dgm:t>
        <a:bodyPr rtlCol="0"/>
        <a:lstStyle/>
        <a:p>
          <a:pPr rtl="0"/>
          <a:r>
            <a:rPr lang="fr" sz="1400" dirty="0"/>
            <a:t>Bonnes données de base (nombre de membres total</a:t>
          </a:r>
          <a:r>
            <a:rPr lang="fr" sz="1400" dirty="0" smtClean="0"/>
            <a:t>/ retenus/ nouveaux</a:t>
          </a:r>
          <a:r>
            <a:rPr lang="fr" sz="1400" dirty="0"/>
            <a:t>; caractéristiques: taille, région, secteur, statut de paiement)</a:t>
          </a:r>
          <a:endParaRPr lang="en-GB" sz="1400" dirty="0"/>
        </a:p>
      </dgm:t>
    </dgm:pt>
    <dgm:pt modelId="{E3CCC646-E58C-493F-AB25-58C34BEE0A86}" type="parTrans" cxnId="{DD40AB50-C725-4B09-BF70-908F06AAB45B}">
      <dgm:prSet/>
      <dgm:spPr/>
      <dgm:t>
        <a:bodyPr rtlCol="0"/>
        <a:lstStyle/>
        <a:p>
          <a:pPr rtl="0"/>
          <a:endParaRPr lang="en-GB"/>
        </a:p>
      </dgm:t>
    </dgm:pt>
    <dgm:pt modelId="{FC82D016-518A-476B-AFBB-BADCB0D9FF9B}" type="sibTrans" cxnId="{DD40AB50-C725-4B09-BF70-908F06AAB45B}">
      <dgm:prSet/>
      <dgm:spPr/>
      <dgm:t>
        <a:bodyPr rtlCol="0"/>
        <a:lstStyle/>
        <a:p>
          <a:pPr rtl="0"/>
          <a:endParaRPr lang="en-GB"/>
        </a:p>
      </dgm:t>
    </dgm:pt>
    <dgm:pt modelId="{1F8AE901-375E-4A44-9A84-8E511654330D}">
      <dgm:prSet custT="1"/>
      <dgm:spPr>
        <a:solidFill>
          <a:srgbClr val="00B050"/>
        </a:solidFill>
      </dgm:spPr>
      <dgm:t>
        <a:bodyPr rtlCol="0"/>
        <a:lstStyle/>
        <a:p>
          <a:pPr rtl="0"/>
          <a:r>
            <a:rPr lang="fr" sz="1400" dirty="0"/>
            <a:t>Bonnes données de suivi: comment les clients utilisent-ils </a:t>
          </a:r>
          <a:r>
            <a:rPr lang="fr" sz="1400" dirty="0" smtClean="0"/>
            <a:t>l’</a:t>
          </a:r>
          <a:r>
            <a:rPr lang="fr-FR" sz="1400" dirty="0" smtClean="0"/>
            <a:t>OE</a:t>
          </a:r>
          <a:r>
            <a:rPr lang="fr" sz="1400" dirty="0" smtClean="0"/>
            <a:t>? </a:t>
          </a:r>
          <a:endParaRPr lang="en-GB" sz="1400" dirty="0"/>
        </a:p>
      </dgm:t>
    </dgm:pt>
    <dgm:pt modelId="{10226770-1335-4A72-A432-1AC8B3A11FAA}" type="parTrans" cxnId="{8B7278FD-9DC7-4C60-BB0F-D48696D3A474}">
      <dgm:prSet/>
      <dgm:spPr/>
      <dgm:t>
        <a:bodyPr rtlCol="0"/>
        <a:lstStyle/>
        <a:p>
          <a:pPr rtl="0"/>
          <a:endParaRPr lang="en-GB"/>
        </a:p>
      </dgm:t>
    </dgm:pt>
    <dgm:pt modelId="{74DA7052-1243-44AA-86A5-C1A631FD1319}" type="sibTrans" cxnId="{8B7278FD-9DC7-4C60-BB0F-D48696D3A474}">
      <dgm:prSet/>
      <dgm:spPr/>
      <dgm:t>
        <a:bodyPr rtlCol="0"/>
        <a:lstStyle/>
        <a:p>
          <a:pPr rtl="0"/>
          <a:endParaRPr lang="en-GB"/>
        </a:p>
      </dgm:t>
    </dgm:pt>
    <dgm:pt modelId="{A4A45FF6-D0D3-429C-BB03-8806C386C2DE}">
      <dgm:prSet custT="1"/>
      <dgm:spPr>
        <a:solidFill>
          <a:srgbClr val="00B050"/>
        </a:solidFill>
      </dgm:spPr>
      <dgm:t>
        <a:bodyPr rtlCol="0"/>
        <a:lstStyle/>
        <a:p>
          <a:pPr rtl="0"/>
          <a:r>
            <a:rPr lang="fr" sz="1400"/>
            <a:t>Données partagées (tous les collègues peuvent y avoir accès et contribuer à leur mise à jour)</a:t>
          </a:r>
          <a:endParaRPr lang="en-GB" sz="1400" dirty="0"/>
        </a:p>
      </dgm:t>
    </dgm:pt>
    <dgm:pt modelId="{19C4734E-97A6-413A-AFDA-D799D65D3358}" type="parTrans" cxnId="{1AD547FC-F068-44B2-9435-68D3AA62205D}">
      <dgm:prSet/>
      <dgm:spPr/>
      <dgm:t>
        <a:bodyPr rtlCol="0"/>
        <a:lstStyle/>
        <a:p>
          <a:pPr rtl="0"/>
          <a:endParaRPr lang="en-GB"/>
        </a:p>
      </dgm:t>
    </dgm:pt>
    <dgm:pt modelId="{CA290B41-8C39-4737-9958-23D1B47CBA53}" type="sibTrans" cxnId="{1AD547FC-F068-44B2-9435-68D3AA62205D}">
      <dgm:prSet/>
      <dgm:spPr/>
      <dgm:t>
        <a:bodyPr rtlCol="0"/>
        <a:lstStyle/>
        <a:p>
          <a:pPr rtl="0"/>
          <a:endParaRPr lang="en-GB"/>
        </a:p>
      </dgm:t>
    </dgm:pt>
    <dgm:pt modelId="{EEE82080-D490-4C81-9828-CF1DC6C37689}">
      <dgm:prSet custT="1"/>
      <dgm:spPr>
        <a:solidFill>
          <a:srgbClr val="00B050"/>
        </a:solidFill>
      </dgm:spPr>
      <dgm:t>
        <a:bodyPr rtlCol="0"/>
        <a:lstStyle/>
        <a:p>
          <a:pPr rtl="0"/>
          <a:r>
            <a:rPr lang="fr" sz="1400" dirty="0"/>
            <a:t>Données sur les clients potentiels – nouveaux membres potentiels   </a:t>
          </a:r>
          <a:endParaRPr lang="en-GB" sz="1400" dirty="0"/>
        </a:p>
      </dgm:t>
    </dgm:pt>
    <dgm:pt modelId="{D3CCEBAB-9A29-4BBD-B6F5-1170C137E85A}" type="parTrans" cxnId="{A9CDC6A1-B555-4198-BFDC-2957B353477F}">
      <dgm:prSet/>
      <dgm:spPr/>
      <dgm:t>
        <a:bodyPr rtlCol="0"/>
        <a:lstStyle/>
        <a:p>
          <a:pPr rtl="0"/>
          <a:endParaRPr lang="en-GB"/>
        </a:p>
      </dgm:t>
    </dgm:pt>
    <dgm:pt modelId="{C60FF5D9-5662-4C29-97DD-205BE8276966}" type="sibTrans" cxnId="{A9CDC6A1-B555-4198-BFDC-2957B353477F}">
      <dgm:prSet/>
      <dgm:spPr/>
      <dgm:t>
        <a:bodyPr rtlCol="0"/>
        <a:lstStyle/>
        <a:p>
          <a:pPr rtl="0"/>
          <a:endParaRPr lang="en-GB"/>
        </a:p>
      </dgm:t>
    </dgm:pt>
    <dgm:pt modelId="{C6E1D67F-CBC2-4413-A80E-7A714BCB7689}" type="pres">
      <dgm:prSet presAssocID="{9E508E1B-26A6-4140-ACA7-A5D36C29A60D}" presName="diagram" presStyleCnt="0">
        <dgm:presLayoutVars>
          <dgm:dir/>
          <dgm:resizeHandles val="exact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721FF569-6EDE-4FAA-B9D2-C0D02D09B52F}" type="pres">
      <dgm:prSet presAssocID="{54C6DBDD-7C9E-41A0-93B7-46A80EB1D089}" presName="node" presStyleLbl="node1" presStyleIdx="0" presStyleCnt="2" custScaleY="17785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070560F9-E1A7-4FD0-AE4D-ED8392B352CD}" type="pres">
      <dgm:prSet presAssocID="{985C6CE2-4D69-44A2-BFFD-077E4AF04534}" presName="sibTrans" presStyleCnt="0"/>
      <dgm:spPr/>
    </dgm:pt>
    <dgm:pt modelId="{6658964A-D6EB-4036-B3D4-EB92FB1E29A3}" type="pres">
      <dgm:prSet presAssocID="{CAF97ABF-F355-41BC-BD45-E74081318A34}" presName="node" presStyleLbl="node1" presStyleIdx="1" presStyleCnt="2" custScaleY="17785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</dgm:ptLst>
  <dgm:cxnLst>
    <dgm:cxn modelId="{F9E65CB5-3432-4679-82BE-5ED110A8C71C}" type="presOf" srcId="{54C6DBDD-7C9E-41A0-93B7-46A80EB1D089}" destId="{721FF569-6EDE-4FAA-B9D2-C0D02D09B52F}" srcOrd="0" destOrd="0" presId="urn:microsoft.com/office/officeart/2005/8/layout/default"/>
    <dgm:cxn modelId="{9BA38E8D-087B-4EA4-9341-0C22F1B98B02}" type="presOf" srcId="{A4A45FF6-D0D3-429C-BB03-8806C386C2DE}" destId="{6658964A-D6EB-4036-B3D4-EB92FB1E29A3}" srcOrd="0" destOrd="3" presId="urn:microsoft.com/office/officeart/2005/8/layout/default"/>
    <dgm:cxn modelId="{8B7278FD-9DC7-4C60-BB0F-D48696D3A474}" srcId="{CAF97ABF-F355-41BC-BD45-E74081318A34}" destId="{1F8AE901-375E-4A44-9A84-8E511654330D}" srcOrd="1" destOrd="0" parTransId="{10226770-1335-4A72-A432-1AC8B3A11FAA}" sibTransId="{74DA7052-1243-44AA-86A5-C1A631FD1319}"/>
    <dgm:cxn modelId="{82DF10B8-EF0A-4A09-886C-A5A03744E805}" type="presOf" srcId="{C1E06503-E458-426F-B3E8-C3878D5F40FE}" destId="{721FF569-6EDE-4FAA-B9D2-C0D02D09B52F}" srcOrd="0" destOrd="5" presId="urn:microsoft.com/office/officeart/2005/8/layout/default"/>
    <dgm:cxn modelId="{A9CDC6A1-B555-4198-BFDC-2957B353477F}" srcId="{CAF97ABF-F355-41BC-BD45-E74081318A34}" destId="{EEE82080-D490-4C81-9828-CF1DC6C37689}" srcOrd="3" destOrd="0" parTransId="{D3CCEBAB-9A29-4BBD-B6F5-1170C137E85A}" sibTransId="{C60FF5D9-5662-4C29-97DD-205BE8276966}"/>
    <dgm:cxn modelId="{CA9B5A6E-12DF-4F03-BB62-7B8DFDC8D0BD}" type="presOf" srcId="{240DA335-EF3C-414C-BB7F-63C04A965ACC}" destId="{6658964A-D6EB-4036-B3D4-EB92FB1E29A3}" srcOrd="0" destOrd="1" presId="urn:microsoft.com/office/officeart/2005/8/layout/default"/>
    <dgm:cxn modelId="{0737FCB2-5808-45EE-9A88-62731417CBAF}" type="presOf" srcId="{188FD2D9-9DFC-4ECB-AD38-BEE058619385}" destId="{721FF569-6EDE-4FAA-B9D2-C0D02D09B52F}" srcOrd="0" destOrd="1" presId="urn:microsoft.com/office/officeart/2005/8/layout/default"/>
    <dgm:cxn modelId="{5188837A-B9FE-40DC-9BE8-E2F86BE411EE}" type="presOf" srcId="{C643AB71-EABE-4A49-B16F-49EE2DA431BD}" destId="{721FF569-6EDE-4FAA-B9D2-C0D02D09B52F}" srcOrd="0" destOrd="3" presId="urn:microsoft.com/office/officeart/2005/8/layout/default"/>
    <dgm:cxn modelId="{2EEF6D22-6623-4E29-B293-A94D2DD8C8EA}" type="presOf" srcId="{1F8AE901-375E-4A44-9A84-8E511654330D}" destId="{6658964A-D6EB-4036-B3D4-EB92FB1E29A3}" srcOrd="0" destOrd="2" presId="urn:microsoft.com/office/officeart/2005/8/layout/default"/>
    <dgm:cxn modelId="{3A5CC751-867C-42CD-8A20-DDBF5A489CF0}" srcId="{54C6DBDD-7C9E-41A0-93B7-46A80EB1D089}" destId="{C1E06503-E458-426F-B3E8-C3878D5F40FE}" srcOrd="4" destOrd="0" parTransId="{24C48C3A-91B8-4567-8040-DADD70E02F16}" sibTransId="{8AC1757B-92A0-4A89-AFF7-AB7145575BFA}"/>
    <dgm:cxn modelId="{B8003484-6934-4231-BBA5-510BB1612904}" srcId="{54C6DBDD-7C9E-41A0-93B7-46A80EB1D089}" destId="{188FD2D9-9DFC-4ECB-AD38-BEE058619385}" srcOrd="0" destOrd="0" parTransId="{D9601512-940C-483F-96F4-1313C8CA5DCE}" sibTransId="{A3728A01-BA3E-44A8-AF81-CD5726A09822}"/>
    <dgm:cxn modelId="{C8BB5867-1658-48EF-9D78-6866410E751E}" type="presOf" srcId="{CAF97ABF-F355-41BC-BD45-E74081318A34}" destId="{6658964A-D6EB-4036-B3D4-EB92FB1E29A3}" srcOrd="0" destOrd="0" presId="urn:microsoft.com/office/officeart/2005/8/layout/default"/>
    <dgm:cxn modelId="{1AD547FC-F068-44B2-9435-68D3AA62205D}" srcId="{CAF97ABF-F355-41BC-BD45-E74081318A34}" destId="{A4A45FF6-D0D3-429C-BB03-8806C386C2DE}" srcOrd="2" destOrd="0" parTransId="{19C4734E-97A6-413A-AFDA-D799D65D3358}" sibTransId="{CA290B41-8C39-4737-9958-23D1B47CBA53}"/>
    <dgm:cxn modelId="{0105DEF5-2048-4C63-BF9A-0C74CC88A592}" type="presOf" srcId="{99F5F8B8-6A85-4E4B-9D97-238B909F2096}" destId="{721FF569-6EDE-4FAA-B9D2-C0D02D09B52F}" srcOrd="0" destOrd="2" presId="urn:microsoft.com/office/officeart/2005/8/layout/default"/>
    <dgm:cxn modelId="{39B55236-C736-43A0-9C68-4B702BD6C778}" type="presOf" srcId="{2329424A-A0EE-48E2-B018-A613E24875DD}" destId="{721FF569-6EDE-4FAA-B9D2-C0D02D09B52F}" srcOrd="0" destOrd="4" presId="urn:microsoft.com/office/officeart/2005/8/layout/default"/>
    <dgm:cxn modelId="{9B81A3B0-9BEB-4146-AED4-964A70ED525D}" srcId="{54C6DBDD-7C9E-41A0-93B7-46A80EB1D089}" destId="{99F5F8B8-6A85-4E4B-9D97-238B909F2096}" srcOrd="1" destOrd="0" parTransId="{749B31C1-E87D-4A10-B29A-18FD3A6118BA}" sibTransId="{833FAF22-F837-4A37-8D18-751F819243B3}"/>
    <dgm:cxn modelId="{383ABE98-122F-4B52-B196-3D3466BEB5FC}" type="presOf" srcId="{EEE82080-D490-4C81-9828-CF1DC6C37689}" destId="{6658964A-D6EB-4036-B3D4-EB92FB1E29A3}" srcOrd="0" destOrd="4" presId="urn:microsoft.com/office/officeart/2005/8/layout/default"/>
    <dgm:cxn modelId="{DD40AB50-C725-4B09-BF70-908F06AAB45B}" srcId="{CAF97ABF-F355-41BC-BD45-E74081318A34}" destId="{240DA335-EF3C-414C-BB7F-63C04A965ACC}" srcOrd="0" destOrd="0" parTransId="{E3CCC646-E58C-493F-AB25-58C34BEE0A86}" sibTransId="{FC82D016-518A-476B-AFBB-BADCB0D9FF9B}"/>
    <dgm:cxn modelId="{00574F3A-C24A-4E31-B647-6A4CEB9AA20C}" srcId="{9E508E1B-26A6-4140-ACA7-A5D36C29A60D}" destId="{CAF97ABF-F355-41BC-BD45-E74081318A34}" srcOrd="1" destOrd="0" parTransId="{CCE3126A-AA64-4727-BE69-CE4C7A9F06BE}" sibTransId="{E6635FD6-950C-4626-B228-CB00CB599AB7}"/>
    <dgm:cxn modelId="{3B2BB609-7E49-47B2-99C4-8BB794D76C20}" srcId="{54C6DBDD-7C9E-41A0-93B7-46A80EB1D089}" destId="{C643AB71-EABE-4A49-B16F-49EE2DA431BD}" srcOrd="2" destOrd="0" parTransId="{F0495CA8-A897-42AC-99E6-9C39CD0A199A}" sibTransId="{4C794AF9-C207-432C-AB4A-32D1658DC2E4}"/>
    <dgm:cxn modelId="{C33B94EA-7092-4624-9DB6-A76776035DA7}" srcId="{9E508E1B-26A6-4140-ACA7-A5D36C29A60D}" destId="{54C6DBDD-7C9E-41A0-93B7-46A80EB1D089}" srcOrd="0" destOrd="0" parTransId="{2D45BCE6-4F76-4EF8-B937-C0FBD515A83E}" sibTransId="{985C6CE2-4D69-44A2-BFFD-077E4AF04534}"/>
    <dgm:cxn modelId="{04C53198-EA13-4920-95CD-723BC45562DA}" srcId="{54C6DBDD-7C9E-41A0-93B7-46A80EB1D089}" destId="{2329424A-A0EE-48E2-B018-A613E24875DD}" srcOrd="3" destOrd="0" parTransId="{AD68FD8B-761D-4EEA-9073-4A066FFBAA30}" sibTransId="{C7F57EB6-7A6C-4A15-ABC5-F166F565566C}"/>
    <dgm:cxn modelId="{FA8C7CDC-F68B-42A6-AE19-42C5E09DA38F}" type="presOf" srcId="{9E508E1B-26A6-4140-ACA7-A5D36C29A60D}" destId="{C6E1D67F-CBC2-4413-A80E-7A714BCB7689}" srcOrd="0" destOrd="0" presId="urn:microsoft.com/office/officeart/2005/8/layout/default"/>
    <dgm:cxn modelId="{F328FFB8-3F92-473F-B27D-953A02B3654F}" type="presParOf" srcId="{C6E1D67F-CBC2-4413-A80E-7A714BCB7689}" destId="{721FF569-6EDE-4FAA-B9D2-C0D02D09B52F}" srcOrd="0" destOrd="0" presId="urn:microsoft.com/office/officeart/2005/8/layout/default"/>
    <dgm:cxn modelId="{28A49DBD-641A-4642-9FC7-7ECFA1C39BA7}" type="presParOf" srcId="{C6E1D67F-CBC2-4413-A80E-7A714BCB7689}" destId="{070560F9-E1A7-4FD0-AE4D-ED8392B352CD}" srcOrd="1" destOrd="0" presId="urn:microsoft.com/office/officeart/2005/8/layout/default"/>
    <dgm:cxn modelId="{28675C70-E20B-4CFF-A47D-378B8DB9A6FB}" type="presParOf" srcId="{C6E1D67F-CBC2-4413-A80E-7A714BCB7689}" destId="{6658964A-D6EB-4036-B3D4-EB92FB1E29A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1128D0-F192-4845-9CA9-3C0E3E37A813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6E1D280C-19D7-3741-83D7-0AEBFCE5E9CE}">
      <dgm:prSet phldrT="[Text]"/>
      <dgm:spPr/>
      <dgm:t>
        <a:bodyPr rtlCol="0"/>
        <a:lstStyle/>
        <a:p>
          <a:pPr rtl="0"/>
          <a:r>
            <a:rPr lang="fr">
              <a:solidFill>
                <a:schemeClr val="bg1"/>
              </a:solidFill>
            </a:rPr>
            <a:t>Manque de valeur perçu</a:t>
          </a:r>
          <a:endParaRPr lang="en-US" dirty="0">
            <a:solidFill>
              <a:schemeClr val="bg1"/>
            </a:solidFill>
          </a:endParaRPr>
        </a:p>
      </dgm:t>
    </dgm:pt>
    <dgm:pt modelId="{FFD12FD9-82EA-CE4B-8E6F-1F769536FBCE}" type="parTrans" cxnId="{742D5EC4-C74C-2249-8914-C53528574798}">
      <dgm:prSet/>
      <dgm:spPr/>
      <dgm:t>
        <a:bodyPr rtlCol="0"/>
        <a:lstStyle/>
        <a:p>
          <a:pPr rtl="0"/>
          <a:endParaRPr lang="en-US">
            <a:solidFill>
              <a:schemeClr val="bg1"/>
            </a:solidFill>
          </a:endParaRPr>
        </a:p>
      </dgm:t>
    </dgm:pt>
    <dgm:pt modelId="{B12133C5-0C7C-BE45-82FF-6AD7426434B1}" type="sibTrans" cxnId="{742D5EC4-C74C-2249-8914-C53528574798}">
      <dgm:prSet/>
      <dgm:spPr/>
      <dgm:t>
        <a:bodyPr rtlCol="0"/>
        <a:lstStyle/>
        <a:p>
          <a:pPr rtl="0"/>
          <a:endParaRPr lang="en-US">
            <a:solidFill>
              <a:schemeClr val="bg1"/>
            </a:solidFill>
          </a:endParaRPr>
        </a:p>
      </dgm:t>
    </dgm:pt>
    <dgm:pt modelId="{87DBC735-C91A-3244-8A72-B373FF255DFF}">
      <dgm:prSet/>
      <dgm:spPr/>
      <dgm:t>
        <a:bodyPr rtlCol="0"/>
        <a:lstStyle/>
        <a:p>
          <a:pPr rtl="0"/>
          <a:r>
            <a:rPr lang="fr" dirty="0" smtClean="0">
              <a:solidFill>
                <a:schemeClr val="bg1"/>
              </a:solidFill>
            </a:rPr>
            <a:t>Coût excessif</a:t>
          </a:r>
          <a:endParaRPr lang="en-US" altLang="en-US" dirty="0">
            <a:solidFill>
              <a:schemeClr val="bg1"/>
            </a:solidFill>
          </a:endParaRPr>
        </a:p>
      </dgm:t>
    </dgm:pt>
    <dgm:pt modelId="{D0852713-377C-374A-A78E-6C918EDAB103}" type="parTrans" cxnId="{3B424580-EF82-7845-BA1D-9AFD4A90E101}">
      <dgm:prSet/>
      <dgm:spPr/>
      <dgm:t>
        <a:bodyPr rtlCol="0"/>
        <a:lstStyle/>
        <a:p>
          <a:pPr rtl="0"/>
          <a:endParaRPr lang="en-US">
            <a:solidFill>
              <a:schemeClr val="bg1"/>
            </a:solidFill>
          </a:endParaRPr>
        </a:p>
      </dgm:t>
    </dgm:pt>
    <dgm:pt modelId="{377D130F-62B9-A648-AD10-B5D01AE91568}" type="sibTrans" cxnId="{3B424580-EF82-7845-BA1D-9AFD4A90E101}">
      <dgm:prSet/>
      <dgm:spPr/>
      <dgm:t>
        <a:bodyPr rtlCol="0"/>
        <a:lstStyle/>
        <a:p>
          <a:pPr rtl="0"/>
          <a:endParaRPr lang="en-US">
            <a:solidFill>
              <a:schemeClr val="bg1"/>
            </a:solidFill>
          </a:endParaRPr>
        </a:p>
      </dgm:t>
    </dgm:pt>
    <dgm:pt modelId="{B51D658B-5252-8442-86CF-8D296B62EC74}">
      <dgm:prSet/>
      <dgm:spPr/>
      <dgm:t>
        <a:bodyPr rtlCol="0"/>
        <a:lstStyle/>
        <a:p>
          <a:pPr rtl="0"/>
          <a:r>
            <a:rPr lang="fr" dirty="0" smtClean="0">
              <a:solidFill>
                <a:schemeClr val="bg1"/>
              </a:solidFill>
            </a:rPr>
            <a:t>Oubli </a:t>
          </a:r>
          <a:r>
            <a:rPr lang="fr" dirty="0">
              <a:solidFill>
                <a:schemeClr val="bg1"/>
              </a:solidFill>
            </a:rPr>
            <a:t>de </a:t>
          </a:r>
          <a:r>
            <a:rPr lang="fr" dirty="0" smtClean="0">
              <a:solidFill>
                <a:schemeClr val="bg1"/>
              </a:solidFill>
            </a:rPr>
            <a:t>renouvellement</a:t>
          </a:r>
          <a:endParaRPr lang="en-US" altLang="en-US" dirty="0">
            <a:solidFill>
              <a:schemeClr val="bg1"/>
            </a:solidFill>
          </a:endParaRPr>
        </a:p>
      </dgm:t>
    </dgm:pt>
    <dgm:pt modelId="{5B810667-B58A-C444-A224-ADBEC7EC8E64}" type="parTrans" cxnId="{F8D05959-6A85-D940-A40A-75CBC57672F2}">
      <dgm:prSet/>
      <dgm:spPr/>
      <dgm:t>
        <a:bodyPr rtlCol="0"/>
        <a:lstStyle/>
        <a:p>
          <a:pPr rtl="0"/>
          <a:endParaRPr lang="en-US">
            <a:solidFill>
              <a:schemeClr val="bg1"/>
            </a:solidFill>
          </a:endParaRPr>
        </a:p>
      </dgm:t>
    </dgm:pt>
    <dgm:pt modelId="{CAB7659F-D148-B746-B7BE-DF03F053C19A}" type="sibTrans" cxnId="{F8D05959-6A85-D940-A40A-75CBC57672F2}">
      <dgm:prSet/>
      <dgm:spPr/>
      <dgm:t>
        <a:bodyPr rtlCol="0"/>
        <a:lstStyle/>
        <a:p>
          <a:pPr rtl="0"/>
          <a:endParaRPr lang="en-US">
            <a:solidFill>
              <a:schemeClr val="bg1"/>
            </a:solidFill>
          </a:endParaRPr>
        </a:p>
      </dgm:t>
    </dgm:pt>
    <dgm:pt modelId="{1603A3F3-E8DE-964D-9F01-603CC4E5C2C9}">
      <dgm:prSet/>
      <dgm:spPr/>
      <dgm:t>
        <a:bodyPr rtlCol="0"/>
        <a:lstStyle/>
        <a:p>
          <a:pPr rtl="0"/>
          <a:r>
            <a:rPr lang="fr" dirty="0">
              <a:solidFill>
                <a:schemeClr val="bg1"/>
              </a:solidFill>
            </a:rPr>
            <a:t>Pas </a:t>
          </a:r>
          <a:r>
            <a:rPr lang="fr" dirty="0" smtClean="0">
              <a:solidFill>
                <a:schemeClr val="bg1"/>
              </a:solidFill>
            </a:rPr>
            <a:t>d’information sur l’offre </a:t>
          </a:r>
          <a:r>
            <a:rPr lang="fr" dirty="0">
              <a:solidFill>
                <a:schemeClr val="bg1"/>
              </a:solidFill>
            </a:rPr>
            <a:t>de </a:t>
          </a:r>
          <a:r>
            <a:rPr lang="fr" dirty="0" smtClean="0">
              <a:solidFill>
                <a:schemeClr val="bg1"/>
              </a:solidFill>
            </a:rPr>
            <a:t>l’</a:t>
          </a:r>
          <a:r>
            <a:rPr lang="fr-FR" dirty="0" smtClean="0">
              <a:solidFill>
                <a:schemeClr val="bg1"/>
              </a:solidFill>
            </a:rPr>
            <a:t>OE</a:t>
          </a:r>
          <a:endParaRPr lang="en-US" altLang="en-US" dirty="0">
            <a:solidFill>
              <a:schemeClr val="bg1"/>
            </a:solidFill>
          </a:endParaRPr>
        </a:p>
      </dgm:t>
    </dgm:pt>
    <dgm:pt modelId="{1458E49C-F804-B348-A64A-8F4140DA40D1}" type="parTrans" cxnId="{D8BD6E9B-F117-674E-BD88-A8A5DA6143F7}">
      <dgm:prSet/>
      <dgm:spPr/>
      <dgm:t>
        <a:bodyPr rtlCol="0"/>
        <a:lstStyle/>
        <a:p>
          <a:pPr rtl="0"/>
          <a:endParaRPr lang="en-US">
            <a:solidFill>
              <a:schemeClr val="bg1"/>
            </a:solidFill>
          </a:endParaRPr>
        </a:p>
      </dgm:t>
    </dgm:pt>
    <dgm:pt modelId="{92FA793F-0740-FC46-8B63-903B0A635B37}" type="sibTrans" cxnId="{D8BD6E9B-F117-674E-BD88-A8A5DA6143F7}">
      <dgm:prSet/>
      <dgm:spPr/>
      <dgm:t>
        <a:bodyPr rtlCol="0"/>
        <a:lstStyle/>
        <a:p>
          <a:pPr rtl="0"/>
          <a:endParaRPr lang="en-US">
            <a:solidFill>
              <a:schemeClr val="bg1"/>
            </a:solidFill>
          </a:endParaRPr>
        </a:p>
      </dgm:t>
    </dgm:pt>
    <dgm:pt modelId="{FDD9FE70-EA34-0B45-968B-0A196D272282}">
      <dgm:prSet/>
      <dgm:spPr/>
      <dgm:t>
        <a:bodyPr rtlCol="0"/>
        <a:lstStyle/>
        <a:p>
          <a:pPr rtl="0"/>
          <a:r>
            <a:rPr lang="fr" dirty="0">
              <a:solidFill>
                <a:schemeClr val="bg1"/>
              </a:solidFill>
            </a:rPr>
            <a:t>Pas </a:t>
          </a:r>
          <a:r>
            <a:rPr lang="fr" dirty="0" smtClean="0">
              <a:solidFill>
                <a:schemeClr val="bg1"/>
              </a:solidFill>
            </a:rPr>
            <a:t>d’implication</a:t>
          </a:r>
          <a:endParaRPr lang="en-US" altLang="en-US" dirty="0">
            <a:solidFill>
              <a:schemeClr val="bg1"/>
            </a:solidFill>
          </a:endParaRPr>
        </a:p>
      </dgm:t>
    </dgm:pt>
    <dgm:pt modelId="{4FF01C18-10D2-404D-AF7F-28BDEB500422}" type="parTrans" cxnId="{6242CB2A-552E-3C4D-B744-8E5A9795D700}">
      <dgm:prSet/>
      <dgm:spPr/>
      <dgm:t>
        <a:bodyPr rtlCol="0"/>
        <a:lstStyle/>
        <a:p>
          <a:pPr rtl="0"/>
          <a:endParaRPr lang="en-US">
            <a:solidFill>
              <a:schemeClr val="bg1"/>
            </a:solidFill>
          </a:endParaRPr>
        </a:p>
      </dgm:t>
    </dgm:pt>
    <dgm:pt modelId="{94D1793B-26BE-9D47-9058-84413D262AC7}" type="sibTrans" cxnId="{6242CB2A-552E-3C4D-B744-8E5A9795D700}">
      <dgm:prSet/>
      <dgm:spPr/>
      <dgm:t>
        <a:bodyPr rtlCol="0"/>
        <a:lstStyle/>
        <a:p>
          <a:pPr rtl="0"/>
          <a:endParaRPr lang="en-US">
            <a:solidFill>
              <a:schemeClr val="bg1"/>
            </a:solidFill>
          </a:endParaRPr>
        </a:p>
      </dgm:t>
    </dgm:pt>
    <dgm:pt modelId="{61DC6DB5-9CC5-D746-B6A7-5135F8C42141}" type="pres">
      <dgm:prSet presAssocID="{2D1128D0-F192-4845-9CA9-3C0E3E37A813}" presName="Name0" presStyleCnt="0">
        <dgm:presLayoutVars>
          <dgm:chMax val="7"/>
          <dgm:chPref val="7"/>
          <dgm:dir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59B709EC-4ADC-D245-B74D-9A2EE1A00E9C}" type="pres">
      <dgm:prSet presAssocID="{2D1128D0-F192-4845-9CA9-3C0E3E37A813}" presName="Name1" presStyleCnt="0"/>
      <dgm:spPr/>
    </dgm:pt>
    <dgm:pt modelId="{F30E0B05-F2C5-F44C-9B34-B69CF7215D64}" type="pres">
      <dgm:prSet presAssocID="{2D1128D0-F192-4845-9CA9-3C0E3E37A813}" presName="cycle" presStyleCnt="0"/>
      <dgm:spPr/>
    </dgm:pt>
    <dgm:pt modelId="{265E2D84-1552-8240-A9C8-376A32BCC558}" type="pres">
      <dgm:prSet presAssocID="{2D1128D0-F192-4845-9CA9-3C0E3E37A813}" presName="srcNode" presStyleLbl="node1" presStyleIdx="0" presStyleCnt="5"/>
      <dgm:spPr/>
    </dgm:pt>
    <dgm:pt modelId="{289301CB-F06F-C248-BF1F-5A4AA36665EF}" type="pres">
      <dgm:prSet presAssocID="{2D1128D0-F192-4845-9CA9-3C0E3E37A813}" presName="conn" presStyleLbl="parChTrans1D2" presStyleIdx="0" presStyleCnt="1"/>
      <dgm:spPr/>
      <dgm:t>
        <a:bodyPr rtlCol="0"/>
        <a:lstStyle/>
        <a:p>
          <a:pPr rtl="0"/>
          <a:endParaRPr lang="en-GB"/>
        </a:p>
      </dgm:t>
    </dgm:pt>
    <dgm:pt modelId="{352E071D-E7BD-0D44-8B3B-48E37F7603F2}" type="pres">
      <dgm:prSet presAssocID="{2D1128D0-F192-4845-9CA9-3C0E3E37A813}" presName="extraNode" presStyleLbl="node1" presStyleIdx="0" presStyleCnt="5"/>
      <dgm:spPr/>
    </dgm:pt>
    <dgm:pt modelId="{6D5525DE-CA7D-BE41-B0C7-37F5FD849B59}" type="pres">
      <dgm:prSet presAssocID="{2D1128D0-F192-4845-9CA9-3C0E3E37A813}" presName="dstNode" presStyleLbl="node1" presStyleIdx="0" presStyleCnt="5"/>
      <dgm:spPr/>
    </dgm:pt>
    <dgm:pt modelId="{DC4F4637-3C24-E742-BF1F-0983A892D03C}" type="pres">
      <dgm:prSet presAssocID="{6E1D280C-19D7-3741-83D7-0AEBFCE5E9CE}" presName="text_1" presStyleLbl="node1" presStyleIdx="0" presStyleCnt="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7BD7652-ED74-994C-B3CF-1E85B38ADADC}" type="pres">
      <dgm:prSet presAssocID="{6E1D280C-19D7-3741-83D7-0AEBFCE5E9CE}" presName="accent_1" presStyleCnt="0"/>
      <dgm:spPr/>
    </dgm:pt>
    <dgm:pt modelId="{4E333FF7-8422-5F49-84B1-258C5DA6B522}" type="pres">
      <dgm:prSet presAssocID="{6E1D280C-19D7-3741-83D7-0AEBFCE5E9CE}" presName="accentRepeatNode" presStyleLbl="solidFgAcc1" presStyleIdx="0" presStyleCnt="5"/>
      <dgm:spPr/>
    </dgm:pt>
    <dgm:pt modelId="{0F8A5983-8BCE-2E4D-B43D-56EEEDC88113}" type="pres">
      <dgm:prSet presAssocID="{87DBC735-C91A-3244-8A72-B373FF255DFF}" presName="text_2" presStyleLbl="node1" presStyleIdx="1" presStyleCnt="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998A5CE4-1CCC-E94B-86FA-26AE7D65D44F}" type="pres">
      <dgm:prSet presAssocID="{87DBC735-C91A-3244-8A72-B373FF255DFF}" presName="accent_2" presStyleCnt="0"/>
      <dgm:spPr/>
    </dgm:pt>
    <dgm:pt modelId="{9F20B61B-A0CA-F641-81E7-A42BB062D7D1}" type="pres">
      <dgm:prSet presAssocID="{87DBC735-C91A-3244-8A72-B373FF255DFF}" presName="accentRepeatNode" presStyleLbl="solidFgAcc1" presStyleIdx="1" presStyleCnt="5"/>
      <dgm:spPr/>
    </dgm:pt>
    <dgm:pt modelId="{58804A16-9960-2646-87C0-003F2DE09833}" type="pres">
      <dgm:prSet presAssocID="{B51D658B-5252-8442-86CF-8D296B62EC74}" presName="text_3" presStyleLbl="node1" presStyleIdx="2" presStyleCnt="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E0A0A057-617C-3241-B003-DE09C09E6A51}" type="pres">
      <dgm:prSet presAssocID="{B51D658B-5252-8442-86CF-8D296B62EC74}" presName="accent_3" presStyleCnt="0"/>
      <dgm:spPr/>
    </dgm:pt>
    <dgm:pt modelId="{141CAB99-0131-364E-A8D3-97918C57C6D7}" type="pres">
      <dgm:prSet presAssocID="{B51D658B-5252-8442-86CF-8D296B62EC74}" presName="accentRepeatNode" presStyleLbl="solidFgAcc1" presStyleIdx="2" presStyleCnt="5"/>
      <dgm:spPr/>
    </dgm:pt>
    <dgm:pt modelId="{F6CAC06C-C9AB-5340-AF85-71181CC30DA9}" type="pres">
      <dgm:prSet presAssocID="{1603A3F3-E8DE-964D-9F01-603CC4E5C2C9}" presName="text_4" presStyleLbl="node1" presStyleIdx="3" presStyleCnt="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CB100638-771D-9C48-A12C-8773B7BA4046}" type="pres">
      <dgm:prSet presAssocID="{1603A3F3-E8DE-964D-9F01-603CC4E5C2C9}" presName="accent_4" presStyleCnt="0"/>
      <dgm:spPr/>
    </dgm:pt>
    <dgm:pt modelId="{8A829693-A42A-0747-B6DC-158AD4023AC8}" type="pres">
      <dgm:prSet presAssocID="{1603A3F3-E8DE-964D-9F01-603CC4E5C2C9}" presName="accentRepeatNode" presStyleLbl="solidFgAcc1" presStyleIdx="3" presStyleCnt="5"/>
      <dgm:spPr/>
    </dgm:pt>
    <dgm:pt modelId="{F0576D9D-CA05-E943-8A86-7F56A99B1EDE}" type="pres">
      <dgm:prSet presAssocID="{FDD9FE70-EA34-0B45-968B-0A196D272282}" presName="text_5" presStyleLbl="node1" presStyleIdx="4" presStyleCnt="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640E3710-C2F5-DC42-B7BF-7893B996512F}" type="pres">
      <dgm:prSet presAssocID="{FDD9FE70-EA34-0B45-968B-0A196D272282}" presName="accent_5" presStyleCnt="0"/>
      <dgm:spPr/>
    </dgm:pt>
    <dgm:pt modelId="{CD02E2FA-B214-7541-B9D6-5896B3EE2F4C}" type="pres">
      <dgm:prSet presAssocID="{FDD9FE70-EA34-0B45-968B-0A196D272282}" presName="accentRepeatNode" presStyleLbl="solidFgAcc1" presStyleIdx="4" presStyleCnt="5"/>
      <dgm:spPr/>
    </dgm:pt>
  </dgm:ptLst>
  <dgm:cxnLst>
    <dgm:cxn modelId="{BD3B72AE-4D3B-6540-93A6-B2AB1D35F03E}" type="presOf" srcId="{6E1D280C-19D7-3741-83D7-0AEBFCE5E9CE}" destId="{DC4F4637-3C24-E742-BF1F-0983A892D03C}" srcOrd="0" destOrd="0" presId="urn:microsoft.com/office/officeart/2008/layout/VerticalCurvedList"/>
    <dgm:cxn modelId="{F8D05959-6A85-D940-A40A-75CBC57672F2}" srcId="{2D1128D0-F192-4845-9CA9-3C0E3E37A813}" destId="{B51D658B-5252-8442-86CF-8D296B62EC74}" srcOrd="2" destOrd="0" parTransId="{5B810667-B58A-C444-A224-ADBEC7EC8E64}" sibTransId="{CAB7659F-D148-B746-B7BE-DF03F053C19A}"/>
    <dgm:cxn modelId="{5274B608-5D3E-BB45-85F5-A17DEC5B7CD7}" type="presOf" srcId="{2D1128D0-F192-4845-9CA9-3C0E3E37A813}" destId="{61DC6DB5-9CC5-D746-B6A7-5135F8C42141}" srcOrd="0" destOrd="0" presId="urn:microsoft.com/office/officeart/2008/layout/VerticalCurvedList"/>
    <dgm:cxn modelId="{DDDECFBE-6263-8A49-8402-CA7CF89B78D0}" type="presOf" srcId="{FDD9FE70-EA34-0B45-968B-0A196D272282}" destId="{F0576D9D-CA05-E943-8A86-7F56A99B1EDE}" srcOrd="0" destOrd="0" presId="urn:microsoft.com/office/officeart/2008/layout/VerticalCurvedList"/>
    <dgm:cxn modelId="{6242CB2A-552E-3C4D-B744-8E5A9795D700}" srcId="{2D1128D0-F192-4845-9CA9-3C0E3E37A813}" destId="{FDD9FE70-EA34-0B45-968B-0A196D272282}" srcOrd="4" destOrd="0" parTransId="{4FF01C18-10D2-404D-AF7F-28BDEB500422}" sibTransId="{94D1793B-26BE-9D47-9058-84413D262AC7}"/>
    <dgm:cxn modelId="{2B2D7F35-DACD-8E49-889D-8D3D86158158}" type="presOf" srcId="{B12133C5-0C7C-BE45-82FF-6AD7426434B1}" destId="{289301CB-F06F-C248-BF1F-5A4AA36665EF}" srcOrd="0" destOrd="0" presId="urn:microsoft.com/office/officeart/2008/layout/VerticalCurvedList"/>
    <dgm:cxn modelId="{76837528-4F62-934F-8ECD-2D2B9AE20F67}" type="presOf" srcId="{1603A3F3-E8DE-964D-9F01-603CC4E5C2C9}" destId="{F6CAC06C-C9AB-5340-AF85-71181CC30DA9}" srcOrd="0" destOrd="0" presId="urn:microsoft.com/office/officeart/2008/layout/VerticalCurvedList"/>
    <dgm:cxn modelId="{458BDF56-67BF-D441-AD2E-3D6631A36DF3}" type="presOf" srcId="{B51D658B-5252-8442-86CF-8D296B62EC74}" destId="{58804A16-9960-2646-87C0-003F2DE09833}" srcOrd="0" destOrd="0" presId="urn:microsoft.com/office/officeart/2008/layout/VerticalCurvedList"/>
    <dgm:cxn modelId="{742D5EC4-C74C-2249-8914-C53528574798}" srcId="{2D1128D0-F192-4845-9CA9-3C0E3E37A813}" destId="{6E1D280C-19D7-3741-83D7-0AEBFCE5E9CE}" srcOrd="0" destOrd="0" parTransId="{FFD12FD9-82EA-CE4B-8E6F-1F769536FBCE}" sibTransId="{B12133C5-0C7C-BE45-82FF-6AD7426434B1}"/>
    <dgm:cxn modelId="{D8BD6E9B-F117-674E-BD88-A8A5DA6143F7}" srcId="{2D1128D0-F192-4845-9CA9-3C0E3E37A813}" destId="{1603A3F3-E8DE-964D-9F01-603CC4E5C2C9}" srcOrd="3" destOrd="0" parTransId="{1458E49C-F804-B348-A64A-8F4140DA40D1}" sibTransId="{92FA793F-0740-FC46-8B63-903B0A635B37}"/>
    <dgm:cxn modelId="{3B424580-EF82-7845-BA1D-9AFD4A90E101}" srcId="{2D1128D0-F192-4845-9CA9-3C0E3E37A813}" destId="{87DBC735-C91A-3244-8A72-B373FF255DFF}" srcOrd="1" destOrd="0" parTransId="{D0852713-377C-374A-A78E-6C918EDAB103}" sibTransId="{377D130F-62B9-A648-AD10-B5D01AE91568}"/>
    <dgm:cxn modelId="{8B11DFF1-8590-A24E-9479-62136E7C5214}" type="presOf" srcId="{87DBC735-C91A-3244-8A72-B373FF255DFF}" destId="{0F8A5983-8BCE-2E4D-B43D-56EEEDC88113}" srcOrd="0" destOrd="0" presId="urn:microsoft.com/office/officeart/2008/layout/VerticalCurvedList"/>
    <dgm:cxn modelId="{AA916D7C-4886-0149-BD8A-32D984EC63B4}" type="presParOf" srcId="{61DC6DB5-9CC5-D746-B6A7-5135F8C42141}" destId="{59B709EC-4ADC-D245-B74D-9A2EE1A00E9C}" srcOrd="0" destOrd="0" presId="urn:microsoft.com/office/officeart/2008/layout/VerticalCurvedList"/>
    <dgm:cxn modelId="{1C1F48F2-DFAC-2340-949B-C4B388E76DF4}" type="presParOf" srcId="{59B709EC-4ADC-D245-B74D-9A2EE1A00E9C}" destId="{F30E0B05-F2C5-F44C-9B34-B69CF7215D64}" srcOrd="0" destOrd="0" presId="urn:microsoft.com/office/officeart/2008/layout/VerticalCurvedList"/>
    <dgm:cxn modelId="{86D4D453-85A7-FF43-B49A-021046E650D3}" type="presParOf" srcId="{F30E0B05-F2C5-F44C-9B34-B69CF7215D64}" destId="{265E2D84-1552-8240-A9C8-376A32BCC558}" srcOrd="0" destOrd="0" presId="urn:microsoft.com/office/officeart/2008/layout/VerticalCurvedList"/>
    <dgm:cxn modelId="{8479EFFD-25D2-AB46-93C6-A633FD2883A0}" type="presParOf" srcId="{F30E0B05-F2C5-F44C-9B34-B69CF7215D64}" destId="{289301CB-F06F-C248-BF1F-5A4AA36665EF}" srcOrd="1" destOrd="0" presId="urn:microsoft.com/office/officeart/2008/layout/VerticalCurvedList"/>
    <dgm:cxn modelId="{3CAA9D0D-E562-D641-B92E-680CEDF4F1B6}" type="presParOf" srcId="{F30E0B05-F2C5-F44C-9B34-B69CF7215D64}" destId="{352E071D-E7BD-0D44-8B3B-48E37F7603F2}" srcOrd="2" destOrd="0" presId="urn:microsoft.com/office/officeart/2008/layout/VerticalCurvedList"/>
    <dgm:cxn modelId="{0D06AC7E-721E-5D4C-9010-2F8AE8FD2F37}" type="presParOf" srcId="{F30E0B05-F2C5-F44C-9B34-B69CF7215D64}" destId="{6D5525DE-CA7D-BE41-B0C7-37F5FD849B59}" srcOrd="3" destOrd="0" presId="urn:microsoft.com/office/officeart/2008/layout/VerticalCurvedList"/>
    <dgm:cxn modelId="{E69877AC-DB79-9941-9593-DD7862142950}" type="presParOf" srcId="{59B709EC-4ADC-D245-B74D-9A2EE1A00E9C}" destId="{DC4F4637-3C24-E742-BF1F-0983A892D03C}" srcOrd="1" destOrd="0" presId="urn:microsoft.com/office/officeart/2008/layout/VerticalCurvedList"/>
    <dgm:cxn modelId="{BEC73024-1D52-C74A-B0AC-DBFF82A523CD}" type="presParOf" srcId="{59B709EC-4ADC-D245-B74D-9A2EE1A00E9C}" destId="{17BD7652-ED74-994C-B3CF-1E85B38ADADC}" srcOrd="2" destOrd="0" presId="urn:microsoft.com/office/officeart/2008/layout/VerticalCurvedList"/>
    <dgm:cxn modelId="{5FCA0A3A-3050-5B4B-9FCE-49ADB7B43543}" type="presParOf" srcId="{17BD7652-ED74-994C-B3CF-1E85B38ADADC}" destId="{4E333FF7-8422-5F49-84B1-258C5DA6B522}" srcOrd="0" destOrd="0" presId="urn:microsoft.com/office/officeart/2008/layout/VerticalCurvedList"/>
    <dgm:cxn modelId="{8298669A-57D7-5B46-AF8C-595AE8818258}" type="presParOf" srcId="{59B709EC-4ADC-D245-B74D-9A2EE1A00E9C}" destId="{0F8A5983-8BCE-2E4D-B43D-56EEEDC88113}" srcOrd="3" destOrd="0" presId="urn:microsoft.com/office/officeart/2008/layout/VerticalCurvedList"/>
    <dgm:cxn modelId="{339E836E-2570-3049-ACEC-3BDBD6B8F079}" type="presParOf" srcId="{59B709EC-4ADC-D245-B74D-9A2EE1A00E9C}" destId="{998A5CE4-1CCC-E94B-86FA-26AE7D65D44F}" srcOrd="4" destOrd="0" presId="urn:microsoft.com/office/officeart/2008/layout/VerticalCurvedList"/>
    <dgm:cxn modelId="{78CC1D0B-98DC-8249-928F-8716E1FEC30A}" type="presParOf" srcId="{998A5CE4-1CCC-E94B-86FA-26AE7D65D44F}" destId="{9F20B61B-A0CA-F641-81E7-A42BB062D7D1}" srcOrd="0" destOrd="0" presId="urn:microsoft.com/office/officeart/2008/layout/VerticalCurvedList"/>
    <dgm:cxn modelId="{215D2C81-9890-FB4B-9A28-5AFB02043B2A}" type="presParOf" srcId="{59B709EC-4ADC-D245-B74D-9A2EE1A00E9C}" destId="{58804A16-9960-2646-87C0-003F2DE09833}" srcOrd="5" destOrd="0" presId="urn:microsoft.com/office/officeart/2008/layout/VerticalCurvedList"/>
    <dgm:cxn modelId="{C2987978-DB1D-A14F-A70E-A89ED90B3A1C}" type="presParOf" srcId="{59B709EC-4ADC-D245-B74D-9A2EE1A00E9C}" destId="{E0A0A057-617C-3241-B003-DE09C09E6A51}" srcOrd="6" destOrd="0" presId="urn:microsoft.com/office/officeart/2008/layout/VerticalCurvedList"/>
    <dgm:cxn modelId="{AE092F43-7DF2-E546-B96C-937754953B82}" type="presParOf" srcId="{E0A0A057-617C-3241-B003-DE09C09E6A51}" destId="{141CAB99-0131-364E-A8D3-97918C57C6D7}" srcOrd="0" destOrd="0" presId="urn:microsoft.com/office/officeart/2008/layout/VerticalCurvedList"/>
    <dgm:cxn modelId="{7E2A5816-D9B9-2046-B0F7-247E8656E68D}" type="presParOf" srcId="{59B709EC-4ADC-D245-B74D-9A2EE1A00E9C}" destId="{F6CAC06C-C9AB-5340-AF85-71181CC30DA9}" srcOrd="7" destOrd="0" presId="urn:microsoft.com/office/officeart/2008/layout/VerticalCurvedList"/>
    <dgm:cxn modelId="{5A192A0E-C233-944A-A6B8-4828BAB2200E}" type="presParOf" srcId="{59B709EC-4ADC-D245-B74D-9A2EE1A00E9C}" destId="{CB100638-771D-9C48-A12C-8773B7BA4046}" srcOrd="8" destOrd="0" presId="urn:microsoft.com/office/officeart/2008/layout/VerticalCurvedList"/>
    <dgm:cxn modelId="{F3B35A92-7BE8-AD44-B7CC-4A0A87261FBF}" type="presParOf" srcId="{CB100638-771D-9C48-A12C-8773B7BA4046}" destId="{8A829693-A42A-0747-B6DC-158AD4023AC8}" srcOrd="0" destOrd="0" presId="urn:microsoft.com/office/officeart/2008/layout/VerticalCurvedList"/>
    <dgm:cxn modelId="{C641B023-5435-3743-B91C-FD737943E1AE}" type="presParOf" srcId="{59B709EC-4ADC-D245-B74D-9A2EE1A00E9C}" destId="{F0576D9D-CA05-E943-8A86-7F56A99B1EDE}" srcOrd="9" destOrd="0" presId="urn:microsoft.com/office/officeart/2008/layout/VerticalCurvedList"/>
    <dgm:cxn modelId="{2C805764-96C3-A348-9331-15738291620C}" type="presParOf" srcId="{59B709EC-4ADC-D245-B74D-9A2EE1A00E9C}" destId="{640E3710-C2F5-DC42-B7BF-7893B996512F}" srcOrd="10" destOrd="0" presId="urn:microsoft.com/office/officeart/2008/layout/VerticalCurvedList"/>
    <dgm:cxn modelId="{43F67225-F60F-7442-9C01-436025AF2F84}" type="presParOf" srcId="{640E3710-C2F5-DC42-B7BF-7893B996512F}" destId="{CD02E2FA-B214-7541-B9D6-5896B3EE2F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FAFFED-F570-4D5D-B092-C48F35005B2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GB"/>
        </a:p>
      </dgm:t>
    </dgm:pt>
    <dgm:pt modelId="{AD9E0812-349E-42CC-AC16-3E1F56C712A9}">
      <dgm:prSet custT="1"/>
      <dgm:spPr/>
      <dgm:t>
        <a:bodyPr rtlCol="0"/>
        <a:lstStyle/>
        <a:p>
          <a:pPr rtl="0"/>
          <a:r>
            <a:rPr lang="fr" sz="1800" b="0">
              <a:latin typeface="Arial" panose="020B0604020202020204" pitchFamily="34" charset="0"/>
              <a:cs typeface="Arial" panose="020B0604020202020204" pitchFamily="34" charset="0"/>
            </a:rPr>
            <a:t>Visites d’entreprises</a:t>
          </a:r>
          <a:endParaRPr lang="es-ES_tradnl" sz="1800" b="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2E26DF-9370-444F-8500-A4476DD88AA9}" type="parTrans" cxnId="{DE2CD74E-6793-419A-AB03-25D81A6A44D5}">
      <dgm:prSet/>
      <dgm:spPr/>
      <dgm:t>
        <a:bodyPr rtlCol="0"/>
        <a:lstStyle/>
        <a:p>
          <a:pPr rtl="0"/>
          <a:endParaRPr lang="en-GB" sz="1800" b="0"/>
        </a:p>
      </dgm:t>
    </dgm:pt>
    <dgm:pt modelId="{D616A58F-4F79-4AD0-8BFC-A3BBB0B9445F}" type="sibTrans" cxnId="{DE2CD74E-6793-419A-AB03-25D81A6A44D5}">
      <dgm:prSet/>
      <dgm:spPr/>
      <dgm:t>
        <a:bodyPr rtlCol="0"/>
        <a:lstStyle/>
        <a:p>
          <a:pPr rtl="0"/>
          <a:endParaRPr lang="en-GB" sz="1800" b="0"/>
        </a:p>
      </dgm:t>
    </dgm:pt>
    <dgm:pt modelId="{68903C4D-8008-40CC-8711-EC9D2DF58CBD}">
      <dgm:prSet custT="1"/>
      <dgm:spPr/>
      <dgm:t>
        <a:bodyPr rtlCol="0"/>
        <a:lstStyle/>
        <a:p>
          <a:pPr rtl="0"/>
          <a:r>
            <a:rPr lang="fr" sz="1800" b="0">
              <a:latin typeface="Arial" panose="020B0604020202020204" pitchFamily="34" charset="0"/>
              <a:cs typeface="Arial" panose="020B0604020202020204" pitchFamily="34" charset="0"/>
            </a:rPr>
            <a:t>Road-shows </a:t>
          </a:r>
          <a:endParaRPr lang="es-PE" sz="1800" b="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D00198-8427-4927-A142-C2A6068C856A}" type="parTrans" cxnId="{9C46CE09-C5A3-40C3-B2CF-CC5DE7C27BC0}">
      <dgm:prSet/>
      <dgm:spPr/>
      <dgm:t>
        <a:bodyPr rtlCol="0"/>
        <a:lstStyle/>
        <a:p>
          <a:pPr rtl="0"/>
          <a:endParaRPr lang="en-GB" sz="1800" b="0"/>
        </a:p>
      </dgm:t>
    </dgm:pt>
    <dgm:pt modelId="{D50BAD0C-37A1-4368-8706-A03CA3373B99}" type="sibTrans" cxnId="{9C46CE09-C5A3-40C3-B2CF-CC5DE7C27BC0}">
      <dgm:prSet/>
      <dgm:spPr/>
      <dgm:t>
        <a:bodyPr rtlCol="0"/>
        <a:lstStyle/>
        <a:p>
          <a:pPr rtl="0"/>
          <a:endParaRPr lang="en-GB" sz="1800" b="0"/>
        </a:p>
      </dgm:t>
    </dgm:pt>
    <dgm:pt modelId="{214DDF6B-1D90-4548-A1F7-93E70F2F6F78}">
      <dgm:prSet custT="1"/>
      <dgm:spPr/>
      <dgm:t>
        <a:bodyPr rtlCol="0"/>
        <a:lstStyle/>
        <a:p>
          <a:pPr rtl="0"/>
          <a:r>
            <a:rPr lang="fr" sz="1800" b="0">
              <a:latin typeface="Arial" panose="020B0604020202020204" pitchFamily="34" charset="0"/>
              <a:cs typeface="Arial" panose="020B0604020202020204" pitchFamily="34" charset="0"/>
            </a:rPr>
            <a:t>Courriels </a:t>
          </a:r>
        </a:p>
      </dgm:t>
    </dgm:pt>
    <dgm:pt modelId="{D00936CA-3989-4DBC-8237-F350B79FE19A}" type="parTrans" cxnId="{2B604CA2-993C-49BA-A175-7F94E1FB5473}">
      <dgm:prSet/>
      <dgm:spPr/>
      <dgm:t>
        <a:bodyPr rtlCol="0"/>
        <a:lstStyle/>
        <a:p>
          <a:pPr rtl="0"/>
          <a:endParaRPr lang="en-GB" sz="1800" b="0"/>
        </a:p>
      </dgm:t>
    </dgm:pt>
    <dgm:pt modelId="{8A2484B6-9011-441A-8D48-B037D07D620F}" type="sibTrans" cxnId="{2B604CA2-993C-49BA-A175-7F94E1FB5473}">
      <dgm:prSet/>
      <dgm:spPr/>
      <dgm:t>
        <a:bodyPr rtlCol="0"/>
        <a:lstStyle/>
        <a:p>
          <a:pPr rtl="0"/>
          <a:endParaRPr lang="en-GB" sz="1800" b="0"/>
        </a:p>
      </dgm:t>
    </dgm:pt>
    <dgm:pt modelId="{6CFA27CE-D998-4622-9133-5678EEFCB93D}">
      <dgm:prSet custT="1"/>
      <dgm:spPr/>
      <dgm:t>
        <a:bodyPr rtlCol="0"/>
        <a:lstStyle/>
        <a:p>
          <a:pPr rtl="0"/>
          <a:r>
            <a:rPr lang="fr" sz="1800" b="0">
              <a:latin typeface="Arial" panose="020B0604020202020204" pitchFamily="34" charset="0"/>
              <a:cs typeface="Arial" panose="020B0604020202020204" pitchFamily="34" charset="0"/>
            </a:rPr>
            <a:t>Lettres avec brochures</a:t>
          </a:r>
        </a:p>
      </dgm:t>
    </dgm:pt>
    <dgm:pt modelId="{9F6518AF-9CF6-4C44-AB3F-CD7CFE7A2A22}" type="sibTrans" cxnId="{EF034802-29AA-4186-998A-94281BC44881}">
      <dgm:prSet/>
      <dgm:spPr/>
      <dgm:t>
        <a:bodyPr rtlCol="0"/>
        <a:lstStyle/>
        <a:p>
          <a:pPr rtl="0"/>
          <a:endParaRPr lang="en-GB" sz="1800" b="0"/>
        </a:p>
      </dgm:t>
    </dgm:pt>
    <dgm:pt modelId="{FF2117BC-733B-485B-B4D9-99CEA5960957}" type="parTrans" cxnId="{EF034802-29AA-4186-998A-94281BC44881}">
      <dgm:prSet/>
      <dgm:spPr/>
      <dgm:t>
        <a:bodyPr rtlCol="0"/>
        <a:lstStyle/>
        <a:p>
          <a:pPr rtl="0"/>
          <a:endParaRPr lang="en-GB" sz="1800" b="0"/>
        </a:p>
      </dgm:t>
    </dgm:pt>
    <dgm:pt modelId="{24042940-574F-4F5D-878C-C3399FFE9E29}">
      <dgm:prSet custT="1"/>
      <dgm:spPr/>
      <dgm:t>
        <a:bodyPr rtlCol="0"/>
        <a:lstStyle/>
        <a:p>
          <a:pPr rtl="0"/>
          <a:r>
            <a:rPr lang="fr" sz="1800" b="0" dirty="0">
              <a:latin typeface="Arial" panose="020B0604020202020204" pitchFamily="34" charset="0"/>
              <a:cs typeface="Arial" panose="020B0604020202020204" pitchFamily="34" charset="0"/>
            </a:rPr>
            <a:t>Ambassadeurs de </a:t>
          </a:r>
          <a:r>
            <a:rPr lang="fr" sz="1800" b="0" dirty="0" smtClean="0">
              <a:latin typeface="Arial" panose="020B0604020202020204" pitchFamily="34" charset="0"/>
              <a:cs typeface="Arial" panose="020B0604020202020204" pitchFamily="34" charset="0"/>
            </a:rPr>
            <a:t>l’</a:t>
          </a:r>
          <a:r>
            <a:rPr lang="fr-FR" sz="1800" b="0" dirty="0" smtClean="0">
              <a:latin typeface="Arial" panose="020B0604020202020204" pitchFamily="34" charset="0"/>
              <a:cs typeface="Arial" panose="020B0604020202020204" pitchFamily="34" charset="0"/>
            </a:rPr>
            <a:t>OE</a:t>
          </a:r>
          <a:r>
            <a:rPr lang="fr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" sz="1800" b="0" dirty="0">
              <a:latin typeface="Arial" panose="020B0604020202020204" pitchFamily="34" charset="0"/>
              <a:cs typeface="Arial" panose="020B0604020202020204" pitchFamily="34" charset="0"/>
            </a:rPr>
            <a:t>(pair à pair)</a:t>
          </a:r>
          <a:endParaRPr lang="es-PE" sz="1800" b="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04391B-D5E8-472A-9E28-474D3630AB2E}" type="sibTrans" cxnId="{3FCE2E77-DD2B-4C74-BA5B-FF479DAD9799}">
      <dgm:prSet/>
      <dgm:spPr/>
      <dgm:t>
        <a:bodyPr rtlCol="0"/>
        <a:lstStyle/>
        <a:p>
          <a:pPr rtl="0"/>
          <a:endParaRPr lang="en-GB" sz="1800" b="0"/>
        </a:p>
      </dgm:t>
    </dgm:pt>
    <dgm:pt modelId="{8AE9CBC1-6F4A-4F7B-9647-31D45BE91C56}" type="parTrans" cxnId="{3FCE2E77-DD2B-4C74-BA5B-FF479DAD9799}">
      <dgm:prSet/>
      <dgm:spPr/>
      <dgm:t>
        <a:bodyPr rtlCol="0"/>
        <a:lstStyle/>
        <a:p>
          <a:pPr rtl="0"/>
          <a:endParaRPr lang="en-GB" sz="1800" b="0"/>
        </a:p>
      </dgm:t>
    </dgm:pt>
    <dgm:pt modelId="{B09CA70E-71DE-4DA5-AB7E-26CB0267D703}">
      <dgm:prSet custT="1"/>
      <dgm:spPr/>
      <dgm:t>
        <a:bodyPr rtlCol="0"/>
        <a:lstStyle/>
        <a:p>
          <a:pPr rtl="0"/>
          <a:r>
            <a:rPr lang="fr" sz="1800" b="0">
              <a:latin typeface="Arial" panose="020B0604020202020204" pitchFamily="34" charset="0"/>
              <a:cs typeface="Arial" panose="020B0604020202020204" pitchFamily="34" charset="0"/>
            </a:rPr>
            <a:t>Site web </a:t>
          </a:r>
          <a:endParaRPr lang="es-PE" sz="1800" b="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94F1BD-16A4-47F2-B794-293114FC42E9}" type="parTrans" cxnId="{4329BF4B-B260-4EA1-B175-903619FC50FA}">
      <dgm:prSet/>
      <dgm:spPr/>
      <dgm:t>
        <a:bodyPr rtlCol="0"/>
        <a:lstStyle/>
        <a:p>
          <a:pPr rtl="0"/>
          <a:endParaRPr lang="es-PE" sz="1800" b="0"/>
        </a:p>
      </dgm:t>
    </dgm:pt>
    <dgm:pt modelId="{0CAD907E-D2F4-433E-832E-3D3E78C34F36}" type="sibTrans" cxnId="{4329BF4B-B260-4EA1-B175-903619FC50FA}">
      <dgm:prSet/>
      <dgm:spPr/>
      <dgm:t>
        <a:bodyPr rtlCol="0"/>
        <a:lstStyle/>
        <a:p>
          <a:pPr rtl="0"/>
          <a:endParaRPr lang="es-PE" sz="1800" b="0"/>
        </a:p>
      </dgm:t>
    </dgm:pt>
    <dgm:pt modelId="{262D5FDF-7392-4A32-8B08-FB0448072D1B}">
      <dgm:prSet custT="1"/>
      <dgm:spPr/>
      <dgm:t>
        <a:bodyPr rtlCol="0"/>
        <a:lstStyle/>
        <a:p>
          <a:pPr rtl="0"/>
          <a:r>
            <a:rPr lang="fr" sz="1800" b="0">
              <a:latin typeface="Arial" panose="020B0604020202020204" pitchFamily="34" charset="0"/>
              <a:cs typeface="Arial" panose="020B0604020202020204" pitchFamily="34" charset="0"/>
            </a:rPr>
            <a:t>Événements d’information </a:t>
          </a:r>
        </a:p>
      </dgm:t>
    </dgm:pt>
    <dgm:pt modelId="{3C642D52-3DAB-4C98-AE3D-C2E9E37668C1}" type="parTrans" cxnId="{5EBBCF30-B734-40B5-B8CE-437D597305EE}">
      <dgm:prSet/>
      <dgm:spPr/>
      <dgm:t>
        <a:bodyPr rtlCol="0"/>
        <a:lstStyle/>
        <a:p>
          <a:pPr rtl="0"/>
          <a:endParaRPr lang="es-PE" sz="1800" b="0"/>
        </a:p>
      </dgm:t>
    </dgm:pt>
    <dgm:pt modelId="{3EDF6EE3-E395-4E14-B09E-7857033952A0}" type="sibTrans" cxnId="{5EBBCF30-B734-40B5-B8CE-437D597305EE}">
      <dgm:prSet/>
      <dgm:spPr/>
      <dgm:t>
        <a:bodyPr rtlCol="0"/>
        <a:lstStyle/>
        <a:p>
          <a:pPr rtl="0"/>
          <a:endParaRPr lang="es-PE" sz="1800" b="0"/>
        </a:p>
      </dgm:t>
    </dgm:pt>
    <dgm:pt modelId="{C1FD9182-DA2D-4B92-A368-5EBF686AB09C}">
      <dgm:prSet custT="1"/>
      <dgm:spPr/>
      <dgm:t>
        <a:bodyPr rtlCol="0"/>
        <a:lstStyle/>
        <a:p>
          <a:pPr rtl="0"/>
          <a:r>
            <a:rPr lang="fr" sz="1800" b="0">
              <a:latin typeface="Arial" panose="020B0604020202020204" pitchFamily="34" charset="0"/>
              <a:cs typeface="Arial" panose="020B0604020202020204" pitchFamily="34" charset="0"/>
            </a:rPr>
            <a:t>Médias sociaux</a:t>
          </a:r>
        </a:p>
      </dgm:t>
    </dgm:pt>
    <dgm:pt modelId="{F2EB2B7F-1C77-4BED-93FC-18F00E3AB480}" type="parTrans" cxnId="{DFCDFB86-E62E-425D-B414-3DE8AF247CB1}">
      <dgm:prSet/>
      <dgm:spPr/>
      <dgm:t>
        <a:bodyPr rtlCol="0"/>
        <a:lstStyle/>
        <a:p>
          <a:pPr rtl="0"/>
          <a:endParaRPr lang="es-PE" sz="1800" b="0"/>
        </a:p>
      </dgm:t>
    </dgm:pt>
    <dgm:pt modelId="{B0F092AA-F2FF-4F70-8090-01E5CB71B28C}" type="sibTrans" cxnId="{DFCDFB86-E62E-425D-B414-3DE8AF247CB1}">
      <dgm:prSet/>
      <dgm:spPr/>
      <dgm:t>
        <a:bodyPr rtlCol="0"/>
        <a:lstStyle/>
        <a:p>
          <a:pPr rtl="0"/>
          <a:endParaRPr lang="es-PE" sz="1800" b="0"/>
        </a:p>
      </dgm:t>
    </dgm:pt>
    <dgm:pt modelId="{A41B457E-1B3F-4B93-A5CA-DE8D56541E37}">
      <dgm:prSet custT="1"/>
      <dgm:spPr/>
      <dgm:t>
        <a:bodyPr rtlCol="0"/>
        <a:lstStyle/>
        <a:p>
          <a:pPr rtl="0"/>
          <a:r>
            <a:rPr lang="fr" sz="1800" b="0">
              <a:latin typeface="Arial" panose="020B0604020202020204" pitchFamily="34" charset="0"/>
              <a:cs typeface="Arial" panose="020B0604020202020204" pitchFamily="34" charset="0"/>
            </a:rPr>
            <a:t>Publicité à la radio, à la télévision, dans les journaux </a:t>
          </a:r>
        </a:p>
      </dgm:t>
    </dgm:pt>
    <dgm:pt modelId="{52F79316-7B24-479A-A6BE-28FF1B68F1E5}" type="parTrans" cxnId="{AE527DEB-69E6-4E13-A9CC-992AE2A3DB49}">
      <dgm:prSet/>
      <dgm:spPr/>
      <dgm:t>
        <a:bodyPr rtlCol="0"/>
        <a:lstStyle/>
        <a:p>
          <a:pPr rtl="0"/>
          <a:endParaRPr lang="es-PE" sz="1800" b="0"/>
        </a:p>
      </dgm:t>
    </dgm:pt>
    <dgm:pt modelId="{59CA5D3F-FB9C-46FF-843E-B76BE0913E4B}" type="sibTrans" cxnId="{AE527DEB-69E6-4E13-A9CC-992AE2A3DB49}">
      <dgm:prSet/>
      <dgm:spPr/>
      <dgm:t>
        <a:bodyPr rtlCol="0"/>
        <a:lstStyle/>
        <a:p>
          <a:pPr rtl="0"/>
          <a:endParaRPr lang="es-PE" sz="1800" b="0"/>
        </a:p>
      </dgm:t>
    </dgm:pt>
    <dgm:pt modelId="{5D1E52CD-8BFA-4CFA-A01D-44F3D31E74D6}">
      <dgm:prSet custT="1"/>
      <dgm:spPr/>
      <dgm:t>
        <a:bodyPr rtlCol="0"/>
        <a:lstStyle/>
        <a:p>
          <a:pPr rtl="0"/>
          <a:r>
            <a:rPr lang="fr" sz="1800" b="0">
              <a:latin typeface="Arial" panose="020B0604020202020204" pitchFamily="34" charset="0"/>
              <a:cs typeface="Arial" panose="020B0604020202020204" pitchFamily="34" charset="0"/>
            </a:rPr>
            <a:t>Appels</a:t>
          </a:r>
        </a:p>
      </dgm:t>
    </dgm:pt>
    <dgm:pt modelId="{9FEA5686-76F2-416A-A89E-1BEBD75611A8}" type="parTrans" cxnId="{C6DC0CB7-DAD2-4139-8EE1-684BA148FE86}">
      <dgm:prSet/>
      <dgm:spPr/>
      <dgm:t>
        <a:bodyPr rtlCol="0"/>
        <a:lstStyle/>
        <a:p>
          <a:pPr rtl="0"/>
          <a:endParaRPr lang="es-PE" sz="1800" b="0"/>
        </a:p>
      </dgm:t>
    </dgm:pt>
    <dgm:pt modelId="{2251D3B3-E840-46B5-8BB3-8E4AF3993D7D}" type="sibTrans" cxnId="{C6DC0CB7-DAD2-4139-8EE1-684BA148FE86}">
      <dgm:prSet/>
      <dgm:spPr/>
      <dgm:t>
        <a:bodyPr rtlCol="0"/>
        <a:lstStyle/>
        <a:p>
          <a:pPr rtl="0"/>
          <a:endParaRPr lang="es-PE" sz="1800" b="0"/>
        </a:p>
      </dgm:t>
    </dgm:pt>
    <dgm:pt modelId="{18EF0AE5-EE6B-D748-B524-ED3CBED6A260}">
      <dgm:prSet custT="1"/>
      <dgm:spPr/>
      <dgm:t>
        <a:bodyPr rtlCol="0"/>
        <a:lstStyle/>
        <a:p>
          <a:pPr rtl="0"/>
          <a:r>
            <a:rPr lang="fr" sz="1800" b="0">
              <a:latin typeface="Arial" panose="020B0604020202020204" pitchFamily="34" charset="0"/>
              <a:cs typeface="Arial" panose="020B0604020202020204" pitchFamily="34" charset="0"/>
            </a:rPr>
            <a:t>Nouveau pack d’information aux membres </a:t>
          </a:r>
        </a:p>
      </dgm:t>
    </dgm:pt>
    <dgm:pt modelId="{0F310B1B-BCA6-B14A-A9B5-78EC6CC3D3D5}" type="parTrans" cxnId="{D87950A8-FA94-B64B-8A8E-3B3D7A566F9C}">
      <dgm:prSet/>
      <dgm:spPr/>
      <dgm:t>
        <a:bodyPr rtlCol="0"/>
        <a:lstStyle/>
        <a:p>
          <a:pPr rtl="0"/>
          <a:endParaRPr lang="en-US" sz="1800" b="0"/>
        </a:p>
      </dgm:t>
    </dgm:pt>
    <dgm:pt modelId="{387D4AE4-AE2E-1842-B331-1EDF14C1851D}" type="sibTrans" cxnId="{D87950A8-FA94-B64B-8A8E-3B3D7A566F9C}">
      <dgm:prSet/>
      <dgm:spPr/>
      <dgm:t>
        <a:bodyPr rtlCol="0"/>
        <a:lstStyle/>
        <a:p>
          <a:pPr rtl="0"/>
          <a:endParaRPr lang="en-US" sz="1800" b="0"/>
        </a:p>
      </dgm:t>
    </dgm:pt>
    <dgm:pt modelId="{829C5A11-8507-EF46-81DE-55DB04566C34}">
      <dgm:prSet custT="1"/>
      <dgm:spPr/>
      <dgm:t>
        <a:bodyPr rtlCol="0"/>
        <a:lstStyle/>
        <a:p>
          <a:pPr rtl="0"/>
          <a:r>
            <a:rPr lang="fr" sz="1600" b="0" dirty="0">
              <a:latin typeface="Arial" panose="020B0604020202020204" pitchFamily="34" charset="0"/>
              <a:cs typeface="Arial" panose="020B0604020202020204" pitchFamily="34" charset="0"/>
            </a:rPr>
            <a:t>Collaboration avec les agences de promotion des entreprises</a:t>
          </a:r>
        </a:p>
      </dgm:t>
    </dgm:pt>
    <dgm:pt modelId="{2B437C70-ADAF-3348-9D2B-A02DD1A863FD}" type="parTrans" cxnId="{2E9ADB50-B47B-7E46-99D2-E1E30650A5D5}">
      <dgm:prSet/>
      <dgm:spPr/>
      <dgm:t>
        <a:bodyPr rtlCol="0"/>
        <a:lstStyle/>
        <a:p>
          <a:pPr rtl="0"/>
          <a:endParaRPr lang="en-US" sz="1800"/>
        </a:p>
      </dgm:t>
    </dgm:pt>
    <dgm:pt modelId="{60A86B32-A2B6-A849-9C79-483B6C84309A}" type="sibTrans" cxnId="{2E9ADB50-B47B-7E46-99D2-E1E30650A5D5}">
      <dgm:prSet/>
      <dgm:spPr/>
      <dgm:t>
        <a:bodyPr rtlCol="0"/>
        <a:lstStyle/>
        <a:p>
          <a:pPr rtl="0"/>
          <a:endParaRPr lang="en-US" sz="1800"/>
        </a:p>
      </dgm:t>
    </dgm:pt>
    <dgm:pt modelId="{DF1F07D7-AA6F-445C-BFD5-47A624F23366}" type="pres">
      <dgm:prSet presAssocID="{6FFAFFED-F570-4D5D-B092-C48F35005B2E}" presName="diagram" presStyleCnt="0">
        <dgm:presLayoutVars>
          <dgm:dir/>
          <dgm:resizeHandles val="exact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2276C4D1-5309-4950-BD00-020639693B99}" type="pres">
      <dgm:prSet presAssocID="{AD9E0812-349E-42CC-AC16-3E1F56C712A9}" presName="node" presStyleLbl="node1" presStyleIdx="0" presStyleCnt="12" custScaleX="99901" custScaleY="100069" custLinFactNeighborX="-3231" custLinFactNeighborY="-1012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330C4D54-8702-419A-AC96-AECD255ED9FF}" type="pres">
      <dgm:prSet presAssocID="{D616A58F-4F79-4AD0-8BFC-A3BBB0B9445F}" presName="sibTrans" presStyleCnt="0"/>
      <dgm:spPr/>
      <dgm:t>
        <a:bodyPr rtlCol="0"/>
        <a:lstStyle/>
        <a:p>
          <a:pPr rtl="0"/>
          <a:endParaRPr lang="en-GB"/>
        </a:p>
      </dgm:t>
    </dgm:pt>
    <dgm:pt modelId="{6C72E401-388A-4156-A598-CA0D8E665644}" type="pres">
      <dgm:prSet presAssocID="{24042940-574F-4F5D-878C-C3399FFE9E29}" presName="node" presStyleLbl="node1" presStyleIdx="1" presStyleCnt="12" custScaleX="99901" custScaleY="9996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229186D9-F37D-47C2-91CA-38BCE8BB18F7}" type="pres">
      <dgm:prSet presAssocID="{C204391B-D5E8-472A-9E28-474D3630AB2E}" presName="sibTrans" presStyleCnt="0"/>
      <dgm:spPr/>
      <dgm:t>
        <a:bodyPr rtlCol="0"/>
        <a:lstStyle/>
        <a:p>
          <a:pPr rtl="0"/>
          <a:endParaRPr lang="en-GB"/>
        </a:p>
      </dgm:t>
    </dgm:pt>
    <dgm:pt modelId="{ED71549C-BCBB-4732-8796-2FF519C8F99A}" type="pres">
      <dgm:prSet presAssocID="{68903C4D-8008-40CC-8711-EC9D2DF58CBD}" presName="node" presStyleLbl="node1" presStyleIdx="2" presStyleCnt="12" custScaleX="99064" custScaleY="9954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D00E197C-7435-4821-A0B3-8B9066B77504}" type="pres">
      <dgm:prSet presAssocID="{D50BAD0C-37A1-4368-8706-A03CA3373B99}" presName="sibTrans" presStyleCnt="0"/>
      <dgm:spPr/>
      <dgm:t>
        <a:bodyPr rtlCol="0"/>
        <a:lstStyle/>
        <a:p>
          <a:pPr rtl="0"/>
          <a:endParaRPr lang="en-GB"/>
        </a:p>
      </dgm:t>
    </dgm:pt>
    <dgm:pt modelId="{2ADE75F8-254A-40E2-9BBC-75642E7D2C8B}" type="pres">
      <dgm:prSet presAssocID="{262D5FDF-7392-4A32-8B08-FB0448072D1B}" presName="node" presStyleLbl="node1" presStyleIdx="3" presStyleCnt="12">
        <dgm:presLayoutVars>
          <dgm:bulletEnabled val="1"/>
        </dgm:presLayoutVars>
      </dgm:prSet>
      <dgm:spPr/>
      <dgm:t>
        <a:bodyPr rtlCol="0"/>
        <a:lstStyle/>
        <a:p>
          <a:pPr rtl="0"/>
          <a:endParaRPr lang="es-PE"/>
        </a:p>
      </dgm:t>
    </dgm:pt>
    <dgm:pt modelId="{2401ABFF-72F7-45FD-AE51-0EABDB41B2E0}" type="pres">
      <dgm:prSet presAssocID="{3EDF6EE3-E395-4E14-B09E-7857033952A0}" presName="sibTrans" presStyleCnt="0"/>
      <dgm:spPr/>
      <dgm:t>
        <a:bodyPr rtlCol="0"/>
        <a:lstStyle/>
        <a:p>
          <a:pPr rtl="0"/>
          <a:endParaRPr lang="es-PE"/>
        </a:p>
      </dgm:t>
    </dgm:pt>
    <dgm:pt modelId="{AF32D189-D417-4A1D-B68A-FDE439BB365C}" type="pres">
      <dgm:prSet presAssocID="{6CFA27CE-D998-4622-9133-5678EEFCB93D}" presName="node" presStyleLbl="node1" presStyleIdx="4" presStyleCnt="12" custScaleX="99064" custScaleY="9912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3E95EB0C-17B2-4417-B259-88B360D45648}" type="pres">
      <dgm:prSet presAssocID="{9F6518AF-9CF6-4C44-AB3F-CD7CFE7A2A22}" presName="sibTrans" presStyleCnt="0"/>
      <dgm:spPr/>
      <dgm:t>
        <a:bodyPr rtlCol="0"/>
        <a:lstStyle/>
        <a:p>
          <a:pPr rtl="0"/>
          <a:endParaRPr lang="en-GB"/>
        </a:p>
      </dgm:t>
    </dgm:pt>
    <dgm:pt modelId="{8A7B3FBF-CD50-4A6E-B47E-6EECFA390E07}" type="pres">
      <dgm:prSet presAssocID="{5D1E52CD-8BFA-4CFA-A01D-44F3D31E74D6}" presName="node" presStyleLbl="node1" presStyleIdx="5" presStyleCnt="12" custScaleX="99064" custScaleY="99126">
        <dgm:presLayoutVars>
          <dgm:bulletEnabled val="1"/>
        </dgm:presLayoutVars>
      </dgm:prSet>
      <dgm:spPr/>
      <dgm:t>
        <a:bodyPr rtlCol="0"/>
        <a:lstStyle/>
        <a:p>
          <a:pPr rtl="0"/>
          <a:endParaRPr lang="es-PE"/>
        </a:p>
      </dgm:t>
    </dgm:pt>
    <dgm:pt modelId="{6BC37053-306E-4A8E-9E0B-227E31A79642}" type="pres">
      <dgm:prSet presAssocID="{2251D3B3-E840-46B5-8BB3-8E4AF3993D7D}" presName="sibTrans" presStyleCnt="0"/>
      <dgm:spPr/>
      <dgm:t>
        <a:bodyPr rtlCol="0"/>
        <a:lstStyle/>
        <a:p>
          <a:pPr rtl="0"/>
          <a:endParaRPr lang="es-PE"/>
        </a:p>
      </dgm:t>
    </dgm:pt>
    <dgm:pt modelId="{9D231DCE-EBDE-49F0-A0E5-2CEF6FD9A2FB}" type="pres">
      <dgm:prSet presAssocID="{A41B457E-1B3F-4B93-A5CA-DE8D56541E37}" presName="node" presStyleLbl="node1" presStyleIdx="6" presStyleCnt="12">
        <dgm:presLayoutVars>
          <dgm:bulletEnabled val="1"/>
        </dgm:presLayoutVars>
      </dgm:prSet>
      <dgm:spPr/>
      <dgm:t>
        <a:bodyPr rtlCol="0"/>
        <a:lstStyle/>
        <a:p>
          <a:pPr rtl="0"/>
          <a:endParaRPr lang="es-PE"/>
        </a:p>
      </dgm:t>
    </dgm:pt>
    <dgm:pt modelId="{0E157193-6E0B-40C7-9FCD-F9B5CE4AC622}" type="pres">
      <dgm:prSet presAssocID="{59CA5D3F-FB9C-46FF-843E-B76BE0913E4B}" presName="sibTrans" presStyleCnt="0"/>
      <dgm:spPr/>
      <dgm:t>
        <a:bodyPr rtlCol="0"/>
        <a:lstStyle/>
        <a:p>
          <a:pPr rtl="0"/>
          <a:endParaRPr lang="es-PE"/>
        </a:p>
      </dgm:t>
    </dgm:pt>
    <dgm:pt modelId="{82E7CF7A-94FF-45AC-B4DA-25686DCD5EBB}" type="pres">
      <dgm:prSet presAssocID="{C1FD9182-DA2D-4B92-A368-5EBF686AB09C}" presName="node" presStyleLbl="node1" presStyleIdx="7" presStyleCnt="12">
        <dgm:presLayoutVars>
          <dgm:bulletEnabled val="1"/>
        </dgm:presLayoutVars>
      </dgm:prSet>
      <dgm:spPr/>
      <dgm:t>
        <a:bodyPr rtlCol="0"/>
        <a:lstStyle/>
        <a:p>
          <a:pPr rtl="0"/>
          <a:endParaRPr lang="es-PE"/>
        </a:p>
      </dgm:t>
    </dgm:pt>
    <dgm:pt modelId="{B60EA080-E0D5-43B3-AB38-BD50EA4936AD}" type="pres">
      <dgm:prSet presAssocID="{B0F092AA-F2FF-4F70-8090-01E5CB71B28C}" presName="sibTrans" presStyleCnt="0"/>
      <dgm:spPr/>
      <dgm:t>
        <a:bodyPr rtlCol="0"/>
        <a:lstStyle/>
        <a:p>
          <a:pPr rtl="0"/>
          <a:endParaRPr lang="es-PE"/>
        </a:p>
      </dgm:t>
    </dgm:pt>
    <dgm:pt modelId="{DECB9B5E-42BE-40F6-9621-4285EDEEE8F9}" type="pres">
      <dgm:prSet presAssocID="{214DDF6B-1D90-4548-A1F7-93E70F2F6F78}" presName="node" presStyleLbl="node1" presStyleIdx="8" presStyleCnt="12" custScaleX="99064" custScaleY="9912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DE669F0E-DBDA-4A9B-9E5D-072B14DA1236}" type="pres">
      <dgm:prSet presAssocID="{8A2484B6-9011-441A-8D48-B037D07D620F}" presName="sibTrans" presStyleCnt="0"/>
      <dgm:spPr/>
      <dgm:t>
        <a:bodyPr rtlCol="0"/>
        <a:lstStyle/>
        <a:p>
          <a:pPr rtl="0"/>
          <a:endParaRPr lang="es-PE"/>
        </a:p>
      </dgm:t>
    </dgm:pt>
    <dgm:pt modelId="{BFBCD3A8-0B13-4840-9B1F-FEA0C3B3D0DC}" type="pres">
      <dgm:prSet presAssocID="{18EF0AE5-EE6B-D748-B524-ED3CBED6A260}" presName="node" presStyleLbl="node1" presStyleIdx="9" presStyleCnt="12" custScaleX="99064" custScaleY="9912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99392207-1624-8E4E-873E-C4D19B85CC81}" type="pres">
      <dgm:prSet presAssocID="{387D4AE4-AE2E-1842-B331-1EDF14C1851D}" presName="sibTrans" presStyleCnt="0"/>
      <dgm:spPr/>
    </dgm:pt>
    <dgm:pt modelId="{3229EA96-7A17-4EE6-90C0-A381C32BD1B3}" type="pres">
      <dgm:prSet presAssocID="{B09CA70E-71DE-4DA5-AB7E-26CB0267D703}" presName="node" presStyleLbl="node1" presStyleIdx="10" presStyleCnt="12" custScaleX="99064" custScaleY="99126">
        <dgm:presLayoutVars>
          <dgm:bulletEnabled val="1"/>
        </dgm:presLayoutVars>
      </dgm:prSet>
      <dgm:spPr/>
      <dgm:t>
        <a:bodyPr rtlCol="0"/>
        <a:lstStyle/>
        <a:p>
          <a:pPr rtl="0"/>
          <a:endParaRPr lang="es-PE"/>
        </a:p>
      </dgm:t>
    </dgm:pt>
    <dgm:pt modelId="{C7FC6925-3B08-8240-9E21-4CE8BE6F1211}" type="pres">
      <dgm:prSet presAssocID="{0CAD907E-D2F4-433E-832E-3D3E78C34F36}" presName="sibTrans" presStyleCnt="0"/>
      <dgm:spPr/>
    </dgm:pt>
    <dgm:pt modelId="{096ADF00-5AA0-1540-8A6F-689C5A628C79}" type="pres">
      <dgm:prSet presAssocID="{829C5A11-8507-EF46-81DE-55DB04566C34}" presName="node" presStyleLbl="node1" presStyleIdx="11" presStyleCnt="12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EF034802-29AA-4186-998A-94281BC44881}" srcId="{6FFAFFED-F570-4D5D-B092-C48F35005B2E}" destId="{6CFA27CE-D998-4622-9133-5678EEFCB93D}" srcOrd="4" destOrd="0" parTransId="{FF2117BC-733B-485B-B4D9-99CEA5960957}" sibTransId="{9F6518AF-9CF6-4C44-AB3F-CD7CFE7A2A22}"/>
    <dgm:cxn modelId="{5B9F5F6E-9193-46E9-91FD-3DEBFB4BC9A6}" type="presOf" srcId="{6CFA27CE-D998-4622-9133-5678EEFCB93D}" destId="{AF32D189-D417-4A1D-B68A-FDE439BB365C}" srcOrd="0" destOrd="0" presId="urn:microsoft.com/office/officeart/2005/8/layout/default"/>
    <dgm:cxn modelId="{4329BF4B-B260-4EA1-B175-903619FC50FA}" srcId="{6FFAFFED-F570-4D5D-B092-C48F35005B2E}" destId="{B09CA70E-71DE-4DA5-AB7E-26CB0267D703}" srcOrd="10" destOrd="0" parTransId="{1B94F1BD-16A4-47F2-B794-293114FC42E9}" sibTransId="{0CAD907E-D2F4-433E-832E-3D3E78C34F36}"/>
    <dgm:cxn modelId="{414C4A4F-7EF2-49AD-941D-C46B5D2B7386}" type="presOf" srcId="{C1FD9182-DA2D-4B92-A368-5EBF686AB09C}" destId="{82E7CF7A-94FF-45AC-B4DA-25686DCD5EBB}" srcOrd="0" destOrd="0" presId="urn:microsoft.com/office/officeart/2005/8/layout/default"/>
    <dgm:cxn modelId="{4056F4FC-5FA4-423D-9F44-FE14AE7D442F}" type="presOf" srcId="{24042940-574F-4F5D-878C-C3399FFE9E29}" destId="{6C72E401-388A-4156-A598-CA0D8E665644}" srcOrd="0" destOrd="0" presId="urn:microsoft.com/office/officeart/2005/8/layout/default"/>
    <dgm:cxn modelId="{7C46832F-2779-4141-B4CC-51254B4A8D36}" type="presOf" srcId="{A41B457E-1B3F-4B93-A5CA-DE8D56541E37}" destId="{9D231DCE-EBDE-49F0-A0E5-2CEF6FD9A2FB}" srcOrd="0" destOrd="0" presId="urn:microsoft.com/office/officeart/2005/8/layout/default"/>
    <dgm:cxn modelId="{9C46CE09-C5A3-40C3-B2CF-CC5DE7C27BC0}" srcId="{6FFAFFED-F570-4D5D-B092-C48F35005B2E}" destId="{68903C4D-8008-40CC-8711-EC9D2DF58CBD}" srcOrd="2" destOrd="0" parTransId="{37D00198-8427-4927-A142-C2A6068C856A}" sibTransId="{D50BAD0C-37A1-4368-8706-A03CA3373B99}"/>
    <dgm:cxn modelId="{DDECBFDD-72B0-455A-A1CF-1F34AB86FA86}" type="presOf" srcId="{18EF0AE5-EE6B-D748-B524-ED3CBED6A260}" destId="{BFBCD3A8-0B13-4840-9B1F-FEA0C3B3D0DC}" srcOrd="0" destOrd="0" presId="urn:microsoft.com/office/officeart/2005/8/layout/default"/>
    <dgm:cxn modelId="{D87950A8-FA94-B64B-8A8E-3B3D7A566F9C}" srcId="{6FFAFFED-F570-4D5D-B092-C48F35005B2E}" destId="{18EF0AE5-EE6B-D748-B524-ED3CBED6A260}" srcOrd="9" destOrd="0" parTransId="{0F310B1B-BCA6-B14A-A9B5-78EC6CC3D3D5}" sibTransId="{387D4AE4-AE2E-1842-B331-1EDF14C1851D}"/>
    <dgm:cxn modelId="{587FB072-F2B8-4352-A142-65EA47E3E182}" type="presOf" srcId="{829C5A11-8507-EF46-81DE-55DB04566C34}" destId="{096ADF00-5AA0-1540-8A6F-689C5A628C79}" srcOrd="0" destOrd="0" presId="urn:microsoft.com/office/officeart/2005/8/layout/default"/>
    <dgm:cxn modelId="{33A27DA0-D445-4994-BB25-6020F6425D2E}" type="presOf" srcId="{6FFAFFED-F570-4D5D-B092-C48F35005B2E}" destId="{DF1F07D7-AA6F-445C-BFD5-47A624F23366}" srcOrd="0" destOrd="0" presId="urn:microsoft.com/office/officeart/2005/8/layout/default"/>
    <dgm:cxn modelId="{2B604CA2-993C-49BA-A175-7F94E1FB5473}" srcId="{6FFAFFED-F570-4D5D-B092-C48F35005B2E}" destId="{214DDF6B-1D90-4548-A1F7-93E70F2F6F78}" srcOrd="8" destOrd="0" parTransId="{D00936CA-3989-4DBC-8237-F350B79FE19A}" sibTransId="{8A2484B6-9011-441A-8D48-B037D07D620F}"/>
    <dgm:cxn modelId="{F07870FD-815C-4A96-A730-78D93ABE15B2}" type="presOf" srcId="{262D5FDF-7392-4A32-8B08-FB0448072D1B}" destId="{2ADE75F8-254A-40E2-9BBC-75642E7D2C8B}" srcOrd="0" destOrd="0" presId="urn:microsoft.com/office/officeart/2005/8/layout/default"/>
    <dgm:cxn modelId="{DE2CD74E-6793-419A-AB03-25D81A6A44D5}" srcId="{6FFAFFED-F570-4D5D-B092-C48F35005B2E}" destId="{AD9E0812-349E-42CC-AC16-3E1F56C712A9}" srcOrd="0" destOrd="0" parTransId="{862E26DF-9370-444F-8500-A4476DD88AA9}" sibTransId="{D616A58F-4F79-4AD0-8BFC-A3BBB0B9445F}"/>
    <dgm:cxn modelId="{D497BD6D-64D1-4E6D-96A2-8560C62CED42}" type="presOf" srcId="{68903C4D-8008-40CC-8711-EC9D2DF58CBD}" destId="{ED71549C-BCBB-4732-8796-2FF519C8F99A}" srcOrd="0" destOrd="0" presId="urn:microsoft.com/office/officeart/2005/8/layout/default"/>
    <dgm:cxn modelId="{AE527DEB-69E6-4E13-A9CC-992AE2A3DB49}" srcId="{6FFAFFED-F570-4D5D-B092-C48F35005B2E}" destId="{A41B457E-1B3F-4B93-A5CA-DE8D56541E37}" srcOrd="6" destOrd="0" parTransId="{52F79316-7B24-479A-A6BE-28FF1B68F1E5}" sibTransId="{59CA5D3F-FB9C-46FF-843E-B76BE0913E4B}"/>
    <dgm:cxn modelId="{3FCE2E77-DD2B-4C74-BA5B-FF479DAD9799}" srcId="{6FFAFFED-F570-4D5D-B092-C48F35005B2E}" destId="{24042940-574F-4F5D-878C-C3399FFE9E29}" srcOrd="1" destOrd="0" parTransId="{8AE9CBC1-6F4A-4F7B-9647-31D45BE91C56}" sibTransId="{C204391B-D5E8-472A-9E28-474D3630AB2E}"/>
    <dgm:cxn modelId="{DFCDFB86-E62E-425D-B414-3DE8AF247CB1}" srcId="{6FFAFFED-F570-4D5D-B092-C48F35005B2E}" destId="{C1FD9182-DA2D-4B92-A368-5EBF686AB09C}" srcOrd="7" destOrd="0" parTransId="{F2EB2B7F-1C77-4BED-93FC-18F00E3AB480}" sibTransId="{B0F092AA-F2FF-4F70-8090-01E5CB71B28C}"/>
    <dgm:cxn modelId="{5EBBCF30-B734-40B5-B8CE-437D597305EE}" srcId="{6FFAFFED-F570-4D5D-B092-C48F35005B2E}" destId="{262D5FDF-7392-4A32-8B08-FB0448072D1B}" srcOrd="3" destOrd="0" parTransId="{3C642D52-3DAB-4C98-AE3D-C2E9E37668C1}" sibTransId="{3EDF6EE3-E395-4E14-B09E-7857033952A0}"/>
    <dgm:cxn modelId="{B5CD2B11-674B-4B53-8A2F-1D953FB21177}" type="presOf" srcId="{5D1E52CD-8BFA-4CFA-A01D-44F3D31E74D6}" destId="{8A7B3FBF-CD50-4A6E-B47E-6EECFA390E07}" srcOrd="0" destOrd="0" presId="urn:microsoft.com/office/officeart/2005/8/layout/default"/>
    <dgm:cxn modelId="{2E9ADB50-B47B-7E46-99D2-E1E30650A5D5}" srcId="{6FFAFFED-F570-4D5D-B092-C48F35005B2E}" destId="{829C5A11-8507-EF46-81DE-55DB04566C34}" srcOrd="11" destOrd="0" parTransId="{2B437C70-ADAF-3348-9D2B-A02DD1A863FD}" sibTransId="{60A86B32-A2B6-A849-9C79-483B6C84309A}"/>
    <dgm:cxn modelId="{FA8AE2CF-31B9-49E2-90AC-6190E162ABD1}" type="presOf" srcId="{214DDF6B-1D90-4548-A1F7-93E70F2F6F78}" destId="{DECB9B5E-42BE-40F6-9621-4285EDEEE8F9}" srcOrd="0" destOrd="0" presId="urn:microsoft.com/office/officeart/2005/8/layout/default"/>
    <dgm:cxn modelId="{14FDA541-E5B1-4221-BC29-49EF54A5CA07}" type="presOf" srcId="{AD9E0812-349E-42CC-AC16-3E1F56C712A9}" destId="{2276C4D1-5309-4950-BD00-020639693B99}" srcOrd="0" destOrd="0" presId="urn:microsoft.com/office/officeart/2005/8/layout/default"/>
    <dgm:cxn modelId="{C6DC0CB7-DAD2-4139-8EE1-684BA148FE86}" srcId="{6FFAFFED-F570-4D5D-B092-C48F35005B2E}" destId="{5D1E52CD-8BFA-4CFA-A01D-44F3D31E74D6}" srcOrd="5" destOrd="0" parTransId="{9FEA5686-76F2-416A-A89E-1BEBD75611A8}" sibTransId="{2251D3B3-E840-46B5-8BB3-8E4AF3993D7D}"/>
    <dgm:cxn modelId="{5E3F79E5-5045-48E1-91C4-AB405D8F5314}" type="presOf" srcId="{B09CA70E-71DE-4DA5-AB7E-26CB0267D703}" destId="{3229EA96-7A17-4EE6-90C0-A381C32BD1B3}" srcOrd="0" destOrd="0" presId="urn:microsoft.com/office/officeart/2005/8/layout/default"/>
    <dgm:cxn modelId="{BA9472BD-2FA2-43A6-BDD7-3C16BDB83140}" type="presParOf" srcId="{DF1F07D7-AA6F-445C-BFD5-47A624F23366}" destId="{2276C4D1-5309-4950-BD00-020639693B99}" srcOrd="0" destOrd="0" presId="urn:microsoft.com/office/officeart/2005/8/layout/default"/>
    <dgm:cxn modelId="{9E773F15-5DCA-4C64-A722-1F897D320065}" type="presParOf" srcId="{DF1F07D7-AA6F-445C-BFD5-47A624F23366}" destId="{330C4D54-8702-419A-AC96-AECD255ED9FF}" srcOrd="1" destOrd="0" presId="urn:microsoft.com/office/officeart/2005/8/layout/default"/>
    <dgm:cxn modelId="{50AB8860-EEC7-4852-8961-238B63A89810}" type="presParOf" srcId="{DF1F07D7-AA6F-445C-BFD5-47A624F23366}" destId="{6C72E401-388A-4156-A598-CA0D8E665644}" srcOrd="2" destOrd="0" presId="urn:microsoft.com/office/officeart/2005/8/layout/default"/>
    <dgm:cxn modelId="{DDB4227D-4B62-480B-BDA3-F2C3D1573BCA}" type="presParOf" srcId="{DF1F07D7-AA6F-445C-BFD5-47A624F23366}" destId="{229186D9-F37D-47C2-91CA-38BCE8BB18F7}" srcOrd="3" destOrd="0" presId="urn:microsoft.com/office/officeart/2005/8/layout/default"/>
    <dgm:cxn modelId="{A49974FA-CFD7-4E93-9CAA-B373C85579A6}" type="presParOf" srcId="{DF1F07D7-AA6F-445C-BFD5-47A624F23366}" destId="{ED71549C-BCBB-4732-8796-2FF519C8F99A}" srcOrd="4" destOrd="0" presId="urn:microsoft.com/office/officeart/2005/8/layout/default"/>
    <dgm:cxn modelId="{A2D26BD4-8E2A-444F-849A-E556426D2396}" type="presParOf" srcId="{DF1F07D7-AA6F-445C-BFD5-47A624F23366}" destId="{D00E197C-7435-4821-A0B3-8B9066B77504}" srcOrd="5" destOrd="0" presId="urn:microsoft.com/office/officeart/2005/8/layout/default"/>
    <dgm:cxn modelId="{5ECC5D02-6183-4AD5-B96B-94431CEAEF65}" type="presParOf" srcId="{DF1F07D7-AA6F-445C-BFD5-47A624F23366}" destId="{2ADE75F8-254A-40E2-9BBC-75642E7D2C8B}" srcOrd="6" destOrd="0" presId="urn:microsoft.com/office/officeart/2005/8/layout/default"/>
    <dgm:cxn modelId="{CCB266E9-7AA0-42BE-BD5E-E1F8420FE026}" type="presParOf" srcId="{DF1F07D7-AA6F-445C-BFD5-47A624F23366}" destId="{2401ABFF-72F7-45FD-AE51-0EABDB41B2E0}" srcOrd="7" destOrd="0" presId="urn:microsoft.com/office/officeart/2005/8/layout/default"/>
    <dgm:cxn modelId="{1BAEA48E-A0D2-4F99-9F0B-FA176900B0A7}" type="presParOf" srcId="{DF1F07D7-AA6F-445C-BFD5-47A624F23366}" destId="{AF32D189-D417-4A1D-B68A-FDE439BB365C}" srcOrd="8" destOrd="0" presId="urn:microsoft.com/office/officeart/2005/8/layout/default"/>
    <dgm:cxn modelId="{E77101B7-03AA-4FBF-BD64-CB198C52573A}" type="presParOf" srcId="{DF1F07D7-AA6F-445C-BFD5-47A624F23366}" destId="{3E95EB0C-17B2-4417-B259-88B360D45648}" srcOrd="9" destOrd="0" presId="urn:microsoft.com/office/officeart/2005/8/layout/default"/>
    <dgm:cxn modelId="{F505BAEE-3917-42B0-9DA4-793525122707}" type="presParOf" srcId="{DF1F07D7-AA6F-445C-BFD5-47A624F23366}" destId="{8A7B3FBF-CD50-4A6E-B47E-6EECFA390E07}" srcOrd="10" destOrd="0" presId="urn:microsoft.com/office/officeart/2005/8/layout/default"/>
    <dgm:cxn modelId="{D76E6B03-EE80-4B80-AB3A-E0E95AE69D77}" type="presParOf" srcId="{DF1F07D7-AA6F-445C-BFD5-47A624F23366}" destId="{6BC37053-306E-4A8E-9E0B-227E31A79642}" srcOrd="11" destOrd="0" presId="urn:microsoft.com/office/officeart/2005/8/layout/default"/>
    <dgm:cxn modelId="{450D4FEE-ACE7-4979-AFC8-D9129D60CBD0}" type="presParOf" srcId="{DF1F07D7-AA6F-445C-BFD5-47A624F23366}" destId="{9D231DCE-EBDE-49F0-A0E5-2CEF6FD9A2FB}" srcOrd="12" destOrd="0" presId="urn:microsoft.com/office/officeart/2005/8/layout/default"/>
    <dgm:cxn modelId="{0CE079DC-E770-4ADA-B777-CD1EAED07733}" type="presParOf" srcId="{DF1F07D7-AA6F-445C-BFD5-47A624F23366}" destId="{0E157193-6E0B-40C7-9FCD-F9B5CE4AC622}" srcOrd="13" destOrd="0" presId="urn:microsoft.com/office/officeart/2005/8/layout/default"/>
    <dgm:cxn modelId="{01F32307-FE4C-43BA-9D54-4F5CE041EC63}" type="presParOf" srcId="{DF1F07D7-AA6F-445C-BFD5-47A624F23366}" destId="{82E7CF7A-94FF-45AC-B4DA-25686DCD5EBB}" srcOrd="14" destOrd="0" presId="urn:microsoft.com/office/officeart/2005/8/layout/default"/>
    <dgm:cxn modelId="{D4EA7505-25FD-4DCF-9E56-D5597677145E}" type="presParOf" srcId="{DF1F07D7-AA6F-445C-BFD5-47A624F23366}" destId="{B60EA080-E0D5-43B3-AB38-BD50EA4936AD}" srcOrd="15" destOrd="0" presId="urn:microsoft.com/office/officeart/2005/8/layout/default"/>
    <dgm:cxn modelId="{DB652C17-466E-46D2-8738-B5BE3B092886}" type="presParOf" srcId="{DF1F07D7-AA6F-445C-BFD5-47A624F23366}" destId="{DECB9B5E-42BE-40F6-9621-4285EDEEE8F9}" srcOrd="16" destOrd="0" presId="urn:microsoft.com/office/officeart/2005/8/layout/default"/>
    <dgm:cxn modelId="{2056E177-E37B-49ED-AFCF-EB84769A7154}" type="presParOf" srcId="{DF1F07D7-AA6F-445C-BFD5-47A624F23366}" destId="{DE669F0E-DBDA-4A9B-9E5D-072B14DA1236}" srcOrd="17" destOrd="0" presId="urn:microsoft.com/office/officeart/2005/8/layout/default"/>
    <dgm:cxn modelId="{631701E1-2D58-47EF-BAAE-3631AE3D0332}" type="presParOf" srcId="{DF1F07D7-AA6F-445C-BFD5-47A624F23366}" destId="{BFBCD3A8-0B13-4840-9B1F-FEA0C3B3D0DC}" srcOrd="18" destOrd="0" presId="urn:microsoft.com/office/officeart/2005/8/layout/default"/>
    <dgm:cxn modelId="{59E1272D-AB72-41D7-8520-A77BF54CAD5A}" type="presParOf" srcId="{DF1F07D7-AA6F-445C-BFD5-47A624F23366}" destId="{99392207-1624-8E4E-873E-C4D19B85CC81}" srcOrd="19" destOrd="0" presId="urn:microsoft.com/office/officeart/2005/8/layout/default"/>
    <dgm:cxn modelId="{CB974C39-7706-4BF7-B74D-4FA8FC8F6DB3}" type="presParOf" srcId="{DF1F07D7-AA6F-445C-BFD5-47A624F23366}" destId="{3229EA96-7A17-4EE6-90C0-A381C32BD1B3}" srcOrd="20" destOrd="0" presId="urn:microsoft.com/office/officeart/2005/8/layout/default"/>
    <dgm:cxn modelId="{B8883EFA-72F1-4B17-B5C9-E4952ED176D0}" type="presParOf" srcId="{DF1F07D7-AA6F-445C-BFD5-47A624F23366}" destId="{C7FC6925-3B08-8240-9E21-4CE8BE6F1211}" srcOrd="21" destOrd="0" presId="urn:microsoft.com/office/officeart/2005/8/layout/default"/>
    <dgm:cxn modelId="{930CE0CC-33EB-45E3-97A8-0C7E39661675}" type="presParOf" srcId="{DF1F07D7-AA6F-445C-BFD5-47A624F23366}" destId="{096ADF00-5AA0-1540-8A6F-689C5A628C79}" srcOrd="22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9F1B2-E267-A74B-BCBF-5B024FED34FC}">
      <dsp:nvSpPr>
        <dsp:cNvPr id="0" name=""/>
        <dsp:cNvSpPr/>
      </dsp:nvSpPr>
      <dsp:spPr>
        <a:xfrm rot="5400000">
          <a:off x="4074262" y="-1414085"/>
          <a:ext cx="1285022" cy="44393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rtlCol="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2500" kern="1200" dirty="0">
              <a:solidFill>
                <a:schemeClr val="accent1"/>
              </a:solidFill>
            </a:rPr>
            <a:t>Pourquoi et comment </a:t>
          </a:r>
          <a:r>
            <a:rPr lang="fr" sz="2500" kern="1200" dirty="0" smtClean="0">
              <a:solidFill>
                <a:schemeClr val="accent1"/>
              </a:solidFill>
            </a:rPr>
            <a:t>l’</a:t>
          </a:r>
          <a:r>
            <a:rPr lang="fr-FR" sz="2500" kern="1200" dirty="0" smtClean="0">
              <a:solidFill>
                <a:schemeClr val="accent1"/>
              </a:solidFill>
            </a:rPr>
            <a:t>OE</a:t>
          </a:r>
          <a:r>
            <a:rPr lang="fr" sz="2500" kern="1200" dirty="0" smtClean="0">
              <a:solidFill>
                <a:schemeClr val="accent1"/>
              </a:solidFill>
            </a:rPr>
            <a:t> </a:t>
          </a:r>
          <a:r>
            <a:rPr lang="fr" sz="2500" kern="1200" dirty="0">
              <a:solidFill>
                <a:schemeClr val="accent1"/>
              </a:solidFill>
            </a:rPr>
            <a:t>peut-elle résoudre votre problème?</a:t>
          </a:r>
          <a:endParaRPr lang="en-US" sz="2500" kern="1200" dirty="0">
            <a:solidFill>
              <a:schemeClr val="accent1"/>
            </a:solidFill>
          </a:endParaRPr>
        </a:p>
      </dsp:txBody>
      <dsp:txXfrm rot="-5400000">
        <a:off x="2497115" y="225792"/>
        <a:ext cx="4376586" cy="1159562"/>
      </dsp:txXfrm>
    </dsp:sp>
    <dsp:sp modelId="{723844FD-E948-2F45-B0AC-68FC4393F48C}">
      <dsp:nvSpPr>
        <dsp:cNvPr id="0" name=""/>
        <dsp:cNvSpPr/>
      </dsp:nvSpPr>
      <dsp:spPr>
        <a:xfrm>
          <a:off x="0" y="2433"/>
          <a:ext cx="2497115" cy="16062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rtlCol="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600" b="0" kern="1200" dirty="0" smtClean="0"/>
            <a:t>Pertinence</a:t>
          </a:r>
          <a:endParaRPr lang="en-US" sz="2600" b="0" kern="1200" dirty="0"/>
        </a:p>
      </dsp:txBody>
      <dsp:txXfrm>
        <a:off x="78412" y="80845"/>
        <a:ext cx="2340291" cy="1449453"/>
      </dsp:txXfrm>
    </dsp:sp>
    <dsp:sp modelId="{DCDB4D4B-7A27-F046-B7FA-D30FF237F4CF}">
      <dsp:nvSpPr>
        <dsp:cNvPr id="0" name=""/>
        <dsp:cNvSpPr/>
      </dsp:nvSpPr>
      <dsp:spPr>
        <a:xfrm rot="5400000">
          <a:off x="4074262" y="272505"/>
          <a:ext cx="1285022" cy="44393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rtlCol="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2500" kern="1200" dirty="0">
              <a:solidFill>
                <a:srgbClr val="2D67AD"/>
              </a:solidFill>
            </a:rPr>
            <a:t>Quels avantages spécifiques </a:t>
          </a:r>
          <a:r>
            <a:rPr lang="fr" sz="2500" kern="1200" dirty="0" smtClean="0">
              <a:solidFill>
                <a:srgbClr val="2D67AD"/>
              </a:solidFill>
            </a:rPr>
            <a:t>l’</a:t>
          </a:r>
          <a:r>
            <a:rPr lang="fr-FR" sz="2500" kern="1200" dirty="0" smtClean="0">
              <a:solidFill>
                <a:srgbClr val="2D67AD"/>
              </a:solidFill>
            </a:rPr>
            <a:t>OE</a:t>
          </a:r>
          <a:r>
            <a:rPr lang="fr" sz="2500" kern="1200" dirty="0" smtClean="0">
              <a:solidFill>
                <a:srgbClr val="2D67AD"/>
              </a:solidFill>
            </a:rPr>
            <a:t> </a:t>
          </a:r>
          <a:r>
            <a:rPr lang="fr" sz="2500" kern="1200" dirty="0">
              <a:solidFill>
                <a:srgbClr val="2D67AD"/>
              </a:solidFill>
            </a:rPr>
            <a:t>offre-t-elle?</a:t>
          </a:r>
          <a:endParaRPr lang="en-US" sz="2500" kern="1200" dirty="0">
            <a:solidFill>
              <a:srgbClr val="2D67AD"/>
            </a:solidFill>
          </a:endParaRPr>
        </a:p>
      </dsp:txBody>
      <dsp:txXfrm rot="-5400000">
        <a:off x="2497115" y="1912382"/>
        <a:ext cx="4376586" cy="1159562"/>
      </dsp:txXfrm>
    </dsp:sp>
    <dsp:sp modelId="{988D300E-5D80-6249-A444-61F628CBA13A}">
      <dsp:nvSpPr>
        <dsp:cNvPr id="0" name=""/>
        <dsp:cNvSpPr/>
      </dsp:nvSpPr>
      <dsp:spPr>
        <a:xfrm>
          <a:off x="0" y="1689025"/>
          <a:ext cx="2497115" cy="16062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rtlCol="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2600" kern="1200"/>
            <a:t>Valeur quantifiée</a:t>
          </a:r>
          <a:endParaRPr lang="en-US" sz="2600" kern="1200" dirty="0"/>
        </a:p>
      </dsp:txBody>
      <dsp:txXfrm>
        <a:off x="78412" y="1767437"/>
        <a:ext cx="2340291" cy="1449453"/>
      </dsp:txXfrm>
    </dsp:sp>
    <dsp:sp modelId="{FC2AAAFA-65B3-394C-8269-E86D802CC4D5}">
      <dsp:nvSpPr>
        <dsp:cNvPr id="0" name=""/>
        <dsp:cNvSpPr/>
      </dsp:nvSpPr>
      <dsp:spPr>
        <a:xfrm rot="5400000">
          <a:off x="4074262" y="1959097"/>
          <a:ext cx="1285022" cy="44393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rtlCol="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2500" kern="1200" dirty="0">
              <a:solidFill>
                <a:srgbClr val="2D67AD"/>
              </a:solidFill>
            </a:rPr>
            <a:t>Pourquoi ne pouvez-vous obtenir ces avantages que par le biais de cette </a:t>
          </a:r>
          <a:r>
            <a:rPr lang="fr-FR" sz="2500" kern="1200" dirty="0" smtClean="0">
              <a:solidFill>
                <a:srgbClr val="2D67AD"/>
              </a:solidFill>
            </a:rPr>
            <a:t>OE</a:t>
          </a:r>
          <a:r>
            <a:rPr lang="fr" sz="2500" kern="1200" dirty="0" smtClean="0">
              <a:solidFill>
                <a:srgbClr val="2D67AD"/>
              </a:solidFill>
            </a:rPr>
            <a:t>?</a:t>
          </a:r>
          <a:endParaRPr lang="en-US" sz="2500" kern="1200" dirty="0">
            <a:solidFill>
              <a:srgbClr val="2D67AD"/>
            </a:solidFill>
          </a:endParaRPr>
        </a:p>
      </dsp:txBody>
      <dsp:txXfrm rot="-5400000">
        <a:off x="2497115" y="3598974"/>
        <a:ext cx="4376586" cy="1159562"/>
      </dsp:txXfrm>
    </dsp:sp>
    <dsp:sp modelId="{052E49D8-747F-EF45-9493-DB27BA94F6CB}">
      <dsp:nvSpPr>
        <dsp:cNvPr id="0" name=""/>
        <dsp:cNvSpPr/>
      </dsp:nvSpPr>
      <dsp:spPr>
        <a:xfrm>
          <a:off x="0" y="3375616"/>
          <a:ext cx="2497115" cy="16062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rtlCol="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2600" kern="1200"/>
            <a:t>Différenciation unique</a:t>
          </a:r>
          <a:endParaRPr lang="en-US" sz="2600" kern="1200" dirty="0"/>
        </a:p>
      </dsp:txBody>
      <dsp:txXfrm>
        <a:off x="78412" y="3454028"/>
        <a:ext cx="2340291" cy="1449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968CA-E042-5C42-9783-525134758867}">
      <dsp:nvSpPr>
        <dsp:cNvPr id="0" name=""/>
        <dsp:cNvSpPr/>
      </dsp:nvSpPr>
      <dsp:spPr>
        <a:xfrm>
          <a:off x="0" y="296415"/>
          <a:ext cx="7560840" cy="2155507"/>
        </a:xfrm>
        <a:prstGeom prst="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374904" rIns="586805" bIns="128016" numCol="1" spcCol="1270" rtlCol="0" anchor="t" anchorCtr="0">
          <a:noAutofit/>
        </a:bodyPr>
        <a:lstStyle/>
        <a:p>
          <a:pPr marL="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18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Nombre de membres, % de membres payant la cotisation </a:t>
          </a:r>
          <a:endParaRPr lang="en-US" sz="18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18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Nombre de membres par secteur / taille</a:t>
          </a:r>
          <a:endParaRPr lang="en-GB" sz="18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18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Nombre de travailleurs employés par des membres / Nombre total de travailleurs   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Chiffre d’affaires réalisé par les membres / PIB total de la région ou du district</a:t>
          </a:r>
        </a:p>
      </dsp:txBody>
      <dsp:txXfrm>
        <a:off x="0" y="296415"/>
        <a:ext cx="7560840" cy="2155507"/>
      </dsp:txXfrm>
    </dsp:sp>
    <dsp:sp modelId="{153A9AE2-03C2-3F49-B67F-E4231F96A35A}">
      <dsp:nvSpPr>
        <dsp:cNvPr id="0" name=""/>
        <dsp:cNvSpPr/>
      </dsp:nvSpPr>
      <dsp:spPr>
        <a:xfrm>
          <a:off x="378042" y="30735"/>
          <a:ext cx="5292588" cy="531360"/>
        </a:xfrm>
        <a:prstGeom prst="roundRect">
          <a:avLst/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800" b="1" kern="1200">
              <a:latin typeface="Arial" panose="020B0604020202020204" pitchFamily="34" charset="0"/>
              <a:cs typeface="Arial" panose="020B0604020202020204" pitchFamily="34" charset="0"/>
            </a:rPr>
            <a:t>Représentativité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981" y="56674"/>
        <a:ext cx="5240710" cy="479482"/>
      </dsp:txXfrm>
    </dsp:sp>
    <dsp:sp modelId="{ABAB7AC1-4510-4947-821A-3FE829F2A973}">
      <dsp:nvSpPr>
        <dsp:cNvPr id="0" name=""/>
        <dsp:cNvSpPr/>
      </dsp:nvSpPr>
      <dsp:spPr>
        <a:xfrm>
          <a:off x="0" y="2814803"/>
          <a:ext cx="7560840" cy="765450"/>
        </a:xfrm>
        <a:prstGeom prst="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374904" rIns="586805" bIns="128016" numCol="1" spcCol="1270" rtlCol="0" anchor="t" anchorCtr="0">
          <a:noAutofit/>
        </a:bodyPr>
        <a:lstStyle/>
        <a:p>
          <a:pPr marL="57150" lvl="1" indent="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18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% de membres utilisant les services </a:t>
          </a:r>
          <a:endParaRPr lang="en-US" sz="1800" b="0" kern="1200" dirty="0">
            <a:solidFill>
              <a:schemeClr val="bg1"/>
            </a:solidFill>
            <a:latin typeface="Candara" pitchFamily="34" charset="0"/>
          </a:endParaRPr>
        </a:p>
      </dsp:txBody>
      <dsp:txXfrm>
        <a:off x="0" y="2814803"/>
        <a:ext cx="7560840" cy="765450"/>
      </dsp:txXfrm>
    </dsp:sp>
    <dsp:sp modelId="{55CF05FB-39D4-FE49-8B07-53E22E159323}">
      <dsp:nvSpPr>
        <dsp:cNvPr id="0" name=""/>
        <dsp:cNvSpPr/>
      </dsp:nvSpPr>
      <dsp:spPr>
        <a:xfrm>
          <a:off x="378042" y="2549123"/>
          <a:ext cx="5292588" cy="531360"/>
        </a:xfrm>
        <a:prstGeom prst="roundRect">
          <a:avLst/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800" b="1" kern="1200">
              <a:latin typeface="Arial" panose="020B0604020202020204" pitchFamily="34" charset="0"/>
              <a:cs typeface="Arial" panose="020B0604020202020204" pitchFamily="34" charset="0"/>
            </a:rPr>
            <a:t>Intensité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981" y="2575062"/>
        <a:ext cx="5240710" cy="479482"/>
      </dsp:txXfrm>
    </dsp:sp>
    <dsp:sp modelId="{871D9545-2D4C-B641-AC62-530AF32AFB76}">
      <dsp:nvSpPr>
        <dsp:cNvPr id="0" name=""/>
        <dsp:cNvSpPr/>
      </dsp:nvSpPr>
      <dsp:spPr>
        <a:xfrm>
          <a:off x="0" y="3943133"/>
          <a:ext cx="7560840" cy="751275"/>
        </a:xfrm>
        <a:prstGeom prst="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374904" rIns="586805" bIns="128016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18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Taux de recrutement - taux de rétention – fidélité moyenne</a:t>
          </a:r>
          <a:endParaRPr lang="en-US" sz="18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943133"/>
        <a:ext cx="7560840" cy="751275"/>
      </dsp:txXfrm>
    </dsp:sp>
    <dsp:sp modelId="{8364DB37-A002-7D44-9760-E13C048A2AF1}">
      <dsp:nvSpPr>
        <dsp:cNvPr id="0" name=""/>
        <dsp:cNvSpPr/>
      </dsp:nvSpPr>
      <dsp:spPr>
        <a:xfrm>
          <a:off x="378042" y="3677453"/>
          <a:ext cx="5292588" cy="531360"/>
        </a:xfrm>
        <a:prstGeom prst="roundRect">
          <a:avLst/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800" b="1" kern="1200">
              <a:latin typeface="Arial" panose="020B0604020202020204" pitchFamily="34" charset="0"/>
              <a:cs typeface="Arial" panose="020B0604020202020204" pitchFamily="34" charset="0"/>
            </a:rPr>
            <a:t>Pertinence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981" y="3703392"/>
        <a:ext cx="5240710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FF569-6EDE-4FAA-B9D2-C0D02D09B52F}">
      <dsp:nvSpPr>
        <dsp:cNvPr id="0" name=""/>
        <dsp:cNvSpPr/>
      </dsp:nvSpPr>
      <dsp:spPr>
        <a:xfrm>
          <a:off x="0" y="436548"/>
          <a:ext cx="1710189" cy="1026114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rtlCol="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300" kern="1200"/>
            <a:t>Données sur les membres répertoriées dans le fichier Excel: surtout les noms et les adresses</a:t>
          </a:r>
          <a:endParaRPr lang="en-GB" sz="1300" kern="1200" dirty="0"/>
        </a:p>
      </dsp:txBody>
      <dsp:txXfrm>
        <a:off x="0" y="436548"/>
        <a:ext cx="1710189" cy="1026114"/>
      </dsp:txXfrm>
    </dsp:sp>
    <dsp:sp modelId="{C7E6DC6C-6AB3-4684-9F2E-742C902273D2}">
      <dsp:nvSpPr>
        <dsp:cNvPr id="0" name=""/>
        <dsp:cNvSpPr/>
      </dsp:nvSpPr>
      <dsp:spPr>
        <a:xfrm>
          <a:off x="1881209" y="436548"/>
          <a:ext cx="1710189" cy="1026114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rtlCol="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300" kern="1200"/>
            <a:t>Différentes sources où sont stockées les informations sur les membres</a:t>
          </a:r>
          <a:endParaRPr lang="en-GB" sz="1300" kern="1200" dirty="0"/>
        </a:p>
      </dsp:txBody>
      <dsp:txXfrm>
        <a:off x="1881209" y="436548"/>
        <a:ext cx="1710189" cy="1026114"/>
      </dsp:txXfrm>
    </dsp:sp>
    <dsp:sp modelId="{5C4A40B6-2402-47D1-AB6B-E4916ADD18B6}">
      <dsp:nvSpPr>
        <dsp:cNvPr id="0" name=""/>
        <dsp:cNvSpPr/>
      </dsp:nvSpPr>
      <dsp:spPr>
        <a:xfrm>
          <a:off x="3762418" y="436548"/>
          <a:ext cx="1710189" cy="1026114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rtlCol="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300" kern="1200"/>
            <a:t>Possibilité limitée d’analyse et de rapport </a:t>
          </a:r>
          <a:endParaRPr lang="en-GB" sz="1300" kern="1200" dirty="0"/>
        </a:p>
      </dsp:txBody>
      <dsp:txXfrm>
        <a:off x="3762418" y="436548"/>
        <a:ext cx="1710189" cy="1026114"/>
      </dsp:txXfrm>
    </dsp:sp>
    <dsp:sp modelId="{7175AAEF-4EB3-4607-BFEA-6145A8082165}">
      <dsp:nvSpPr>
        <dsp:cNvPr id="0" name=""/>
        <dsp:cNvSpPr/>
      </dsp:nvSpPr>
      <dsp:spPr>
        <a:xfrm>
          <a:off x="940604" y="1633681"/>
          <a:ext cx="1710189" cy="1026114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rtlCol="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300" kern="1200"/>
            <a:t>Statique: aucun lien ne peut être découvert</a:t>
          </a:r>
          <a:endParaRPr lang="en-GB" sz="1300" kern="1200" dirty="0"/>
        </a:p>
      </dsp:txBody>
      <dsp:txXfrm>
        <a:off x="940604" y="1633681"/>
        <a:ext cx="1710189" cy="1026114"/>
      </dsp:txXfrm>
    </dsp:sp>
    <dsp:sp modelId="{597643F5-6CCF-4440-A625-3711A08792C9}">
      <dsp:nvSpPr>
        <dsp:cNvPr id="0" name=""/>
        <dsp:cNvSpPr/>
      </dsp:nvSpPr>
      <dsp:spPr>
        <a:xfrm>
          <a:off x="2821813" y="1633681"/>
          <a:ext cx="1710189" cy="1026114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rtlCol="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300" kern="1200"/>
            <a:t>Travail intensif de mise à jour (souvent réalisé de manière irrégulière)</a:t>
          </a:r>
          <a:endParaRPr lang="en-GB" sz="1300" kern="1200" dirty="0"/>
        </a:p>
      </dsp:txBody>
      <dsp:txXfrm>
        <a:off x="2821813" y="1633681"/>
        <a:ext cx="1710189" cy="10261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FF569-6EDE-4FAA-B9D2-C0D02D09B52F}">
      <dsp:nvSpPr>
        <dsp:cNvPr id="0" name=""/>
        <dsp:cNvSpPr/>
      </dsp:nvSpPr>
      <dsp:spPr>
        <a:xfrm>
          <a:off x="778" y="288031"/>
          <a:ext cx="3036518" cy="3240360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400" b="1" kern="1200"/>
            <a:t>Qu’apporte CRM à la stratégie d’adhésion?</a:t>
          </a:r>
          <a:endParaRPr lang="en-GB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1400" kern="1200"/>
            <a:t>Orientation sur les besoins / les clients 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1400" kern="1200"/>
            <a:t>Segmentation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1400" kern="1200"/>
            <a:t>Création de contacts à long terme et fidélisation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1400" kern="1200" dirty="0"/>
            <a:t>Suivi de près des résultats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1400" kern="1200" dirty="0"/>
            <a:t>SOUTENU PAR LES TI!</a:t>
          </a:r>
          <a:endParaRPr lang="en-GB" sz="1400" kern="1200" dirty="0"/>
        </a:p>
      </dsp:txBody>
      <dsp:txXfrm>
        <a:off x="778" y="288031"/>
        <a:ext cx="3036518" cy="3240360"/>
      </dsp:txXfrm>
    </dsp:sp>
    <dsp:sp modelId="{6658964A-D6EB-4036-B3D4-EB92FB1E29A3}">
      <dsp:nvSpPr>
        <dsp:cNvPr id="0" name=""/>
        <dsp:cNvSpPr/>
      </dsp:nvSpPr>
      <dsp:spPr>
        <a:xfrm>
          <a:off x="3340949" y="288031"/>
          <a:ext cx="3036518" cy="3240360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400" b="1" kern="1200" dirty="0"/>
            <a:t>Qu’offre CRM?</a:t>
          </a:r>
          <a:endParaRPr lang="en-GB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1400" kern="1200" dirty="0"/>
            <a:t>Bonnes données de base (nombre de membres total</a:t>
          </a:r>
          <a:r>
            <a:rPr lang="fr" sz="1400" kern="1200" dirty="0" smtClean="0"/>
            <a:t>/ retenus/ nouveaux</a:t>
          </a:r>
          <a:r>
            <a:rPr lang="fr" sz="1400" kern="1200" dirty="0"/>
            <a:t>; caractéristiques: taille, région, secteur, statut de paiement)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1400" kern="1200" dirty="0"/>
            <a:t>Bonnes données de suivi: comment les clients utilisent-ils </a:t>
          </a:r>
          <a:r>
            <a:rPr lang="fr" sz="1400" kern="1200" dirty="0" smtClean="0"/>
            <a:t>l’</a:t>
          </a:r>
          <a:r>
            <a:rPr lang="fr-FR" sz="1400" kern="1200" dirty="0" smtClean="0"/>
            <a:t>OE</a:t>
          </a:r>
          <a:r>
            <a:rPr lang="fr" sz="1400" kern="1200" dirty="0" smtClean="0"/>
            <a:t>? 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1400" kern="1200"/>
            <a:t>Données partagées (tous les collègues peuvent y avoir accès et contribuer à leur mise à jour)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1400" kern="1200" dirty="0"/>
            <a:t>Données sur les clients potentiels – nouveaux membres potentiels   </a:t>
          </a:r>
          <a:endParaRPr lang="en-GB" sz="1400" kern="1200" dirty="0"/>
        </a:p>
      </dsp:txBody>
      <dsp:txXfrm>
        <a:off x="3340949" y="288031"/>
        <a:ext cx="3036518" cy="32403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301CB-F06F-C248-BF1F-5A4AA36665EF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F4637-3C24-E742-BF1F-0983A892D03C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rtlCol="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2600" kern="1200">
              <a:solidFill>
                <a:schemeClr val="bg1"/>
              </a:solidFill>
            </a:rPr>
            <a:t>Manque de valeur perçu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384538" y="253918"/>
        <a:ext cx="5656275" cy="508162"/>
      </dsp:txXfrm>
    </dsp:sp>
    <dsp:sp modelId="{4E333FF7-8422-5F49-84B1-258C5DA6B522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A5983-8BCE-2E4D-B43D-56EEEDC88113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rtlCol="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2600" kern="1200" dirty="0" smtClean="0">
              <a:solidFill>
                <a:schemeClr val="bg1"/>
              </a:solidFill>
            </a:rPr>
            <a:t>Coût excessif</a:t>
          </a:r>
          <a:endParaRPr lang="en-US" altLang="en-US" sz="2600" kern="1200" dirty="0">
            <a:solidFill>
              <a:schemeClr val="bg1"/>
            </a:solidFill>
          </a:endParaRPr>
        </a:p>
      </dsp:txBody>
      <dsp:txXfrm>
        <a:off x="748672" y="1015918"/>
        <a:ext cx="5292140" cy="508162"/>
      </dsp:txXfrm>
    </dsp:sp>
    <dsp:sp modelId="{9F20B61B-A0CA-F641-81E7-A42BB062D7D1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04A16-9960-2646-87C0-003F2DE09833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rtlCol="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2600" kern="1200" dirty="0" smtClean="0">
              <a:solidFill>
                <a:schemeClr val="bg1"/>
              </a:solidFill>
            </a:rPr>
            <a:t>Oubli </a:t>
          </a:r>
          <a:r>
            <a:rPr lang="fr" sz="2600" kern="1200" dirty="0">
              <a:solidFill>
                <a:schemeClr val="bg1"/>
              </a:solidFill>
            </a:rPr>
            <a:t>de </a:t>
          </a:r>
          <a:r>
            <a:rPr lang="fr" sz="2600" kern="1200" dirty="0" smtClean="0">
              <a:solidFill>
                <a:schemeClr val="bg1"/>
              </a:solidFill>
            </a:rPr>
            <a:t>renouvellement</a:t>
          </a:r>
          <a:endParaRPr lang="en-US" altLang="en-US" sz="2600" kern="1200" dirty="0">
            <a:solidFill>
              <a:schemeClr val="bg1"/>
            </a:solidFill>
          </a:endParaRPr>
        </a:p>
      </dsp:txBody>
      <dsp:txXfrm>
        <a:off x="860432" y="1777918"/>
        <a:ext cx="5180380" cy="508162"/>
      </dsp:txXfrm>
    </dsp:sp>
    <dsp:sp modelId="{141CAB99-0131-364E-A8D3-97918C57C6D7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AC06C-C9AB-5340-AF85-71181CC30DA9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rtlCol="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2600" kern="1200" dirty="0">
              <a:solidFill>
                <a:schemeClr val="bg1"/>
              </a:solidFill>
            </a:rPr>
            <a:t>Pas </a:t>
          </a:r>
          <a:r>
            <a:rPr lang="fr" sz="2600" kern="1200" dirty="0" smtClean="0">
              <a:solidFill>
                <a:schemeClr val="bg1"/>
              </a:solidFill>
            </a:rPr>
            <a:t>d’information sur l’offre </a:t>
          </a:r>
          <a:r>
            <a:rPr lang="fr" sz="2600" kern="1200" dirty="0">
              <a:solidFill>
                <a:schemeClr val="bg1"/>
              </a:solidFill>
            </a:rPr>
            <a:t>de </a:t>
          </a:r>
          <a:r>
            <a:rPr lang="fr" sz="2600" kern="1200" dirty="0" smtClean="0">
              <a:solidFill>
                <a:schemeClr val="bg1"/>
              </a:solidFill>
            </a:rPr>
            <a:t>l’</a:t>
          </a:r>
          <a:r>
            <a:rPr lang="fr-FR" sz="2600" kern="1200" dirty="0" smtClean="0">
              <a:solidFill>
                <a:schemeClr val="bg1"/>
              </a:solidFill>
            </a:rPr>
            <a:t>OE</a:t>
          </a:r>
          <a:endParaRPr lang="en-US" altLang="en-US" sz="2600" kern="1200" dirty="0">
            <a:solidFill>
              <a:schemeClr val="bg1"/>
            </a:solidFill>
          </a:endParaRPr>
        </a:p>
      </dsp:txBody>
      <dsp:txXfrm>
        <a:off x="748672" y="2539918"/>
        <a:ext cx="5292140" cy="508162"/>
      </dsp:txXfrm>
    </dsp:sp>
    <dsp:sp modelId="{8A829693-A42A-0747-B6DC-158AD4023AC8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76D9D-CA05-E943-8A86-7F56A99B1EDE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rtlCol="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2600" kern="1200" dirty="0">
              <a:solidFill>
                <a:schemeClr val="bg1"/>
              </a:solidFill>
            </a:rPr>
            <a:t>Pas </a:t>
          </a:r>
          <a:r>
            <a:rPr lang="fr" sz="2600" kern="1200" dirty="0" smtClean="0">
              <a:solidFill>
                <a:schemeClr val="bg1"/>
              </a:solidFill>
            </a:rPr>
            <a:t>d’implication</a:t>
          </a:r>
          <a:endParaRPr lang="en-US" altLang="en-US" sz="2600" kern="1200" dirty="0">
            <a:solidFill>
              <a:schemeClr val="bg1"/>
            </a:solidFill>
          </a:endParaRPr>
        </a:p>
      </dsp:txBody>
      <dsp:txXfrm>
        <a:off x="384538" y="3301918"/>
        <a:ext cx="5656275" cy="508162"/>
      </dsp:txXfrm>
    </dsp:sp>
    <dsp:sp modelId="{CD02E2FA-B214-7541-B9D6-5896B3EE2F4C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6C4D1-5309-4950-BD00-020639693B99}">
      <dsp:nvSpPr>
        <dsp:cNvPr id="0" name=""/>
        <dsp:cNvSpPr/>
      </dsp:nvSpPr>
      <dsp:spPr>
        <a:xfrm>
          <a:off x="0" y="553884"/>
          <a:ext cx="1844958" cy="1108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800" b="0" kern="1200">
              <a:latin typeface="Arial" panose="020B0604020202020204" pitchFamily="34" charset="0"/>
              <a:cs typeface="Arial" panose="020B0604020202020204" pitchFamily="34" charset="0"/>
            </a:rPr>
            <a:t>Visites d’entreprises</a:t>
          </a:r>
          <a:endParaRPr lang="es-ES_tradnl" sz="18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53884"/>
        <a:ext cx="1844958" cy="1108836"/>
      </dsp:txXfrm>
    </dsp:sp>
    <dsp:sp modelId="{6C72E401-388A-4156-A598-CA0D8E665644}">
      <dsp:nvSpPr>
        <dsp:cNvPr id="0" name=""/>
        <dsp:cNvSpPr/>
      </dsp:nvSpPr>
      <dsp:spPr>
        <a:xfrm>
          <a:off x="2029956" y="565680"/>
          <a:ext cx="1844958" cy="11076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800" b="0" kern="1200" dirty="0">
              <a:latin typeface="Arial" panose="020B0604020202020204" pitchFamily="34" charset="0"/>
              <a:cs typeface="Arial" panose="020B0604020202020204" pitchFamily="34" charset="0"/>
            </a:rPr>
            <a:t>Ambassadeurs de </a:t>
          </a:r>
          <a:r>
            <a:rPr lang="fr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l’</a:t>
          </a:r>
          <a:r>
            <a:rPr lang="fr-FR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OE</a:t>
          </a:r>
          <a:r>
            <a:rPr lang="fr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" sz="1800" b="0" kern="1200" dirty="0">
              <a:latin typeface="Arial" panose="020B0604020202020204" pitchFamily="34" charset="0"/>
              <a:cs typeface="Arial" panose="020B0604020202020204" pitchFamily="34" charset="0"/>
            </a:rPr>
            <a:t>(pair à pair)</a:t>
          </a:r>
          <a:endParaRPr lang="es-PE" sz="18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9956" y="565680"/>
        <a:ext cx="1844958" cy="1107673"/>
      </dsp:txXfrm>
    </dsp:sp>
    <dsp:sp modelId="{ED71549C-BCBB-4732-8796-2FF519C8F99A}">
      <dsp:nvSpPr>
        <dsp:cNvPr id="0" name=""/>
        <dsp:cNvSpPr/>
      </dsp:nvSpPr>
      <dsp:spPr>
        <a:xfrm>
          <a:off x="4059594" y="568012"/>
          <a:ext cx="1829501" cy="1103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800" b="0" kern="1200">
              <a:latin typeface="Arial" panose="020B0604020202020204" pitchFamily="34" charset="0"/>
              <a:cs typeface="Arial" panose="020B0604020202020204" pitchFamily="34" charset="0"/>
            </a:rPr>
            <a:t>Road-shows </a:t>
          </a:r>
          <a:endParaRPr lang="es-PE" sz="18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59594" y="568012"/>
        <a:ext cx="1829501" cy="1103008"/>
      </dsp:txXfrm>
    </dsp:sp>
    <dsp:sp modelId="{2ADE75F8-254A-40E2-9BBC-75642E7D2C8B}">
      <dsp:nvSpPr>
        <dsp:cNvPr id="0" name=""/>
        <dsp:cNvSpPr/>
      </dsp:nvSpPr>
      <dsp:spPr>
        <a:xfrm>
          <a:off x="6073774" y="565480"/>
          <a:ext cx="1846787" cy="1108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800" b="0" kern="1200">
              <a:latin typeface="Arial" panose="020B0604020202020204" pitchFamily="34" charset="0"/>
              <a:cs typeface="Arial" panose="020B0604020202020204" pitchFamily="34" charset="0"/>
            </a:rPr>
            <a:t>Événements d’information </a:t>
          </a:r>
        </a:p>
      </dsp:txBody>
      <dsp:txXfrm>
        <a:off x="6073774" y="565480"/>
        <a:ext cx="1846787" cy="1108072"/>
      </dsp:txXfrm>
    </dsp:sp>
    <dsp:sp modelId="{AF32D189-D417-4A1D-B68A-FDE439BB365C}">
      <dsp:nvSpPr>
        <dsp:cNvPr id="0" name=""/>
        <dsp:cNvSpPr/>
      </dsp:nvSpPr>
      <dsp:spPr>
        <a:xfrm>
          <a:off x="7133" y="1863456"/>
          <a:ext cx="1829501" cy="1098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800" b="0" kern="1200">
              <a:latin typeface="Arial" panose="020B0604020202020204" pitchFamily="34" charset="0"/>
              <a:cs typeface="Arial" panose="020B0604020202020204" pitchFamily="34" charset="0"/>
            </a:rPr>
            <a:t>Lettres avec brochures</a:t>
          </a:r>
        </a:p>
      </dsp:txBody>
      <dsp:txXfrm>
        <a:off x="7133" y="1863456"/>
        <a:ext cx="1829501" cy="1098387"/>
      </dsp:txXfrm>
    </dsp:sp>
    <dsp:sp modelId="{8A7B3FBF-CD50-4A6E-B47E-6EECFA390E07}">
      <dsp:nvSpPr>
        <dsp:cNvPr id="0" name=""/>
        <dsp:cNvSpPr/>
      </dsp:nvSpPr>
      <dsp:spPr>
        <a:xfrm>
          <a:off x="2021313" y="1863456"/>
          <a:ext cx="1829501" cy="1098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800" b="0" kern="1200">
              <a:latin typeface="Arial" panose="020B0604020202020204" pitchFamily="34" charset="0"/>
              <a:cs typeface="Arial" panose="020B0604020202020204" pitchFamily="34" charset="0"/>
            </a:rPr>
            <a:t>Appels</a:t>
          </a:r>
        </a:p>
      </dsp:txBody>
      <dsp:txXfrm>
        <a:off x="2021313" y="1863456"/>
        <a:ext cx="1829501" cy="1098387"/>
      </dsp:txXfrm>
    </dsp:sp>
    <dsp:sp modelId="{9D231DCE-EBDE-49F0-A0E5-2CEF6FD9A2FB}">
      <dsp:nvSpPr>
        <dsp:cNvPr id="0" name=""/>
        <dsp:cNvSpPr/>
      </dsp:nvSpPr>
      <dsp:spPr>
        <a:xfrm>
          <a:off x="4035493" y="1858614"/>
          <a:ext cx="1846787" cy="1108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800" b="0" kern="1200">
              <a:latin typeface="Arial" panose="020B0604020202020204" pitchFamily="34" charset="0"/>
              <a:cs typeface="Arial" panose="020B0604020202020204" pitchFamily="34" charset="0"/>
            </a:rPr>
            <a:t>Publicité à la radio, à la télévision, dans les journaux </a:t>
          </a:r>
        </a:p>
      </dsp:txBody>
      <dsp:txXfrm>
        <a:off x="4035493" y="1858614"/>
        <a:ext cx="1846787" cy="1108072"/>
      </dsp:txXfrm>
    </dsp:sp>
    <dsp:sp modelId="{82E7CF7A-94FF-45AC-B4DA-25686DCD5EBB}">
      <dsp:nvSpPr>
        <dsp:cNvPr id="0" name=""/>
        <dsp:cNvSpPr/>
      </dsp:nvSpPr>
      <dsp:spPr>
        <a:xfrm>
          <a:off x="6066959" y="1858614"/>
          <a:ext cx="1846787" cy="1108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800" b="0" kern="1200">
              <a:latin typeface="Arial" panose="020B0604020202020204" pitchFamily="34" charset="0"/>
              <a:cs typeface="Arial" panose="020B0604020202020204" pitchFamily="34" charset="0"/>
            </a:rPr>
            <a:t>Médias sociaux</a:t>
          </a:r>
        </a:p>
      </dsp:txBody>
      <dsp:txXfrm>
        <a:off x="6066959" y="1858614"/>
        <a:ext cx="1846787" cy="1108072"/>
      </dsp:txXfrm>
    </dsp:sp>
    <dsp:sp modelId="{DECB9B5E-42BE-40F6-9621-4285EDEEE8F9}">
      <dsp:nvSpPr>
        <dsp:cNvPr id="0" name=""/>
        <dsp:cNvSpPr/>
      </dsp:nvSpPr>
      <dsp:spPr>
        <a:xfrm>
          <a:off x="15776" y="3156207"/>
          <a:ext cx="1829501" cy="1098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800" b="0" kern="1200">
              <a:latin typeface="Arial" panose="020B0604020202020204" pitchFamily="34" charset="0"/>
              <a:cs typeface="Arial" panose="020B0604020202020204" pitchFamily="34" charset="0"/>
            </a:rPr>
            <a:t>Courriels </a:t>
          </a:r>
        </a:p>
      </dsp:txBody>
      <dsp:txXfrm>
        <a:off x="15776" y="3156207"/>
        <a:ext cx="1829501" cy="1098387"/>
      </dsp:txXfrm>
    </dsp:sp>
    <dsp:sp modelId="{BFBCD3A8-0B13-4840-9B1F-FEA0C3B3D0DC}">
      <dsp:nvSpPr>
        <dsp:cNvPr id="0" name=""/>
        <dsp:cNvSpPr/>
      </dsp:nvSpPr>
      <dsp:spPr>
        <a:xfrm>
          <a:off x="2029956" y="3156207"/>
          <a:ext cx="1829501" cy="1098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800" b="0" kern="1200">
              <a:latin typeface="Arial" panose="020B0604020202020204" pitchFamily="34" charset="0"/>
              <a:cs typeface="Arial" panose="020B0604020202020204" pitchFamily="34" charset="0"/>
            </a:rPr>
            <a:t>Nouveau pack d’information aux membres </a:t>
          </a:r>
        </a:p>
      </dsp:txBody>
      <dsp:txXfrm>
        <a:off x="2029956" y="3156207"/>
        <a:ext cx="1829501" cy="1098387"/>
      </dsp:txXfrm>
    </dsp:sp>
    <dsp:sp modelId="{3229EA96-7A17-4EE6-90C0-A381C32BD1B3}">
      <dsp:nvSpPr>
        <dsp:cNvPr id="0" name=""/>
        <dsp:cNvSpPr/>
      </dsp:nvSpPr>
      <dsp:spPr>
        <a:xfrm>
          <a:off x="4044136" y="3156207"/>
          <a:ext cx="1829501" cy="1098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800" b="0" kern="1200">
              <a:latin typeface="Arial" panose="020B0604020202020204" pitchFamily="34" charset="0"/>
              <a:cs typeface="Arial" panose="020B0604020202020204" pitchFamily="34" charset="0"/>
            </a:rPr>
            <a:t>Site web </a:t>
          </a:r>
          <a:endParaRPr lang="es-PE" sz="18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44136" y="3156207"/>
        <a:ext cx="1829501" cy="1098387"/>
      </dsp:txXfrm>
    </dsp:sp>
    <dsp:sp modelId="{096ADF00-5AA0-1540-8A6F-689C5A628C79}">
      <dsp:nvSpPr>
        <dsp:cNvPr id="0" name=""/>
        <dsp:cNvSpPr/>
      </dsp:nvSpPr>
      <dsp:spPr>
        <a:xfrm>
          <a:off x="6058316" y="3151365"/>
          <a:ext cx="1846787" cy="1108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600" b="0" kern="1200" dirty="0">
              <a:latin typeface="Arial" panose="020B0604020202020204" pitchFamily="34" charset="0"/>
              <a:cs typeface="Arial" panose="020B0604020202020204" pitchFamily="34" charset="0"/>
            </a:rPr>
            <a:t>Collaboration avec les agences de promotion des entreprises</a:t>
          </a:r>
        </a:p>
      </dsp:txBody>
      <dsp:txXfrm>
        <a:off x="6058316" y="3151365"/>
        <a:ext cx="1846787" cy="1108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cs-CZ" smtClean="0"/>
              <a:t>24.09.2018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BE9F1BB-7937-4EAC-9BEF-79D905C1A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62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GB" smtClean="0"/>
              <a:t>24/09/2018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91BB93F-D445-47D8-A284-AD967FE4B2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9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1BB93F-D445-47D8-A284-AD967FE4B2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95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1BB93F-D445-47D8-A284-AD967FE4B21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36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1BB93F-D445-47D8-A284-AD967FE4B21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58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91BB93F-D445-47D8-A284-AD967FE4B214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7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312"/>
            <a:ext cx="9144000" cy="6880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fr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www.itcilo.org</a:t>
            </a:r>
            <a:endParaRPr lang="en-GB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"/>
              <a:t>International Training Centre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www.itcilo.org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fr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www.itcilo.org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3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:\Centre\000 CORSI flyers e covers binders\Corsi 2014\Employment\A907454\title page slides (2).jp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000" cy="69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:\Centre\000 CORSI flyers e covers binders\Corsi 2014\Employment\A907454\loghi\ILO_organization EN-2.ep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6170"/>
            <a:ext cx="1080120" cy="630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:\Centre\000 CORSI flyers e covers binders\Corsi 2014\Employment\A907454\loghi\ETF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172772"/>
            <a:ext cx="1441581" cy="620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:\Centre\000 CORSI flyers e covers binders\Corsi 2014\Employment\A907454\loghi\Japan ministry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27" y="6348333"/>
            <a:ext cx="1512168" cy="444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:\Centre\000 CORSI flyers e covers binders\Corsi 2014\Employment\A907454\loghi\cedefop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01" y="6192957"/>
            <a:ext cx="1554497" cy="632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:\simboli\Loghi ITCILO\Logo english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15886"/>
            <a:ext cx="1274474" cy="577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:\simboli\Cooperazione italiana\Loghi cooperazione jpg e psd\logo h5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65304"/>
            <a:ext cx="1042684" cy="628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fr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 rtlCol="0"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 rtlCol="0"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5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fr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0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936104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r>
              <a:rPr lang="fr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2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936104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r>
              <a:rPr lang="fr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www.itcilo.org</a:t>
            </a:r>
            <a:endParaRPr lang="en-GB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"/>
              <a:t>International Training Centre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2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www.itcilo.org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"/>
              <a:t>International Training Centre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9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www.itcilo.org</a:t>
            </a:r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"/>
              <a:t>International Training Centre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6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fr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www.itcilo.org</a:t>
            </a:r>
            <a:endParaRPr lang="en-GB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"/>
              <a:t>International Training Centre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61662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fr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"/>
              <a:t>www.itcilo.org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rtl="0"/>
            <a:r>
              <a:rPr lang="fr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6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753" y="6304235"/>
            <a:ext cx="730424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6A8831E-AEAD-4287-9ADF-D5A5FA1CF4F8}" type="slidenum">
              <a:rPr lang="en-GB" smtClean="0">
                <a:solidFill>
                  <a:schemeClr val="accent4">
                    <a:lumMod val="50000"/>
                  </a:schemeClr>
                </a:solidFill>
              </a:rPr>
              <a:pPr/>
              <a:t>‹#›</a:t>
            </a:fld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49" r:id="rId13"/>
    <p:sldLayoutId id="214748365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789567"/>
            <a:ext cx="1847950" cy="18093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03" y="447927"/>
            <a:ext cx="2304293" cy="719329"/>
          </a:xfrm>
          <a:prstGeom prst="rect">
            <a:avLst/>
          </a:prstGeom>
        </p:spPr>
      </p:pic>
      <p:sp>
        <p:nvSpPr>
          <p:cNvPr id="6" name="object 15"/>
          <p:cNvSpPr txBox="1">
            <a:spLocks/>
          </p:cNvSpPr>
          <p:nvPr/>
        </p:nvSpPr>
        <p:spPr>
          <a:xfrm>
            <a:off x="179512" y="312291"/>
            <a:ext cx="6724650" cy="9906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2700" rtl="0">
              <a:lnSpc>
                <a:spcPts val="4070"/>
              </a:lnSpc>
              <a:spcBef>
                <a:spcPts val="0"/>
              </a:spcBef>
              <a:defRPr/>
            </a:pPr>
            <a:r>
              <a:rPr lang="fr" spc="-220" dirty="0">
                <a:solidFill>
                  <a:srgbClr val="92D050"/>
                </a:solidFill>
              </a:rPr>
              <a:t>Programme</a:t>
            </a:r>
            <a:r>
              <a:rPr lang="fr" spc="90" dirty="0">
                <a:solidFill>
                  <a:srgbClr val="92D050"/>
                </a:solidFill>
              </a:rPr>
              <a:t> des </a:t>
            </a:r>
            <a:r>
              <a:rPr lang="fr" spc="-170" dirty="0">
                <a:solidFill>
                  <a:srgbClr val="92D050"/>
                </a:solidFill>
              </a:rPr>
              <a:t>activités</a:t>
            </a:r>
            <a:r>
              <a:rPr lang="fr" spc="90" dirty="0">
                <a:solidFill>
                  <a:srgbClr val="92D050"/>
                </a:solidFill>
              </a:rPr>
              <a:t> pour les </a:t>
            </a:r>
            <a:r>
              <a:rPr lang="fr" spc="-80" dirty="0">
                <a:solidFill>
                  <a:srgbClr val="92D050"/>
                </a:solidFill>
              </a:rPr>
              <a:t>employeurs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fr" sz="2000" dirty="0">
                <a:solidFill>
                  <a:schemeClr val="bg1"/>
                </a:solidFill>
              </a:rPr>
              <a:t>Des organisations </a:t>
            </a:r>
            <a:r>
              <a:rPr lang="fr-FR" sz="2000" dirty="0" smtClean="0">
                <a:solidFill>
                  <a:schemeClr val="bg1"/>
                </a:solidFill>
              </a:rPr>
              <a:t>d'employeurs</a:t>
            </a:r>
            <a:r>
              <a:rPr lang="fr" sz="2000" dirty="0" smtClean="0">
                <a:solidFill>
                  <a:schemeClr val="bg1"/>
                </a:solidFill>
              </a:rPr>
              <a:t> </a:t>
            </a:r>
            <a:r>
              <a:rPr lang="fr" sz="2000" dirty="0">
                <a:solidFill>
                  <a:schemeClr val="bg1"/>
                </a:solidFill>
              </a:rPr>
              <a:t>efficaces</a:t>
            </a:r>
            <a:endParaRPr lang="en-US" sz="2000" spc="-165" dirty="0">
              <a:solidFill>
                <a:schemeClr val="bg1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95536" y="5395231"/>
            <a:ext cx="795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Stratégie d’adhésion</a:t>
            </a:r>
            <a:endParaRPr lang="en-US" sz="32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08506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 1. Définir la proposition de valeur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 rtlCol="0"/>
          <a:lstStyle/>
          <a:p>
            <a:pPr marL="0" indent="0" rtl="0">
              <a:buNone/>
            </a:pPr>
            <a:r>
              <a:rPr lang="fr" dirty="0"/>
              <a:t>La proposition de valeur de </a:t>
            </a:r>
            <a:r>
              <a:rPr lang="fr" dirty="0" smtClean="0"/>
              <a:t>l’</a:t>
            </a:r>
            <a:r>
              <a:rPr lang="fr-FR" dirty="0" smtClean="0"/>
              <a:t>OE</a:t>
            </a:r>
            <a:r>
              <a:rPr lang="fr" dirty="0" smtClean="0"/>
              <a:t> </a:t>
            </a:r>
            <a:r>
              <a:rPr lang="fr" dirty="0"/>
              <a:t>est</a:t>
            </a:r>
            <a:endParaRPr lang="en-US" dirty="0"/>
          </a:p>
          <a:p>
            <a:pPr rtl="0"/>
            <a:r>
              <a:rPr lang="fr" dirty="0"/>
              <a:t>un outil de marketing,</a:t>
            </a:r>
          </a:p>
          <a:p>
            <a:pPr rtl="0"/>
            <a:r>
              <a:rPr lang="fr" dirty="0"/>
              <a:t>facilement disponible et compréhensible, </a:t>
            </a:r>
            <a:endParaRPr lang="en-US" dirty="0"/>
          </a:p>
          <a:p>
            <a:pPr rtl="0"/>
            <a:r>
              <a:rPr lang="fr" dirty="0"/>
              <a:t>très concrète.</a:t>
            </a:r>
            <a:endParaRPr lang="en-US" dirty="0"/>
          </a:p>
          <a:p>
            <a:pPr rtl="0"/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2267744" y="3789040"/>
            <a:ext cx="5832648" cy="1872208"/>
          </a:xfrm>
          <a:prstGeom prst="wedgeRoundRectCallout">
            <a:avLst>
              <a:gd name="adj1" fmla="val 714"/>
              <a:gd name="adj2" fmla="val 9701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2000"/>
              <a:t>N’oubliez pas: le sentiment d’appartenir à un « club » de pairs peut être un facteur d’attraction puissant. Il est important de le savoir et de s’en servir pour le recrutement et la rétention de membres (engagement continu).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972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2. Connaître la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 rtlCol="0">
            <a:normAutofit fontScale="85000" lnSpcReduction="10000"/>
          </a:bodyPr>
          <a:lstStyle/>
          <a:p>
            <a:pPr marL="0" indent="0" rtl="0">
              <a:buNone/>
            </a:pPr>
            <a:r>
              <a:rPr lang="fr" dirty="0"/>
              <a:t>En tout temps, il est essentiel d’avoir une bonne compréhension: </a:t>
            </a:r>
          </a:p>
          <a:p>
            <a:pPr rtl="0"/>
            <a:r>
              <a:rPr lang="fr" dirty="0"/>
              <a:t>des niveaux actuels d’adhésion, et</a:t>
            </a:r>
          </a:p>
          <a:p>
            <a:pPr rtl="0"/>
            <a:r>
              <a:rPr lang="fr" dirty="0"/>
              <a:t>des raisons expliquant ces données.</a:t>
            </a:r>
          </a:p>
          <a:p>
            <a:pPr rtl="0"/>
            <a:endParaRPr lang="en-US" dirty="0"/>
          </a:p>
          <a:p>
            <a:pPr marL="0" indent="0" rtl="0">
              <a:buNone/>
            </a:pPr>
            <a:r>
              <a:rPr lang="fr" dirty="0"/>
              <a:t>En </a:t>
            </a:r>
            <a:r>
              <a:rPr lang="fr" dirty="0" smtClean="0"/>
              <a:t>outre:</a:t>
            </a:r>
          </a:p>
          <a:p>
            <a:r>
              <a:rPr lang="fr" dirty="0" smtClean="0"/>
              <a:t>la </a:t>
            </a:r>
            <a:r>
              <a:rPr lang="fr" dirty="0"/>
              <a:t>formulation d’indicateurs de performance clés sur l’adhésion, </a:t>
            </a:r>
          </a:p>
          <a:p>
            <a:pPr rtl="0"/>
            <a:r>
              <a:rPr lang="fr" dirty="0"/>
              <a:t>un système permettant d’enregistrer les interactions avec les membres, et </a:t>
            </a:r>
          </a:p>
          <a:p>
            <a:pPr rtl="0"/>
            <a:r>
              <a:rPr lang="fr" dirty="0"/>
              <a:t>la collecte de données qualitatives et quantitatives </a:t>
            </a:r>
          </a:p>
          <a:p>
            <a:pPr marL="0" indent="0" rtl="0">
              <a:buNone/>
            </a:pPr>
            <a:r>
              <a:rPr lang="fr" dirty="0"/>
              <a:t>sont un MUST pour les </a:t>
            </a:r>
            <a:r>
              <a:rPr lang="fr-FR" dirty="0" smtClean="0"/>
              <a:t>OE</a:t>
            </a:r>
            <a:r>
              <a:rPr lang="fr" dirty="0" smtClean="0"/>
              <a:t> </a:t>
            </a:r>
            <a:r>
              <a:rPr lang="fr" dirty="0"/>
              <a:t>qui se respectent.</a:t>
            </a:r>
            <a:endParaRPr lang="en-US" dirty="0"/>
          </a:p>
        </p:txBody>
      </p:sp>
      <p:sp>
        <p:nvSpPr>
          <p:cNvPr id="4" name="Bent-Up Arrow 3"/>
          <p:cNvSpPr/>
          <p:nvPr/>
        </p:nvSpPr>
        <p:spPr>
          <a:xfrm rot="2488635" flipV="1">
            <a:off x="6693137" y="2303571"/>
            <a:ext cx="898733" cy="1008112"/>
          </a:xfrm>
          <a:prstGeom prst="bentUpArrow">
            <a:avLst>
              <a:gd name="adj1" fmla="val 27548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746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sz="2400" dirty="0"/>
              <a:t>2. Connaître la situation</a:t>
            </a:r>
            <a:endParaRPr lang="es-PE" sz="2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91951922"/>
              </p:ext>
            </p:extLst>
          </p:nvPr>
        </p:nvGraphicFramePr>
        <p:xfrm>
          <a:off x="611560" y="2060848"/>
          <a:ext cx="7560840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539552" y="908720"/>
            <a:ext cx="8136904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fr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N’oubliez pas: ce qui peut être mesuré peut également être fait! </a:t>
            </a:r>
          </a:p>
          <a:p>
            <a:pPr rtl="0">
              <a:defRPr/>
            </a:pPr>
            <a:r>
              <a:rPr lang="fr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OE</a:t>
            </a:r>
            <a:r>
              <a:rPr lang="fr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doivent définir des indicateurs de performance clés (IPC) pour leurs stratégies d’adhésion. Par exemple:</a:t>
            </a:r>
            <a:endParaRPr lang="en-GB" sz="2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0"/>
          <p:cNvSpPr>
            <a:spLocks noChangeArrowheads="1"/>
          </p:cNvSpPr>
          <p:nvPr/>
        </p:nvSpPr>
        <p:spPr bwMode="auto">
          <a:xfrm>
            <a:off x="8388424" y="6093296"/>
            <a:ext cx="636588" cy="762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38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976664" cy="504056"/>
          </a:xfrm>
        </p:spPr>
        <p:txBody>
          <a:bodyPr rtlCol="0"/>
          <a:lstStyle/>
          <a:p>
            <a:pPr rtl="0"/>
            <a:r>
              <a:rPr lang="fr" dirty="0"/>
              <a:t>2. Connaître la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r" dirty="0"/>
              <a:t>Enregistrer les interactions avec les membres est essentiel – ce qui se passe dans de nombreux cas, c’est:</a:t>
            </a:r>
            <a:endParaRPr lang="en-US" dirty="0"/>
          </a:p>
        </p:txBody>
      </p:sp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070413"/>
              </p:ext>
            </p:extLst>
          </p:nvPr>
        </p:nvGraphicFramePr>
        <p:xfrm>
          <a:off x="1979915" y="2852936"/>
          <a:ext cx="547260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65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2. Connaître la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016224"/>
          </a:xfrm>
        </p:spPr>
        <p:txBody>
          <a:bodyPr rtlCol="0">
            <a:normAutofit/>
          </a:bodyPr>
          <a:lstStyle/>
          <a:p>
            <a:pPr rtl="0"/>
            <a:r>
              <a:rPr lang="fr" sz="2400" dirty="0"/>
              <a:t>Utiliser un logiciel de gestion de la relation avec la clientèle (CRM, </a:t>
            </a:r>
            <a:r>
              <a:rPr lang="en" sz="2400" i="1" dirty="0"/>
              <a:t>Customer Relation Management</a:t>
            </a:r>
            <a:r>
              <a:rPr lang="en" sz="2400" dirty="0"/>
              <a:t>) aidera votre </a:t>
            </a:r>
            <a:r>
              <a:rPr lang="fr-FR" sz="2400" dirty="0" smtClean="0"/>
              <a:t>OE</a:t>
            </a:r>
            <a:r>
              <a:rPr lang="en" sz="2400" dirty="0" smtClean="0"/>
              <a:t> </a:t>
            </a:r>
            <a:r>
              <a:rPr lang="en" sz="2400" dirty="0"/>
              <a:t>à établir une relation professionnelle avec les membres.</a:t>
            </a:r>
          </a:p>
        </p:txBody>
      </p:sp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791218"/>
              </p:ext>
            </p:extLst>
          </p:nvPr>
        </p:nvGraphicFramePr>
        <p:xfrm>
          <a:off x="1691680" y="2852936"/>
          <a:ext cx="6378247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Callout 7"/>
          <p:cNvSpPr/>
          <p:nvPr/>
        </p:nvSpPr>
        <p:spPr>
          <a:xfrm>
            <a:off x="107504" y="5301208"/>
            <a:ext cx="2376264" cy="1368152"/>
          </a:xfrm>
          <a:prstGeom prst="wedgeEllipseCallout">
            <a:avLst>
              <a:gd name="adj1" fmla="val 59269"/>
              <a:gd name="adj2" fmla="val 5227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1200" dirty="0">
                <a:solidFill>
                  <a:schemeClr val="accent2"/>
                </a:solidFill>
              </a:rPr>
              <a:t>Découvrez-en plus sur le projet CRM du Centre et les plus de 60 </a:t>
            </a:r>
            <a:r>
              <a:rPr lang="fr-FR" sz="1200" dirty="0" smtClean="0">
                <a:solidFill>
                  <a:schemeClr val="accent2"/>
                </a:solidFill>
              </a:rPr>
              <a:t>OE</a:t>
            </a:r>
            <a:r>
              <a:rPr lang="fr" sz="1200" dirty="0" smtClean="0">
                <a:solidFill>
                  <a:schemeClr val="accent2"/>
                </a:solidFill>
              </a:rPr>
              <a:t> </a:t>
            </a:r>
            <a:r>
              <a:rPr lang="fr" sz="1200" dirty="0">
                <a:solidFill>
                  <a:schemeClr val="accent2"/>
                </a:solidFill>
              </a:rPr>
              <a:t>qui utilisent déjà ce logiciel sur lempnet.itcilo.org.</a:t>
            </a:r>
            <a:endParaRPr lang="en-GB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4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2. Connaître la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r" dirty="0"/>
              <a:t>Les 5 grands défis du recrutement et de la rétention des membres sont:</a:t>
            </a:r>
          </a:p>
          <a:p>
            <a:pPr marL="0" indent="0" rtl="0">
              <a:buNone/>
            </a:pPr>
            <a:endParaRPr lang="en-US" dirty="0"/>
          </a:p>
        </p:txBody>
      </p:sp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24109627"/>
              </p:ext>
            </p:extLst>
          </p:nvPr>
        </p:nvGraphicFramePr>
        <p:xfrm>
          <a:off x="1524000" y="240591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11062" y="2679303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" sz="2400" b="1">
                <a:solidFill>
                  <a:schemeClr val="accent2"/>
                </a:solidFill>
              </a:rPr>
              <a:t>1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342900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" sz="24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4221088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" sz="24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3728" y="4941168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" sz="24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1680" y="573325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" sz="2400" b="1">
                <a:solidFill>
                  <a:schemeClr val="accent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765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2. Connaître la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fr" dirty="0"/>
              <a:t>La collecte régulière de données qualitatives et quantitatives au moyen d’enquêtes aidera votre </a:t>
            </a:r>
            <a:r>
              <a:rPr lang="fr-FR" dirty="0" smtClean="0"/>
              <a:t>OE</a:t>
            </a:r>
            <a:r>
              <a:rPr lang="fr" dirty="0" smtClean="0"/>
              <a:t> </a:t>
            </a:r>
            <a:r>
              <a:rPr lang="fr" dirty="0"/>
              <a:t>à comprendre les causes profondes des difficultés de recrutement et de rétention et fournira les outils nécessaires pour y </a:t>
            </a:r>
            <a:r>
              <a:rPr lang="fr" dirty="0" smtClean="0"/>
              <a:t>remédier</a:t>
            </a:r>
            <a:endParaRPr lang="fr" dirty="0"/>
          </a:p>
          <a:p>
            <a:pPr rtl="0"/>
            <a:r>
              <a:rPr lang="fr" dirty="0"/>
              <a:t>Quelques exemples:</a:t>
            </a:r>
          </a:p>
          <a:p>
            <a:pPr lvl="1" rtl="0"/>
            <a:r>
              <a:rPr lang="fr" dirty="0"/>
              <a:t>enquêtes de satisfaction; </a:t>
            </a:r>
          </a:p>
          <a:p>
            <a:pPr lvl="1" rtl="0"/>
            <a:r>
              <a:rPr lang="fr" dirty="0"/>
              <a:t>enquêtes sur les besoins pour tous les membres ou segments (PME, etc.);</a:t>
            </a:r>
          </a:p>
          <a:p>
            <a:pPr lvl="1" rtl="0"/>
            <a:r>
              <a:rPr lang="fr" dirty="0"/>
              <a:t>sondages de sortie (pour les membres qui s’en vont), etc.</a:t>
            </a:r>
          </a:p>
        </p:txBody>
      </p:sp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26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40760" cy="504056"/>
          </a:xfrm>
        </p:spPr>
        <p:txBody>
          <a:bodyPr rtlCol="0"/>
          <a:lstStyle/>
          <a:p>
            <a:pPr rtl="0"/>
            <a:r>
              <a:rPr lang="fr" dirty="0"/>
              <a:t>3. Optimiser le cycle de l’adhésion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 rtlCol="0">
            <a:normAutofit/>
          </a:bodyPr>
          <a:lstStyle/>
          <a:p>
            <a:pPr rtl="0"/>
            <a:r>
              <a:rPr lang="fr" dirty="0"/>
              <a:t>Le cycle de l’adhésion se compose de cinq phases: </a:t>
            </a:r>
          </a:p>
          <a:p>
            <a:pPr marL="914400" lvl="1" indent="-514350" rtl="0">
              <a:buFont typeface="+mj-lt"/>
              <a:buAutoNum type="arabicPeriod"/>
            </a:pPr>
            <a:r>
              <a:rPr lang="fr" dirty="0"/>
              <a:t>Sensibilisation</a:t>
            </a:r>
            <a:endParaRPr lang="en-US" dirty="0"/>
          </a:p>
          <a:p>
            <a:pPr marL="914400" lvl="1" indent="-514350" rtl="0">
              <a:buFont typeface="+mj-lt"/>
              <a:buAutoNum type="arabicPeriod"/>
            </a:pPr>
            <a:r>
              <a:rPr lang="fr" dirty="0"/>
              <a:t>Recrutement</a:t>
            </a:r>
            <a:endParaRPr lang="en-US" dirty="0"/>
          </a:p>
          <a:p>
            <a:pPr marL="914400" lvl="1" indent="-514350" rtl="0">
              <a:buFont typeface="+mj-lt"/>
              <a:buAutoNum type="arabicPeriod"/>
            </a:pPr>
            <a:r>
              <a:rPr lang="fr" dirty="0"/>
              <a:t>Engagement</a:t>
            </a:r>
            <a:endParaRPr lang="en-US" dirty="0"/>
          </a:p>
          <a:p>
            <a:pPr marL="914400" lvl="1" indent="-514350" rtl="0">
              <a:buFont typeface="+mj-lt"/>
              <a:buAutoNum type="arabicPeriod"/>
            </a:pPr>
            <a:r>
              <a:rPr lang="fr" dirty="0"/>
              <a:t>Renouvellement</a:t>
            </a:r>
            <a:endParaRPr lang="en-US" dirty="0"/>
          </a:p>
          <a:p>
            <a:pPr marL="914400" lvl="1" indent="-514350" rtl="0">
              <a:buFont typeface="+mj-lt"/>
              <a:buAutoNum type="arabicPeriod"/>
            </a:pPr>
            <a:r>
              <a:rPr lang="fr" dirty="0"/>
              <a:t>Réintégration </a:t>
            </a:r>
            <a:endParaRPr lang="en-US" dirty="0"/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endParaRPr lang="en-US" dirty="0"/>
          </a:p>
        </p:txBody>
      </p:sp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00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40760" cy="504056"/>
          </a:xfrm>
        </p:spPr>
        <p:txBody>
          <a:bodyPr rtlCol="0"/>
          <a:lstStyle/>
          <a:p>
            <a:pPr rtl="0"/>
            <a:r>
              <a:rPr lang="fr" dirty="0"/>
              <a:t>3. Optimiser le cycle de l’adhésion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 rtlCol="0">
            <a:normAutofit/>
          </a:bodyPr>
          <a:lstStyle/>
          <a:p>
            <a:pPr rtl="0"/>
            <a:r>
              <a:rPr lang="fr" dirty="0"/>
              <a:t>Le cycle de l’adhésion peut être un outil utile pour </a:t>
            </a:r>
          </a:p>
          <a:p>
            <a:pPr lvl="1" rtl="0"/>
            <a:r>
              <a:rPr lang="fr" dirty="0"/>
              <a:t>mieux comprendre la dynamique de l’adhésion du point de vue d’un membre;</a:t>
            </a:r>
          </a:p>
          <a:p>
            <a:pPr lvl="1" rtl="0"/>
            <a:r>
              <a:rPr lang="fr" dirty="0"/>
              <a:t>revoir les pratiques actuelles de </a:t>
            </a:r>
            <a:r>
              <a:rPr lang="fr" dirty="0" smtClean="0"/>
              <a:t>l’</a:t>
            </a:r>
            <a:r>
              <a:rPr lang="fr-FR" dirty="0" smtClean="0"/>
              <a:t>OE</a:t>
            </a:r>
            <a:r>
              <a:rPr lang="fr" dirty="0" smtClean="0"/>
              <a:t>, </a:t>
            </a:r>
            <a:r>
              <a:rPr lang="fr" dirty="0"/>
              <a:t>identifier les éléments manquants et développer des stratégies de remédiation.</a:t>
            </a:r>
            <a:endParaRPr lang="en-US" dirty="0"/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endParaRPr lang="en-US" dirty="0"/>
          </a:p>
        </p:txBody>
      </p:sp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09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40760" cy="504056"/>
          </a:xfrm>
        </p:spPr>
        <p:txBody>
          <a:bodyPr rtlCol="0"/>
          <a:lstStyle/>
          <a:p>
            <a:pPr rtl="0"/>
            <a:r>
              <a:rPr lang="fr" dirty="0"/>
              <a:t>3. Optimiser le cycle de l’adhésion</a:t>
            </a:r>
            <a:endParaRPr lang="en-US" dirty="0"/>
          </a:p>
        </p:txBody>
      </p:sp>
      <p:sp>
        <p:nvSpPr>
          <p:cNvPr id="138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 rtlCol="0">
            <a:normAutofit/>
          </a:bodyPr>
          <a:lstStyle/>
          <a:p>
            <a:pPr rtl="0"/>
            <a:r>
              <a:rPr lang="fr" dirty="0"/>
              <a:t>Que signifie le cycle de l’adhésion pour les </a:t>
            </a:r>
            <a:r>
              <a:rPr lang="fr-FR" dirty="0" smtClean="0"/>
              <a:t>OE</a:t>
            </a:r>
            <a:r>
              <a:rPr lang="fr" dirty="0" smtClean="0"/>
              <a:t>?</a:t>
            </a:r>
            <a:endParaRPr lang="en-US" dirty="0"/>
          </a:p>
          <a:p>
            <a:pPr marL="0" indent="0" rtl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6013"/>
            <a:ext cx="8476899" cy="4318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4077072"/>
            <a:ext cx="146551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rgbClr val="000000"/>
                </a:solidFill>
              </a:rPr>
              <a:t>1. </a:t>
            </a:r>
            <a:r>
              <a:rPr lang="en-US" sz="1400" b="1" dirty="0" err="1" smtClean="0">
                <a:solidFill>
                  <a:srgbClr val="000000"/>
                </a:solidFill>
              </a:rPr>
              <a:t>Sensibilisation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0" lvl="1" algn="ctr"/>
            <a:endParaRPr lang="fr-FR" sz="1400" dirty="0" smtClean="0">
              <a:solidFill>
                <a:srgbClr val="000000"/>
              </a:solidFill>
            </a:endParaRPr>
          </a:p>
          <a:p>
            <a:pPr marL="0" lvl="1" algn="ctr"/>
            <a:r>
              <a:rPr lang="fr-FR" sz="1400" dirty="0" smtClean="0">
                <a:solidFill>
                  <a:srgbClr val="000000"/>
                </a:solidFill>
              </a:rPr>
              <a:t>Assurer que toutes les entreprises ont connaissance du mandat et des services de </a:t>
            </a:r>
            <a:r>
              <a:rPr lang="fr-FR" sz="1400" dirty="0">
                <a:solidFill>
                  <a:srgbClr val="000000"/>
                </a:solidFill>
              </a:rPr>
              <a:t>l’OE</a:t>
            </a:r>
          </a:p>
        </p:txBody>
      </p:sp>
      <p:sp>
        <p:nvSpPr>
          <p:cNvPr id="136" name="object 20"/>
          <p:cNvSpPr>
            <a:spLocks noChangeArrowheads="1"/>
          </p:cNvSpPr>
          <p:nvPr/>
        </p:nvSpPr>
        <p:spPr bwMode="auto">
          <a:xfrm>
            <a:off x="8368506" y="6096000"/>
            <a:ext cx="636588" cy="76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76058" y="4083969"/>
            <a:ext cx="170385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rgbClr val="000000"/>
                </a:solidFill>
              </a:rPr>
              <a:t>2. </a:t>
            </a:r>
            <a:r>
              <a:rPr lang="en-US" sz="1400" b="1" dirty="0" err="1" smtClean="0">
                <a:solidFill>
                  <a:srgbClr val="000000"/>
                </a:solidFill>
              </a:rPr>
              <a:t>Recrutement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  <a:p>
            <a:pPr marL="0" lvl="1" algn="ctr"/>
            <a:endParaRPr lang="fr-FR" sz="1400" dirty="0" smtClean="0">
              <a:solidFill>
                <a:srgbClr val="000000"/>
              </a:solidFill>
            </a:endParaRPr>
          </a:p>
          <a:p>
            <a:pPr marL="0" lvl="1" algn="ctr"/>
            <a:r>
              <a:rPr lang="fr-FR" sz="1400" dirty="0" smtClean="0">
                <a:solidFill>
                  <a:srgbClr val="000000"/>
                </a:solidFill>
              </a:rPr>
              <a:t>Assurer </a:t>
            </a:r>
            <a:r>
              <a:rPr lang="fr-FR" sz="1400" dirty="0">
                <a:solidFill>
                  <a:srgbClr val="000000"/>
                </a:solidFill>
              </a:rPr>
              <a:t>que </a:t>
            </a:r>
            <a:r>
              <a:rPr lang="fr-FR" sz="1400" dirty="0" smtClean="0">
                <a:solidFill>
                  <a:srgbClr val="000000"/>
                </a:solidFill>
              </a:rPr>
              <a:t>les </a:t>
            </a:r>
            <a:r>
              <a:rPr lang="fr-FR" sz="1400" dirty="0">
                <a:solidFill>
                  <a:srgbClr val="000000"/>
                </a:solidFill>
              </a:rPr>
              <a:t>entreprises d</a:t>
            </a:r>
            <a:r>
              <a:rPr lang="fr-FR" sz="1400" dirty="0" smtClean="0">
                <a:solidFill>
                  <a:srgbClr val="000000"/>
                </a:solidFill>
              </a:rPr>
              <a:t>es catégories cibles deviennent membres de l’OE</a:t>
            </a:r>
            <a:endParaRPr lang="fr-FR" sz="1400" dirty="0">
              <a:solidFill>
                <a:srgbClr val="000000"/>
              </a:solidFill>
            </a:endParaRPr>
          </a:p>
          <a:p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3890134" y="4160912"/>
            <a:ext cx="15086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rgbClr val="000000"/>
                </a:solidFill>
              </a:rPr>
              <a:t>3. Engagement</a:t>
            </a:r>
            <a:endParaRPr lang="en-US" sz="2000" dirty="0">
              <a:solidFill>
                <a:srgbClr val="000000"/>
              </a:solidFill>
            </a:endParaRPr>
          </a:p>
          <a:p>
            <a:pPr marL="0" lvl="1" algn="ctr"/>
            <a:endParaRPr lang="fr-FR" sz="1400" dirty="0" smtClean="0">
              <a:solidFill>
                <a:srgbClr val="000000"/>
              </a:solidFill>
            </a:endParaRPr>
          </a:p>
          <a:p>
            <a:pPr marL="0" lvl="1" algn="ctr"/>
            <a:r>
              <a:rPr lang="fr-FR" sz="1400" dirty="0" smtClean="0">
                <a:solidFill>
                  <a:srgbClr val="000000"/>
                </a:solidFill>
              </a:rPr>
              <a:t>Assurer </a:t>
            </a:r>
            <a:r>
              <a:rPr lang="fr-FR" sz="1400" dirty="0">
                <a:solidFill>
                  <a:srgbClr val="000000"/>
                </a:solidFill>
              </a:rPr>
              <a:t>que </a:t>
            </a:r>
            <a:r>
              <a:rPr lang="fr-FR" sz="1400" dirty="0" smtClean="0">
                <a:solidFill>
                  <a:srgbClr val="000000"/>
                </a:solidFill>
              </a:rPr>
              <a:t>tous les membres profitent des produits et services proposés par l’OE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2258" y="4159898"/>
            <a:ext cx="1614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rgbClr val="000000"/>
                </a:solidFill>
              </a:rPr>
              <a:t>4. </a:t>
            </a:r>
            <a:r>
              <a:rPr lang="en-US" sz="1400" b="1" dirty="0" err="1" smtClean="0">
                <a:solidFill>
                  <a:srgbClr val="000000"/>
                </a:solidFill>
              </a:rPr>
              <a:t>Renouvellement</a:t>
            </a:r>
            <a:endParaRPr lang="en-US" sz="2000" dirty="0">
              <a:solidFill>
                <a:srgbClr val="000000"/>
              </a:solidFill>
            </a:endParaRPr>
          </a:p>
          <a:p>
            <a:pPr marL="0" lvl="1" algn="ctr"/>
            <a:endParaRPr lang="fr-FR" sz="1400" dirty="0" smtClean="0">
              <a:solidFill>
                <a:srgbClr val="000000"/>
              </a:solidFill>
            </a:endParaRPr>
          </a:p>
          <a:p>
            <a:pPr marL="0" lvl="1" algn="ctr"/>
            <a:r>
              <a:rPr lang="fr-FR" sz="1400" dirty="0" smtClean="0">
                <a:solidFill>
                  <a:srgbClr val="000000"/>
                </a:solidFill>
              </a:rPr>
              <a:t>Assurer </a:t>
            </a:r>
            <a:r>
              <a:rPr lang="fr-FR" sz="1400" dirty="0">
                <a:solidFill>
                  <a:srgbClr val="000000"/>
                </a:solidFill>
              </a:rPr>
              <a:t>que </a:t>
            </a:r>
            <a:r>
              <a:rPr lang="fr-FR" sz="1400" dirty="0" smtClean="0">
                <a:solidFill>
                  <a:srgbClr val="000000"/>
                </a:solidFill>
              </a:rPr>
              <a:t>les membres de l’OE le restent au fil du temps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1000" y="4083969"/>
            <a:ext cx="13681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rgbClr val="000000"/>
                </a:solidFill>
              </a:rPr>
              <a:t>5. </a:t>
            </a:r>
            <a:r>
              <a:rPr lang="en-US" sz="1400" b="1" dirty="0" err="1" smtClean="0">
                <a:solidFill>
                  <a:srgbClr val="000000"/>
                </a:solidFill>
              </a:rPr>
              <a:t>Réintégration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  <a:p>
            <a:pPr marL="0" lvl="1" algn="ctr"/>
            <a:endParaRPr lang="fr-FR" sz="1400" dirty="0" smtClean="0">
              <a:solidFill>
                <a:srgbClr val="000000"/>
              </a:solidFill>
            </a:endParaRPr>
          </a:p>
          <a:p>
            <a:pPr marL="0" lvl="1" algn="ctr"/>
            <a:r>
              <a:rPr lang="fr-FR" sz="1400" dirty="0" smtClean="0">
                <a:solidFill>
                  <a:srgbClr val="000000"/>
                </a:solidFill>
              </a:rPr>
              <a:t>Assurer que les membres égarés reviennent vers l’OE</a:t>
            </a:r>
            <a:endParaRPr lang="fr-F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Stratégies d’adhésion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268760"/>
            <a:ext cx="4906888" cy="4857403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" dirty="0"/>
              <a:t>Guide personnalisé sur les stratégies d’adhésion des organisations </a:t>
            </a:r>
            <a:r>
              <a:rPr lang="fr-FR" dirty="0" smtClean="0"/>
              <a:t>d'employeurs</a:t>
            </a:r>
            <a:r>
              <a:rPr lang="fr" dirty="0" smtClean="0"/>
              <a:t> (</a:t>
            </a:r>
            <a:r>
              <a:rPr lang="fr-FR" dirty="0" smtClean="0"/>
              <a:t>OE</a:t>
            </a:r>
            <a:r>
              <a:rPr lang="fr" dirty="0" smtClean="0"/>
              <a:t>) </a:t>
            </a:r>
            <a:endParaRPr lang="fr" dirty="0"/>
          </a:p>
          <a:p>
            <a:pPr rtl="0"/>
            <a:r>
              <a:rPr lang="fr" dirty="0"/>
              <a:t>Version finale publiée fin 2018</a:t>
            </a:r>
          </a:p>
          <a:p>
            <a:pPr rtl="0"/>
            <a:r>
              <a:rPr lang="fr" dirty="0"/>
              <a:t>Projet disponible à l’adresse http://lempnet.itcilo.org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93296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998" y="2981474"/>
            <a:ext cx="42037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40760" cy="504056"/>
          </a:xfrm>
        </p:spPr>
        <p:txBody>
          <a:bodyPr rtlCol="0"/>
          <a:lstStyle/>
          <a:p>
            <a:pPr rtl="0"/>
            <a:r>
              <a:rPr lang="fr" dirty="0"/>
              <a:t>3. Optimiser le cycle de l’adhésion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1052736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" dirty="0"/>
              <a:t>Toutes les </a:t>
            </a:r>
            <a:r>
              <a:rPr lang="fr-FR" dirty="0" smtClean="0"/>
              <a:t>OE</a:t>
            </a:r>
            <a:r>
              <a:rPr lang="fr" dirty="0" smtClean="0"/>
              <a:t> </a:t>
            </a:r>
            <a:r>
              <a:rPr lang="fr" dirty="0"/>
              <a:t>mènent des activités de recrutement de membres, mais dans de nombreux cas, elles le font dans une démarche ad hoc.</a:t>
            </a:r>
          </a:p>
          <a:p>
            <a:pPr rtl="0"/>
            <a:r>
              <a:rPr lang="fr" dirty="0"/>
              <a:t>Sur toutes les activités que vous menez, </a:t>
            </a:r>
          </a:p>
          <a:p>
            <a:pPr lvl="1" rtl="0"/>
            <a:r>
              <a:rPr lang="fr" dirty="0"/>
              <a:t>lesquelles correspondent à quelle phase du cycle de l’adhésion? </a:t>
            </a:r>
            <a:endParaRPr lang="en-US" dirty="0" smtClean="0"/>
          </a:p>
          <a:p>
            <a:pPr lvl="1" rtl="0"/>
            <a:r>
              <a:rPr lang="fr" dirty="0"/>
              <a:t>sur quelle phase avez-vous concentré vos efforts? </a:t>
            </a:r>
          </a:p>
          <a:p>
            <a:pPr lvl="1" rtl="0"/>
            <a:r>
              <a:rPr lang="fr" dirty="0"/>
              <a:t>quelle phase a été mal gérée?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7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268760"/>
            <a:ext cx="6347048" cy="5328592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fr" dirty="0"/>
              <a:t>La sensibilisation poursuit un objectif double: </a:t>
            </a:r>
            <a:endParaRPr lang="en-US" dirty="0" smtClean="0"/>
          </a:p>
          <a:p>
            <a:pPr rtl="0"/>
            <a:r>
              <a:rPr lang="fr" dirty="0"/>
              <a:t>assurer que les membres potentiels ont connaissance de l’existence et de l’action de </a:t>
            </a:r>
            <a:r>
              <a:rPr lang="fr" dirty="0" smtClean="0"/>
              <a:t>l’</a:t>
            </a:r>
            <a:r>
              <a:rPr lang="fr-FR" dirty="0" smtClean="0"/>
              <a:t>OE</a:t>
            </a:r>
            <a:r>
              <a:rPr lang="fr" dirty="0" smtClean="0"/>
              <a:t>, </a:t>
            </a:r>
            <a:r>
              <a:rPr lang="fr" dirty="0"/>
              <a:t>et </a:t>
            </a:r>
            <a:endParaRPr lang="en-US" dirty="0" smtClean="0"/>
          </a:p>
          <a:p>
            <a:pPr rtl="0"/>
            <a:r>
              <a:rPr lang="fr" dirty="0"/>
              <a:t>veiller à ce que </a:t>
            </a:r>
            <a:r>
              <a:rPr lang="fr" dirty="0" smtClean="0"/>
              <a:t>l’</a:t>
            </a:r>
            <a:r>
              <a:rPr lang="fr-FR" dirty="0" smtClean="0"/>
              <a:t>OE</a:t>
            </a:r>
            <a:r>
              <a:rPr lang="fr" dirty="0" smtClean="0"/>
              <a:t> </a:t>
            </a:r>
            <a:r>
              <a:rPr lang="fr" dirty="0"/>
              <a:t>soit consciente de l’évolution des besoins des membres actuels et potentiels. </a:t>
            </a:r>
            <a:endParaRPr lang="en-US" dirty="0" smtClean="0"/>
          </a:p>
          <a:p>
            <a:pPr marL="0" indent="0" rtl="0">
              <a:buNone/>
            </a:pPr>
            <a:r>
              <a:rPr lang="fr" dirty="0"/>
              <a:t>La proposition de valeur de </a:t>
            </a:r>
            <a:r>
              <a:rPr lang="fr" dirty="0" smtClean="0"/>
              <a:t>l’</a:t>
            </a:r>
            <a:r>
              <a:rPr lang="fr-FR" dirty="0" smtClean="0"/>
              <a:t>OE</a:t>
            </a:r>
            <a:r>
              <a:rPr lang="fr" dirty="0" smtClean="0"/>
              <a:t> </a:t>
            </a:r>
            <a:r>
              <a:rPr lang="fr" dirty="0"/>
              <a:t>est-elle formulée et communiquée de manière efficace?</a:t>
            </a:r>
            <a:endParaRPr lang="en-GB" dirty="0"/>
          </a:p>
        </p:txBody>
      </p:sp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40760" cy="504056"/>
          </a:xfrm>
        </p:spPr>
        <p:txBody>
          <a:bodyPr rtlCol="0"/>
          <a:lstStyle/>
          <a:p>
            <a:pPr rtl="0"/>
            <a:r>
              <a:rPr lang="fr" dirty="0"/>
              <a:t>3. Optimiser le cycle de l’adhésion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68760"/>
            <a:ext cx="219110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268760"/>
            <a:ext cx="6347048" cy="5328592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fr" dirty="0"/>
              <a:t>Où </a:t>
            </a:r>
            <a:r>
              <a:rPr lang="fr" dirty="0" smtClean="0"/>
              <a:t>l’</a:t>
            </a:r>
            <a:r>
              <a:rPr lang="fr-FR" dirty="0" smtClean="0"/>
              <a:t>OE</a:t>
            </a:r>
            <a:r>
              <a:rPr lang="fr" dirty="0" smtClean="0"/>
              <a:t> </a:t>
            </a:r>
            <a:r>
              <a:rPr lang="fr" dirty="0"/>
              <a:t>devrait-elle concentrer ses efforts de recrutement? Identifier les secteurs prioritaires pour réaliser une analyse de la pénétration</a:t>
            </a:r>
          </a:p>
          <a:p>
            <a:pPr rtl="0"/>
            <a:r>
              <a:rPr lang="fr" dirty="0" smtClean="0"/>
              <a:t>L’</a:t>
            </a:r>
            <a:r>
              <a:rPr lang="fr-FR" dirty="0" smtClean="0"/>
              <a:t>OE</a:t>
            </a:r>
            <a:r>
              <a:rPr lang="fr" dirty="0" smtClean="0"/>
              <a:t> </a:t>
            </a:r>
            <a:r>
              <a:rPr lang="fr" dirty="0"/>
              <a:t>peut-elle compter sur une large base de membres? Peut-elle compter sur les segments de l’économie qui ont le plus grand poids (PIB)? Les secteurs émergents sont-ils représentés parmi les membres? Cartographiez les segments de sorte à identifier si des segments importants ont été ratés (PME,  économie informelle)</a:t>
            </a:r>
          </a:p>
          <a:p>
            <a:pPr lvl="1" rtl="0"/>
            <a:r>
              <a:rPr lang="fr" dirty="0"/>
              <a:t>Dans les domaines où l’adhésion est forte: que pouvons-nous faire pour attirer les réticents?</a:t>
            </a:r>
          </a:p>
          <a:p>
            <a:pPr lvl="1" rtl="0"/>
            <a:r>
              <a:rPr lang="fr" dirty="0"/>
              <a:t>Dans les domaines où l’adhésion est faible: répondons-nous adéquatement aux besoins?</a:t>
            </a:r>
          </a:p>
          <a:p>
            <a:pPr rtl="0"/>
            <a:endParaRPr lang="en-US" dirty="0" smtClean="0"/>
          </a:p>
        </p:txBody>
      </p:sp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40760" cy="504056"/>
          </a:xfrm>
        </p:spPr>
        <p:txBody>
          <a:bodyPr rtlCol="0"/>
          <a:lstStyle/>
          <a:p>
            <a:pPr rtl="0"/>
            <a:r>
              <a:rPr lang="fr" dirty="0"/>
              <a:t>3. Optimiser le cycle de l’adhésion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3" y="1268760"/>
            <a:ext cx="2204984" cy="44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dirty="0"/>
              <a:t>Exemples d’outils de recrutement: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10896"/>
              </p:ext>
            </p:extLst>
          </p:nvPr>
        </p:nvGraphicFramePr>
        <p:xfrm>
          <a:off x="457200" y="2132856"/>
          <a:ext cx="79208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117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268760"/>
            <a:ext cx="6347048" cy="5328592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fr" dirty="0"/>
              <a:t>La rétention des membres existants est encore plus importante (et beaucoup moins chère) que le recrutement de nouveaux </a:t>
            </a:r>
            <a:r>
              <a:rPr lang="fr" dirty="0" smtClean="0"/>
              <a:t>membres</a:t>
            </a:r>
            <a:endParaRPr lang="fr" dirty="0"/>
          </a:p>
          <a:p>
            <a:pPr rtl="0"/>
            <a:r>
              <a:rPr lang="fr" dirty="0"/>
              <a:t>Le tout, c’est de conserver l’engagement des membres!</a:t>
            </a:r>
          </a:p>
          <a:p>
            <a:pPr rtl="0"/>
            <a:r>
              <a:rPr lang="fr" dirty="0"/>
              <a:t>Comment?</a:t>
            </a:r>
          </a:p>
          <a:p>
            <a:pPr lvl="1" rtl="0"/>
            <a:r>
              <a:rPr lang="fr" dirty="0"/>
              <a:t>En sachant pourquoi ils adhèrent</a:t>
            </a:r>
          </a:p>
          <a:p>
            <a:pPr lvl="1" rtl="0"/>
            <a:r>
              <a:rPr lang="fr" dirty="0"/>
              <a:t>En reconnaissant (publiquement) leur adhésion, leur contribution aux travaux de </a:t>
            </a:r>
            <a:r>
              <a:rPr lang="fr" dirty="0" smtClean="0"/>
              <a:t>l’</a:t>
            </a:r>
            <a:r>
              <a:rPr lang="fr-FR" dirty="0" smtClean="0"/>
              <a:t>OE</a:t>
            </a:r>
            <a:r>
              <a:rPr lang="fr" dirty="0" smtClean="0"/>
              <a:t>, </a:t>
            </a:r>
            <a:r>
              <a:rPr lang="fr" dirty="0"/>
              <a:t>leur succès</a:t>
            </a:r>
          </a:p>
          <a:p>
            <a:pPr lvl="1" rtl="0"/>
            <a:r>
              <a:rPr lang="fr" dirty="0"/>
              <a:t>En les gardant informés et en les encourageant à AGIR, c’est-à-dire donner leurs avis/commentaires/contributions sur des questions pour lesquelles ils ont de l’intérêt (les médias sociaux peuvent aider), participer à des réunions et manifestations, etc.</a:t>
            </a:r>
          </a:p>
          <a:p>
            <a:pPr lvl="1" rtl="0"/>
            <a:r>
              <a:rPr lang="fr" dirty="0"/>
              <a:t>En répondant à leurs besoins (segmentation) et en clairement la valeur ajoutée concrète des activités que vous organisez </a:t>
            </a:r>
          </a:p>
          <a:p>
            <a:pPr lvl="1" rtl="0"/>
            <a:r>
              <a:rPr lang="fr" dirty="0"/>
              <a:t>En mesurant leur engagement et en communiquant sur les réalisations</a:t>
            </a:r>
          </a:p>
          <a:p>
            <a:pPr rtl="0"/>
            <a:endParaRPr lang="en-GB" dirty="0"/>
          </a:p>
        </p:txBody>
      </p:sp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40760" cy="504056"/>
          </a:xfrm>
        </p:spPr>
        <p:txBody>
          <a:bodyPr rtlCol="0"/>
          <a:lstStyle/>
          <a:p>
            <a:pPr rtl="0"/>
            <a:r>
              <a:rPr lang="fr" dirty="0"/>
              <a:t>3. Optimiser le cycle de l’adhésion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41" y="1268760"/>
            <a:ext cx="2173411" cy="48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268760"/>
            <a:ext cx="6347048" cy="5328592"/>
          </a:xfrm>
        </p:spPr>
        <p:txBody>
          <a:bodyPr rtlCol="0">
            <a:normAutofit fontScale="47500" lnSpcReduction="20000"/>
          </a:bodyPr>
          <a:lstStyle/>
          <a:p>
            <a:pPr rtl="0"/>
            <a:r>
              <a:rPr lang="fr" dirty="0"/>
              <a:t>Le renouvellement de l’adhésion doit être un processus très simple. Les </a:t>
            </a:r>
            <a:r>
              <a:rPr lang="fr-FR" dirty="0" smtClean="0"/>
              <a:t>OE</a:t>
            </a:r>
            <a:r>
              <a:rPr lang="fr" dirty="0" smtClean="0"/>
              <a:t> </a:t>
            </a:r>
            <a:r>
              <a:rPr lang="fr" dirty="0"/>
              <a:t>doivent faire preuve de professionnalisme en envoyant les factures à temps et en communiquant clairement les délais (un logiciel CRM est utile à cet effet</a:t>
            </a:r>
            <a:r>
              <a:rPr lang="fr" dirty="0" smtClean="0"/>
              <a:t>)</a:t>
            </a:r>
            <a:endParaRPr lang="fr" dirty="0"/>
          </a:p>
          <a:p>
            <a:pPr rtl="0"/>
            <a:r>
              <a:rPr lang="fr" dirty="0"/>
              <a:t>Des incitations pour les renouvellements précoces ou rapides peuvent être mises en </a:t>
            </a:r>
            <a:r>
              <a:rPr lang="fr" dirty="0" smtClean="0"/>
              <a:t>place</a:t>
            </a:r>
            <a:endParaRPr lang="fr" dirty="0"/>
          </a:p>
          <a:p>
            <a:pPr rtl="0"/>
            <a:r>
              <a:rPr lang="fr" dirty="0"/>
              <a:t>Le non-paiement de la cotisation doit faire l’objet d’un suivi conformément aux règles énoncées dans les statuts. N’oubliez pas: dans le monde réel, personne ne peut acheter un bien ou un service gratuitement!</a:t>
            </a:r>
          </a:p>
          <a:p>
            <a:pPr rtl="0"/>
            <a:r>
              <a:rPr lang="fr" dirty="0"/>
              <a:t>L’important pour </a:t>
            </a:r>
            <a:r>
              <a:rPr lang="fr" dirty="0" smtClean="0"/>
              <a:t>l’</a:t>
            </a:r>
            <a:r>
              <a:rPr lang="fr-FR" dirty="0" smtClean="0"/>
              <a:t>OE</a:t>
            </a:r>
            <a:r>
              <a:rPr lang="fr" dirty="0" smtClean="0"/>
              <a:t>, </a:t>
            </a:r>
            <a:r>
              <a:rPr lang="fr" dirty="0"/>
              <a:t>c’est d’utiliser la période de renouvellement pour communiquer sur ses réalisations en général et individuellement, en s’adressant à chaque membre (« qu’est-ce que l’adhésion à notre organisation VOUS a apporté?»)</a:t>
            </a:r>
          </a:p>
          <a:p>
            <a:pPr rtl="0"/>
            <a:r>
              <a:rPr lang="fr" dirty="0"/>
              <a:t>Le processus de fixation des niveaux de cotisation doit être ouvert et transparent. Il est également essentiel d’être clair sur:</a:t>
            </a:r>
          </a:p>
          <a:p>
            <a:pPr lvl="1" rtl="0"/>
            <a:r>
              <a:rPr lang="fr" dirty="0"/>
              <a:t>les services compris dans l’offre de base couverte par la cotisation annuelle;</a:t>
            </a:r>
          </a:p>
          <a:p>
            <a:pPr lvl="1" rtl="0"/>
            <a:r>
              <a:rPr lang="fr" dirty="0"/>
              <a:t>les services non compris et disponibles en supplément (prix pour les membres vs prix pour les non-membres).</a:t>
            </a:r>
          </a:p>
          <a:p>
            <a:pPr rtl="0"/>
            <a:r>
              <a:rPr lang="fr" dirty="0"/>
              <a:t>Les sondages de sortie auprès des membres qui décident de ne pas renouveler leur adhésion sont très importants pour améliorer les efforts de rétention et de réintégration </a:t>
            </a:r>
            <a:r>
              <a:rPr lang="fr" dirty="0" smtClean="0"/>
              <a:t>futurs</a:t>
            </a:r>
            <a:endParaRPr lang="fr" dirty="0"/>
          </a:p>
        </p:txBody>
      </p:sp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40760" cy="504056"/>
          </a:xfrm>
        </p:spPr>
        <p:txBody>
          <a:bodyPr rtlCol="0"/>
          <a:lstStyle/>
          <a:p>
            <a:pPr rtl="0"/>
            <a:r>
              <a:rPr lang="fr" dirty="0"/>
              <a:t>3. Optimiser le cycle de l’adhésion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62" y="1285189"/>
            <a:ext cx="2130889" cy="4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268760"/>
            <a:ext cx="6347048" cy="532859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" dirty="0"/>
              <a:t>Les anciens membres peuvent être de bons membres potentiels</a:t>
            </a:r>
          </a:p>
          <a:p>
            <a:pPr rtl="0"/>
            <a:r>
              <a:rPr lang="fr" dirty="0"/>
              <a:t>Selon les motifs de départ, les contacts peuvent être conservés afin d’évaluer si les circonstances sont encore favorables à l’adhésion</a:t>
            </a:r>
          </a:p>
          <a:p>
            <a:pPr rtl="0"/>
            <a:r>
              <a:rPr lang="fr" dirty="0"/>
              <a:t>Dans tous les cas, les conditions de réintégration doivent être claires</a:t>
            </a:r>
            <a:endParaRPr lang="en-GB" dirty="0"/>
          </a:p>
        </p:txBody>
      </p:sp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40760" cy="504056"/>
          </a:xfrm>
        </p:spPr>
        <p:txBody>
          <a:bodyPr rtlCol="0"/>
          <a:lstStyle/>
          <a:p>
            <a:pPr rtl="0"/>
            <a:r>
              <a:rPr lang="fr" dirty="0"/>
              <a:t>3. Optimiser le cycle de l’adhésion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9" y="1268760"/>
            <a:ext cx="2256393" cy="493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1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5691"/>
            <a:ext cx="1604252" cy="1912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5229200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b="1" baseline="30000"/>
              <a:t>Pour de plus amples informations, contacter:</a:t>
            </a:r>
            <a:r>
              <a:rPr lang="en-US" b="1" baseline="30000" dirty="0" smtClean="0"/>
              <a:t/>
            </a:r>
            <a:br>
              <a:rPr lang="en-US" b="1" baseline="30000" dirty="0" smtClean="0"/>
            </a:br>
            <a:endParaRPr lang="en-US" baseline="30000" dirty="0" smtClean="0"/>
          </a:p>
          <a:p>
            <a:pPr algn="ctr" rtl="0"/>
            <a:r>
              <a:rPr lang="fr" baseline="30000"/>
              <a:t>Programme des activités pour les employeurs</a:t>
            </a:r>
          </a:p>
          <a:p>
            <a:pPr algn="ctr" rtl="0"/>
            <a:r>
              <a:rPr lang="fr" baseline="30000"/>
              <a:t>Courriel: actempturin@itcilo.org</a:t>
            </a:r>
          </a:p>
          <a:p>
            <a:pPr algn="ctr" rtl="0"/>
            <a:r>
              <a:rPr lang="fr" baseline="30000"/>
              <a:t>Téléphone: +39 011 693 6590</a:t>
            </a:r>
          </a:p>
          <a:p>
            <a:pPr algn="ctr" rtl="0"/>
            <a:r>
              <a:rPr lang="fr" baseline="30000"/>
              <a:t>http://lempnet.itcilo.org</a:t>
            </a:r>
          </a:p>
          <a:p>
            <a:pPr algn="ctr" rtl="0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3645024"/>
            <a:ext cx="6761354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2800" i="1" baseline="30000" dirty="0"/>
              <a:t>Nous sommes un partenaire solide et fiable dans la prestation de formations pour les organisations </a:t>
            </a:r>
            <a:r>
              <a:rPr lang="fr-FR" sz="2800" i="1" baseline="30000" dirty="0" smtClean="0"/>
              <a:t>d'employeurs</a:t>
            </a:r>
            <a:r>
              <a:rPr lang="fr" sz="2800" i="1" baseline="30000" dirty="0" smtClean="0"/>
              <a:t>, </a:t>
            </a:r>
            <a:r>
              <a:rPr lang="fr" sz="2800" i="1" baseline="30000" dirty="0"/>
              <a:t>et nous espérons vous aider à répondre à vos besoins de formation. </a:t>
            </a:r>
            <a:r>
              <a:rPr lang="en-US" sz="2800" i="1" baseline="30000" dirty="0"/>
              <a:t/>
            </a:r>
            <a:br>
              <a:rPr lang="en-US" sz="2800" i="1" baseline="30000" dirty="0"/>
            </a:br>
            <a:r>
              <a:rPr lang="en-US" sz="2800" i="1" baseline="30000" dirty="0"/>
              <a:t/>
            </a:r>
            <a:br>
              <a:rPr lang="en-US" sz="2800" i="1" baseline="30000" dirty="0"/>
            </a:br>
            <a:endParaRPr lang="en-US" sz="2800" i="1" baseline="30000" dirty="0"/>
          </a:p>
          <a:p>
            <a:pPr algn="ctr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7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Importance de l’adhésion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dirty="0"/>
              <a:t>Les </a:t>
            </a:r>
            <a:r>
              <a:rPr lang="fr-FR" dirty="0" smtClean="0"/>
              <a:t>OE</a:t>
            </a:r>
            <a:r>
              <a:rPr lang="fr" dirty="0" smtClean="0"/>
              <a:t> </a:t>
            </a:r>
            <a:r>
              <a:rPr lang="fr" dirty="0"/>
              <a:t>sont des organisations fondées sur une adhésion </a:t>
            </a:r>
            <a:r>
              <a:rPr lang="fr" dirty="0" smtClean="0"/>
              <a:t>directe</a:t>
            </a:r>
            <a:endParaRPr lang="fr" dirty="0"/>
          </a:p>
          <a:p>
            <a:pPr rtl="0"/>
            <a:r>
              <a:rPr lang="fr" dirty="0"/>
              <a:t>Elles sont là pour représenter et défendre les intérêts de leurs </a:t>
            </a:r>
            <a:r>
              <a:rPr lang="fr" dirty="0" smtClean="0"/>
              <a:t>membres</a:t>
            </a:r>
            <a:endParaRPr lang="fr" dirty="0"/>
          </a:p>
          <a:p>
            <a:pPr lvl="1" rtl="0"/>
            <a:r>
              <a:rPr lang="fr" dirty="0"/>
              <a:t>Elles le font de manière </a:t>
            </a:r>
            <a:r>
              <a:rPr lang="fr" b="1" dirty="0" smtClean="0"/>
              <a:t>indépendante</a:t>
            </a:r>
            <a:endParaRPr lang="fr" dirty="0"/>
          </a:p>
          <a:p>
            <a:pPr lvl="1" rtl="0"/>
            <a:r>
              <a:rPr lang="fr" dirty="0"/>
              <a:t>L’adhésion est </a:t>
            </a:r>
            <a:r>
              <a:rPr lang="fr" b="1" dirty="0" smtClean="0"/>
              <a:t>volontaire</a:t>
            </a:r>
            <a:endParaRPr lang="fr" dirty="0"/>
          </a:p>
          <a:p>
            <a:pPr marL="457200" lvl="1" indent="0" rtl="0">
              <a:buNone/>
            </a:pPr>
            <a:r>
              <a:rPr lang="fr" dirty="0"/>
              <a:t>[Convention (n° 87) de l’OIT sur la liberté syndicale et la protection du droit syndical, 1948]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93296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37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Importance de l’adhésion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fr" dirty="0"/>
              <a:t>En d’autres termes: </a:t>
            </a:r>
          </a:p>
          <a:p>
            <a:pPr rtl="0"/>
            <a:r>
              <a:rPr lang="fr" dirty="0"/>
              <a:t>Sans membres, pas </a:t>
            </a:r>
            <a:r>
              <a:rPr lang="fr" dirty="0" smtClean="0"/>
              <a:t>d’</a:t>
            </a:r>
            <a:r>
              <a:rPr lang="fr-FR" dirty="0" smtClean="0"/>
              <a:t>OE</a:t>
            </a:r>
            <a:r>
              <a:rPr lang="fr" dirty="0" smtClean="0"/>
              <a:t>!</a:t>
            </a:r>
            <a:endParaRPr lang="fr" dirty="0"/>
          </a:p>
          <a:p>
            <a:pPr rtl="0"/>
            <a:r>
              <a:rPr lang="fr" dirty="0"/>
              <a:t>Les </a:t>
            </a:r>
            <a:r>
              <a:rPr lang="fr-FR" dirty="0" smtClean="0"/>
              <a:t>OE</a:t>
            </a:r>
            <a:r>
              <a:rPr lang="fr" dirty="0" smtClean="0"/>
              <a:t> </a:t>
            </a:r>
            <a:r>
              <a:rPr lang="fr" dirty="0"/>
              <a:t>doivent attirer de nouveaux adhérents et retenir les membres existants</a:t>
            </a:r>
          </a:p>
          <a:p>
            <a:pPr rtl="0"/>
            <a:r>
              <a:rPr lang="fr" dirty="0"/>
              <a:t>Elles doivent offrir une </a:t>
            </a:r>
            <a:r>
              <a:rPr lang="fr" b="1" dirty="0"/>
              <a:t>valeur ajoutée</a:t>
            </a:r>
            <a:r>
              <a:rPr lang="fr" dirty="0"/>
              <a:t> aux entreprises et aux membres, et ce </a:t>
            </a:r>
            <a:r>
              <a:rPr lang="fr" b="1" dirty="0"/>
              <a:t>sur une base continue </a:t>
            </a:r>
            <a:r>
              <a:rPr lang="fr" dirty="0"/>
              <a:t>afin d’assurer leur durabilité (et non juste au moment où les chiffres baissent!)</a:t>
            </a:r>
            <a:endParaRPr lang="en-US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693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sz="2600" dirty="0"/>
              <a:t>Les enjeux de l’adhésion</a:t>
            </a:r>
            <a:endParaRPr lang="es-PE" sz="2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1124744"/>
            <a:ext cx="5291787" cy="4401693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792566" y="6030493"/>
            <a:ext cx="1711847" cy="6196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14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Forte adhésion</a:t>
            </a:r>
            <a:endParaRPr lang="es-PE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491880" y="5176043"/>
            <a:ext cx="1711847" cy="6196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14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Davantage de ressources</a:t>
            </a:r>
            <a:endParaRPr lang="es-PE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392676" y="4420301"/>
            <a:ext cx="1711847" cy="6196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14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Services de qualité élevée</a:t>
            </a:r>
            <a:endParaRPr lang="es-PE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975691" y="3664559"/>
            <a:ext cx="1900565" cy="6196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14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Forte représentativité</a:t>
            </a:r>
            <a:endParaRPr lang="es-PE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5925973" y="2922697"/>
            <a:ext cx="1711847" cy="619628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1400" b="1" i="0" u="none" strike="noStrike" kern="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Augmentation du nombre de membres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588224" y="2166955"/>
            <a:ext cx="1711847" cy="619628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1400" b="1" i="0" u="none" strike="noStrike" kern="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Davantage de ressources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7092280" y="1318986"/>
            <a:ext cx="1711847" cy="619628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1400" b="1" i="0" u="none" strike="noStrike" kern="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Croissance et influence accrues</a:t>
            </a:r>
          </a:p>
        </p:txBody>
      </p:sp>
      <p:sp>
        <p:nvSpPr>
          <p:cNvPr id="12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 rot="17876543">
            <a:off x="3327856" y="2767351"/>
            <a:ext cx="155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">
                <a:solidFill>
                  <a:schemeClr val="bg1"/>
                </a:solidFill>
              </a:rPr>
              <a:t>Cercle vertueux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5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sz="2600" dirty="0"/>
              <a:t>Les enjeux de l’adhésion</a:t>
            </a:r>
            <a:endParaRPr lang="es-PE" sz="2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7624" y="1556792"/>
            <a:ext cx="4353334" cy="4857750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1979712" y="1041578"/>
            <a:ext cx="1711847" cy="619628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1400" b="1" i="0" u="none" strike="noStrike" kern="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Faible adhésion 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2627784" y="1773765"/>
            <a:ext cx="1711847" cy="619628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1400" b="1" i="0" u="none" strike="noStrike" kern="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Ressources limitées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3131838" y="2521744"/>
            <a:ext cx="1711847" cy="619628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1400" b="1" ker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Services limités</a:t>
            </a:r>
            <a:endParaRPr kumimoji="0" lang="es-PE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952613" y="3269723"/>
            <a:ext cx="1711847" cy="619628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1400" b="1" i="0" u="none" strike="noStrike" kern="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Faible influence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932039" y="3972385"/>
            <a:ext cx="1711847" cy="619628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14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Adhésion en baisse 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5787962" y="4703021"/>
            <a:ext cx="1711847" cy="619628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</a:t>
            </a:r>
            <a:r>
              <a:rPr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moindres</a:t>
            </a:r>
            <a:endParaRPr kumimoji="0" lang="es-PE" sz="11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444208" y="5485173"/>
            <a:ext cx="1711847" cy="619628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1400" b="1" i="0" u="none" strike="noStrike" kern="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Services déficients</a:t>
            </a:r>
          </a:p>
        </p:txBody>
      </p:sp>
      <p:sp>
        <p:nvSpPr>
          <p:cNvPr id="13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" name="TextBox 13"/>
          <p:cNvSpPr txBox="1"/>
          <p:nvPr/>
        </p:nvSpPr>
        <p:spPr>
          <a:xfrm rot="1857565">
            <a:off x="3036289" y="4882811"/>
            <a:ext cx="142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">
                <a:solidFill>
                  <a:schemeClr val="bg1"/>
                </a:solidFill>
              </a:rPr>
              <a:t>Cercle vicieux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1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Stratégies d’adhésion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dirty="0"/>
              <a:t>Les stratégies d’adhésion sont indispensables pour les </a:t>
            </a:r>
            <a:r>
              <a:rPr lang="fr-FR" dirty="0" smtClean="0"/>
              <a:t>OE</a:t>
            </a:r>
            <a:endParaRPr lang="fr" dirty="0"/>
          </a:p>
          <a:p>
            <a:pPr rtl="0"/>
            <a:r>
              <a:rPr lang="fr" dirty="0"/>
              <a:t>Elles servent à garantir deux choses:</a:t>
            </a:r>
          </a:p>
          <a:p>
            <a:pPr rtl="0"/>
            <a:endParaRPr lang="en-US" dirty="0"/>
          </a:p>
          <a:p>
            <a:pPr rtl="0"/>
            <a:endParaRPr lang="en-US" dirty="0" smtClean="0"/>
          </a:p>
          <a:p>
            <a:pPr rtl="0"/>
            <a:endParaRPr lang="en-US" dirty="0"/>
          </a:p>
          <a:p>
            <a:pPr rtl="0"/>
            <a:r>
              <a:rPr lang="fr" dirty="0"/>
              <a:t>Sans ressources ni influence, les </a:t>
            </a:r>
            <a:r>
              <a:rPr lang="fr-FR" dirty="0" smtClean="0"/>
              <a:t>OE</a:t>
            </a:r>
            <a:r>
              <a:rPr lang="fr" dirty="0" smtClean="0"/>
              <a:t> </a:t>
            </a:r>
            <a:r>
              <a:rPr lang="fr" dirty="0"/>
              <a:t>ne peuvent pas exister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547664" y="3356992"/>
            <a:ext cx="5935117" cy="1296144"/>
            <a:chOff x="2183101" y="1351261"/>
            <a:chExt cx="5359053" cy="1840039"/>
          </a:xfrm>
        </p:grpSpPr>
        <p:sp>
          <p:nvSpPr>
            <p:cNvPr id="5" name="Forma libre 4"/>
            <p:cNvSpPr/>
            <p:nvPr/>
          </p:nvSpPr>
          <p:spPr>
            <a:xfrm>
              <a:off x="2183101" y="1351263"/>
              <a:ext cx="2365752" cy="1840037"/>
            </a:xfrm>
            <a:custGeom>
              <a:avLst/>
              <a:gdLst>
                <a:gd name="connsiteX0" fmla="*/ 0 w 2365752"/>
                <a:gd name="connsiteY0" fmla="*/ 0 h 1840037"/>
                <a:gd name="connsiteX1" fmla="*/ 2365752 w 2365752"/>
                <a:gd name="connsiteY1" fmla="*/ 0 h 1840037"/>
                <a:gd name="connsiteX2" fmla="*/ 2365752 w 2365752"/>
                <a:gd name="connsiteY2" fmla="*/ 1840037 h 1840037"/>
                <a:gd name="connsiteX3" fmla="*/ 0 w 2365752"/>
                <a:gd name="connsiteY3" fmla="*/ 1840037 h 1840037"/>
                <a:gd name="connsiteX4" fmla="*/ 0 w 2365752"/>
                <a:gd name="connsiteY4" fmla="*/ 0 h 184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52" h="1840037">
                  <a:moveTo>
                    <a:pt x="0" y="0"/>
                  </a:moveTo>
                  <a:lnTo>
                    <a:pt x="2365752" y="0"/>
                  </a:lnTo>
                  <a:lnTo>
                    <a:pt x="2365752" y="1840037"/>
                  </a:lnTo>
                  <a:lnTo>
                    <a:pt x="0" y="18400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rtlCol="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" sz="2000" b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Recettes - ressources </a:t>
              </a:r>
              <a:endParaRPr lang="es-ES_tradnl" sz="2000" b="1" kern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orma libre 5"/>
            <p:cNvSpPr/>
            <p:nvPr/>
          </p:nvSpPr>
          <p:spPr>
            <a:xfrm>
              <a:off x="5036019" y="1351261"/>
              <a:ext cx="2506135" cy="1840037"/>
            </a:xfrm>
            <a:custGeom>
              <a:avLst/>
              <a:gdLst>
                <a:gd name="connsiteX0" fmla="*/ 0 w 2365752"/>
                <a:gd name="connsiteY0" fmla="*/ 0 h 1840037"/>
                <a:gd name="connsiteX1" fmla="*/ 2365752 w 2365752"/>
                <a:gd name="connsiteY1" fmla="*/ 0 h 1840037"/>
                <a:gd name="connsiteX2" fmla="*/ 2365752 w 2365752"/>
                <a:gd name="connsiteY2" fmla="*/ 1840037 h 1840037"/>
                <a:gd name="connsiteX3" fmla="*/ 0 w 2365752"/>
                <a:gd name="connsiteY3" fmla="*/ 1840037 h 1840037"/>
                <a:gd name="connsiteX4" fmla="*/ 0 w 2365752"/>
                <a:gd name="connsiteY4" fmla="*/ 0 h 184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52" h="1840037">
                  <a:moveTo>
                    <a:pt x="0" y="0"/>
                  </a:moveTo>
                  <a:lnTo>
                    <a:pt x="2365752" y="0"/>
                  </a:lnTo>
                  <a:lnTo>
                    <a:pt x="2365752" y="1840037"/>
                  </a:lnTo>
                  <a:lnTo>
                    <a:pt x="0" y="18400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rtlCol="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" sz="2000" b="1" kern="120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Représentativité - influence</a:t>
              </a:r>
            </a:p>
          </p:txBody>
        </p:sp>
      </p:grpSp>
      <p:sp>
        <p:nvSpPr>
          <p:cNvPr id="7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60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Stratégies d’adhésion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fr" dirty="0"/>
              <a:t>Même si chaque </a:t>
            </a:r>
            <a:r>
              <a:rPr lang="fr-FR" dirty="0" smtClean="0"/>
              <a:t>OE</a:t>
            </a:r>
            <a:r>
              <a:rPr lang="fr" dirty="0" smtClean="0"/>
              <a:t> </a:t>
            </a:r>
            <a:r>
              <a:rPr lang="fr" dirty="0"/>
              <a:t>possède sa stratégie d’adhésion propre, toutes les organisations doivent:</a:t>
            </a:r>
            <a:endParaRPr lang="en-US" dirty="0"/>
          </a:p>
          <a:p>
            <a:pPr marL="514350" indent="-514350" rtl="0">
              <a:buFont typeface="+mj-lt"/>
              <a:buAutoNum type="arabicPeriod"/>
            </a:pPr>
            <a:r>
              <a:rPr lang="fr" dirty="0" smtClean="0"/>
              <a:t>identifier ce </a:t>
            </a:r>
            <a:r>
              <a:rPr lang="fr" dirty="0"/>
              <a:t>qui est offert aux membres (autrement dit, définir la proposition de valeur de </a:t>
            </a:r>
            <a:r>
              <a:rPr lang="fr" dirty="0" smtClean="0"/>
              <a:t>l’</a:t>
            </a:r>
            <a:r>
              <a:rPr lang="fr-FR" dirty="0" smtClean="0"/>
              <a:t>OE</a:t>
            </a:r>
            <a:r>
              <a:rPr lang="fr" dirty="0" smtClean="0"/>
              <a:t>);</a:t>
            </a:r>
            <a:endParaRPr lang="en-US" dirty="0"/>
          </a:p>
          <a:p>
            <a:pPr marL="514350" indent="-514350" rtl="0">
              <a:buFont typeface="+mj-lt"/>
              <a:buAutoNum type="arabicPeriod"/>
            </a:pPr>
            <a:r>
              <a:rPr lang="fr" dirty="0" smtClean="0"/>
              <a:t>connaître la </a:t>
            </a:r>
            <a:r>
              <a:rPr lang="fr" dirty="0"/>
              <a:t>situation actuelle de la base </a:t>
            </a:r>
            <a:r>
              <a:rPr lang="fr" dirty="0" smtClean="0"/>
              <a:t>d’adhésion;</a:t>
            </a:r>
            <a:endParaRPr lang="en-US" dirty="0"/>
          </a:p>
          <a:p>
            <a:pPr marL="514350" indent="-514350" rtl="0">
              <a:buFont typeface="+mj-lt"/>
              <a:buAutoNum type="arabicPeriod"/>
            </a:pPr>
            <a:r>
              <a:rPr lang="fr" dirty="0" smtClean="0"/>
              <a:t>optimiser le </a:t>
            </a:r>
            <a:r>
              <a:rPr lang="fr" dirty="0"/>
              <a:t>cycle </a:t>
            </a:r>
            <a:r>
              <a:rPr lang="fr" dirty="0" smtClean="0"/>
              <a:t>d’adhésion.</a:t>
            </a:r>
            <a:endParaRPr lang="en-US" dirty="0"/>
          </a:p>
          <a:p>
            <a:pPr rtl="0"/>
            <a:endParaRPr lang="en-US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27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1. Définir la proposition de valeur</a:t>
            </a:r>
            <a:endParaRPr lang="en-US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endParaRPr lang="en-US" alt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61031273"/>
              </p:ext>
            </p:extLst>
          </p:nvPr>
        </p:nvGraphicFramePr>
        <p:xfrm>
          <a:off x="971600" y="1340768"/>
          <a:ext cx="693643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84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JPO">
      <a:dk1>
        <a:srgbClr val="C6D9F0"/>
      </a:dk1>
      <a:lt1>
        <a:sysClr val="window" lastClr="FFFFFF"/>
      </a:lt1>
      <a:dk2>
        <a:srgbClr val="FFFFFF"/>
      </a:dk2>
      <a:lt2>
        <a:srgbClr val="EEECE1"/>
      </a:lt2>
      <a:accent1>
        <a:srgbClr val="2D67AD"/>
      </a:accent1>
      <a:accent2>
        <a:srgbClr val="000000"/>
      </a:accent2>
      <a:accent3>
        <a:srgbClr val="8DB3E2"/>
      </a:accent3>
      <a:accent4>
        <a:srgbClr val="C6D9F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2080</TotalTime>
  <Words>1756</Words>
  <Application>Microsoft Office PowerPoint</Application>
  <PresentationFormat>On-screen Show (4:3)</PresentationFormat>
  <Paragraphs>212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Candara</vt:lpstr>
      <vt:lpstr>Verdana</vt:lpstr>
      <vt:lpstr>Theme1</vt:lpstr>
      <vt:lpstr>PowerPoint Presentation</vt:lpstr>
      <vt:lpstr>Stratégies d’adhésion</vt:lpstr>
      <vt:lpstr>Importance de l’adhésion</vt:lpstr>
      <vt:lpstr>Importance de l’adhésion</vt:lpstr>
      <vt:lpstr>Les enjeux de l’adhésion</vt:lpstr>
      <vt:lpstr>Les enjeux de l’adhésion</vt:lpstr>
      <vt:lpstr>Stratégies d’adhésion</vt:lpstr>
      <vt:lpstr>Stratégies d’adhésion</vt:lpstr>
      <vt:lpstr>1. Définir la proposition de valeur</vt:lpstr>
      <vt:lpstr> 1. Définir la proposition de valeur</vt:lpstr>
      <vt:lpstr>2. Connaître la situation</vt:lpstr>
      <vt:lpstr>2. Connaître la situation</vt:lpstr>
      <vt:lpstr>2. Connaître la situation</vt:lpstr>
      <vt:lpstr>2. Connaître la situation</vt:lpstr>
      <vt:lpstr>2. Connaître la situation</vt:lpstr>
      <vt:lpstr>2. Connaître la situation</vt:lpstr>
      <vt:lpstr>3. Optimiser le cycle de l’adhésion</vt:lpstr>
      <vt:lpstr>3. Optimiser le cycle de l’adhésion</vt:lpstr>
      <vt:lpstr>3. Optimiser le cycle de l’adhésion</vt:lpstr>
      <vt:lpstr>3. Optimiser le cycle de l’adhésion</vt:lpstr>
      <vt:lpstr>3. Optimiser le cycle de l’adhésion</vt:lpstr>
      <vt:lpstr>3. Optimiser le cycle de l’adhésion</vt:lpstr>
      <vt:lpstr>PowerPoint Presentation</vt:lpstr>
      <vt:lpstr>3. Optimiser le cycle de l’adhésion</vt:lpstr>
      <vt:lpstr>3. Optimiser le cycle de l’adhésion</vt:lpstr>
      <vt:lpstr>3. Optimiser le cycle de l’adhésion</vt:lpstr>
      <vt:lpstr>PowerPoint Presentation</vt:lpstr>
    </vt:vector>
  </TitlesOfParts>
  <Company>ITC of the 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Pierini</dc:creator>
  <cp:lastModifiedBy>Michael Scheen</cp:lastModifiedBy>
  <cp:revision>213</cp:revision>
  <dcterms:created xsi:type="dcterms:W3CDTF">2014-08-07T13:00:49Z</dcterms:created>
  <dcterms:modified xsi:type="dcterms:W3CDTF">2018-11-29T11:49:43Z</dcterms:modified>
</cp:coreProperties>
</file>