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handoutMasterIdLst>
    <p:handoutMasterId r:id="rId30"/>
  </p:handoutMasterIdLst>
  <p:sldIdLst>
    <p:sldId id="276" r:id="rId2"/>
    <p:sldId id="338" r:id="rId3"/>
    <p:sldId id="351" r:id="rId4"/>
    <p:sldId id="340" r:id="rId5"/>
    <p:sldId id="336" r:id="rId6"/>
    <p:sldId id="337" r:id="rId7"/>
    <p:sldId id="339" r:id="rId8"/>
    <p:sldId id="341" r:id="rId9"/>
    <p:sldId id="343" r:id="rId10"/>
    <p:sldId id="344" r:id="rId11"/>
    <p:sldId id="345" r:id="rId12"/>
    <p:sldId id="292" r:id="rId13"/>
    <p:sldId id="346" r:id="rId14"/>
    <p:sldId id="353" r:id="rId15"/>
    <p:sldId id="347" r:id="rId16"/>
    <p:sldId id="349" r:id="rId17"/>
    <p:sldId id="348" r:id="rId18"/>
    <p:sldId id="350" r:id="rId19"/>
    <p:sldId id="352" r:id="rId20"/>
    <p:sldId id="315" r:id="rId21"/>
    <p:sldId id="354" r:id="rId22"/>
    <p:sldId id="355" r:id="rId23"/>
    <p:sldId id="359" r:id="rId24"/>
    <p:sldId id="356" r:id="rId25"/>
    <p:sldId id="357" r:id="rId26"/>
    <p:sldId id="358"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655" autoAdjust="0"/>
  </p:normalViewPr>
  <p:slideViewPr>
    <p:cSldViewPr>
      <p:cViewPr varScale="1">
        <p:scale>
          <a:sx n="111" d="100"/>
          <a:sy n="111" d="100"/>
        </p:scale>
        <p:origin x="17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23ADD-0B6D-1046-BF9D-150063B10B9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A4AF7C9E-A9F2-C847-8900-0651E3832D84}">
      <dgm:prSet phldrT="[Text]"/>
      <dgm:spPr/>
      <dgm:t>
        <a:bodyPr/>
        <a:lstStyle/>
        <a:p>
          <a:r>
            <a:rPr lang="en-US" dirty="0" smtClean="0"/>
            <a:t>Relevance</a:t>
          </a:r>
          <a:endParaRPr lang="en-US" dirty="0"/>
        </a:p>
      </dgm:t>
    </dgm:pt>
    <dgm:pt modelId="{E15C1D92-8E87-C04E-8515-FAE3C4681DE5}" type="parTrans" cxnId="{70111A66-F51C-7B48-AFF4-F5D1F33F5434}">
      <dgm:prSet/>
      <dgm:spPr/>
      <dgm:t>
        <a:bodyPr/>
        <a:lstStyle/>
        <a:p>
          <a:endParaRPr lang="en-US"/>
        </a:p>
      </dgm:t>
    </dgm:pt>
    <dgm:pt modelId="{680308AE-A4E6-3F49-BF49-D8ED899357E0}" type="sibTrans" cxnId="{70111A66-F51C-7B48-AFF4-F5D1F33F5434}">
      <dgm:prSet/>
      <dgm:spPr/>
      <dgm:t>
        <a:bodyPr/>
        <a:lstStyle/>
        <a:p>
          <a:endParaRPr lang="en-US"/>
        </a:p>
      </dgm:t>
    </dgm:pt>
    <dgm:pt modelId="{1AA81072-30DB-0043-A9B9-FAFE8320FF70}">
      <dgm:prSet phldrT="[Text]"/>
      <dgm:spPr/>
      <dgm:t>
        <a:bodyPr/>
        <a:lstStyle/>
        <a:p>
          <a:r>
            <a:rPr lang="en-US" dirty="0" smtClean="0">
              <a:solidFill>
                <a:schemeClr val="accent1"/>
              </a:solidFill>
            </a:rPr>
            <a:t>Why and How does the EBMO solve your problem?</a:t>
          </a:r>
          <a:endParaRPr lang="en-US" dirty="0">
            <a:solidFill>
              <a:schemeClr val="accent1"/>
            </a:solidFill>
          </a:endParaRPr>
        </a:p>
      </dgm:t>
    </dgm:pt>
    <dgm:pt modelId="{DC18F6E6-476A-0241-878F-707B76BE794A}" type="parTrans" cxnId="{1265E9AC-2C68-054B-BDD9-B7D3ECF8E24F}">
      <dgm:prSet/>
      <dgm:spPr/>
      <dgm:t>
        <a:bodyPr/>
        <a:lstStyle/>
        <a:p>
          <a:endParaRPr lang="en-US"/>
        </a:p>
      </dgm:t>
    </dgm:pt>
    <dgm:pt modelId="{8B83B991-3600-A34A-A092-ACD212AD36A5}" type="sibTrans" cxnId="{1265E9AC-2C68-054B-BDD9-B7D3ECF8E24F}">
      <dgm:prSet/>
      <dgm:spPr/>
      <dgm:t>
        <a:bodyPr/>
        <a:lstStyle/>
        <a:p>
          <a:endParaRPr lang="en-US"/>
        </a:p>
      </dgm:t>
    </dgm:pt>
    <dgm:pt modelId="{D8D85D72-92FE-E444-A7A0-98F46F16CDFA}">
      <dgm:prSet phldrT="[Text]"/>
      <dgm:spPr/>
      <dgm:t>
        <a:bodyPr/>
        <a:lstStyle/>
        <a:p>
          <a:r>
            <a:rPr lang="en-US" dirty="0" smtClean="0"/>
            <a:t>Quantified Value</a:t>
          </a:r>
          <a:endParaRPr lang="en-US" dirty="0"/>
        </a:p>
      </dgm:t>
    </dgm:pt>
    <dgm:pt modelId="{7EBBF2DB-4719-524C-81E8-EABB062EB398}" type="parTrans" cxnId="{81770B25-6EEC-1648-95B7-7372F326F6AC}">
      <dgm:prSet/>
      <dgm:spPr/>
      <dgm:t>
        <a:bodyPr/>
        <a:lstStyle/>
        <a:p>
          <a:endParaRPr lang="en-US"/>
        </a:p>
      </dgm:t>
    </dgm:pt>
    <dgm:pt modelId="{FFCF622C-A2B0-3C40-8D87-49720D690802}" type="sibTrans" cxnId="{81770B25-6EEC-1648-95B7-7372F326F6AC}">
      <dgm:prSet/>
      <dgm:spPr/>
      <dgm:t>
        <a:bodyPr/>
        <a:lstStyle/>
        <a:p>
          <a:endParaRPr lang="en-US"/>
        </a:p>
      </dgm:t>
    </dgm:pt>
    <dgm:pt modelId="{C47F2968-3BA9-EF40-B0B4-684E7D7E78DB}">
      <dgm:prSet phldrT="[Text]"/>
      <dgm:spPr/>
      <dgm:t>
        <a:bodyPr/>
        <a:lstStyle/>
        <a:p>
          <a:r>
            <a:rPr lang="en-US" dirty="0" smtClean="0">
              <a:solidFill>
                <a:srgbClr val="2D67AD"/>
              </a:solidFill>
            </a:rPr>
            <a:t>What specific benefits does the EBMO bring?</a:t>
          </a:r>
          <a:endParaRPr lang="en-US" dirty="0">
            <a:solidFill>
              <a:srgbClr val="2D67AD"/>
            </a:solidFill>
          </a:endParaRPr>
        </a:p>
      </dgm:t>
    </dgm:pt>
    <dgm:pt modelId="{2B4B5CBC-D7D5-5D42-8BB1-0EB07B8051A7}" type="parTrans" cxnId="{2A09A86D-588A-A743-9C9F-202949EE2C54}">
      <dgm:prSet/>
      <dgm:spPr/>
      <dgm:t>
        <a:bodyPr/>
        <a:lstStyle/>
        <a:p>
          <a:endParaRPr lang="en-US"/>
        </a:p>
      </dgm:t>
    </dgm:pt>
    <dgm:pt modelId="{C7A26AB9-9FF5-0847-BB1E-1A17FD814603}" type="sibTrans" cxnId="{2A09A86D-588A-A743-9C9F-202949EE2C54}">
      <dgm:prSet/>
      <dgm:spPr/>
      <dgm:t>
        <a:bodyPr/>
        <a:lstStyle/>
        <a:p>
          <a:endParaRPr lang="en-US"/>
        </a:p>
      </dgm:t>
    </dgm:pt>
    <dgm:pt modelId="{FA4F2424-91CF-7444-9578-8222D9307B2D}">
      <dgm:prSet phldrT="[Text]"/>
      <dgm:spPr/>
      <dgm:t>
        <a:bodyPr/>
        <a:lstStyle/>
        <a:p>
          <a:r>
            <a:rPr lang="en-US" dirty="0" smtClean="0"/>
            <a:t>Unique differentiation</a:t>
          </a:r>
          <a:endParaRPr lang="en-US" dirty="0"/>
        </a:p>
      </dgm:t>
    </dgm:pt>
    <dgm:pt modelId="{E2668A3D-66D6-6A43-A73A-A3E6AE55F161}" type="parTrans" cxnId="{C4DA5F04-991A-5942-8431-C94360FF6A26}">
      <dgm:prSet/>
      <dgm:spPr/>
      <dgm:t>
        <a:bodyPr/>
        <a:lstStyle/>
        <a:p>
          <a:endParaRPr lang="en-US"/>
        </a:p>
      </dgm:t>
    </dgm:pt>
    <dgm:pt modelId="{D809D492-FEB9-9D49-ACD5-CCD6E9D06D60}" type="sibTrans" cxnId="{C4DA5F04-991A-5942-8431-C94360FF6A26}">
      <dgm:prSet/>
      <dgm:spPr/>
      <dgm:t>
        <a:bodyPr/>
        <a:lstStyle/>
        <a:p>
          <a:endParaRPr lang="en-US"/>
        </a:p>
      </dgm:t>
    </dgm:pt>
    <dgm:pt modelId="{86CA38A9-7FFC-894B-8FEF-23102AEA4F63}">
      <dgm:prSet phldrT="[Text]"/>
      <dgm:spPr/>
      <dgm:t>
        <a:bodyPr/>
        <a:lstStyle/>
        <a:p>
          <a:r>
            <a:rPr lang="en-US" dirty="0" smtClean="0">
              <a:solidFill>
                <a:srgbClr val="2D67AD"/>
              </a:solidFill>
            </a:rPr>
            <a:t>Why can you get the benefits only through this EBMO?</a:t>
          </a:r>
          <a:endParaRPr lang="en-US" dirty="0">
            <a:solidFill>
              <a:srgbClr val="2D67AD"/>
            </a:solidFill>
          </a:endParaRPr>
        </a:p>
      </dgm:t>
    </dgm:pt>
    <dgm:pt modelId="{1D62665C-9AA4-DB4F-ACA1-36D6DC392862}" type="parTrans" cxnId="{3357F5F6-9070-DD4C-939D-9F56DAD87B9C}">
      <dgm:prSet/>
      <dgm:spPr/>
      <dgm:t>
        <a:bodyPr/>
        <a:lstStyle/>
        <a:p>
          <a:endParaRPr lang="en-US"/>
        </a:p>
      </dgm:t>
    </dgm:pt>
    <dgm:pt modelId="{948DEE80-848A-CD48-8B94-CCBE4BB9C6A3}" type="sibTrans" cxnId="{3357F5F6-9070-DD4C-939D-9F56DAD87B9C}">
      <dgm:prSet/>
      <dgm:spPr/>
      <dgm:t>
        <a:bodyPr/>
        <a:lstStyle/>
        <a:p>
          <a:endParaRPr lang="en-US"/>
        </a:p>
      </dgm:t>
    </dgm:pt>
    <dgm:pt modelId="{C3ABE4F5-F6AD-1B4F-95A1-9720689B0B13}" type="pres">
      <dgm:prSet presAssocID="{8CB23ADD-0B6D-1046-BF9D-150063B10B95}" presName="Name0" presStyleCnt="0">
        <dgm:presLayoutVars>
          <dgm:dir/>
          <dgm:animLvl val="lvl"/>
          <dgm:resizeHandles val="exact"/>
        </dgm:presLayoutVars>
      </dgm:prSet>
      <dgm:spPr/>
      <dgm:t>
        <a:bodyPr/>
        <a:lstStyle/>
        <a:p>
          <a:endParaRPr lang="en-GB"/>
        </a:p>
      </dgm:t>
    </dgm:pt>
    <dgm:pt modelId="{3B9A4A09-D5BA-C646-BD50-83F2C4948798}" type="pres">
      <dgm:prSet presAssocID="{A4AF7C9E-A9F2-C847-8900-0651E3832D84}" presName="linNode" presStyleCnt="0"/>
      <dgm:spPr/>
    </dgm:pt>
    <dgm:pt modelId="{723844FD-E948-2F45-B0AC-68FC4393F48C}" type="pres">
      <dgm:prSet presAssocID="{A4AF7C9E-A9F2-C847-8900-0651E3832D84}" presName="parentText" presStyleLbl="node1" presStyleIdx="0" presStyleCnt="3">
        <dgm:presLayoutVars>
          <dgm:chMax val="1"/>
          <dgm:bulletEnabled val="1"/>
        </dgm:presLayoutVars>
      </dgm:prSet>
      <dgm:spPr/>
      <dgm:t>
        <a:bodyPr/>
        <a:lstStyle/>
        <a:p>
          <a:endParaRPr lang="en-GB"/>
        </a:p>
      </dgm:t>
    </dgm:pt>
    <dgm:pt modelId="{E149F1B2-E267-A74B-BCBF-5B024FED34FC}" type="pres">
      <dgm:prSet presAssocID="{A4AF7C9E-A9F2-C847-8900-0651E3832D84}" presName="descendantText" presStyleLbl="alignAccFollowNode1" presStyleIdx="0" presStyleCnt="3">
        <dgm:presLayoutVars>
          <dgm:bulletEnabled val="1"/>
        </dgm:presLayoutVars>
      </dgm:prSet>
      <dgm:spPr/>
      <dgm:t>
        <a:bodyPr/>
        <a:lstStyle/>
        <a:p>
          <a:endParaRPr lang="en-US"/>
        </a:p>
      </dgm:t>
    </dgm:pt>
    <dgm:pt modelId="{573A4FBA-132A-1040-AA3E-F6988185A456}" type="pres">
      <dgm:prSet presAssocID="{680308AE-A4E6-3F49-BF49-D8ED899357E0}" presName="sp" presStyleCnt="0"/>
      <dgm:spPr/>
    </dgm:pt>
    <dgm:pt modelId="{D4AA75DE-057C-5D49-8A40-776030ADD285}" type="pres">
      <dgm:prSet presAssocID="{D8D85D72-92FE-E444-A7A0-98F46F16CDFA}" presName="linNode" presStyleCnt="0"/>
      <dgm:spPr/>
    </dgm:pt>
    <dgm:pt modelId="{988D300E-5D80-6249-A444-61F628CBA13A}" type="pres">
      <dgm:prSet presAssocID="{D8D85D72-92FE-E444-A7A0-98F46F16CDFA}" presName="parentText" presStyleLbl="node1" presStyleIdx="1" presStyleCnt="3">
        <dgm:presLayoutVars>
          <dgm:chMax val="1"/>
          <dgm:bulletEnabled val="1"/>
        </dgm:presLayoutVars>
      </dgm:prSet>
      <dgm:spPr/>
      <dgm:t>
        <a:bodyPr/>
        <a:lstStyle/>
        <a:p>
          <a:endParaRPr lang="en-US"/>
        </a:p>
      </dgm:t>
    </dgm:pt>
    <dgm:pt modelId="{DCDB4D4B-7A27-F046-B7FA-D30FF237F4CF}" type="pres">
      <dgm:prSet presAssocID="{D8D85D72-92FE-E444-A7A0-98F46F16CDFA}" presName="descendantText" presStyleLbl="alignAccFollowNode1" presStyleIdx="1" presStyleCnt="3">
        <dgm:presLayoutVars>
          <dgm:bulletEnabled val="1"/>
        </dgm:presLayoutVars>
      </dgm:prSet>
      <dgm:spPr/>
      <dgm:t>
        <a:bodyPr/>
        <a:lstStyle/>
        <a:p>
          <a:endParaRPr lang="en-US"/>
        </a:p>
      </dgm:t>
    </dgm:pt>
    <dgm:pt modelId="{A3F40787-60D2-624B-A15F-356E18487E7F}" type="pres">
      <dgm:prSet presAssocID="{FFCF622C-A2B0-3C40-8D87-49720D690802}" presName="sp" presStyleCnt="0"/>
      <dgm:spPr/>
    </dgm:pt>
    <dgm:pt modelId="{A4C33743-EAAA-DC43-BA93-0F251344C740}" type="pres">
      <dgm:prSet presAssocID="{FA4F2424-91CF-7444-9578-8222D9307B2D}" presName="linNode" presStyleCnt="0"/>
      <dgm:spPr/>
    </dgm:pt>
    <dgm:pt modelId="{052E49D8-747F-EF45-9493-DB27BA94F6CB}" type="pres">
      <dgm:prSet presAssocID="{FA4F2424-91CF-7444-9578-8222D9307B2D}" presName="parentText" presStyleLbl="node1" presStyleIdx="2" presStyleCnt="3">
        <dgm:presLayoutVars>
          <dgm:chMax val="1"/>
          <dgm:bulletEnabled val="1"/>
        </dgm:presLayoutVars>
      </dgm:prSet>
      <dgm:spPr/>
      <dgm:t>
        <a:bodyPr/>
        <a:lstStyle/>
        <a:p>
          <a:endParaRPr lang="en-GB"/>
        </a:p>
      </dgm:t>
    </dgm:pt>
    <dgm:pt modelId="{FC2AAAFA-65B3-394C-8269-E86D802CC4D5}" type="pres">
      <dgm:prSet presAssocID="{FA4F2424-91CF-7444-9578-8222D9307B2D}" presName="descendantText" presStyleLbl="alignAccFollowNode1" presStyleIdx="2" presStyleCnt="3">
        <dgm:presLayoutVars>
          <dgm:bulletEnabled val="1"/>
        </dgm:presLayoutVars>
      </dgm:prSet>
      <dgm:spPr/>
      <dgm:t>
        <a:bodyPr/>
        <a:lstStyle/>
        <a:p>
          <a:endParaRPr lang="en-US"/>
        </a:p>
      </dgm:t>
    </dgm:pt>
  </dgm:ptLst>
  <dgm:cxnLst>
    <dgm:cxn modelId="{D5EE704B-B794-2E47-B119-48DC689461F8}" type="presOf" srcId="{C47F2968-3BA9-EF40-B0B4-684E7D7E78DB}" destId="{DCDB4D4B-7A27-F046-B7FA-D30FF237F4CF}" srcOrd="0" destOrd="0" presId="urn:microsoft.com/office/officeart/2005/8/layout/vList5"/>
    <dgm:cxn modelId="{1265E9AC-2C68-054B-BDD9-B7D3ECF8E24F}" srcId="{A4AF7C9E-A9F2-C847-8900-0651E3832D84}" destId="{1AA81072-30DB-0043-A9B9-FAFE8320FF70}" srcOrd="0" destOrd="0" parTransId="{DC18F6E6-476A-0241-878F-707B76BE794A}" sibTransId="{8B83B991-3600-A34A-A092-ACD212AD36A5}"/>
    <dgm:cxn modelId="{BAB9062A-C0B0-DC47-9BF2-56B802D40E5A}" type="presOf" srcId="{FA4F2424-91CF-7444-9578-8222D9307B2D}" destId="{052E49D8-747F-EF45-9493-DB27BA94F6CB}" srcOrd="0" destOrd="0" presId="urn:microsoft.com/office/officeart/2005/8/layout/vList5"/>
    <dgm:cxn modelId="{81770B25-6EEC-1648-95B7-7372F326F6AC}" srcId="{8CB23ADD-0B6D-1046-BF9D-150063B10B95}" destId="{D8D85D72-92FE-E444-A7A0-98F46F16CDFA}" srcOrd="1" destOrd="0" parTransId="{7EBBF2DB-4719-524C-81E8-EABB062EB398}" sibTransId="{FFCF622C-A2B0-3C40-8D87-49720D690802}"/>
    <dgm:cxn modelId="{C4DA5F04-991A-5942-8431-C94360FF6A26}" srcId="{8CB23ADD-0B6D-1046-BF9D-150063B10B95}" destId="{FA4F2424-91CF-7444-9578-8222D9307B2D}" srcOrd="2" destOrd="0" parTransId="{E2668A3D-66D6-6A43-A73A-A3E6AE55F161}" sibTransId="{D809D492-FEB9-9D49-ACD5-CCD6E9D06D60}"/>
    <dgm:cxn modelId="{9EDB7887-4D65-4F44-823B-FBE5978A3845}" type="presOf" srcId="{D8D85D72-92FE-E444-A7A0-98F46F16CDFA}" destId="{988D300E-5D80-6249-A444-61F628CBA13A}" srcOrd="0" destOrd="0" presId="urn:microsoft.com/office/officeart/2005/8/layout/vList5"/>
    <dgm:cxn modelId="{0FC1CFB1-A474-B642-878D-473051AF21C3}" type="presOf" srcId="{A4AF7C9E-A9F2-C847-8900-0651E3832D84}" destId="{723844FD-E948-2F45-B0AC-68FC4393F48C}" srcOrd="0" destOrd="0" presId="urn:microsoft.com/office/officeart/2005/8/layout/vList5"/>
    <dgm:cxn modelId="{2A09A86D-588A-A743-9C9F-202949EE2C54}" srcId="{D8D85D72-92FE-E444-A7A0-98F46F16CDFA}" destId="{C47F2968-3BA9-EF40-B0B4-684E7D7E78DB}" srcOrd="0" destOrd="0" parTransId="{2B4B5CBC-D7D5-5D42-8BB1-0EB07B8051A7}" sibTransId="{C7A26AB9-9FF5-0847-BB1E-1A17FD814603}"/>
    <dgm:cxn modelId="{AFBBDD63-939E-8F4F-8D5E-087EB098C904}" type="presOf" srcId="{8CB23ADD-0B6D-1046-BF9D-150063B10B95}" destId="{C3ABE4F5-F6AD-1B4F-95A1-9720689B0B13}" srcOrd="0" destOrd="0" presId="urn:microsoft.com/office/officeart/2005/8/layout/vList5"/>
    <dgm:cxn modelId="{70111A66-F51C-7B48-AFF4-F5D1F33F5434}" srcId="{8CB23ADD-0B6D-1046-BF9D-150063B10B95}" destId="{A4AF7C9E-A9F2-C847-8900-0651E3832D84}" srcOrd="0" destOrd="0" parTransId="{E15C1D92-8E87-C04E-8515-FAE3C4681DE5}" sibTransId="{680308AE-A4E6-3F49-BF49-D8ED899357E0}"/>
    <dgm:cxn modelId="{3357F5F6-9070-DD4C-939D-9F56DAD87B9C}" srcId="{FA4F2424-91CF-7444-9578-8222D9307B2D}" destId="{86CA38A9-7FFC-894B-8FEF-23102AEA4F63}" srcOrd="0" destOrd="0" parTransId="{1D62665C-9AA4-DB4F-ACA1-36D6DC392862}" sibTransId="{948DEE80-848A-CD48-8B94-CCBE4BB9C6A3}"/>
    <dgm:cxn modelId="{722059BA-3C5D-BA47-8CCC-4E45B810999A}" type="presOf" srcId="{86CA38A9-7FFC-894B-8FEF-23102AEA4F63}" destId="{FC2AAAFA-65B3-394C-8269-E86D802CC4D5}" srcOrd="0" destOrd="0" presId="urn:microsoft.com/office/officeart/2005/8/layout/vList5"/>
    <dgm:cxn modelId="{7E101D8C-1AF0-AD43-970F-255469531F55}" type="presOf" srcId="{1AA81072-30DB-0043-A9B9-FAFE8320FF70}" destId="{E149F1B2-E267-A74B-BCBF-5B024FED34FC}" srcOrd="0" destOrd="0" presId="urn:microsoft.com/office/officeart/2005/8/layout/vList5"/>
    <dgm:cxn modelId="{F09D56A8-1599-B245-8574-151BF1488563}" type="presParOf" srcId="{C3ABE4F5-F6AD-1B4F-95A1-9720689B0B13}" destId="{3B9A4A09-D5BA-C646-BD50-83F2C4948798}" srcOrd="0" destOrd="0" presId="urn:microsoft.com/office/officeart/2005/8/layout/vList5"/>
    <dgm:cxn modelId="{856C5C09-D8FB-554E-9D46-1729587E6E27}" type="presParOf" srcId="{3B9A4A09-D5BA-C646-BD50-83F2C4948798}" destId="{723844FD-E948-2F45-B0AC-68FC4393F48C}" srcOrd="0" destOrd="0" presId="urn:microsoft.com/office/officeart/2005/8/layout/vList5"/>
    <dgm:cxn modelId="{771E9DEB-A55F-E94C-B6A9-628A3CC45916}" type="presParOf" srcId="{3B9A4A09-D5BA-C646-BD50-83F2C4948798}" destId="{E149F1B2-E267-A74B-BCBF-5B024FED34FC}" srcOrd="1" destOrd="0" presId="urn:microsoft.com/office/officeart/2005/8/layout/vList5"/>
    <dgm:cxn modelId="{1B2923DE-BC7F-C643-A95F-7326140D32B0}" type="presParOf" srcId="{C3ABE4F5-F6AD-1B4F-95A1-9720689B0B13}" destId="{573A4FBA-132A-1040-AA3E-F6988185A456}" srcOrd="1" destOrd="0" presId="urn:microsoft.com/office/officeart/2005/8/layout/vList5"/>
    <dgm:cxn modelId="{8A18DEB6-20D5-AF4A-8A4F-26B059C6B7AF}" type="presParOf" srcId="{C3ABE4F5-F6AD-1B4F-95A1-9720689B0B13}" destId="{D4AA75DE-057C-5D49-8A40-776030ADD285}" srcOrd="2" destOrd="0" presId="urn:microsoft.com/office/officeart/2005/8/layout/vList5"/>
    <dgm:cxn modelId="{B7AA12AC-BF64-F54B-9ED5-AF01F159D657}" type="presParOf" srcId="{D4AA75DE-057C-5D49-8A40-776030ADD285}" destId="{988D300E-5D80-6249-A444-61F628CBA13A}" srcOrd="0" destOrd="0" presId="urn:microsoft.com/office/officeart/2005/8/layout/vList5"/>
    <dgm:cxn modelId="{E079C180-173E-8640-9FDB-807D77188392}" type="presParOf" srcId="{D4AA75DE-057C-5D49-8A40-776030ADD285}" destId="{DCDB4D4B-7A27-F046-B7FA-D30FF237F4CF}" srcOrd="1" destOrd="0" presId="urn:microsoft.com/office/officeart/2005/8/layout/vList5"/>
    <dgm:cxn modelId="{46D2A2B5-1FCE-E046-91AB-8918924D4C83}" type="presParOf" srcId="{C3ABE4F5-F6AD-1B4F-95A1-9720689B0B13}" destId="{A3F40787-60D2-624B-A15F-356E18487E7F}" srcOrd="3" destOrd="0" presId="urn:microsoft.com/office/officeart/2005/8/layout/vList5"/>
    <dgm:cxn modelId="{A64A6E6A-F32E-534A-A6D7-27550F2E05DE}" type="presParOf" srcId="{C3ABE4F5-F6AD-1B4F-95A1-9720689B0B13}" destId="{A4C33743-EAAA-DC43-BA93-0F251344C740}" srcOrd="4" destOrd="0" presId="urn:microsoft.com/office/officeart/2005/8/layout/vList5"/>
    <dgm:cxn modelId="{06F0B272-4DC3-2C4E-9E4E-D22C83851733}" type="presParOf" srcId="{A4C33743-EAAA-DC43-BA93-0F251344C740}" destId="{052E49D8-747F-EF45-9493-DB27BA94F6CB}" srcOrd="0" destOrd="0" presId="urn:microsoft.com/office/officeart/2005/8/layout/vList5"/>
    <dgm:cxn modelId="{0D573423-30ED-0E43-96FE-905DB555FC9E}" type="presParOf" srcId="{A4C33743-EAAA-DC43-BA93-0F251344C740}" destId="{FC2AAAFA-65B3-394C-8269-E86D802CC4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B7721-2B74-4F81-94C7-8C357A7173C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F62851F-D176-4C2D-9E2E-616BF3F3D54F}">
      <dgm:prSet phldrT="[Text]" custT="1"/>
      <dgm:spPr>
        <a:solidFill>
          <a:schemeClr val="tx1">
            <a:lumMod val="75000"/>
          </a:schemeClr>
        </a:solidFill>
      </dgm:spPr>
      <dgm:t>
        <a:bodyPr/>
        <a:lstStyle/>
        <a:p>
          <a:r>
            <a:rPr lang="en-US" sz="1800" b="1" dirty="0" smtClean="0">
              <a:latin typeface="Arial" panose="020B0604020202020204" pitchFamily="34" charset="0"/>
              <a:cs typeface="Arial" panose="020B0604020202020204" pitchFamily="34" charset="0"/>
            </a:rPr>
            <a:t>Representativeness</a:t>
          </a:r>
          <a:endParaRPr lang="en-US" sz="1800" b="1" dirty="0">
            <a:latin typeface="Arial" panose="020B0604020202020204" pitchFamily="34" charset="0"/>
            <a:cs typeface="Arial" panose="020B0604020202020204" pitchFamily="34" charset="0"/>
          </a:endParaRPr>
        </a:p>
      </dgm:t>
    </dgm:pt>
    <dgm:pt modelId="{51C43EAB-AE4E-414E-9460-0F77446A6294}" type="parTrans" cxnId="{5F43A68A-5AA0-4FD7-A77B-DB380D44D51E}">
      <dgm:prSet/>
      <dgm:spPr/>
      <dgm:t>
        <a:bodyPr/>
        <a:lstStyle/>
        <a:p>
          <a:endParaRPr lang="en-US" sz="1800" b="0">
            <a:latin typeface="Candara" pitchFamily="34" charset="0"/>
          </a:endParaRPr>
        </a:p>
      </dgm:t>
    </dgm:pt>
    <dgm:pt modelId="{CD1D690F-95BA-426A-BD93-7CD7EA98E215}" type="sibTrans" cxnId="{5F43A68A-5AA0-4FD7-A77B-DB380D44D51E}">
      <dgm:prSet/>
      <dgm:spPr/>
      <dgm:t>
        <a:bodyPr/>
        <a:lstStyle/>
        <a:p>
          <a:endParaRPr lang="en-US" sz="1800" b="0">
            <a:latin typeface="Candara" pitchFamily="34" charset="0"/>
          </a:endParaRPr>
        </a:p>
      </dgm:t>
    </dgm:pt>
    <dgm:pt modelId="{0C500F29-1331-4638-81E2-CC4C6CB3E09A}">
      <dgm:prSet phldrT="[Text]" custT="1"/>
      <dgm:spPr>
        <a:solidFill>
          <a:schemeClr val="tx1">
            <a:lumMod val="75000"/>
          </a:schemeClr>
        </a:solidFill>
      </dgm:spPr>
      <dgm:t>
        <a:bodyPr/>
        <a:lstStyle/>
        <a:p>
          <a:r>
            <a:rPr lang="en-US" sz="1800" b="1" dirty="0" smtClean="0">
              <a:latin typeface="Arial" panose="020B0604020202020204" pitchFamily="34" charset="0"/>
              <a:cs typeface="Arial" panose="020B0604020202020204" pitchFamily="34" charset="0"/>
            </a:rPr>
            <a:t>Intensity</a:t>
          </a:r>
          <a:endParaRPr lang="en-US" sz="1800" b="1" dirty="0">
            <a:latin typeface="Arial" panose="020B0604020202020204" pitchFamily="34" charset="0"/>
            <a:cs typeface="Arial" panose="020B0604020202020204" pitchFamily="34" charset="0"/>
          </a:endParaRPr>
        </a:p>
      </dgm:t>
    </dgm:pt>
    <dgm:pt modelId="{375823C2-BE02-4576-B626-C8B8BF854EA0}" type="parTrans" cxnId="{8F0D010A-FC8F-4F9D-9C43-F5CE36A1DA54}">
      <dgm:prSet/>
      <dgm:spPr/>
      <dgm:t>
        <a:bodyPr/>
        <a:lstStyle/>
        <a:p>
          <a:endParaRPr lang="en-US" sz="1800" b="0">
            <a:latin typeface="Candara" pitchFamily="34" charset="0"/>
          </a:endParaRPr>
        </a:p>
      </dgm:t>
    </dgm:pt>
    <dgm:pt modelId="{2901DF6E-9C15-42F6-B72E-7C032391132D}" type="sibTrans" cxnId="{8F0D010A-FC8F-4F9D-9C43-F5CE36A1DA54}">
      <dgm:prSet/>
      <dgm:spPr/>
      <dgm:t>
        <a:bodyPr/>
        <a:lstStyle/>
        <a:p>
          <a:endParaRPr lang="en-US" sz="1800" b="0">
            <a:latin typeface="Candara" pitchFamily="34" charset="0"/>
          </a:endParaRPr>
        </a:p>
      </dgm:t>
    </dgm:pt>
    <dgm:pt modelId="{E2EC3CF3-963D-4668-B8C6-9B905E3FDE0C}">
      <dgm:prSet phldrT="[Text]" custT="1"/>
      <dgm:spPr>
        <a:solidFill>
          <a:schemeClr val="accent1">
            <a:alpha val="90000"/>
          </a:schemeClr>
        </a:solidFill>
      </dgm:spPr>
      <dgm:t>
        <a:bodyPr/>
        <a:lstStyle/>
        <a:p>
          <a:pPr marL="57150" indent="0" algn="l" defTabSz="444500">
            <a:lnSpc>
              <a:spcPct val="90000"/>
            </a:lnSpc>
            <a:spcBef>
              <a:spcPct val="0"/>
            </a:spcBef>
            <a:spcAft>
              <a:spcPct val="15000"/>
            </a:spcAft>
            <a:buNone/>
          </a:pPr>
          <a:r>
            <a:rPr lang="en-GB" sz="1800" b="0" dirty="0" smtClean="0">
              <a:solidFill>
                <a:schemeClr val="bg1"/>
              </a:solidFill>
              <a:latin typeface="Arial" panose="020B0604020202020204" pitchFamily="34" charset="0"/>
              <a:cs typeface="Arial" panose="020B0604020202020204" pitchFamily="34" charset="0"/>
            </a:rPr>
            <a:t>% Members using services </a:t>
          </a:r>
          <a:endParaRPr lang="en-US" sz="1800" b="0" dirty="0">
            <a:solidFill>
              <a:schemeClr val="bg1"/>
            </a:solidFill>
            <a:latin typeface="Candara" pitchFamily="34" charset="0"/>
          </a:endParaRPr>
        </a:p>
      </dgm:t>
    </dgm:pt>
    <dgm:pt modelId="{50F01F43-2CCC-4D56-AD40-7B7BDEC0EDF6}" type="parTrans" cxnId="{9562D4D3-2882-44FF-8E6F-09B8BE17A175}">
      <dgm:prSet/>
      <dgm:spPr/>
      <dgm:t>
        <a:bodyPr/>
        <a:lstStyle/>
        <a:p>
          <a:endParaRPr lang="en-US" sz="1800" b="0">
            <a:latin typeface="Candara" pitchFamily="34" charset="0"/>
          </a:endParaRPr>
        </a:p>
      </dgm:t>
    </dgm:pt>
    <dgm:pt modelId="{B73B6844-AD4C-4E8D-B0FB-E79B8D885DB5}" type="sibTrans" cxnId="{9562D4D3-2882-44FF-8E6F-09B8BE17A175}">
      <dgm:prSet/>
      <dgm:spPr/>
      <dgm:t>
        <a:bodyPr/>
        <a:lstStyle/>
        <a:p>
          <a:endParaRPr lang="en-US" sz="1800" b="0">
            <a:latin typeface="Candara" pitchFamily="34" charset="0"/>
          </a:endParaRPr>
        </a:p>
      </dgm:t>
    </dgm:pt>
    <dgm:pt modelId="{4410CE3C-8714-4185-B237-5E85D6D6FEFA}">
      <dgm:prSet phldrT="[Text]" custT="1"/>
      <dgm:spPr>
        <a:solidFill>
          <a:schemeClr val="tx1">
            <a:lumMod val="75000"/>
          </a:schemeClr>
        </a:solidFill>
      </dgm:spPr>
      <dgm:t>
        <a:bodyPr/>
        <a:lstStyle/>
        <a:p>
          <a:r>
            <a:rPr lang="en-US" sz="1800" b="1" dirty="0" smtClean="0">
              <a:latin typeface="Arial" panose="020B0604020202020204" pitchFamily="34" charset="0"/>
              <a:cs typeface="Arial" panose="020B0604020202020204" pitchFamily="34" charset="0"/>
            </a:rPr>
            <a:t>Relevance</a:t>
          </a:r>
          <a:endParaRPr lang="en-US" sz="1800" b="1" dirty="0">
            <a:latin typeface="Arial" panose="020B0604020202020204" pitchFamily="34" charset="0"/>
            <a:cs typeface="Arial" panose="020B0604020202020204" pitchFamily="34" charset="0"/>
          </a:endParaRPr>
        </a:p>
      </dgm:t>
    </dgm:pt>
    <dgm:pt modelId="{82314702-98D6-4FF9-A1A2-00243FDF960B}" type="parTrans" cxnId="{9F42EAA6-FB83-4A46-9407-BE28794F588A}">
      <dgm:prSet/>
      <dgm:spPr/>
      <dgm:t>
        <a:bodyPr/>
        <a:lstStyle/>
        <a:p>
          <a:endParaRPr lang="en-US" sz="1800" b="0">
            <a:latin typeface="Candara" pitchFamily="34" charset="0"/>
          </a:endParaRPr>
        </a:p>
      </dgm:t>
    </dgm:pt>
    <dgm:pt modelId="{C41076E0-A378-4B46-B7C8-6DF99714A547}" type="sibTrans" cxnId="{9F42EAA6-FB83-4A46-9407-BE28794F588A}">
      <dgm:prSet/>
      <dgm:spPr/>
      <dgm:t>
        <a:bodyPr/>
        <a:lstStyle/>
        <a:p>
          <a:endParaRPr lang="en-US" sz="1800" b="0">
            <a:latin typeface="Candara" pitchFamily="34" charset="0"/>
          </a:endParaRPr>
        </a:p>
      </dgm:t>
    </dgm:pt>
    <dgm:pt modelId="{5A547214-709C-4FFF-8C1D-6A1BCC4CD572}">
      <dgm:prSet phldrT="[Text]" custT="1"/>
      <dgm:spPr>
        <a:solidFill>
          <a:schemeClr val="accent1">
            <a:alpha val="90000"/>
          </a:schemeClr>
        </a:solidFill>
      </dgm:spPr>
      <dgm:t>
        <a:bodyPr/>
        <a:lstStyle/>
        <a:p>
          <a:pPr algn="l" rtl="0"/>
          <a:r>
            <a:rPr lang="en-GB" sz="1800" b="0" dirty="0" smtClean="0">
              <a:solidFill>
                <a:schemeClr val="bg1"/>
              </a:solidFill>
              <a:latin typeface="Arial" panose="020B0604020202020204" pitchFamily="34" charset="0"/>
              <a:cs typeface="Arial" panose="020B0604020202020204" pitchFamily="34" charset="0"/>
            </a:rPr>
            <a:t>Recruitment rate - Retention rate – average loyalty</a:t>
          </a:r>
          <a:endParaRPr lang="en-US" sz="1800" b="0" dirty="0">
            <a:solidFill>
              <a:schemeClr val="bg1"/>
            </a:solidFill>
            <a:latin typeface="Arial" panose="020B0604020202020204" pitchFamily="34" charset="0"/>
            <a:cs typeface="Arial" panose="020B0604020202020204" pitchFamily="34" charset="0"/>
          </a:endParaRPr>
        </a:p>
      </dgm:t>
    </dgm:pt>
    <dgm:pt modelId="{C057D05D-7B08-421B-8EBD-575A35620555}" type="parTrans" cxnId="{03B77896-F0D5-4DF8-B3C1-BEFB1C7FE3EA}">
      <dgm:prSet/>
      <dgm:spPr/>
      <dgm:t>
        <a:bodyPr/>
        <a:lstStyle/>
        <a:p>
          <a:endParaRPr lang="en-US" sz="1800" b="0">
            <a:latin typeface="Candara" pitchFamily="34" charset="0"/>
          </a:endParaRPr>
        </a:p>
      </dgm:t>
    </dgm:pt>
    <dgm:pt modelId="{1BEDFF35-64D9-4FDE-B952-925ACF02560E}" type="sibTrans" cxnId="{03B77896-F0D5-4DF8-B3C1-BEFB1C7FE3EA}">
      <dgm:prSet/>
      <dgm:spPr/>
      <dgm:t>
        <a:bodyPr/>
        <a:lstStyle/>
        <a:p>
          <a:endParaRPr lang="en-US" sz="1800" b="0">
            <a:latin typeface="Candara" pitchFamily="34" charset="0"/>
          </a:endParaRPr>
        </a:p>
      </dgm:t>
    </dgm:pt>
    <dgm:pt modelId="{4E8482AC-3733-4B47-9B01-85A0973EAE35}">
      <dgm:prSet custT="1"/>
      <dgm:spPr>
        <a:solidFill>
          <a:schemeClr val="accent1">
            <a:alpha val="90000"/>
          </a:schemeClr>
        </a:solidFill>
      </dgm:spPr>
      <dgm:t>
        <a:bodyPr/>
        <a:lstStyle/>
        <a:p>
          <a:r>
            <a:rPr lang="en-GB" sz="1800" b="0" dirty="0" smtClean="0">
              <a:solidFill>
                <a:schemeClr val="bg1"/>
              </a:solidFill>
              <a:latin typeface="Arial" panose="020B0604020202020204" pitchFamily="34" charset="0"/>
              <a:cs typeface="Arial" panose="020B0604020202020204" pitchFamily="34" charset="0"/>
            </a:rPr>
            <a:t>Number of members per sector / size</a:t>
          </a:r>
          <a:endParaRPr lang="en-GB" sz="1800" b="0" dirty="0">
            <a:solidFill>
              <a:schemeClr val="bg1"/>
            </a:solidFill>
            <a:latin typeface="Arial" panose="020B0604020202020204" pitchFamily="34" charset="0"/>
            <a:cs typeface="Arial" panose="020B0604020202020204" pitchFamily="34" charset="0"/>
          </a:endParaRPr>
        </a:p>
      </dgm:t>
    </dgm:pt>
    <dgm:pt modelId="{75FB2CD9-0C31-4F57-A742-6DE0D2302A6D}" type="parTrans" cxnId="{BBF2E245-B229-4EC0-8D5F-0652415E4C43}">
      <dgm:prSet/>
      <dgm:spPr/>
      <dgm:t>
        <a:bodyPr/>
        <a:lstStyle/>
        <a:p>
          <a:endParaRPr lang="es-PE" sz="1800" b="0"/>
        </a:p>
      </dgm:t>
    </dgm:pt>
    <dgm:pt modelId="{86514A33-AF52-4978-A73D-FD48F5B46B6C}" type="sibTrans" cxnId="{BBF2E245-B229-4EC0-8D5F-0652415E4C43}">
      <dgm:prSet/>
      <dgm:spPr/>
      <dgm:t>
        <a:bodyPr/>
        <a:lstStyle/>
        <a:p>
          <a:endParaRPr lang="es-PE" sz="1800" b="0"/>
        </a:p>
      </dgm:t>
    </dgm:pt>
    <dgm:pt modelId="{8E04AF38-F52B-419A-B85D-16C4EC5CEB1F}">
      <dgm:prSet custT="1"/>
      <dgm:spPr>
        <a:solidFill>
          <a:schemeClr val="accent1">
            <a:alpha val="90000"/>
          </a:schemeClr>
        </a:solidFill>
      </dgm:spPr>
      <dgm:t>
        <a:bodyPr/>
        <a:lstStyle/>
        <a:p>
          <a:r>
            <a:rPr lang="en-US" sz="1800" b="0" dirty="0" smtClean="0">
              <a:solidFill>
                <a:schemeClr val="bg1"/>
              </a:solidFill>
              <a:latin typeface="Arial" panose="020B0604020202020204" pitchFamily="34" charset="0"/>
              <a:cs typeface="Arial" panose="020B0604020202020204" pitchFamily="34" charset="0"/>
            </a:rPr>
            <a:t>N° of employed workers by members / Total n° of employed    </a:t>
          </a:r>
        </a:p>
      </dgm:t>
    </dgm:pt>
    <dgm:pt modelId="{C635BC85-26BD-484A-A749-7E38C96DD388}" type="parTrans" cxnId="{BA940111-0E5C-486B-AEC9-CDEFB715A372}">
      <dgm:prSet/>
      <dgm:spPr/>
      <dgm:t>
        <a:bodyPr/>
        <a:lstStyle/>
        <a:p>
          <a:endParaRPr lang="es-PE" sz="1800" b="0"/>
        </a:p>
      </dgm:t>
    </dgm:pt>
    <dgm:pt modelId="{8EF3A820-49CA-46E7-BE1C-A94C44EA0CBE}" type="sibTrans" cxnId="{BA940111-0E5C-486B-AEC9-CDEFB715A372}">
      <dgm:prSet/>
      <dgm:spPr/>
      <dgm:t>
        <a:bodyPr/>
        <a:lstStyle/>
        <a:p>
          <a:endParaRPr lang="es-PE" sz="1800" b="0"/>
        </a:p>
      </dgm:t>
    </dgm:pt>
    <dgm:pt modelId="{4E450932-A23D-4E6F-B003-55768D824A48}">
      <dgm:prSet custT="1"/>
      <dgm:spPr>
        <a:solidFill>
          <a:schemeClr val="accent1">
            <a:alpha val="90000"/>
          </a:schemeClr>
        </a:solidFill>
      </dgm:spPr>
      <dgm:t>
        <a:bodyPr/>
        <a:lstStyle/>
        <a:p>
          <a:r>
            <a:rPr lang="en-US" sz="1800" b="0" dirty="0" smtClean="0">
              <a:solidFill>
                <a:schemeClr val="bg1"/>
              </a:solidFill>
              <a:latin typeface="Arial" panose="020B0604020202020204" pitchFamily="34" charset="0"/>
              <a:cs typeface="Arial" panose="020B0604020202020204" pitchFamily="34" charset="0"/>
            </a:rPr>
            <a:t>Turnover achieved by members /Total GDP region or district</a:t>
          </a:r>
        </a:p>
      </dgm:t>
    </dgm:pt>
    <dgm:pt modelId="{CF9B2780-C073-4E5B-8F7A-2B5E6AE3BE34}" type="parTrans" cxnId="{55B1AA71-481E-4FA1-BB49-9383B5F8A507}">
      <dgm:prSet/>
      <dgm:spPr/>
      <dgm:t>
        <a:bodyPr/>
        <a:lstStyle/>
        <a:p>
          <a:endParaRPr lang="es-PE" sz="1800" b="0"/>
        </a:p>
      </dgm:t>
    </dgm:pt>
    <dgm:pt modelId="{019C81AF-D408-452A-9218-9818BFF16334}" type="sibTrans" cxnId="{55B1AA71-481E-4FA1-BB49-9383B5F8A507}">
      <dgm:prSet/>
      <dgm:spPr/>
      <dgm:t>
        <a:bodyPr/>
        <a:lstStyle/>
        <a:p>
          <a:endParaRPr lang="es-PE" sz="1800" b="0"/>
        </a:p>
      </dgm:t>
    </dgm:pt>
    <dgm:pt modelId="{E9CC440D-52E7-4D87-9273-895EBA31D687}">
      <dgm:prSet phldrT="[Text]" custT="1"/>
      <dgm:spPr>
        <a:solidFill>
          <a:schemeClr val="accent1">
            <a:alpha val="90000"/>
          </a:schemeClr>
        </a:solidFill>
      </dgm:spPr>
      <dgm:t>
        <a:bodyPr/>
        <a:lstStyle/>
        <a:p>
          <a:pPr marL="0" indent="0" rtl="0"/>
          <a:r>
            <a:rPr lang="en-GB" sz="1800" b="0" smtClean="0">
              <a:solidFill>
                <a:schemeClr val="bg1"/>
              </a:solidFill>
              <a:latin typeface="Arial" panose="020B0604020202020204" pitchFamily="34" charset="0"/>
              <a:cs typeface="Arial" panose="020B0604020202020204" pitchFamily="34" charset="0"/>
            </a:rPr>
            <a:t> N° members, % Members paying subscription fees </a:t>
          </a:r>
          <a:endParaRPr lang="en-US" sz="1800" b="0" dirty="0">
            <a:solidFill>
              <a:schemeClr val="bg1"/>
            </a:solidFill>
            <a:latin typeface="Arial" panose="020B0604020202020204" pitchFamily="34" charset="0"/>
            <a:cs typeface="Arial" panose="020B0604020202020204" pitchFamily="34" charset="0"/>
          </a:endParaRPr>
        </a:p>
      </dgm:t>
    </dgm:pt>
    <dgm:pt modelId="{B84D2F0B-DC8E-4A3D-93D0-3FAC6C97CC6B}" type="parTrans" cxnId="{ECACACF9-5A78-4C0C-9EF7-C1415E7FD203}">
      <dgm:prSet/>
      <dgm:spPr/>
      <dgm:t>
        <a:bodyPr/>
        <a:lstStyle/>
        <a:p>
          <a:endParaRPr lang="es-PE" sz="1800" b="0"/>
        </a:p>
      </dgm:t>
    </dgm:pt>
    <dgm:pt modelId="{704155A1-B74E-4031-B111-CD10E7AED993}" type="sibTrans" cxnId="{ECACACF9-5A78-4C0C-9EF7-C1415E7FD203}">
      <dgm:prSet/>
      <dgm:spPr/>
      <dgm:t>
        <a:bodyPr/>
        <a:lstStyle/>
        <a:p>
          <a:endParaRPr lang="es-PE" sz="1800" b="0"/>
        </a:p>
      </dgm:t>
    </dgm:pt>
    <dgm:pt modelId="{929D89E8-8A03-D341-A3E5-66688520B061}" type="pres">
      <dgm:prSet presAssocID="{1EAB7721-2B74-4F81-94C7-8C357A7173C8}" presName="linear" presStyleCnt="0">
        <dgm:presLayoutVars>
          <dgm:dir/>
          <dgm:animLvl val="lvl"/>
          <dgm:resizeHandles val="exact"/>
        </dgm:presLayoutVars>
      </dgm:prSet>
      <dgm:spPr/>
      <dgm:t>
        <a:bodyPr/>
        <a:lstStyle/>
        <a:p>
          <a:endParaRPr lang="en-US"/>
        </a:p>
      </dgm:t>
    </dgm:pt>
    <dgm:pt modelId="{60A07B0F-4C17-C446-BF00-5F0CF1F7FC22}" type="pres">
      <dgm:prSet presAssocID="{3F62851F-D176-4C2D-9E2E-616BF3F3D54F}" presName="parentLin" presStyleCnt="0"/>
      <dgm:spPr/>
    </dgm:pt>
    <dgm:pt modelId="{64581403-EBE2-5945-83B1-130306ED2F70}" type="pres">
      <dgm:prSet presAssocID="{3F62851F-D176-4C2D-9E2E-616BF3F3D54F}" presName="parentLeftMargin" presStyleLbl="node1" presStyleIdx="0" presStyleCnt="3"/>
      <dgm:spPr/>
      <dgm:t>
        <a:bodyPr/>
        <a:lstStyle/>
        <a:p>
          <a:endParaRPr lang="en-US"/>
        </a:p>
      </dgm:t>
    </dgm:pt>
    <dgm:pt modelId="{153A9AE2-03C2-3F49-B67F-E4231F96A35A}" type="pres">
      <dgm:prSet presAssocID="{3F62851F-D176-4C2D-9E2E-616BF3F3D54F}" presName="parentText" presStyleLbl="node1" presStyleIdx="0" presStyleCnt="3">
        <dgm:presLayoutVars>
          <dgm:chMax val="0"/>
          <dgm:bulletEnabled val="1"/>
        </dgm:presLayoutVars>
      </dgm:prSet>
      <dgm:spPr/>
      <dgm:t>
        <a:bodyPr/>
        <a:lstStyle/>
        <a:p>
          <a:endParaRPr lang="en-US"/>
        </a:p>
      </dgm:t>
    </dgm:pt>
    <dgm:pt modelId="{C60ED386-A91B-3B4F-9E47-CA9678374427}" type="pres">
      <dgm:prSet presAssocID="{3F62851F-D176-4C2D-9E2E-616BF3F3D54F}" presName="negativeSpace" presStyleCnt="0"/>
      <dgm:spPr/>
    </dgm:pt>
    <dgm:pt modelId="{F78968CA-E042-5C42-9783-525134758867}" type="pres">
      <dgm:prSet presAssocID="{3F62851F-D176-4C2D-9E2E-616BF3F3D54F}" presName="childText" presStyleLbl="conFgAcc1" presStyleIdx="0" presStyleCnt="3" custScaleY="105600">
        <dgm:presLayoutVars>
          <dgm:bulletEnabled val="1"/>
        </dgm:presLayoutVars>
      </dgm:prSet>
      <dgm:spPr/>
      <dgm:t>
        <a:bodyPr/>
        <a:lstStyle/>
        <a:p>
          <a:endParaRPr lang="en-US"/>
        </a:p>
      </dgm:t>
    </dgm:pt>
    <dgm:pt modelId="{24690E7B-4C7D-A24E-A47C-565BDCFB344A}" type="pres">
      <dgm:prSet presAssocID="{CD1D690F-95BA-426A-BD93-7CD7EA98E215}" presName="spaceBetweenRectangles" presStyleCnt="0"/>
      <dgm:spPr/>
    </dgm:pt>
    <dgm:pt modelId="{7DC470AB-7B24-0449-952C-916BF4AA5E60}" type="pres">
      <dgm:prSet presAssocID="{0C500F29-1331-4638-81E2-CC4C6CB3E09A}" presName="parentLin" presStyleCnt="0"/>
      <dgm:spPr/>
    </dgm:pt>
    <dgm:pt modelId="{5F6151AD-CA8C-6246-BDC6-FC5A84216950}" type="pres">
      <dgm:prSet presAssocID="{0C500F29-1331-4638-81E2-CC4C6CB3E09A}" presName="parentLeftMargin" presStyleLbl="node1" presStyleIdx="0" presStyleCnt="3"/>
      <dgm:spPr/>
      <dgm:t>
        <a:bodyPr/>
        <a:lstStyle/>
        <a:p>
          <a:endParaRPr lang="en-US"/>
        </a:p>
      </dgm:t>
    </dgm:pt>
    <dgm:pt modelId="{55CF05FB-39D4-FE49-8B07-53E22E159323}" type="pres">
      <dgm:prSet presAssocID="{0C500F29-1331-4638-81E2-CC4C6CB3E09A}" presName="parentText" presStyleLbl="node1" presStyleIdx="1" presStyleCnt="3">
        <dgm:presLayoutVars>
          <dgm:chMax val="0"/>
          <dgm:bulletEnabled val="1"/>
        </dgm:presLayoutVars>
      </dgm:prSet>
      <dgm:spPr/>
      <dgm:t>
        <a:bodyPr/>
        <a:lstStyle/>
        <a:p>
          <a:endParaRPr lang="en-US"/>
        </a:p>
      </dgm:t>
    </dgm:pt>
    <dgm:pt modelId="{3EF1ADA6-A849-AC40-BC35-C302C20BE65D}" type="pres">
      <dgm:prSet presAssocID="{0C500F29-1331-4638-81E2-CC4C6CB3E09A}" presName="negativeSpace" presStyleCnt="0"/>
      <dgm:spPr/>
    </dgm:pt>
    <dgm:pt modelId="{ABAB7AC1-4510-4947-821A-3FE829F2A973}" type="pres">
      <dgm:prSet presAssocID="{0C500F29-1331-4638-81E2-CC4C6CB3E09A}" presName="childText" presStyleLbl="conFgAcc1" presStyleIdx="1" presStyleCnt="3">
        <dgm:presLayoutVars>
          <dgm:bulletEnabled val="1"/>
        </dgm:presLayoutVars>
      </dgm:prSet>
      <dgm:spPr/>
      <dgm:t>
        <a:bodyPr/>
        <a:lstStyle/>
        <a:p>
          <a:endParaRPr lang="en-US"/>
        </a:p>
      </dgm:t>
    </dgm:pt>
    <dgm:pt modelId="{E844CDD2-D087-2D4F-818A-1B5AF9E6B22D}" type="pres">
      <dgm:prSet presAssocID="{2901DF6E-9C15-42F6-B72E-7C032391132D}" presName="spaceBetweenRectangles" presStyleCnt="0"/>
      <dgm:spPr/>
    </dgm:pt>
    <dgm:pt modelId="{7B4DD692-52AA-9645-BF71-3F9119C4B3BA}" type="pres">
      <dgm:prSet presAssocID="{4410CE3C-8714-4185-B237-5E85D6D6FEFA}" presName="parentLin" presStyleCnt="0"/>
      <dgm:spPr/>
    </dgm:pt>
    <dgm:pt modelId="{65711D2E-090B-074B-AE9C-0F2ABD57268F}" type="pres">
      <dgm:prSet presAssocID="{4410CE3C-8714-4185-B237-5E85D6D6FEFA}" presName="parentLeftMargin" presStyleLbl="node1" presStyleIdx="1" presStyleCnt="3"/>
      <dgm:spPr/>
      <dgm:t>
        <a:bodyPr/>
        <a:lstStyle/>
        <a:p>
          <a:endParaRPr lang="en-US"/>
        </a:p>
      </dgm:t>
    </dgm:pt>
    <dgm:pt modelId="{8364DB37-A002-7D44-9760-E13C048A2AF1}" type="pres">
      <dgm:prSet presAssocID="{4410CE3C-8714-4185-B237-5E85D6D6FEFA}" presName="parentText" presStyleLbl="node1" presStyleIdx="2" presStyleCnt="3">
        <dgm:presLayoutVars>
          <dgm:chMax val="0"/>
          <dgm:bulletEnabled val="1"/>
        </dgm:presLayoutVars>
      </dgm:prSet>
      <dgm:spPr/>
      <dgm:t>
        <a:bodyPr/>
        <a:lstStyle/>
        <a:p>
          <a:endParaRPr lang="en-US"/>
        </a:p>
      </dgm:t>
    </dgm:pt>
    <dgm:pt modelId="{DFF90000-261C-A044-8228-6540A6308F5A}" type="pres">
      <dgm:prSet presAssocID="{4410CE3C-8714-4185-B237-5E85D6D6FEFA}" presName="negativeSpace" presStyleCnt="0"/>
      <dgm:spPr/>
    </dgm:pt>
    <dgm:pt modelId="{871D9545-2D4C-B641-AC62-530AF32AFB76}" type="pres">
      <dgm:prSet presAssocID="{4410CE3C-8714-4185-B237-5E85D6D6FEFA}" presName="childText" presStyleLbl="conFgAcc1" presStyleIdx="2" presStyleCnt="3">
        <dgm:presLayoutVars>
          <dgm:bulletEnabled val="1"/>
        </dgm:presLayoutVars>
      </dgm:prSet>
      <dgm:spPr/>
      <dgm:t>
        <a:bodyPr/>
        <a:lstStyle/>
        <a:p>
          <a:endParaRPr lang="en-US"/>
        </a:p>
      </dgm:t>
    </dgm:pt>
  </dgm:ptLst>
  <dgm:cxnLst>
    <dgm:cxn modelId="{5F43A68A-5AA0-4FD7-A77B-DB380D44D51E}" srcId="{1EAB7721-2B74-4F81-94C7-8C357A7173C8}" destId="{3F62851F-D176-4C2D-9E2E-616BF3F3D54F}" srcOrd="0" destOrd="0" parTransId="{51C43EAB-AE4E-414E-9460-0F77446A6294}" sibTransId="{CD1D690F-95BA-426A-BD93-7CD7EA98E215}"/>
    <dgm:cxn modelId="{1A09D025-2FA0-7447-B4D3-520B655E9616}" type="presOf" srcId="{0C500F29-1331-4638-81E2-CC4C6CB3E09A}" destId="{5F6151AD-CA8C-6246-BDC6-FC5A84216950}" srcOrd="0" destOrd="0" presId="urn:microsoft.com/office/officeart/2005/8/layout/list1"/>
    <dgm:cxn modelId="{949268A4-FA3F-C44B-82EB-763FF0F6B43F}" type="presOf" srcId="{4410CE3C-8714-4185-B237-5E85D6D6FEFA}" destId="{65711D2E-090B-074B-AE9C-0F2ABD57268F}" srcOrd="0" destOrd="0" presId="urn:microsoft.com/office/officeart/2005/8/layout/list1"/>
    <dgm:cxn modelId="{9562D4D3-2882-44FF-8E6F-09B8BE17A175}" srcId="{0C500F29-1331-4638-81E2-CC4C6CB3E09A}" destId="{E2EC3CF3-963D-4668-B8C6-9B905E3FDE0C}" srcOrd="0" destOrd="0" parTransId="{50F01F43-2CCC-4D56-AD40-7B7BDEC0EDF6}" sibTransId="{B73B6844-AD4C-4E8D-B0FB-E79B8D885DB5}"/>
    <dgm:cxn modelId="{55B1AA71-481E-4FA1-BB49-9383B5F8A507}" srcId="{3F62851F-D176-4C2D-9E2E-616BF3F3D54F}" destId="{4E450932-A23D-4E6F-B003-55768D824A48}" srcOrd="3" destOrd="0" parTransId="{CF9B2780-C073-4E5B-8F7A-2B5E6AE3BE34}" sibTransId="{019C81AF-D408-452A-9218-9818BFF16334}"/>
    <dgm:cxn modelId="{64565346-DA7E-DB44-AA1E-1EEAB62363EE}" type="presOf" srcId="{1EAB7721-2B74-4F81-94C7-8C357A7173C8}" destId="{929D89E8-8A03-D341-A3E5-66688520B061}" srcOrd="0" destOrd="0" presId="urn:microsoft.com/office/officeart/2005/8/layout/list1"/>
    <dgm:cxn modelId="{D96DDAF7-80A3-8247-BEBB-AE1215097417}" type="presOf" srcId="{3F62851F-D176-4C2D-9E2E-616BF3F3D54F}" destId="{153A9AE2-03C2-3F49-B67F-E4231F96A35A}" srcOrd="1" destOrd="0" presId="urn:microsoft.com/office/officeart/2005/8/layout/list1"/>
    <dgm:cxn modelId="{B9F2EB85-DED1-6442-923D-E97C96C7D51B}" type="presOf" srcId="{4410CE3C-8714-4185-B237-5E85D6D6FEFA}" destId="{8364DB37-A002-7D44-9760-E13C048A2AF1}" srcOrd="1" destOrd="0" presId="urn:microsoft.com/office/officeart/2005/8/layout/list1"/>
    <dgm:cxn modelId="{069A1090-49F2-1149-BD60-C06F018086B7}" type="presOf" srcId="{4E450932-A23D-4E6F-B003-55768D824A48}" destId="{F78968CA-E042-5C42-9783-525134758867}" srcOrd="0" destOrd="3" presId="urn:microsoft.com/office/officeart/2005/8/layout/list1"/>
    <dgm:cxn modelId="{8F0D010A-FC8F-4F9D-9C43-F5CE36A1DA54}" srcId="{1EAB7721-2B74-4F81-94C7-8C357A7173C8}" destId="{0C500F29-1331-4638-81E2-CC4C6CB3E09A}" srcOrd="1" destOrd="0" parTransId="{375823C2-BE02-4576-B626-C8B8BF854EA0}" sibTransId="{2901DF6E-9C15-42F6-B72E-7C032391132D}"/>
    <dgm:cxn modelId="{03B77896-F0D5-4DF8-B3C1-BEFB1C7FE3EA}" srcId="{4410CE3C-8714-4185-B237-5E85D6D6FEFA}" destId="{5A547214-709C-4FFF-8C1D-6A1BCC4CD572}" srcOrd="0" destOrd="0" parTransId="{C057D05D-7B08-421B-8EBD-575A35620555}" sibTransId="{1BEDFF35-64D9-4FDE-B952-925ACF02560E}"/>
    <dgm:cxn modelId="{BA8A80F1-F9C4-5D4E-B00F-7D657B744A06}" type="presOf" srcId="{5A547214-709C-4FFF-8C1D-6A1BCC4CD572}" destId="{871D9545-2D4C-B641-AC62-530AF32AFB76}" srcOrd="0" destOrd="0" presId="urn:microsoft.com/office/officeart/2005/8/layout/list1"/>
    <dgm:cxn modelId="{174A26B6-FE86-3641-85AC-A226B215F0E9}" type="presOf" srcId="{0C500F29-1331-4638-81E2-CC4C6CB3E09A}" destId="{55CF05FB-39D4-FE49-8B07-53E22E159323}" srcOrd="1" destOrd="0" presId="urn:microsoft.com/office/officeart/2005/8/layout/list1"/>
    <dgm:cxn modelId="{60D08875-6C04-F647-8F9D-1B03E21D26CA}" type="presOf" srcId="{E9CC440D-52E7-4D87-9273-895EBA31D687}" destId="{F78968CA-E042-5C42-9783-525134758867}" srcOrd="0" destOrd="0" presId="urn:microsoft.com/office/officeart/2005/8/layout/list1"/>
    <dgm:cxn modelId="{ECACACF9-5A78-4C0C-9EF7-C1415E7FD203}" srcId="{3F62851F-D176-4C2D-9E2E-616BF3F3D54F}" destId="{E9CC440D-52E7-4D87-9273-895EBA31D687}" srcOrd="0" destOrd="0" parTransId="{B84D2F0B-DC8E-4A3D-93D0-3FAC6C97CC6B}" sibTransId="{704155A1-B74E-4031-B111-CD10E7AED993}"/>
    <dgm:cxn modelId="{A5C981C0-1815-874D-8ABB-64A806C20FC2}" type="presOf" srcId="{E2EC3CF3-963D-4668-B8C6-9B905E3FDE0C}" destId="{ABAB7AC1-4510-4947-821A-3FE829F2A973}" srcOrd="0" destOrd="0" presId="urn:microsoft.com/office/officeart/2005/8/layout/list1"/>
    <dgm:cxn modelId="{93BE5F85-B152-E44E-AB42-13C648F85D96}" type="presOf" srcId="{8E04AF38-F52B-419A-B85D-16C4EC5CEB1F}" destId="{F78968CA-E042-5C42-9783-525134758867}" srcOrd="0" destOrd="2" presId="urn:microsoft.com/office/officeart/2005/8/layout/list1"/>
    <dgm:cxn modelId="{9F42EAA6-FB83-4A46-9407-BE28794F588A}" srcId="{1EAB7721-2B74-4F81-94C7-8C357A7173C8}" destId="{4410CE3C-8714-4185-B237-5E85D6D6FEFA}" srcOrd="2" destOrd="0" parTransId="{82314702-98D6-4FF9-A1A2-00243FDF960B}" sibTransId="{C41076E0-A378-4B46-B7C8-6DF99714A547}"/>
    <dgm:cxn modelId="{BA940111-0E5C-486B-AEC9-CDEFB715A372}" srcId="{3F62851F-D176-4C2D-9E2E-616BF3F3D54F}" destId="{8E04AF38-F52B-419A-B85D-16C4EC5CEB1F}" srcOrd="2" destOrd="0" parTransId="{C635BC85-26BD-484A-A749-7E38C96DD388}" sibTransId="{8EF3A820-49CA-46E7-BE1C-A94C44EA0CBE}"/>
    <dgm:cxn modelId="{225CA9DE-66F7-464E-A0EA-06EE5C162F15}" type="presOf" srcId="{4E8482AC-3733-4B47-9B01-85A0973EAE35}" destId="{F78968CA-E042-5C42-9783-525134758867}" srcOrd="0" destOrd="1" presId="urn:microsoft.com/office/officeart/2005/8/layout/list1"/>
    <dgm:cxn modelId="{3A47ED3C-12A5-BC4A-B644-A17C08070F77}" type="presOf" srcId="{3F62851F-D176-4C2D-9E2E-616BF3F3D54F}" destId="{64581403-EBE2-5945-83B1-130306ED2F70}" srcOrd="0" destOrd="0" presId="urn:microsoft.com/office/officeart/2005/8/layout/list1"/>
    <dgm:cxn modelId="{BBF2E245-B229-4EC0-8D5F-0652415E4C43}" srcId="{3F62851F-D176-4C2D-9E2E-616BF3F3D54F}" destId="{4E8482AC-3733-4B47-9B01-85A0973EAE35}" srcOrd="1" destOrd="0" parTransId="{75FB2CD9-0C31-4F57-A742-6DE0D2302A6D}" sibTransId="{86514A33-AF52-4978-A73D-FD48F5B46B6C}"/>
    <dgm:cxn modelId="{CF7F88C4-9EBE-BF40-833C-A8620ACEB9C6}" type="presParOf" srcId="{929D89E8-8A03-D341-A3E5-66688520B061}" destId="{60A07B0F-4C17-C446-BF00-5F0CF1F7FC22}" srcOrd="0" destOrd="0" presId="urn:microsoft.com/office/officeart/2005/8/layout/list1"/>
    <dgm:cxn modelId="{E4E4265F-54A9-7A4E-8266-298382935636}" type="presParOf" srcId="{60A07B0F-4C17-C446-BF00-5F0CF1F7FC22}" destId="{64581403-EBE2-5945-83B1-130306ED2F70}" srcOrd="0" destOrd="0" presId="urn:microsoft.com/office/officeart/2005/8/layout/list1"/>
    <dgm:cxn modelId="{DC6CAC3E-7471-F74F-8906-2678260EBAD0}" type="presParOf" srcId="{60A07B0F-4C17-C446-BF00-5F0CF1F7FC22}" destId="{153A9AE2-03C2-3F49-B67F-E4231F96A35A}" srcOrd="1" destOrd="0" presId="urn:microsoft.com/office/officeart/2005/8/layout/list1"/>
    <dgm:cxn modelId="{F1B499B7-6FB1-024C-9763-0841FC592267}" type="presParOf" srcId="{929D89E8-8A03-D341-A3E5-66688520B061}" destId="{C60ED386-A91B-3B4F-9E47-CA9678374427}" srcOrd="1" destOrd="0" presId="urn:microsoft.com/office/officeart/2005/8/layout/list1"/>
    <dgm:cxn modelId="{84EB1CD7-B020-6046-9ECF-7456CE13F508}" type="presParOf" srcId="{929D89E8-8A03-D341-A3E5-66688520B061}" destId="{F78968CA-E042-5C42-9783-525134758867}" srcOrd="2" destOrd="0" presId="urn:microsoft.com/office/officeart/2005/8/layout/list1"/>
    <dgm:cxn modelId="{2ABFED41-C5F4-4640-AF23-65A393AD4E78}" type="presParOf" srcId="{929D89E8-8A03-D341-A3E5-66688520B061}" destId="{24690E7B-4C7D-A24E-A47C-565BDCFB344A}" srcOrd="3" destOrd="0" presId="urn:microsoft.com/office/officeart/2005/8/layout/list1"/>
    <dgm:cxn modelId="{0DDB6F7D-DC4F-7B4B-B29D-9115101E2261}" type="presParOf" srcId="{929D89E8-8A03-D341-A3E5-66688520B061}" destId="{7DC470AB-7B24-0449-952C-916BF4AA5E60}" srcOrd="4" destOrd="0" presId="urn:microsoft.com/office/officeart/2005/8/layout/list1"/>
    <dgm:cxn modelId="{8883DFA5-46A7-074E-98A0-F1BFAC124F04}" type="presParOf" srcId="{7DC470AB-7B24-0449-952C-916BF4AA5E60}" destId="{5F6151AD-CA8C-6246-BDC6-FC5A84216950}" srcOrd="0" destOrd="0" presId="urn:microsoft.com/office/officeart/2005/8/layout/list1"/>
    <dgm:cxn modelId="{6C0C0BED-0EAD-4342-8930-C12D44F4EA14}" type="presParOf" srcId="{7DC470AB-7B24-0449-952C-916BF4AA5E60}" destId="{55CF05FB-39D4-FE49-8B07-53E22E159323}" srcOrd="1" destOrd="0" presId="urn:microsoft.com/office/officeart/2005/8/layout/list1"/>
    <dgm:cxn modelId="{4D58ACF5-EEF0-5446-B1B2-8D3EB575D4A8}" type="presParOf" srcId="{929D89E8-8A03-D341-A3E5-66688520B061}" destId="{3EF1ADA6-A849-AC40-BC35-C302C20BE65D}" srcOrd="5" destOrd="0" presId="urn:microsoft.com/office/officeart/2005/8/layout/list1"/>
    <dgm:cxn modelId="{B0AE5A05-7AC9-884B-B8BB-F0A1DC6A9F7F}" type="presParOf" srcId="{929D89E8-8A03-D341-A3E5-66688520B061}" destId="{ABAB7AC1-4510-4947-821A-3FE829F2A973}" srcOrd="6" destOrd="0" presId="urn:microsoft.com/office/officeart/2005/8/layout/list1"/>
    <dgm:cxn modelId="{33DAFC16-C67B-B24B-BF53-BB3AF9E3C9C4}" type="presParOf" srcId="{929D89E8-8A03-D341-A3E5-66688520B061}" destId="{E844CDD2-D087-2D4F-818A-1B5AF9E6B22D}" srcOrd="7" destOrd="0" presId="urn:microsoft.com/office/officeart/2005/8/layout/list1"/>
    <dgm:cxn modelId="{0C98B600-4CB7-0F49-BE3B-E9F33EED3E40}" type="presParOf" srcId="{929D89E8-8A03-D341-A3E5-66688520B061}" destId="{7B4DD692-52AA-9645-BF71-3F9119C4B3BA}" srcOrd="8" destOrd="0" presId="urn:microsoft.com/office/officeart/2005/8/layout/list1"/>
    <dgm:cxn modelId="{06ECD1E5-5919-5445-A95B-739C98F8AC9E}" type="presParOf" srcId="{7B4DD692-52AA-9645-BF71-3F9119C4B3BA}" destId="{65711D2E-090B-074B-AE9C-0F2ABD57268F}" srcOrd="0" destOrd="0" presId="urn:microsoft.com/office/officeart/2005/8/layout/list1"/>
    <dgm:cxn modelId="{AF9AFC53-5D80-7C40-825D-FE9D94447D2C}" type="presParOf" srcId="{7B4DD692-52AA-9645-BF71-3F9119C4B3BA}" destId="{8364DB37-A002-7D44-9760-E13C048A2AF1}" srcOrd="1" destOrd="0" presId="urn:microsoft.com/office/officeart/2005/8/layout/list1"/>
    <dgm:cxn modelId="{B046BB29-788B-7B4E-B6F3-118A1DB0CC67}" type="presParOf" srcId="{929D89E8-8A03-D341-A3E5-66688520B061}" destId="{DFF90000-261C-A044-8228-6540A6308F5A}" srcOrd="9" destOrd="0" presId="urn:microsoft.com/office/officeart/2005/8/layout/list1"/>
    <dgm:cxn modelId="{F0D45D07-E572-564B-898A-31E91642D8BE}" type="presParOf" srcId="{929D89E8-8A03-D341-A3E5-66688520B061}" destId="{871D9545-2D4C-B641-AC62-530AF32AFB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08E1B-26A6-4140-ACA7-A5D36C29A60D}"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GB"/>
        </a:p>
      </dgm:t>
    </dgm:pt>
    <dgm:pt modelId="{54C6DBDD-7C9E-41A0-93B7-46A80EB1D089}">
      <dgm:prSet/>
      <dgm:spPr>
        <a:solidFill>
          <a:srgbClr val="3366CC"/>
        </a:solidFill>
      </dgm:spPr>
      <dgm:t>
        <a:bodyPr/>
        <a:lstStyle/>
        <a:p>
          <a:pPr rtl="0"/>
          <a:r>
            <a:rPr lang="en-GB" dirty="0" smtClean="0"/>
            <a:t>Data on members listed in Excel file: mostly only names and addresses</a:t>
          </a:r>
          <a:endParaRPr lang="en-GB" dirty="0"/>
        </a:p>
      </dgm:t>
    </dgm:pt>
    <dgm:pt modelId="{2D45BCE6-4F76-4EF8-B937-C0FBD515A83E}" type="parTrans" cxnId="{C33B94EA-7092-4624-9DB6-A76776035DA7}">
      <dgm:prSet/>
      <dgm:spPr/>
      <dgm:t>
        <a:bodyPr/>
        <a:lstStyle/>
        <a:p>
          <a:endParaRPr lang="en-GB"/>
        </a:p>
      </dgm:t>
    </dgm:pt>
    <dgm:pt modelId="{985C6CE2-4D69-44A2-BFFD-077E4AF04534}" type="sibTrans" cxnId="{C33B94EA-7092-4624-9DB6-A76776035DA7}">
      <dgm:prSet/>
      <dgm:spPr/>
      <dgm:t>
        <a:bodyPr/>
        <a:lstStyle/>
        <a:p>
          <a:endParaRPr lang="en-GB"/>
        </a:p>
      </dgm:t>
    </dgm:pt>
    <dgm:pt modelId="{21CE49E8-FA83-48C8-BAC3-2D7CE3770CCB}">
      <dgm:prSet/>
      <dgm:spPr>
        <a:solidFill>
          <a:srgbClr val="3366CC"/>
        </a:solidFill>
      </dgm:spPr>
      <dgm:t>
        <a:bodyPr/>
        <a:lstStyle/>
        <a:p>
          <a:pPr rtl="0"/>
          <a:r>
            <a:rPr lang="en-GB" dirty="0" smtClean="0"/>
            <a:t>Different sources where information about members is stored</a:t>
          </a:r>
          <a:endParaRPr lang="en-GB" dirty="0"/>
        </a:p>
      </dgm:t>
    </dgm:pt>
    <dgm:pt modelId="{254D44C4-64D7-41CC-80C4-B8025AA80F53}" type="parTrans" cxnId="{7E38AA7B-31A0-45E5-8351-6713EAC03640}">
      <dgm:prSet/>
      <dgm:spPr/>
      <dgm:t>
        <a:bodyPr/>
        <a:lstStyle/>
        <a:p>
          <a:endParaRPr lang="en-GB"/>
        </a:p>
      </dgm:t>
    </dgm:pt>
    <dgm:pt modelId="{5B156408-2BBF-4B05-BC3A-326071B44192}" type="sibTrans" cxnId="{7E38AA7B-31A0-45E5-8351-6713EAC03640}">
      <dgm:prSet/>
      <dgm:spPr/>
      <dgm:t>
        <a:bodyPr/>
        <a:lstStyle/>
        <a:p>
          <a:endParaRPr lang="en-GB"/>
        </a:p>
      </dgm:t>
    </dgm:pt>
    <dgm:pt modelId="{271AE743-0505-482B-8279-858B5C99353C}">
      <dgm:prSet/>
      <dgm:spPr>
        <a:solidFill>
          <a:srgbClr val="3366CC"/>
        </a:solidFill>
      </dgm:spPr>
      <dgm:t>
        <a:bodyPr/>
        <a:lstStyle/>
        <a:p>
          <a:pPr rtl="0"/>
          <a:r>
            <a:rPr lang="en-GB" dirty="0" smtClean="0"/>
            <a:t>Limited possibility for analysis and reporting </a:t>
          </a:r>
          <a:endParaRPr lang="en-GB" dirty="0"/>
        </a:p>
      </dgm:t>
    </dgm:pt>
    <dgm:pt modelId="{B155E21A-0DCE-4408-97E6-5DAF2CCD5FB3}" type="parTrans" cxnId="{CD0F8F06-0BA3-40E8-83B4-8AF2652A697D}">
      <dgm:prSet/>
      <dgm:spPr/>
      <dgm:t>
        <a:bodyPr/>
        <a:lstStyle/>
        <a:p>
          <a:endParaRPr lang="en-GB"/>
        </a:p>
      </dgm:t>
    </dgm:pt>
    <dgm:pt modelId="{C4A431C5-F814-4AE7-833C-17C7B6F6EB62}" type="sibTrans" cxnId="{CD0F8F06-0BA3-40E8-83B4-8AF2652A697D}">
      <dgm:prSet/>
      <dgm:spPr/>
      <dgm:t>
        <a:bodyPr/>
        <a:lstStyle/>
        <a:p>
          <a:endParaRPr lang="en-GB"/>
        </a:p>
      </dgm:t>
    </dgm:pt>
    <dgm:pt modelId="{9D5B9BEF-B349-4920-B40D-40EEF5E8B2A7}">
      <dgm:prSet/>
      <dgm:spPr>
        <a:solidFill>
          <a:srgbClr val="3366CC"/>
        </a:solidFill>
      </dgm:spPr>
      <dgm:t>
        <a:bodyPr/>
        <a:lstStyle/>
        <a:p>
          <a:pPr rtl="0"/>
          <a:r>
            <a:rPr lang="en-GB" dirty="0" smtClean="0"/>
            <a:t>Static : no linkages can be discovered</a:t>
          </a:r>
          <a:endParaRPr lang="en-GB" dirty="0"/>
        </a:p>
      </dgm:t>
    </dgm:pt>
    <dgm:pt modelId="{474B3C26-8720-4D53-B652-E0655EFA894F}" type="parTrans" cxnId="{EECC8806-648F-47AD-8127-3FC208F01E98}">
      <dgm:prSet/>
      <dgm:spPr/>
      <dgm:t>
        <a:bodyPr/>
        <a:lstStyle/>
        <a:p>
          <a:endParaRPr lang="en-GB"/>
        </a:p>
      </dgm:t>
    </dgm:pt>
    <dgm:pt modelId="{5AF719D4-12F1-4B8B-8469-7F5DF86009C9}" type="sibTrans" cxnId="{EECC8806-648F-47AD-8127-3FC208F01E98}">
      <dgm:prSet/>
      <dgm:spPr/>
      <dgm:t>
        <a:bodyPr/>
        <a:lstStyle/>
        <a:p>
          <a:endParaRPr lang="en-GB"/>
        </a:p>
      </dgm:t>
    </dgm:pt>
    <dgm:pt modelId="{80C67E83-EA40-419A-AB65-63BBC11E493B}">
      <dgm:prSet/>
      <dgm:spPr>
        <a:solidFill>
          <a:srgbClr val="3366CC"/>
        </a:solidFill>
      </dgm:spPr>
      <dgm:t>
        <a:bodyPr/>
        <a:lstStyle/>
        <a:p>
          <a:pPr rtl="0"/>
          <a:r>
            <a:rPr lang="en-GB" dirty="0" smtClean="0"/>
            <a:t>Labour intensive to update (often not done regularly)</a:t>
          </a:r>
          <a:endParaRPr lang="en-GB" dirty="0"/>
        </a:p>
      </dgm:t>
    </dgm:pt>
    <dgm:pt modelId="{8C15506B-8AF8-4731-AB6E-E8507312E2AA}" type="parTrans" cxnId="{CEE96F8F-38F5-4182-A161-5B109DD07295}">
      <dgm:prSet/>
      <dgm:spPr/>
      <dgm:t>
        <a:bodyPr/>
        <a:lstStyle/>
        <a:p>
          <a:endParaRPr lang="en-GB"/>
        </a:p>
      </dgm:t>
    </dgm:pt>
    <dgm:pt modelId="{5760FE13-BDCD-4409-A9A8-F2ED5493A994}" type="sibTrans" cxnId="{CEE96F8F-38F5-4182-A161-5B109DD07295}">
      <dgm:prSet/>
      <dgm:spPr/>
      <dgm:t>
        <a:bodyPr/>
        <a:lstStyle/>
        <a:p>
          <a:endParaRPr lang="en-GB"/>
        </a:p>
      </dgm:t>
    </dgm:pt>
    <dgm:pt modelId="{C6E1D67F-CBC2-4413-A80E-7A714BCB7689}" type="pres">
      <dgm:prSet presAssocID="{9E508E1B-26A6-4140-ACA7-A5D36C29A60D}" presName="diagram" presStyleCnt="0">
        <dgm:presLayoutVars>
          <dgm:dir/>
          <dgm:resizeHandles val="exact"/>
        </dgm:presLayoutVars>
      </dgm:prSet>
      <dgm:spPr/>
      <dgm:t>
        <a:bodyPr/>
        <a:lstStyle/>
        <a:p>
          <a:endParaRPr lang="en-GB"/>
        </a:p>
      </dgm:t>
    </dgm:pt>
    <dgm:pt modelId="{721FF569-6EDE-4FAA-B9D2-C0D02D09B52F}" type="pres">
      <dgm:prSet presAssocID="{54C6DBDD-7C9E-41A0-93B7-46A80EB1D089}" presName="node" presStyleLbl="node1" presStyleIdx="0" presStyleCnt="5">
        <dgm:presLayoutVars>
          <dgm:bulletEnabled val="1"/>
        </dgm:presLayoutVars>
      </dgm:prSet>
      <dgm:spPr/>
      <dgm:t>
        <a:bodyPr/>
        <a:lstStyle/>
        <a:p>
          <a:endParaRPr lang="en-GB"/>
        </a:p>
      </dgm:t>
    </dgm:pt>
    <dgm:pt modelId="{070560F9-E1A7-4FD0-AE4D-ED8392B352CD}" type="pres">
      <dgm:prSet presAssocID="{985C6CE2-4D69-44A2-BFFD-077E4AF04534}" presName="sibTrans" presStyleCnt="0"/>
      <dgm:spPr/>
    </dgm:pt>
    <dgm:pt modelId="{C7E6DC6C-6AB3-4684-9F2E-742C902273D2}" type="pres">
      <dgm:prSet presAssocID="{21CE49E8-FA83-48C8-BAC3-2D7CE3770CCB}" presName="node" presStyleLbl="node1" presStyleIdx="1" presStyleCnt="5">
        <dgm:presLayoutVars>
          <dgm:bulletEnabled val="1"/>
        </dgm:presLayoutVars>
      </dgm:prSet>
      <dgm:spPr/>
      <dgm:t>
        <a:bodyPr/>
        <a:lstStyle/>
        <a:p>
          <a:endParaRPr lang="en-GB"/>
        </a:p>
      </dgm:t>
    </dgm:pt>
    <dgm:pt modelId="{6A44DE91-FCC4-4740-964A-C8C9231783ED}" type="pres">
      <dgm:prSet presAssocID="{5B156408-2BBF-4B05-BC3A-326071B44192}" presName="sibTrans" presStyleCnt="0"/>
      <dgm:spPr/>
    </dgm:pt>
    <dgm:pt modelId="{5C4A40B6-2402-47D1-AB6B-E4916ADD18B6}" type="pres">
      <dgm:prSet presAssocID="{271AE743-0505-482B-8279-858B5C99353C}" presName="node" presStyleLbl="node1" presStyleIdx="2" presStyleCnt="5">
        <dgm:presLayoutVars>
          <dgm:bulletEnabled val="1"/>
        </dgm:presLayoutVars>
      </dgm:prSet>
      <dgm:spPr/>
      <dgm:t>
        <a:bodyPr/>
        <a:lstStyle/>
        <a:p>
          <a:endParaRPr lang="en-GB"/>
        </a:p>
      </dgm:t>
    </dgm:pt>
    <dgm:pt modelId="{F65C1774-B611-4828-A293-978D6DEE293C}" type="pres">
      <dgm:prSet presAssocID="{C4A431C5-F814-4AE7-833C-17C7B6F6EB62}" presName="sibTrans" presStyleCnt="0"/>
      <dgm:spPr/>
    </dgm:pt>
    <dgm:pt modelId="{7175AAEF-4EB3-4607-BFEA-6145A8082165}" type="pres">
      <dgm:prSet presAssocID="{9D5B9BEF-B349-4920-B40D-40EEF5E8B2A7}" presName="node" presStyleLbl="node1" presStyleIdx="3" presStyleCnt="5">
        <dgm:presLayoutVars>
          <dgm:bulletEnabled val="1"/>
        </dgm:presLayoutVars>
      </dgm:prSet>
      <dgm:spPr/>
      <dgm:t>
        <a:bodyPr/>
        <a:lstStyle/>
        <a:p>
          <a:endParaRPr lang="en-GB"/>
        </a:p>
      </dgm:t>
    </dgm:pt>
    <dgm:pt modelId="{123C74BC-E4C6-4684-B62C-E0A0E2EC5367}" type="pres">
      <dgm:prSet presAssocID="{5AF719D4-12F1-4B8B-8469-7F5DF86009C9}" presName="sibTrans" presStyleCnt="0"/>
      <dgm:spPr/>
    </dgm:pt>
    <dgm:pt modelId="{597643F5-6CCF-4440-A625-3711A08792C9}" type="pres">
      <dgm:prSet presAssocID="{80C67E83-EA40-419A-AB65-63BBC11E493B}" presName="node" presStyleLbl="node1" presStyleIdx="4" presStyleCnt="5">
        <dgm:presLayoutVars>
          <dgm:bulletEnabled val="1"/>
        </dgm:presLayoutVars>
      </dgm:prSet>
      <dgm:spPr/>
      <dgm:t>
        <a:bodyPr/>
        <a:lstStyle/>
        <a:p>
          <a:endParaRPr lang="en-GB"/>
        </a:p>
      </dgm:t>
    </dgm:pt>
  </dgm:ptLst>
  <dgm:cxnLst>
    <dgm:cxn modelId="{4289A60C-83E3-406D-A19A-066FEC0271A5}" type="presOf" srcId="{54C6DBDD-7C9E-41A0-93B7-46A80EB1D089}" destId="{721FF569-6EDE-4FAA-B9D2-C0D02D09B52F}" srcOrd="0" destOrd="0" presId="urn:microsoft.com/office/officeart/2005/8/layout/default"/>
    <dgm:cxn modelId="{55DBF2CF-38C6-4DEC-B65E-C32A09312A29}" type="presOf" srcId="{9D5B9BEF-B349-4920-B40D-40EEF5E8B2A7}" destId="{7175AAEF-4EB3-4607-BFEA-6145A8082165}" srcOrd="0" destOrd="0" presId="urn:microsoft.com/office/officeart/2005/8/layout/default"/>
    <dgm:cxn modelId="{1F3612FF-C982-486A-B493-9AB018222095}" type="presOf" srcId="{271AE743-0505-482B-8279-858B5C99353C}" destId="{5C4A40B6-2402-47D1-AB6B-E4916ADD18B6}" srcOrd="0" destOrd="0" presId="urn:microsoft.com/office/officeart/2005/8/layout/default"/>
    <dgm:cxn modelId="{CEE96F8F-38F5-4182-A161-5B109DD07295}" srcId="{9E508E1B-26A6-4140-ACA7-A5D36C29A60D}" destId="{80C67E83-EA40-419A-AB65-63BBC11E493B}" srcOrd="4" destOrd="0" parTransId="{8C15506B-8AF8-4731-AB6E-E8507312E2AA}" sibTransId="{5760FE13-BDCD-4409-A9A8-F2ED5493A994}"/>
    <dgm:cxn modelId="{EECC8806-648F-47AD-8127-3FC208F01E98}" srcId="{9E508E1B-26A6-4140-ACA7-A5D36C29A60D}" destId="{9D5B9BEF-B349-4920-B40D-40EEF5E8B2A7}" srcOrd="3" destOrd="0" parTransId="{474B3C26-8720-4D53-B652-E0655EFA894F}" sibTransId="{5AF719D4-12F1-4B8B-8469-7F5DF86009C9}"/>
    <dgm:cxn modelId="{6285AB3C-CEF0-4C80-AA43-3469E848539E}" type="presOf" srcId="{21CE49E8-FA83-48C8-BAC3-2D7CE3770CCB}" destId="{C7E6DC6C-6AB3-4684-9F2E-742C902273D2}" srcOrd="0" destOrd="0" presId="urn:microsoft.com/office/officeart/2005/8/layout/default"/>
    <dgm:cxn modelId="{7E38AA7B-31A0-45E5-8351-6713EAC03640}" srcId="{9E508E1B-26A6-4140-ACA7-A5D36C29A60D}" destId="{21CE49E8-FA83-48C8-BAC3-2D7CE3770CCB}" srcOrd="1" destOrd="0" parTransId="{254D44C4-64D7-41CC-80C4-B8025AA80F53}" sibTransId="{5B156408-2BBF-4B05-BC3A-326071B44192}"/>
    <dgm:cxn modelId="{FBB30832-F172-47E7-9F8C-4C4A01CF88D2}" type="presOf" srcId="{80C67E83-EA40-419A-AB65-63BBC11E493B}" destId="{597643F5-6CCF-4440-A625-3711A08792C9}" srcOrd="0" destOrd="0" presId="urn:microsoft.com/office/officeart/2005/8/layout/default"/>
    <dgm:cxn modelId="{CD0F8F06-0BA3-40E8-83B4-8AF2652A697D}" srcId="{9E508E1B-26A6-4140-ACA7-A5D36C29A60D}" destId="{271AE743-0505-482B-8279-858B5C99353C}" srcOrd="2" destOrd="0" parTransId="{B155E21A-0DCE-4408-97E6-5DAF2CCD5FB3}" sibTransId="{C4A431C5-F814-4AE7-833C-17C7B6F6EB62}"/>
    <dgm:cxn modelId="{C33B94EA-7092-4624-9DB6-A76776035DA7}" srcId="{9E508E1B-26A6-4140-ACA7-A5D36C29A60D}" destId="{54C6DBDD-7C9E-41A0-93B7-46A80EB1D089}" srcOrd="0" destOrd="0" parTransId="{2D45BCE6-4F76-4EF8-B937-C0FBD515A83E}" sibTransId="{985C6CE2-4D69-44A2-BFFD-077E4AF04534}"/>
    <dgm:cxn modelId="{B4C76AD0-0BDF-4FB6-B8B9-338A12039972}" type="presOf" srcId="{9E508E1B-26A6-4140-ACA7-A5D36C29A60D}" destId="{C6E1D67F-CBC2-4413-A80E-7A714BCB7689}" srcOrd="0" destOrd="0" presId="urn:microsoft.com/office/officeart/2005/8/layout/default"/>
    <dgm:cxn modelId="{C8604292-BFF8-4876-80E5-8919F29F17DC}" type="presParOf" srcId="{C6E1D67F-CBC2-4413-A80E-7A714BCB7689}" destId="{721FF569-6EDE-4FAA-B9D2-C0D02D09B52F}" srcOrd="0" destOrd="0" presId="urn:microsoft.com/office/officeart/2005/8/layout/default"/>
    <dgm:cxn modelId="{FD2D6242-C750-4E97-95C3-DA2B8AF0BA6A}" type="presParOf" srcId="{C6E1D67F-CBC2-4413-A80E-7A714BCB7689}" destId="{070560F9-E1A7-4FD0-AE4D-ED8392B352CD}" srcOrd="1" destOrd="0" presId="urn:microsoft.com/office/officeart/2005/8/layout/default"/>
    <dgm:cxn modelId="{69FC10CF-7193-4A5E-B730-B66038AD7C13}" type="presParOf" srcId="{C6E1D67F-CBC2-4413-A80E-7A714BCB7689}" destId="{C7E6DC6C-6AB3-4684-9F2E-742C902273D2}" srcOrd="2" destOrd="0" presId="urn:microsoft.com/office/officeart/2005/8/layout/default"/>
    <dgm:cxn modelId="{AD41976A-4DE3-4E9A-9A0E-FAC5DF0E314B}" type="presParOf" srcId="{C6E1D67F-CBC2-4413-A80E-7A714BCB7689}" destId="{6A44DE91-FCC4-4740-964A-C8C9231783ED}" srcOrd="3" destOrd="0" presId="urn:microsoft.com/office/officeart/2005/8/layout/default"/>
    <dgm:cxn modelId="{62D6D902-D134-4B39-8FFA-444C1E2AFDCC}" type="presParOf" srcId="{C6E1D67F-CBC2-4413-A80E-7A714BCB7689}" destId="{5C4A40B6-2402-47D1-AB6B-E4916ADD18B6}" srcOrd="4" destOrd="0" presId="urn:microsoft.com/office/officeart/2005/8/layout/default"/>
    <dgm:cxn modelId="{59925FF8-E1AD-48B8-AFE6-B33F3CD6689F}" type="presParOf" srcId="{C6E1D67F-CBC2-4413-A80E-7A714BCB7689}" destId="{F65C1774-B611-4828-A293-978D6DEE293C}" srcOrd="5" destOrd="0" presId="urn:microsoft.com/office/officeart/2005/8/layout/default"/>
    <dgm:cxn modelId="{AF9ED471-3FB7-4A34-9F54-3087FBA04C8A}" type="presParOf" srcId="{C6E1D67F-CBC2-4413-A80E-7A714BCB7689}" destId="{7175AAEF-4EB3-4607-BFEA-6145A8082165}" srcOrd="6" destOrd="0" presId="urn:microsoft.com/office/officeart/2005/8/layout/default"/>
    <dgm:cxn modelId="{C115D97C-EEF1-434D-96D6-444E827062C2}" type="presParOf" srcId="{C6E1D67F-CBC2-4413-A80E-7A714BCB7689}" destId="{123C74BC-E4C6-4684-B62C-E0A0E2EC5367}" srcOrd="7" destOrd="0" presId="urn:microsoft.com/office/officeart/2005/8/layout/default"/>
    <dgm:cxn modelId="{D69A8B49-D796-4ACD-B1B1-2D7597D6AA54}" type="presParOf" srcId="{C6E1D67F-CBC2-4413-A80E-7A714BCB7689}" destId="{597643F5-6CCF-4440-A625-3711A08792C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E508E1B-26A6-4140-ACA7-A5D36C29A60D}"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n-GB"/>
        </a:p>
      </dgm:t>
    </dgm:pt>
    <dgm:pt modelId="{54C6DBDD-7C9E-41A0-93B7-46A80EB1D089}">
      <dgm:prSet custT="1"/>
      <dgm:spPr>
        <a:solidFill>
          <a:srgbClr val="3366CC"/>
        </a:solidFill>
      </dgm:spPr>
      <dgm:t>
        <a:bodyPr/>
        <a:lstStyle/>
        <a:p>
          <a:pPr rtl="0"/>
          <a:r>
            <a:rPr lang="en-GB" sz="1600" b="1" dirty="0" smtClean="0"/>
            <a:t>What does CRM add to Membership strategy?</a:t>
          </a:r>
          <a:endParaRPr lang="en-GB" sz="1600" b="1" dirty="0"/>
        </a:p>
      </dgm:t>
    </dgm:pt>
    <dgm:pt modelId="{2D45BCE6-4F76-4EF8-B937-C0FBD515A83E}" type="parTrans" cxnId="{C33B94EA-7092-4624-9DB6-A76776035DA7}">
      <dgm:prSet/>
      <dgm:spPr/>
      <dgm:t>
        <a:bodyPr/>
        <a:lstStyle/>
        <a:p>
          <a:endParaRPr lang="en-GB"/>
        </a:p>
      </dgm:t>
    </dgm:pt>
    <dgm:pt modelId="{985C6CE2-4D69-44A2-BFFD-077E4AF04534}" type="sibTrans" cxnId="{C33B94EA-7092-4624-9DB6-A76776035DA7}">
      <dgm:prSet/>
      <dgm:spPr/>
      <dgm:t>
        <a:bodyPr/>
        <a:lstStyle/>
        <a:p>
          <a:endParaRPr lang="en-GB"/>
        </a:p>
      </dgm:t>
    </dgm:pt>
    <dgm:pt modelId="{188FD2D9-9DFC-4ECB-AD38-BEE058619385}">
      <dgm:prSet custT="1"/>
      <dgm:spPr>
        <a:solidFill>
          <a:srgbClr val="3366CC"/>
        </a:solidFill>
      </dgm:spPr>
      <dgm:t>
        <a:bodyPr/>
        <a:lstStyle/>
        <a:p>
          <a:pPr rtl="0"/>
          <a:r>
            <a:rPr lang="en-GB" sz="1600" dirty="0" smtClean="0"/>
            <a:t>Needs oriented / customer focus </a:t>
          </a:r>
          <a:endParaRPr lang="en-GB" sz="1600" dirty="0"/>
        </a:p>
      </dgm:t>
    </dgm:pt>
    <dgm:pt modelId="{D9601512-940C-483F-96F4-1313C8CA5DCE}" type="parTrans" cxnId="{B8003484-6934-4231-BBA5-510BB1612904}">
      <dgm:prSet/>
      <dgm:spPr/>
      <dgm:t>
        <a:bodyPr/>
        <a:lstStyle/>
        <a:p>
          <a:endParaRPr lang="en-GB"/>
        </a:p>
      </dgm:t>
    </dgm:pt>
    <dgm:pt modelId="{A3728A01-BA3E-44A8-AF81-CD5726A09822}" type="sibTrans" cxnId="{B8003484-6934-4231-BBA5-510BB1612904}">
      <dgm:prSet/>
      <dgm:spPr/>
      <dgm:t>
        <a:bodyPr/>
        <a:lstStyle/>
        <a:p>
          <a:endParaRPr lang="en-GB"/>
        </a:p>
      </dgm:t>
    </dgm:pt>
    <dgm:pt modelId="{99F5F8B8-6A85-4E4B-9D97-238B909F2096}">
      <dgm:prSet custT="1"/>
      <dgm:spPr/>
      <dgm:t>
        <a:bodyPr/>
        <a:lstStyle/>
        <a:p>
          <a:r>
            <a:rPr lang="en-GB" sz="1600" dirty="0"/>
            <a:t>Segmentation</a:t>
          </a:r>
        </a:p>
      </dgm:t>
    </dgm:pt>
    <dgm:pt modelId="{749B31C1-E87D-4A10-B29A-18FD3A6118BA}" type="parTrans" cxnId="{9B81A3B0-9BEB-4146-AED4-964A70ED525D}">
      <dgm:prSet/>
      <dgm:spPr/>
      <dgm:t>
        <a:bodyPr/>
        <a:lstStyle/>
        <a:p>
          <a:endParaRPr lang="en-GB"/>
        </a:p>
      </dgm:t>
    </dgm:pt>
    <dgm:pt modelId="{833FAF22-F837-4A37-8D18-751F819243B3}" type="sibTrans" cxnId="{9B81A3B0-9BEB-4146-AED4-964A70ED525D}">
      <dgm:prSet/>
      <dgm:spPr/>
      <dgm:t>
        <a:bodyPr/>
        <a:lstStyle/>
        <a:p>
          <a:endParaRPr lang="en-GB"/>
        </a:p>
      </dgm:t>
    </dgm:pt>
    <dgm:pt modelId="{C643AB71-EABE-4A49-B16F-49EE2DA431BD}">
      <dgm:prSet custT="1"/>
      <dgm:spPr/>
      <dgm:t>
        <a:bodyPr/>
        <a:lstStyle/>
        <a:p>
          <a:r>
            <a:rPr lang="en-US" sz="1600" dirty="0"/>
            <a:t>Creation of long lasting contacts and loyalty</a:t>
          </a:r>
          <a:endParaRPr lang="en-GB" sz="1600" dirty="0"/>
        </a:p>
      </dgm:t>
    </dgm:pt>
    <dgm:pt modelId="{F0495CA8-A897-42AC-99E6-9C39CD0A199A}" type="parTrans" cxnId="{3B2BB609-7E49-47B2-99C4-8BB794D76C20}">
      <dgm:prSet/>
      <dgm:spPr/>
      <dgm:t>
        <a:bodyPr/>
        <a:lstStyle/>
        <a:p>
          <a:endParaRPr lang="en-GB"/>
        </a:p>
      </dgm:t>
    </dgm:pt>
    <dgm:pt modelId="{4C794AF9-C207-432C-AB4A-32D1658DC2E4}" type="sibTrans" cxnId="{3B2BB609-7E49-47B2-99C4-8BB794D76C20}">
      <dgm:prSet/>
      <dgm:spPr/>
      <dgm:t>
        <a:bodyPr/>
        <a:lstStyle/>
        <a:p>
          <a:endParaRPr lang="en-GB"/>
        </a:p>
      </dgm:t>
    </dgm:pt>
    <dgm:pt modelId="{2329424A-A0EE-48E2-B018-A613E24875DD}">
      <dgm:prSet custT="1"/>
      <dgm:spPr/>
      <dgm:t>
        <a:bodyPr/>
        <a:lstStyle/>
        <a:p>
          <a:r>
            <a:rPr lang="en-GB" sz="1600" dirty="0"/>
            <a:t>Close monitoring of results </a:t>
          </a:r>
        </a:p>
      </dgm:t>
    </dgm:pt>
    <dgm:pt modelId="{AD68FD8B-761D-4EEA-9073-4A066FFBAA30}" type="parTrans" cxnId="{04C53198-EA13-4920-95CD-723BC45562DA}">
      <dgm:prSet/>
      <dgm:spPr/>
      <dgm:t>
        <a:bodyPr/>
        <a:lstStyle/>
        <a:p>
          <a:endParaRPr lang="en-GB"/>
        </a:p>
      </dgm:t>
    </dgm:pt>
    <dgm:pt modelId="{C7F57EB6-7A6C-4A15-ABC5-F166F565566C}" type="sibTrans" cxnId="{04C53198-EA13-4920-95CD-723BC45562DA}">
      <dgm:prSet/>
      <dgm:spPr/>
      <dgm:t>
        <a:bodyPr/>
        <a:lstStyle/>
        <a:p>
          <a:endParaRPr lang="en-GB"/>
        </a:p>
      </dgm:t>
    </dgm:pt>
    <dgm:pt modelId="{CAF97ABF-F355-41BC-BD45-E74081318A34}">
      <dgm:prSet custT="1"/>
      <dgm:spPr>
        <a:solidFill>
          <a:srgbClr val="00B050"/>
        </a:solidFill>
      </dgm:spPr>
      <dgm:t>
        <a:bodyPr/>
        <a:lstStyle/>
        <a:p>
          <a:r>
            <a:rPr lang="en-GB" sz="1600" b="1" dirty="0" smtClean="0"/>
            <a:t>What does CRM offer?</a:t>
          </a:r>
          <a:endParaRPr lang="en-GB" sz="1600" b="1" dirty="0"/>
        </a:p>
      </dgm:t>
    </dgm:pt>
    <dgm:pt modelId="{CCE3126A-AA64-4727-BE69-CE4C7A9F06BE}" type="parTrans" cxnId="{00574F3A-C24A-4E31-B647-6A4CEB9AA20C}">
      <dgm:prSet/>
      <dgm:spPr/>
      <dgm:t>
        <a:bodyPr/>
        <a:lstStyle/>
        <a:p>
          <a:endParaRPr lang="en-GB"/>
        </a:p>
      </dgm:t>
    </dgm:pt>
    <dgm:pt modelId="{E6635FD6-950C-4626-B228-CB00CB599AB7}" type="sibTrans" cxnId="{00574F3A-C24A-4E31-B647-6A4CEB9AA20C}">
      <dgm:prSet/>
      <dgm:spPr/>
      <dgm:t>
        <a:bodyPr/>
        <a:lstStyle/>
        <a:p>
          <a:endParaRPr lang="en-GB"/>
        </a:p>
      </dgm:t>
    </dgm:pt>
    <dgm:pt modelId="{C1E06503-E458-426F-B3E8-C3878D5F40FE}">
      <dgm:prSet custT="1"/>
      <dgm:spPr/>
      <dgm:t>
        <a:bodyPr/>
        <a:lstStyle/>
        <a:p>
          <a:r>
            <a:rPr lang="en-GB" sz="1600" dirty="0" smtClean="0"/>
            <a:t>SUPPORTED BY IT!</a:t>
          </a:r>
          <a:endParaRPr lang="en-GB" sz="1600" dirty="0"/>
        </a:p>
      </dgm:t>
    </dgm:pt>
    <dgm:pt modelId="{24C48C3A-91B8-4567-8040-DADD70E02F16}" type="parTrans" cxnId="{3A5CC751-867C-42CD-8A20-DDBF5A489CF0}">
      <dgm:prSet/>
      <dgm:spPr/>
      <dgm:t>
        <a:bodyPr/>
        <a:lstStyle/>
        <a:p>
          <a:endParaRPr lang="en-GB"/>
        </a:p>
      </dgm:t>
    </dgm:pt>
    <dgm:pt modelId="{8AC1757B-92A0-4A89-AFF7-AB7145575BFA}" type="sibTrans" cxnId="{3A5CC751-867C-42CD-8A20-DDBF5A489CF0}">
      <dgm:prSet/>
      <dgm:spPr/>
      <dgm:t>
        <a:bodyPr/>
        <a:lstStyle/>
        <a:p>
          <a:endParaRPr lang="en-GB"/>
        </a:p>
      </dgm:t>
    </dgm:pt>
    <dgm:pt modelId="{240DA335-EF3C-414C-BB7F-63C04A965ACC}">
      <dgm:prSet custT="1"/>
      <dgm:spPr>
        <a:solidFill>
          <a:srgbClr val="00B050"/>
        </a:solidFill>
      </dgm:spPr>
      <dgm:t>
        <a:bodyPr/>
        <a:lstStyle/>
        <a:p>
          <a:r>
            <a:rPr lang="en-GB" sz="1600" dirty="0" smtClean="0"/>
            <a:t>Good basic data (</a:t>
          </a:r>
          <a:r>
            <a:rPr lang="en-US" sz="1600" dirty="0" smtClean="0"/>
            <a:t>How many members: total / retained / new; Which characteristics: size; region, sector; </a:t>
          </a:r>
          <a:r>
            <a:rPr lang="en-GB" sz="1600" dirty="0" smtClean="0"/>
            <a:t>Payment status)</a:t>
          </a:r>
          <a:endParaRPr lang="en-GB" sz="1600" dirty="0"/>
        </a:p>
      </dgm:t>
    </dgm:pt>
    <dgm:pt modelId="{E3CCC646-E58C-493F-AB25-58C34BEE0A86}" type="parTrans" cxnId="{DD40AB50-C725-4B09-BF70-908F06AAB45B}">
      <dgm:prSet/>
      <dgm:spPr/>
      <dgm:t>
        <a:bodyPr/>
        <a:lstStyle/>
        <a:p>
          <a:endParaRPr lang="en-GB"/>
        </a:p>
      </dgm:t>
    </dgm:pt>
    <dgm:pt modelId="{FC82D016-518A-476B-AFBB-BADCB0D9FF9B}" type="sibTrans" cxnId="{DD40AB50-C725-4B09-BF70-908F06AAB45B}">
      <dgm:prSet/>
      <dgm:spPr/>
      <dgm:t>
        <a:bodyPr/>
        <a:lstStyle/>
        <a:p>
          <a:endParaRPr lang="en-GB"/>
        </a:p>
      </dgm:t>
    </dgm:pt>
    <dgm:pt modelId="{1F8AE901-375E-4A44-9A84-8E511654330D}">
      <dgm:prSet custT="1"/>
      <dgm:spPr>
        <a:solidFill>
          <a:srgbClr val="00B050"/>
        </a:solidFill>
      </dgm:spPr>
      <dgm:t>
        <a:bodyPr/>
        <a:lstStyle/>
        <a:p>
          <a:r>
            <a:rPr lang="en-US" sz="1600" dirty="0" smtClean="0"/>
            <a:t>Good </a:t>
          </a:r>
          <a:r>
            <a:rPr lang="en-US" sz="1600" dirty="0"/>
            <a:t>monitoring data : how do clients use the EO </a:t>
          </a:r>
          <a:endParaRPr lang="en-GB" sz="1600" dirty="0"/>
        </a:p>
      </dgm:t>
    </dgm:pt>
    <dgm:pt modelId="{10226770-1335-4A72-A432-1AC8B3A11FAA}" type="parTrans" cxnId="{8B7278FD-9DC7-4C60-BB0F-D48696D3A474}">
      <dgm:prSet/>
      <dgm:spPr/>
      <dgm:t>
        <a:bodyPr/>
        <a:lstStyle/>
        <a:p>
          <a:endParaRPr lang="en-GB"/>
        </a:p>
      </dgm:t>
    </dgm:pt>
    <dgm:pt modelId="{74DA7052-1243-44AA-86A5-C1A631FD1319}" type="sibTrans" cxnId="{8B7278FD-9DC7-4C60-BB0F-D48696D3A474}">
      <dgm:prSet/>
      <dgm:spPr/>
      <dgm:t>
        <a:bodyPr/>
        <a:lstStyle/>
        <a:p>
          <a:endParaRPr lang="en-GB"/>
        </a:p>
      </dgm:t>
    </dgm:pt>
    <dgm:pt modelId="{A4A45FF6-D0D3-429C-BB03-8806C386C2DE}">
      <dgm:prSet custT="1"/>
      <dgm:spPr>
        <a:solidFill>
          <a:srgbClr val="00B050"/>
        </a:solidFill>
      </dgm:spPr>
      <dgm:t>
        <a:bodyPr/>
        <a:lstStyle/>
        <a:p>
          <a:r>
            <a:rPr lang="en-GB" sz="1600" dirty="0" smtClean="0"/>
            <a:t>Shared </a:t>
          </a:r>
          <a:r>
            <a:rPr lang="en-GB" sz="1600" dirty="0"/>
            <a:t>data </a:t>
          </a:r>
          <a:r>
            <a:rPr lang="en-GB" sz="1600" dirty="0" smtClean="0"/>
            <a:t>(all colleagues can have access at once and help update)</a:t>
          </a:r>
          <a:endParaRPr lang="en-GB" sz="1600" dirty="0"/>
        </a:p>
      </dgm:t>
    </dgm:pt>
    <dgm:pt modelId="{19C4734E-97A6-413A-AFDA-D799D65D3358}" type="parTrans" cxnId="{1AD547FC-F068-44B2-9435-68D3AA62205D}">
      <dgm:prSet/>
      <dgm:spPr/>
      <dgm:t>
        <a:bodyPr/>
        <a:lstStyle/>
        <a:p>
          <a:endParaRPr lang="en-GB"/>
        </a:p>
      </dgm:t>
    </dgm:pt>
    <dgm:pt modelId="{CA290B41-8C39-4737-9958-23D1B47CBA53}" type="sibTrans" cxnId="{1AD547FC-F068-44B2-9435-68D3AA62205D}">
      <dgm:prSet/>
      <dgm:spPr/>
      <dgm:t>
        <a:bodyPr/>
        <a:lstStyle/>
        <a:p>
          <a:endParaRPr lang="en-GB"/>
        </a:p>
      </dgm:t>
    </dgm:pt>
    <dgm:pt modelId="{EEE82080-D490-4C81-9828-CF1DC6C37689}">
      <dgm:prSet custT="1"/>
      <dgm:spPr>
        <a:solidFill>
          <a:srgbClr val="00B050"/>
        </a:solidFill>
      </dgm:spPr>
      <dgm:t>
        <a:bodyPr/>
        <a:lstStyle/>
        <a:p>
          <a:r>
            <a:rPr lang="en-US" sz="1600" dirty="0" smtClean="0"/>
            <a:t>Data </a:t>
          </a:r>
          <a:r>
            <a:rPr lang="en-US" sz="1600" dirty="0"/>
            <a:t>on potential clients – new potential members   </a:t>
          </a:r>
          <a:endParaRPr lang="en-GB" sz="1600" dirty="0"/>
        </a:p>
      </dgm:t>
    </dgm:pt>
    <dgm:pt modelId="{D3CCEBAB-9A29-4BBD-B6F5-1170C137E85A}" type="parTrans" cxnId="{A9CDC6A1-B555-4198-BFDC-2957B353477F}">
      <dgm:prSet/>
      <dgm:spPr/>
      <dgm:t>
        <a:bodyPr/>
        <a:lstStyle/>
        <a:p>
          <a:endParaRPr lang="en-GB"/>
        </a:p>
      </dgm:t>
    </dgm:pt>
    <dgm:pt modelId="{C60FF5D9-5662-4C29-97DD-205BE8276966}" type="sibTrans" cxnId="{A9CDC6A1-B555-4198-BFDC-2957B353477F}">
      <dgm:prSet/>
      <dgm:spPr/>
      <dgm:t>
        <a:bodyPr/>
        <a:lstStyle/>
        <a:p>
          <a:endParaRPr lang="en-GB"/>
        </a:p>
      </dgm:t>
    </dgm:pt>
    <dgm:pt modelId="{C6E1D67F-CBC2-4413-A80E-7A714BCB7689}" type="pres">
      <dgm:prSet presAssocID="{9E508E1B-26A6-4140-ACA7-A5D36C29A60D}" presName="diagram" presStyleCnt="0">
        <dgm:presLayoutVars>
          <dgm:dir/>
          <dgm:resizeHandles val="exact"/>
        </dgm:presLayoutVars>
      </dgm:prSet>
      <dgm:spPr/>
      <dgm:t>
        <a:bodyPr/>
        <a:lstStyle/>
        <a:p>
          <a:endParaRPr lang="en-GB"/>
        </a:p>
      </dgm:t>
    </dgm:pt>
    <dgm:pt modelId="{721FF569-6EDE-4FAA-B9D2-C0D02D09B52F}" type="pres">
      <dgm:prSet presAssocID="{54C6DBDD-7C9E-41A0-93B7-46A80EB1D089}" presName="node" presStyleLbl="node1" presStyleIdx="0" presStyleCnt="2" custScaleY="177855">
        <dgm:presLayoutVars>
          <dgm:bulletEnabled val="1"/>
        </dgm:presLayoutVars>
      </dgm:prSet>
      <dgm:spPr/>
      <dgm:t>
        <a:bodyPr/>
        <a:lstStyle/>
        <a:p>
          <a:endParaRPr lang="en-GB"/>
        </a:p>
      </dgm:t>
    </dgm:pt>
    <dgm:pt modelId="{070560F9-E1A7-4FD0-AE4D-ED8392B352CD}" type="pres">
      <dgm:prSet presAssocID="{985C6CE2-4D69-44A2-BFFD-077E4AF04534}" presName="sibTrans" presStyleCnt="0"/>
      <dgm:spPr/>
    </dgm:pt>
    <dgm:pt modelId="{6658964A-D6EB-4036-B3D4-EB92FB1E29A3}" type="pres">
      <dgm:prSet presAssocID="{CAF97ABF-F355-41BC-BD45-E74081318A34}" presName="node" presStyleLbl="node1" presStyleIdx="1" presStyleCnt="2" custScaleY="177855">
        <dgm:presLayoutVars>
          <dgm:bulletEnabled val="1"/>
        </dgm:presLayoutVars>
      </dgm:prSet>
      <dgm:spPr/>
      <dgm:t>
        <a:bodyPr/>
        <a:lstStyle/>
        <a:p>
          <a:endParaRPr lang="en-GB"/>
        </a:p>
      </dgm:t>
    </dgm:pt>
  </dgm:ptLst>
  <dgm:cxnLst>
    <dgm:cxn modelId="{A9CDC6A1-B555-4198-BFDC-2957B353477F}" srcId="{CAF97ABF-F355-41BC-BD45-E74081318A34}" destId="{EEE82080-D490-4C81-9828-CF1DC6C37689}" srcOrd="3" destOrd="0" parTransId="{D3CCEBAB-9A29-4BBD-B6F5-1170C137E85A}" sibTransId="{C60FF5D9-5662-4C29-97DD-205BE8276966}"/>
    <dgm:cxn modelId="{CA9B5A6E-12DF-4F03-BB62-7B8DFDC8D0BD}" type="presOf" srcId="{240DA335-EF3C-414C-BB7F-63C04A965ACC}" destId="{6658964A-D6EB-4036-B3D4-EB92FB1E29A3}" srcOrd="0" destOrd="1" presId="urn:microsoft.com/office/officeart/2005/8/layout/default"/>
    <dgm:cxn modelId="{C33B94EA-7092-4624-9DB6-A76776035DA7}" srcId="{9E508E1B-26A6-4140-ACA7-A5D36C29A60D}" destId="{54C6DBDD-7C9E-41A0-93B7-46A80EB1D089}" srcOrd="0" destOrd="0" parTransId="{2D45BCE6-4F76-4EF8-B937-C0FBD515A83E}" sibTransId="{985C6CE2-4D69-44A2-BFFD-077E4AF04534}"/>
    <dgm:cxn modelId="{0737FCB2-5808-45EE-9A88-62731417CBAF}" type="presOf" srcId="{188FD2D9-9DFC-4ECB-AD38-BEE058619385}" destId="{721FF569-6EDE-4FAA-B9D2-C0D02D09B52F}" srcOrd="0" destOrd="1" presId="urn:microsoft.com/office/officeart/2005/8/layout/default"/>
    <dgm:cxn modelId="{FA8C7CDC-F68B-42A6-AE19-42C5E09DA38F}" type="presOf" srcId="{9E508E1B-26A6-4140-ACA7-A5D36C29A60D}" destId="{C6E1D67F-CBC2-4413-A80E-7A714BCB7689}" srcOrd="0" destOrd="0" presId="urn:microsoft.com/office/officeart/2005/8/layout/default"/>
    <dgm:cxn modelId="{F9E65CB5-3432-4679-82BE-5ED110A8C71C}" type="presOf" srcId="{54C6DBDD-7C9E-41A0-93B7-46A80EB1D089}" destId="{721FF569-6EDE-4FAA-B9D2-C0D02D09B52F}" srcOrd="0" destOrd="0" presId="urn:microsoft.com/office/officeart/2005/8/layout/default"/>
    <dgm:cxn modelId="{82DF10B8-EF0A-4A09-886C-A5A03744E805}" type="presOf" srcId="{C1E06503-E458-426F-B3E8-C3878D5F40FE}" destId="{721FF569-6EDE-4FAA-B9D2-C0D02D09B52F}" srcOrd="0" destOrd="5" presId="urn:microsoft.com/office/officeart/2005/8/layout/default"/>
    <dgm:cxn modelId="{3B2BB609-7E49-47B2-99C4-8BB794D76C20}" srcId="{54C6DBDD-7C9E-41A0-93B7-46A80EB1D089}" destId="{C643AB71-EABE-4A49-B16F-49EE2DA431BD}" srcOrd="2" destOrd="0" parTransId="{F0495CA8-A897-42AC-99E6-9C39CD0A199A}" sibTransId="{4C794AF9-C207-432C-AB4A-32D1658DC2E4}"/>
    <dgm:cxn modelId="{DD40AB50-C725-4B09-BF70-908F06AAB45B}" srcId="{CAF97ABF-F355-41BC-BD45-E74081318A34}" destId="{240DA335-EF3C-414C-BB7F-63C04A965ACC}" srcOrd="0" destOrd="0" parTransId="{E3CCC646-E58C-493F-AB25-58C34BEE0A86}" sibTransId="{FC82D016-518A-476B-AFBB-BADCB0D9FF9B}"/>
    <dgm:cxn modelId="{3A5CC751-867C-42CD-8A20-DDBF5A489CF0}" srcId="{54C6DBDD-7C9E-41A0-93B7-46A80EB1D089}" destId="{C1E06503-E458-426F-B3E8-C3878D5F40FE}" srcOrd="4" destOrd="0" parTransId="{24C48C3A-91B8-4567-8040-DADD70E02F16}" sibTransId="{8AC1757B-92A0-4A89-AFF7-AB7145575BFA}"/>
    <dgm:cxn modelId="{1AD547FC-F068-44B2-9435-68D3AA62205D}" srcId="{CAF97ABF-F355-41BC-BD45-E74081318A34}" destId="{A4A45FF6-D0D3-429C-BB03-8806C386C2DE}" srcOrd="2" destOrd="0" parTransId="{19C4734E-97A6-413A-AFDA-D799D65D3358}" sibTransId="{CA290B41-8C39-4737-9958-23D1B47CBA53}"/>
    <dgm:cxn modelId="{04C53198-EA13-4920-95CD-723BC45562DA}" srcId="{54C6DBDD-7C9E-41A0-93B7-46A80EB1D089}" destId="{2329424A-A0EE-48E2-B018-A613E24875DD}" srcOrd="3" destOrd="0" parTransId="{AD68FD8B-761D-4EEA-9073-4A066FFBAA30}" sibTransId="{C7F57EB6-7A6C-4A15-ABC5-F166F565566C}"/>
    <dgm:cxn modelId="{00574F3A-C24A-4E31-B647-6A4CEB9AA20C}" srcId="{9E508E1B-26A6-4140-ACA7-A5D36C29A60D}" destId="{CAF97ABF-F355-41BC-BD45-E74081318A34}" srcOrd="1" destOrd="0" parTransId="{CCE3126A-AA64-4727-BE69-CE4C7A9F06BE}" sibTransId="{E6635FD6-950C-4626-B228-CB00CB599AB7}"/>
    <dgm:cxn modelId="{2EEF6D22-6623-4E29-B293-A94D2DD8C8EA}" type="presOf" srcId="{1F8AE901-375E-4A44-9A84-8E511654330D}" destId="{6658964A-D6EB-4036-B3D4-EB92FB1E29A3}" srcOrd="0" destOrd="2" presId="urn:microsoft.com/office/officeart/2005/8/layout/default"/>
    <dgm:cxn modelId="{9BA38E8D-087B-4EA4-9341-0C22F1B98B02}" type="presOf" srcId="{A4A45FF6-D0D3-429C-BB03-8806C386C2DE}" destId="{6658964A-D6EB-4036-B3D4-EB92FB1E29A3}" srcOrd="0" destOrd="3" presId="urn:microsoft.com/office/officeart/2005/8/layout/default"/>
    <dgm:cxn modelId="{39B55236-C736-43A0-9C68-4B702BD6C778}" type="presOf" srcId="{2329424A-A0EE-48E2-B018-A613E24875DD}" destId="{721FF569-6EDE-4FAA-B9D2-C0D02D09B52F}" srcOrd="0" destOrd="4" presId="urn:microsoft.com/office/officeart/2005/8/layout/default"/>
    <dgm:cxn modelId="{8B7278FD-9DC7-4C60-BB0F-D48696D3A474}" srcId="{CAF97ABF-F355-41BC-BD45-E74081318A34}" destId="{1F8AE901-375E-4A44-9A84-8E511654330D}" srcOrd="1" destOrd="0" parTransId="{10226770-1335-4A72-A432-1AC8B3A11FAA}" sibTransId="{74DA7052-1243-44AA-86A5-C1A631FD1319}"/>
    <dgm:cxn modelId="{5188837A-B9FE-40DC-9BE8-E2F86BE411EE}" type="presOf" srcId="{C643AB71-EABE-4A49-B16F-49EE2DA431BD}" destId="{721FF569-6EDE-4FAA-B9D2-C0D02D09B52F}" srcOrd="0" destOrd="3" presId="urn:microsoft.com/office/officeart/2005/8/layout/default"/>
    <dgm:cxn modelId="{B8003484-6934-4231-BBA5-510BB1612904}" srcId="{54C6DBDD-7C9E-41A0-93B7-46A80EB1D089}" destId="{188FD2D9-9DFC-4ECB-AD38-BEE058619385}" srcOrd="0" destOrd="0" parTransId="{D9601512-940C-483F-96F4-1313C8CA5DCE}" sibTransId="{A3728A01-BA3E-44A8-AF81-CD5726A09822}"/>
    <dgm:cxn modelId="{9B81A3B0-9BEB-4146-AED4-964A70ED525D}" srcId="{54C6DBDD-7C9E-41A0-93B7-46A80EB1D089}" destId="{99F5F8B8-6A85-4E4B-9D97-238B909F2096}" srcOrd="1" destOrd="0" parTransId="{749B31C1-E87D-4A10-B29A-18FD3A6118BA}" sibTransId="{833FAF22-F837-4A37-8D18-751F819243B3}"/>
    <dgm:cxn modelId="{0105DEF5-2048-4C63-BF9A-0C74CC88A592}" type="presOf" srcId="{99F5F8B8-6A85-4E4B-9D97-238B909F2096}" destId="{721FF569-6EDE-4FAA-B9D2-C0D02D09B52F}" srcOrd="0" destOrd="2" presId="urn:microsoft.com/office/officeart/2005/8/layout/default"/>
    <dgm:cxn modelId="{C8BB5867-1658-48EF-9D78-6866410E751E}" type="presOf" srcId="{CAF97ABF-F355-41BC-BD45-E74081318A34}" destId="{6658964A-D6EB-4036-B3D4-EB92FB1E29A3}" srcOrd="0" destOrd="0" presId="urn:microsoft.com/office/officeart/2005/8/layout/default"/>
    <dgm:cxn modelId="{383ABE98-122F-4B52-B196-3D3466BEB5FC}" type="presOf" srcId="{EEE82080-D490-4C81-9828-CF1DC6C37689}" destId="{6658964A-D6EB-4036-B3D4-EB92FB1E29A3}" srcOrd="0" destOrd="4" presId="urn:microsoft.com/office/officeart/2005/8/layout/default"/>
    <dgm:cxn modelId="{F328FFB8-3F92-473F-B27D-953A02B3654F}" type="presParOf" srcId="{C6E1D67F-CBC2-4413-A80E-7A714BCB7689}" destId="{721FF569-6EDE-4FAA-B9D2-C0D02D09B52F}" srcOrd="0" destOrd="0" presId="urn:microsoft.com/office/officeart/2005/8/layout/default"/>
    <dgm:cxn modelId="{28A49DBD-641A-4642-9FC7-7ECFA1C39BA7}" type="presParOf" srcId="{C6E1D67F-CBC2-4413-A80E-7A714BCB7689}" destId="{070560F9-E1A7-4FD0-AE4D-ED8392B352CD}" srcOrd="1" destOrd="0" presId="urn:microsoft.com/office/officeart/2005/8/layout/default"/>
    <dgm:cxn modelId="{28675C70-E20B-4CFF-A47D-378B8DB9A6FB}" type="presParOf" srcId="{C6E1D67F-CBC2-4413-A80E-7A714BCB7689}" destId="{6658964A-D6EB-4036-B3D4-EB92FB1E29A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D1128D0-F192-4845-9CA9-3C0E3E37A81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6E1D280C-19D7-3741-83D7-0AEBFCE5E9CE}">
      <dgm:prSet phldrT="[Text]"/>
      <dgm:spPr/>
      <dgm:t>
        <a:bodyPr/>
        <a:lstStyle/>
        <a:p>
          <a:r>
            <a:rPr lang="en-US" altLang="en-US" dirty="0" smtClean="0">
              <a:solidFill>
                <a:schemeClr val="bg1"/>
              </a:solidFill>
            </a:rPr>
            <a:t>Perceived lack of value</a:t>
          </a:r>
          <a:endParaRPr lang="en-US" dirty="0">
            <a:solidFill>
              <a:schemeClr val="bg1"/>
            </a:solidFill>
          </a:endParaRPr>
        </a:p>
      </dgm:t>
    </dgm:pt>
    <dgm:pt modelId="{FFD12FD9-82EA-CE4B-8E6F-1F769536FBCE}" type="parTrans" cxnId="{742D5EC4-C74C-2249-8914-C53528574798}">
      <dgm:prSet/>
      <dgm:spPr/>
      <dgm:t>
        <a:bodyPr/>
        <a:lstStyle/>
        <a:p>
          <a:endParaRPr lang="en-US">
            <a:solidFill>
              <a:schemeClr val="bg1"/>
            </a:solidFill>
          </a:endParaRPr>
        </a:p>
      </dgm:t>
    </dgm:pt>
    <dgm:pt modelId="{B12133C5-0C7C-BE45-82FF-6AD7426434B1}" type="sibTrans" cxnId="{742D5EC4-C74C-2249-8914-C53528574798}">
      <dgm:prSet/>
      <dgm:spPr/>
      <dgm:t>
        <a:bodyPr/>
        <a:lstStyle/>
        <a:p>
          <a:endParaRPr lang="en-US">
            <a:solidFill>
              <a:schemeClr val="bg1"/>
            </a:solidFill>
          </a:endParaRPr>
        </a:p>
      </dgm:t>
    </dgm:pt>
    <dgm:pt modelId="{87DBC735-C91A-3244-8A72-B373FF255DFF}">
      <dgm:prSet/>
      <dgm:spPr/>
      <dgm:t>
        <a:bodyPr/>
        <a:lstStyle/>
        <a:p>
          <a:r>
            <a:rPr lang="en-US" altLang="en-US" dirty="0" smtClean="0">
              <a:solidFill>
                <a:schemeClr val="bg1"/>
              </a:solidFill>
            </a:rPr>
            <a:t>Too expensive</a:t>
          </a:r>
          <a:endParaRPr lang="en-US" altLang="en-US" dirty="0">
            <a:solidFill>
              <a:schemeClr val="bg1"/>
            </a:solidFill>
          </a:endParaRPr>
        </a:p>
      </dgm:t>
    </dgm:pt>
    <dgm:pt modelId="{D0852713-377C-374A-A78E-6C918EDAB103}" type="parTrans" cxnId="{3B424580-EF82-7845-BA1D-9AFD4A90E101}">
      <dgm:prSet/>
      <dgm:spPr/>
      <dgm:t>
        <a:bodyPr/>
        <a:lstStyle/>
        <a:p>
          <a:endParaRPr lang="en-US">
            <a:solidFill>
              <a:schemeClr val="bg1"/>
            </a:solidFill>
          </a:endParaRPr>
        </a:p>
      </dgm:t>
    </dgm:pt>
    <dgm:pt modelId="{377D130F-62B9-A648-AD10-B5D01AE91568}" type="sibTrans" cxnId="{3B424580-EF82-7845-BA1D-9AFD4A90E101}">
      <dgm:prSet/>
      <dgm:spPr/>
      <dgm:t>
        <a:bodyPr/>
        <a:lstStyle/>
        <a:p>
          <a:endParaRPr lang="en-US">
            <a:solidFill>
              <a:schemeClr val="bg1"/>
            </a:solidFill>
          </a:endParaRPr>
        </a:p>
      </dgm:t>
    </dgm:pt>
    <dgm:pt modelId="{B51D658B-5252-8442-86CF-8D296B62EC74}">
      <dgm:prSet/>
      <dgm:spPr/>
      <dgm:t>
        <a:bodyPr/>
        <a:lstStyle/>
        <a:p>
          <a:r>
            <a:rPr lang="en-US" altLang="en-US" dirty="0" smtClean="0">
              <a:solidFill>
                <a:schemeClr val="bg1"/>
              </a:solidFill>
            </a:rPr>
            <a:t>Forgot to renew</a:t>
          </a:r>
          <a:endParaRPr lang="en-US" altLang="en-US" dirty="0">
            <a:solidFill>
              <a:schemeClr val="bg1"/>
            </a:solidFill>
          </a:endParaRPr>
        </a:p>
      </dgm:t>
    </dgm:pt>
    <dgm:pt modelId="{5B810667-B58A-C444-A224-ADBEC7EC8E64}" type="parTrans" cxnId="{F8D05959-6A85-D940-A40A-75CBC57672F2}">
      <dgm:prSet/>
      <dgm:spPr/>
      <dgm:t>
        <a:bodyPr/>
        <a:lstStyle/>
        <a:p>
          <a:endParaRPr lang="en-US">
            <a:solidFill>
              <a:schemeClr val="bg1"/>
            </a:solidFill>
          </a:endParaRPr>
        </a:p>
      </dgm:t>
    </dgm:pt>
    <dgm:pt modelId="{CAB7659F-D148-B746-B7BE-DF03F053C19A}" type="sibTrans" cxnId="{F8D05959-6A85-D940-A40A-75CBC57672F2}">
      <dgm:prSet/>
      <dgm:spPr/>
      <dgm:t>
        <a:bodyPr/>
        <a:lstStyle/>
        <a:p>
          <a:endParaRPr lang="en-US">
            <a:solidFill>
              <a:schemeClr val="bg1"/>
            </a:solidFill>
          </a:endParaRPr>
        </a:p>
      </dgm:t>
    </dgm:pt>
    <dgm:pt modelId="{1603A3F3-E8DE-964D-9F01-603CC4E5C2C9}">
      <dgm:prSet/>
      <dgm:spPr/>
      <dgm:t>
        <a:bodyPr/>
        <a:lstStyle/>
        <a:p>
          <a:r>
            <a:rPr lang="en-US" altLang="en-US" dirty="0" smtClean="0">
              <a:solidFill>
                <a:schemeClr val="bg1"/>
              </a:solidFill>
            </a:rPr>
            <a:t>Not aware of EBMO’s offer</a:t>
          </a:r>
          <a:endParaRPr lang="en-US" altLang="en-US" dirty="0">
            <a:solidFill>
              <a:schemeClr val="bg1"/>
            </a:solidFill>
          </a:endParaRPr>
        </a:p>
      </dgm:t>
    </dgm:pt>
    <dgm:pt modelId="{1458E49C-F804-B348-A64A-8F4140DA40D1}" type="parTrans" cxnId="{D8BD6E9B-F117-674E-BD88-A8A5DA6143F7}">
      <dgm:prSet/>
      <dgm:spPr/>
      <dgm:t>
        <a:bodyPr/>
        <a:lstStyle/>
        <a:p>
          <a:endParaRPr lang="en-US">
            <a:solidFill>
              <a:schemeClr val="bg1"/>
            </a:solidFill>
          </a:endParaRPr>
        </a:p>
      </dgm:t>
    </dgm:pt>
    <dgm:pt modelId="{92FA793F-0740-FC46-8B63-903B0A635B37}" type="sibTrans" cxnId="{D8BD6E9B-F117-674E-BD88-A8A5DA6143F7}">
      <dgm:prSet/>
      <dgm:spPr/>
      <dgm:t>
        <a:bodyPr/>
        <a:lstStyle/>
        <a:p>
          <a:endParaRPr lang="en-US">
            <a:solidFill>
              <a:schemeClr val="bg1"/>
            </a:solidFill>
          </a:endParaRPr>
        </a:p>
      </dgm:t>
    </dgm:pt>
    <dgm:pt modelId="{FDD9FE70-EA34-0B45-968B-0A196D272282}">
      <dgm:prSet/>
      <dgm:spPr/>
      <dgm:t>
        <a:bodyPr/>
        <a:lstStyle/>
        <a:p>
          <a:r>
            <a:rPr lang="en-US" altLang="en-US" dirty="0" smtClean="0">
              <a:solidFill>
                <a:schemeClr val="bg1"/>
              </a:solidFill>
            </a:rPr>
            <a:t>Not involved</a:t>
          </a:r>
          <a:endParaRPr lang="en-US" altLang="en-US" dirty="0">
            <a:solidFill>
              <a:schemeClr val="bg1"/>
            </a:solidFill>
          </a:endParaRPr>
        </a:p>
      </dgm:t>
    </dgm:pt>
    <dgm:pt modelId="{4FF01C18-10D2-404D-AF7F-28BDEB500422}" type="parTrans" cxnId="{6242CB2A-552E-3C4D-B744-8E5A9795D700}">
      <dgm:prSet/>
      <dgm:spPr/>
      <dgm:t>
        <a:bodyPr/>
        <a:lstStyle/>
        <a:p>
          <a:endParaRPr lang="en-US">
            <a:solidFill>
              <a:schemeClr val="bg1"/>
            </a:solidFill>
          </a:endParaRPr>
        </a:p>
      </dgm:t>
    </dgm:pt>
    <dgm:pt modelId="{94D1793B-26BE-9D47-9058-84413D262AC7}" type="sibTrans" cxnId="{6242CB2A-552E-3C4D-B744-8E5A9795D700}">
      <dgm:prSet/>
      <dgm:spPr/>
      <dgm:t>
        <a:bodyPr/>
        <a:lstStyle/>
        <a:p>
          <a:endParaRPr lang="en-US">
            <a:solidFill>
              <a:schemeClr val="bg1"/>
            </a:solidFill>
          </a:endParaRPr>
        </a:p>
      </dgm:t>
    </dgm:pt>
    <dgm:pt modelId="{61DC6DB5-9CC5-D746-B6A7-5135F8C42141}" type="pres">
      <dgm:prSet presAssocID="{2D1128D0-F192-4845-9CA9-3C0E3E37A813}" presName="Name0" presStyleCnt="0">
        <dgm:presLayoutVars>
          <dgm:chMax val="7"/>
          <dgm:chPref val="7"/>
          <dgm:dir/>
        </dgm:presLayoutVars>
      </dgm:prSet>
      <dgm:spPr/>
      <dgm:t>
        <a:bodyPr/>
        <a:lstStyle/>
        <a:p>
          <a:endParaRPr lang="en-GB"/>
        </a:p>
      </dgm:t>
    </dgm:pt>
    <dgm:pt modelId="{59B709EC-4ADC-D245-B74D-9A2EE1A00E9C}" type="pres">
      <dgm:prSet presAssocID="{2D1128D0-F192-4845-9CA9-3C0E3E37A813}" presName="Name1" presStyleCnt="0"/>
      <dgm:spPr/>
    </dgm:pt>
    <dgm:pt modelId="{F30E0B05-F2C5-F44C-9B34-B69CF7215D64}" type="pres">
      <dgm:prSet presAssocID="{2D1128D0-F192-4845-9CA9-3C0E3E37A813}" presName="cycle" presStyleCnt="0"/>
      <dgm:spPr/>
    </dgm:pt>
    <dgm:pt modelId="{265E2D84-1552-8240-A9C8-376A32BCC558}" type="pres">
      <dgm:prSet presAssocID="{2D1128D0-F192-4845-9CA9-3C0E3E37A813}" presName="srcNode" presStyleLbl="node1" presStyleIdx="0" presStyleCnt="5"/>
      <dgm:spPr/>
    </dgm:pt>
    <dgm:pt modelId="{289301CB-F06F-C248-BF1F-5A4AA36665EF}" type="pres">
      <dgm:prSet presAssocID="{2D1128D0-F192-4845-9CA9-3C0E3E37A813}" presName="conn" presStyleLbl="parChTrans1D2" presStyleIdx="0" presStyleCnt="1"/>
      <dgm:spPr/>
      <dgm:t>
        <a:bodyPr/>
        <a:lstStyle/>
        <a:p>
          <a:endParaRPr lang="en-GB"/>
        </a:p>
      </dgm:t>
    </dgm:pt>
    <dgm:pt modelId="{352E071D-E7BD-0D44-8B3B-48E37F7603F2}" type="pres">
      <dgm:prSet presAssocID="{2D1128D0-F192-4845-9CA9-3C0E3E37A813}" presName="extraNode" presStyleLbl="node1" presStyleIdx="0" presStyleCnt="5"/>
      <dgm:spPr/>
    </dgm:pt>
    <dgm:pt modelId="{6D5525DE-CA7D-BE41-B0C7-37F5FD849B59}" type="pres">
      <dgm:prSet presAssocID="{2D1128D0-F192-4845-9CA9-3C0E3E37A813}" presName="dstNode" presStyleLbl="node1" presStyleIdx="0" presStyleCnt="5"/>
      <dgm:spPr/>
    </dgm:pt>
    <dgm:pt modelId="{DC4F4637-3C24-E742-BF1F-0983A892D03C}" type="pres">
      <dgm:prSet presAssocID="{6E1D280C-19D7-3741-83D7-0AEBFCE5E9CE}" presName="text_1" presStyleLbl="node1" presStyleIdx="0" presStyleCnt="5">
        <dgm:presLayoutVars>
          <dgm:bulletEnabled val="1"/>
        </dgm:presLayoutVars>
      </dgm:prSet>
      <dgm:spPr/>
      <dgm:t>
        <a:bodyPr/>
        <a:lstStyle/>
        <a:p>
          <a:endParaRPr lang="en-US"/>
        </a:p>
      </dgm:t>
    </dgm:pt>
    <dgm:pt modelId="{17BD7652-ED74-994C-B3CF-1E85B38ADADC}" type="pres">
      <dgm:prSet presAssocID="{6E1D280C-19D7-3741-83D7-0AEBFCE5E9CE}" presName="accent_1" presStyleCnt="0"/>
      <dgm:spPr/>
    </dgm:pt>
    <dgm:pt modelId="{4E333FF7-8422-5F49-84B1-258C5DA6B522}" type="pres">
      <dgm:prSet presAssocID="{6E1D280C-19D7-3741-83D7-0AEBFCE5E9CE}" presName="accentRepeatNode" presStyleLbl="solidFgAcc1" presStyleIdx="0" presStyleCnt="5"/>
      <dgm:spPr/>
    </dgm:pt>
    <dgm:pt modelId="{0F8A5983-8BCE-2E4D-B43D-56EEEDC88113}" type="pres">
      <dgm:prSet presAssocID="{87DBC735-C91A-3244-8A72-B373FF255DFF}" presName="text_2" presStyleLbl="node1" presStyleIdx="1" presStyleCnt="5">
        <dgm:presLayoutVars>
          <dgm:bulletEnabled val="1"/>
        </dgm:presLayoutVars>
      </dgm:prSet>
      <dgm:spPr/>
      <dgm:t>
        <a:bodyPr/>
        <a:lstStyle/>
        <a:p>
          <a:endParaRPr lang="en-GB"/>
        </a:p>
      </dgm:t>
    </dgm:pt>
    <dgm:pt modelId="{998A5CE4-1CCC-E94B-86FA-26AE7D65D44F}" type="pres">
      <dgm:prSet presAssocID="{87DBC735-C91A-3244-8A72-B373FF255DFF}" presName="accent_2" presStyleCnt="0"/>
      <dgm:spPr/>
    </dgm:pt>
    <dgm:pt modelId="{9F20B61B-A0CA-F641-81E7-A42BB062D7D1}" type="pres">
      <dgm:prSet presAssocID="{87DBC735-C91A-3244-8A72-B373FF255DFF}" presName="accentRepeatNode" presStyleLbl="solidFgAcc1" presStyleIdx="1" presStyleCnt="5"/>
      <dgm:spPr/>
    </dgm:pt>
    <dgm:pt modelId="{58804A16-9960-2646-87C0-003F2DE09833}" type="pres">
      <dgm:prSet presAssocID="{B51D658B-5252-8442-86CF-8D296B62EC74}" presName="text_3" presStyleLbl="node1" presStyleIdx="2" presStyleCnt="5">
        <dgm:presLayoutVars>
          <dgm:bulletEnabled val="1"/>
        </dgm:presLayoutVars>
      </dgm:prSet>
      <dgm:spPr/>
      <dgm:t>
        <a:bodyPr/>
        <a:lstStyle/>
        <a:p>
          <a:endParaRPr lang="en-GB"/>
        </a:p>
      </dgm:t>
    </dgm:pt>
    <dgm:pt modelId="{E0A0A057-617C-3241-B003-DE09C09E6A51}" type="pres">
      <dgm:prSet presAssocID="{B51D658B-5252-8442-86CF-8D296B62EC74}" presName="accent_3" presStyleCnt="0"/>
      <dgm:spPr/>
    </dgm:pt>
    <dgm:pt modelId="{141CAB99-0131-364E-A8D3-97918C57C6D7}" type="pres">
      <dgm:prSet presAssocID="{B51D658B-5252-8442-86CF-8D296B62EC74}" presName="accentRepeatNode" presStyleLbl="solidFgAcc1" presStyleIdx="2" presStyleCnt="5"/>
      <dgm:spPr/>
    </dgm:pt>
    <dgm:pt modelId="{F6CAC06C-C9AB-5340-AF85-71181CC30DA9}" type="pres">
      <dgm:prSet presAssocID="{1603A3F3-E8DE-964D-9F01-603CC4E5C2C9}" presName="text_4" presStyleLbl="node1" presStyleIdx="3" presStyleCnt="5">
        <dgm:presLayoutVars>
          <dgm:bulletEnabled val="1"/>
        </dgm:presLayoutVars>
      </dgm:prSet>
      <dgm:spPr/>
      <dgm:t>
        <a:bodyPr/>
        <a:lstStyle/>
        <a:p>
          <a:endParaRPr lang="en-GB"/>
        </a:p>
      </dgm:t>
    </dgm:pt>
    <dgm:pt modelId="{CB100638-771D-9C48-A12C-8773B7BA4046}" type="pres">
      <dgm:prSet presAssocID="{1603A3F3-E8DE-964D-9F01-603CC4E5C2C9}" presName="accent_4" presStyleCnt="0"/>
      <dgm:spPr/>
    </dgm:pt>
    <dgm:pt modelId="{8A829693-A42A-0747-B6DC-158AD4023AC8}" type="pres">
      <dgm:prSet presAssocID="{1603A3F3-E8DE-964D-9F01-603CC4E5C2C9}" presName="accentRepeatNode" presStyleLbl="solidFgAcc1" presStyleIdx="3" presStyleCnt="5"/>
      <dgm:spPr/>
    </dgm:pt>
    <dgm:pt modelId="{F0576D9D-CA05-E943-8A86-7F56A99B1EDE}" type="pres">
      <dgm:prSet presAssocID="{FDD9FE70-EA34-0B45-968B-0A196D272282}" presName="text_5" presStyleLbl="node1" presStyleIdx="4" presStyleCnt="5">
        <dgm:presLayoutVars>
          <dgm:bulletEnabled val="1"/>
        </dgm:presLayoutVars>
      </dgm:prSet>
      <dgm:spPr/>
      <dgm:t>
        <a:bodyPr/>
        <a:lstStyle/>
        <a:p>
          <a:endParaRPr lang="en-GB"/>
        </a:p>
      </dgm:t>
    </dgm:pt>
    <dgm:pt modelId="{640E3710-C2F5-DC42-B7BF-7893B996512F}" type="pres">
      <dgm:prSet presAssocID="{FDD9FE70-EA34-0B45-968B-0A196D272282}" presName="accent_5" presStyleCnt="0"/>
      <dgm:spPr/>
    </dgm:pt>
    <dgm:pt modelId="{CD02E2FA-B214-7541-B9D6-5896B3EE2F4C}" type="pres">
      <dgm:prSet presAssocID="{FDD9FE70-EA34-0B45-968B-0A196D272282}" presName="accentRepeatNode" presStyleLbl="solidFgAcc1" presStyleIdx="4" presStyleCnt="5"/>
      <dgm:spPr/>
    </dgm:pt>
  </dgm:ptLst>
  <dgm:cxnLst>
    <dgm:cxn modelId="{BD3B72AE-4D3B-6540-93A6-B2AB1D35F03E}" type="presOf" srcId="{6E1D280C-19D7-3741-83D7-0AEBFCE5E9CE}" destId="{DC4F4637-3C24-E742-BF1F-0983A892D03C}" srcOrd="0" destOrd="0" presId="urn:microsoft.com/office/officeart/2008/layout/VerticalCurvedList"/>
    <dgm:cxn modelId="{F8D05959-6A85-D940-A40A-75CBC57672F2}" srcId="{2D1128D0-F192-4845-9CA9-3C0E3E37A813}" destId="{B51D658B-5252-8442-86CF-8D296B62EC74}" srcOrd="2" destOrd="0" parTransId="{5B810667-B58A-C444-A224-ADBEC7EC8E64}" sibTransId="{CAB7659F-D148-B746-B7BE-DF03F053C19A}"/>
    <dgm:cxn modelId="{5274B608-5D3E-BB45-85F5-A17DEC5B7CD7}" type="presOf" srcId="{2D1128D0-F192-4845-9CA9-3C0E3E37A813}" destId="{61DC6DB5-9CC5-D746-B6A7-5135F8C42141}" srcOrd="0" destOrd="0" presId="urn:microsoft.com/office/officeart/2008/layout/VerticalCurvedList"/>
    <dgm:cxn modelId="{DDDECFBE-6263-8A49-8402-CA7CF89B78D0}" type="presOf" srcId="{FDD9FE70-EA34-0B45-968B-0A196D272282}" destId="{F0576D9D-CA05-E943-8A86-7F56A99B1EDE}" srcOrd="0" destOrd="0" presId="urn:microsoft.com/office/officeart/2008/layout/VerticalCurvedList"/>
    <dgm:cxn modelId="{6242CB2A-552E-3C4D-B744-8E5A9795D700}" srcId="{2D1128D0-F192-4845-9CA9-3C0E3E37A813}" destId="{FDD9FE70-EA34-0B45-968B-0A196D272282}" srcOrd="4" destOrd="0" parTransId="{4FF01C18-10D2-404D-AF7F-28BDEB500422}" sibTransId="{94D1793B-26BE-9D47-9058-84413D262AC7}"/>
    <dgm:cxn modelId="{2B2D7F35-DACD-8E49-889D-8D3D86158158}" type="presOf" srcId="{B12133C5-0C7C-BE45-82FF-6AD7426434B1}" destId="{289301CB-F06F-C248-BF1F-5A4AA36665EF}" srcOrd="0" destOrd="0" presId="urn:microsoft.com/office/officeart/2008/layout/VerticalCurvedList"/>
    <dgm:cxn modelId="{76837528-4F62-934F-8ECD-2D2B9AE20F67}" type="presOf" srcId="{1603A3F3-E8DE-964D-9F01-603CC4E5C2C9}" destId="{F6CAC06C-C9AB-5340-AF85-71181CC30DA9}" srcOrd="0" destOrd="0" presId="urn:microsoft.com/office/officeart/2008/layout/VerticalCurvedList"/>
    <dgm:cxn modelId="{458BDF56-67BF-D441-AD2E-3D6631A36DF3}" type="presOf" srcId="{B51D658B-5252-8442-86CF-8D296B62EC74}" destId="{58804A16-9960-2646-87C0-003F2DE09833}" srcOrd="0" destOrd="0" presId="urn:microsoft.com/office/officeart/2008/layout/VerticalCurvedList"/>
    <dgm:cxn modelId="{742D5EC4-C74C-2249-8914-C53528574798}" srcId="{2D1128D0-F192-4845-9CA9-3C0E3E37A813}" destId="{6E1D280C-19D7-3741-83D7-0AEBFCE5E9CE}" srcOrd="0" destOrd="0" parTransId="{FFD12FD9-82EA-CE4B-8E6F-1F769536FBCE}" sibTransId="{B12133C5-0C7C-BE45-82FF-6AD7426434B1}"/>
    <dgm:cxn modelId="{D8BD6E9B-F117-674E-BD88-A8A5DA6143F7}" srcId="{2D1128D0-F192-4845-9CA9-3C0E3E37A813}" destId="{1603A3F3-E8DE-964D-9F01-603CC4E5C2C9}" srcOrd="3" destOrd="0" parTransId="{1458E49C-F804-B348-A64A-8F4140DA40D1}" sibTransId="{92FA793F-0740-FC46-8B63-903B0A635B37}"/>
    <dgm:cxn modelId="{3B424580-EF82-7845-BA1D-9AFD4A90E101}" srcId="{2D1128D0-F192-4845-9CA9-3C0E3E37A813}" destId="{87DBC735-C91A-3244-8A72-B373FF255DFF}" srcOrd="1" destOrd="0" parTransId="{D0852713-377C-374A-A78E-6C918EDAB103}" sibTransId="{377D130F-62B9-A648-AD10-B5D01AE91568}"/>
    <dgm:cxn modelId="{8B11DFF1-8590-A24E-9479-62136E7C5214}" type="presOf" srcId="{87DBC735-C91A-3244-8A72-B373FF255DFF}" destId="{0F8A5983-8BCE-2E4D-B43D-56EEEDC88113}" srcOrd="0" destOrd="0" presId="urn:microsoft.com/office/officeart/2008/layout/VerticalCurvedList"/>
    <dgm:cxn modelId="{AA916D7C-4886-0149-BD8A-32D984EC63B4}" type="presParOf" srcId="{61DC6DB5-9CC5-D746-B6A7-5135F8C42141}" destId="{59B709EC-4ADC-D245-B74D-9A2EE1A00E9C}" srcOrd="0" destOrd="0" presId="urn:microsoft.com/office/officeart/2008/layout/VerticalCurvedList"/>
    <dgm:cxn modelId="{1C1F48F2-DFAC-2340-949B-C4B388E76DF4}" type="presParOf" srcId="{59B709EC-4ADC-D245-B74D-9A2EE1A00E9C}" destId="{F30E0B05-F2C5-F44C-9B34-B69CF7215D64}" srcOrd="0" destOrd="0" presId="urn:microsoft.com/office/officeart/2008/layout/VerticalCurvedList"/>
    <dgm:cxn modelId="{86D4D453-85A7-FF43-B49A-021046E650D3}" type="presParOf" srcId="{F30E0B05-F2C5-F44C-9B34-B69CF7215D64}" destId="{265E2D84-1552-8240-A9C8-376A32BCC558}" srcOrd="0" destOrd="0" presId="urn:microsoft.com/office/officeart/2008/layout/VerticalCurvedList"/>
    <dgm:cxn modelId="{8479EFFD-25D2-AB46-93C6-A633FD2883A0}" type="presParOf" srcId="{F30E0B05-F2C5-F44C-9B34-B69CF7215D64}" destId="{289301CB-F06F-C248-BF1F-5A4AA36665EF}" srcOrd="1" destOrd="0" presId="urn:microsoft.com/office/officeart/2008/layout/VerticalCurvedList"/>
    <dgm:cxn modelId="{3CAA9D0D-E562-D641-B92E-680CEDF4F1B6}" type="presParOf" srcId="{F30E0B05-F2C5-F44C-9B34-B69CF7215D64}" destId="{352E071D-E7BD-0D44-8B3B-48E37F7603F2}" srcOrd="2" destOrd="0" presId="urn:microsoft.com/office/officeart/2008/layout/VerticalCurvedList"/>
    <dgm:cxn modelId="{0D06AC7E-721E-5D4C-9010-2F8AE8FD2F37}" type="presParOf" srcId="{F30E0B05-F2C5-F44C-9B34-B69CF7215D64}" destId="{6D5525DE-CA7D-BE41-B0C7-37F5FD849B59}" srcOrd="3" destOrd="0" presId="urn:microsoft.com/office/officeart/2008/layout/VerticalCurvedList"/>
    <dgm:cxn modelId="{E69877AC-DB79-9941-9593-DD7862142950}" type="presParOf" srcId="{59B709EC-4ADC-D245-B74D-9A2EE1A00E9C}" destId="{DC4F4637-3C24-E742-BF1F-0983A892D03C}" srcOrd="1" destOrd="0" presId="urn:microsoft.com/office/officeart/2008/layout/VerticalCurvedList"/>
    <dgm:cxn modelId="{BEC73024-1D52-C74A-B0AC-DBFF82A523CD}" type="presParOf" srcId="{59B709EC-4ADC-D245-B74D-9A2EE1A00E9C}" destId="{17BD7652-ED74-994C-B3CF-1E85B38ADADC}" srcOrd="2" destOrd="0" presId="urn:microsoft.com/office/officeart/2008/layout/VerticalCurvedList"/>
    <dgm:cxn modelId="{5FCA0A3A-3050-5B4B-9FCE-49ADB7B43543}" type="presParOf" srcId="{17BD7652-ED74-994C-B3CF-1E85B38ADADC}" destId="{4E333FF7-8422-5F49-84B1-258C5DA6B522}" srcOrd="0" destOrd="0" presId="urn:microsoft.com/office/officeart/2008/layout/VerticalCurvedList"/>
    <dgm:cxn modelId="{8298669A-57D7-5B46-AF8C-595AE8818258}" type="presParOf" srcId="{59B709EC-4ADC-D245-B74D-9A2EE1A00E9C}" destId="{0F8A5983-8BCE-2E4D-B43D-56EEEDC88113}" srcOrd="3" destOrd="0" presId="urn:microsoft.com/office/officeart/2008/layout/VerticalCurvedList"/>
    <dgm:cxn modelId="{339E836E-2570-3049-ACEC-3BDBD6B8F079}" type="presParOf" srcId="{59B709EC-4ADC-D245-B74D-9A2EE1A00E9C}" destId="{998A5CE4-1CCC-E94B-86FA-26AE7D65D44F}" srcOrd="4" destOrd="0" presId="urn:microsoft.com/office/officeart/2008/layout/VerticalCurvedList"/>
    <dgm:cxn modelId="{78CC1D0B-98DC-8249-928F-8716E1FEC30A}" type="presParOf" srcId="{998A5CE4-1CCC-E94B-86FA-26AE7D65D44F}" destId="{9F20B61B-A0CA-F641-81E7-A42BB062D7D1}" srcOrd="0" destOrd="0" presId="urn:microsoft.com/office/officeart/2008/layout/VerticalCurvedList"/>
    <dgm:cxn modelId="{215D2C81-9890-FB4B-9A28-5AFB02043B2A}" type="presParOf" srcId="{59B709EC-4ADC-D245-B74D-9A2EE1A00E9C}" destId="{58804A16-9960-2646-87C0-003F2DE09833}" srcOrd="5" destOrd="0" presId="urn:microsoft.com/office/officeart/2008/layout/VerticalCurvedList"/>
    <dgm:cxn modelId="{C2987978-DB1D-A14F-A70E-A89ED90B3A1C}" type="presParOf" srcId="{59B709EC-4ADC-D245-B74D-9A2EE1A00E9C}" destId="{E0A0A057-617C-3241-B003-DE09C09E6A51}" srcOrd="6" destOrd="0" presId="urn:microsoft.com/office/officeart/2008/layout/VerticalCurvedList"/>
    <dgm:cxn modelId="{AE092F43-7DF2-E546-B96C-937754953B82}" type="presParOf" srcId="{E0A0A057-617C-3241-B003-DE09C09E6A51}" destId="{141CAB99-0131-364E-A8D3-97918C57C6D7}" srcOrd="0" destOrd="0" presId="urn:microsoft.com/office/officeart/2008/layout/VerticalCurvedList"/>
    <dgm:cxn modelId="{7E2A5816-D9B9-2046-B0F7-247E8656E68D}" type="presParOf" srcId="{59B709EC-4ADC-D245-B74D-9A2EE1A00E9C}" destId="{F6CAC06C-C9AB-5340-AF85-71181CC30DA9}" srcOrd="7" destOrd="0" presId="urn:microsoft.com/office/officeart/2008/layout/VerticalCurvedList"/>
    <dgm:cxn modelId="{5A192A0E-C233-944A-A6B8-4828BAB2200E}" type="presParOf" srcId="{59B709EC-4ADC-D245-B74D-9A2EE1A00E9C}" destId="{CB100638-771D-9C48-A12C-8773B7BA4046}" srcOrd="8" destOrd="0" presId="urn:microsoft.com/office/officeart/2008/layout/VerticalCurvedList"/>
    <dgm:cxn modelId="{F3B35A92-7BE8-AD44-B7CC-4A0A87261FBF}" type="presParOf" srcId="{CB100638-771D-9C48-A12C-8773B7BA4046}" destId="{8A829693-A42A-0747-B6DC-158AD4023AC8}" srcOrd="0" destOrd="0" presId="urn:microsoft.com/office/officeart/2008/layout/VerticalCurvedList"/>
    <dgm:cxn modelId="{C641B023-5435-3743-B91C-FD737943E1AE}" type="presParOf" srcId="{59B709EC-4ADC-D245-B74D-9A2EE1A00E9C}" destId="{F0576D9D-CA05-E943-8A86-7F56A99B1EDE}" srcOrd="9" destOrd="0" presId="urn:microsoft.com/office/officeart/2008/layout/VerticalCurvedList"/>
    <dgm:cxn modelId="{2C805764-96C3-A348-9331-15738291620C}" type="presParOf" srcId="{59B709EC-4ADC-D245-B74D-9A2EE1A00E9C}" destId="{640E3710-C2F5-DC42-B7BF-7893B996512F}" srcOrd="10" destOrd="0" presId="urn:microsoft.com/office/officeart/2008/layout/VerticalCurvedList"/>
    <dgm:cxn modelId="{43F67225-F60F-7442-9C01-436025AF2F84}" type="presParOf" srcId="{640E3710-C2F5-DC42-B7BF-7893B996512F}" destId="{CD02E2FA-B214-7541-B9D6-5896B3EE2F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FAFFED-F570-4D5D-B092-C48F35005B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D9E0812-349E-42CC-AC16-3E1F56C712A9}">
      <dgm:prSet custT="1"/>
      <dgm:spPr/>
      <dgm:t>
        <a:bodyPr/>
        <a:lstStyle/>
        <a:p>
          <a:r>
            <a:rPr lang="es-ES_tradnl" sz="1800" b="0" dirty="0" smtClean="0">
              <a:latin typeface="Arial" panose="020B0604020202020204" pitchFamily="34" charset="0"/>
              <a:cs typeface="Arial" panose="020B0604020202020204" pitchFamily="34" charset="0"/>
            </a:rPr>
            <a:t>Company</a:t>
          </a:r>
          <a:r>
            <a:rPr lang="es-ES_tradnl" sz="1800" b="0" baseline="0" dirty="0" smtClean="0">
              <a:latin typeface="Arial" panose="020B0604020202020204" pitchFamily="34" charset="0"/>
              <a:cs typeface="Arial" panose="020B0604020202020204" pitchFamily="34" charset="0"/>
            </a:rPr>
            <a:t> visits</a:t>
          </a:r>
          <a:endParaRPr lang="es-ES_tradnl" sz="1800" b="0" dirty="0" smtClean="0">
            <a:latin typeface="Arial" panose="020B0604020202020204" pitchFamily="34" charset="0"/>
            <a:cs typeface="Arial" panose="020B0604020202020204" pitchFamily="34" charset="0"/>
          </a:endParaRPr>
        </a:p>
      </dgm:t>
    </dgm:pt>
    <dgm:pt modelId="{862E26DF-9370-444F-8500-A4476DD88AA9}" type="parTrans" cxnId="{DE2CD74E-6793-419A-AB03-25D81A6A44D5}">
      <dgm:prSet/>
      <dgm:spPr/>
      <dgm:t>
        <a:bodyPr/>
        <a:lstStyle/>
        <a:p>
          <a:endParaRPr lang="en-GB" sz="1800" b="0"/>
        </a:p>
      </dgm:t>
    </dgm:pt>
    <dgm:pt modelId="{D616A58F-4F79-4AD0-8BFC-A3BBB0B9445F}" type="sibTrans" cxnId="{DE2CD74E-6793-419A-AB03-25D81A6A44D5}">
      <dgm:prSet/>
      <dgm:spPr/>
      <dgm:t>
        <a:bodyPr/>
        <a:lstStyle/>
        <a:p>
          <a:endParaRPr lang="en-GB" sz="1800" b="0"/>
        </a:p>
      </dgm:t>
    </dgm:pt>
    <dgm:pt modelId="{68903C4D-8008-40CC-8711-EC9D2DF58CBD}">
      <dgm:prSet custT="1"/>
      <dgm:spPr/>
      <dgm:t>
        <a:bodyPr/>
        <a:lstStyle/>
        <a:p>
          <a:r>
            <a:rPr lang="es-PE" sz="1800" b="0" dirty="0" smtClean="0">
              <a:latin typeface="Arial" panose="020B0604020202020204" pitchFamily="34" charset="0"/>
              <a:cs typeface="Arial" panose="020B0604020202020204" pitchFamily="34" charset="0"/>
            </a:rPr>
            <a:t>Road</a:t>
          </a:r>
          <a:r>
            <a:rPr lang="es-PE" sz="1800" b="0" baseline="0" dirty="0" smtClean="0">
              <a:latin typeface="Arial" panose="020B0604020202020204" pitchFamily="34" charset="0"/>
              <a:cs typeface="Arial" panose="020B0604020202020204" pitchFamily="34" charset="0"/>
            </a:rPr>
            <a:t> shows </a:t>
          </a:r>
          <a:endParaRPr lang="es-PE" sz="1800" b="0" dirty="0" smtClean="0">
            <a:latin typeface="Arial" panose="020B0604020202020204" pitchFamily="34" charset="0"/>
            <a:cs typeface="Arial" panose="020B0604020202020204" pitchFamily="34" charset="0"/>
          </a:endParaRPr>
        </a:p>
      </dgm:t>
    </dgm:pt>
    <dgm:pt modelId="{37D00198-8427-4927-A142-C2A6068C856A}" type="parTrans" cxnId="{9C46CE09-C5A3-40C3-B2CF-CC5DE7C27BC0}">
      <dgm:prSet/>
      <dgm:spPr/>
      <dgm:t>
        <a:bodyPr/>
        <a:lstStyle/>
        <a:p>
          <a:endParaRPr lang="en-GB" sz="1800" b="0"/>
        </a:p>
      </dgm:t>
    </dgm:pt>
    <dgm:pt modelId="{D50BAD0C-37A1-4368-8706-A03CA3373B99}" type="sibTrans" cxnId="{9C46CE09-C5A3-40C3-B2CF-CC5DE7C27BC0}">
      <dgm:prSet/>
      <dgm:spPr/>
      <dgm:t>
        <a:bodyPr/>
        <a:lstStyle/>
        <a:p>
          <a:endParaRPr lang="en-GB" sz="1800" b="0"/>
        </a:p>
      </dgm:t>
    </dgm:pt>
    <dgm:pt modelId="{214DDF6B-1D90-4548-A1F7-93E70F2F6F78}">
      <dgm:prSet custT="1"/>
      <dgm:spPr/>
      <dgm:t>
        <a:bodyPr/>
        <a:lstStyle/>
        <a:p>
          <a:r>
            <a:rPr lang="es-PE" sz="1800" b="0" dirty="0" smtClean="0">
              <a:latin typeface="Arial" panose="020B0604020202020204" pitchFamily="34" charset="0"/>
              <a:cs typeface="Arial" panose="020B0604020202020204" pitchFamily="34" charset="0"/>
            </a:rPr>
            <a:t>Emails </a:t>
          </a:r>
        </a:p>
      </dgm:t>
    </dgm:pt>
    <dgm:pt modelId="{D00936CA-3989-4DBC-8237-F350B79FE19A}" type="parTrans" cxnId="{2B604CA2-993C-49BA-A175-7F94E1FB5473}">
      <dgm:prSet/>
      <dgm:spPr/>
      <dgm:t>
        <a:bodyPr/>
        <a:lstStyle/>
        <a:p>
          <a:endParaRPr lang="en-GB" sz="1800" b="0"/>
        </a:p>
      </dgm:t>
    </dgm:pt>
    <dgm:pt modelId="{8A2484B6-9011-441A-8D48-B037D07D620F}" type="sibTrans" cxnId="{2B604CA2-993C-49BA-A175-7F94E1FB5473}">
      <dgm:prSet/>
      <dgm:spPr/>
      <dgm:t>
        <a:bodyPr/>
        <a:lstStyle/>
        <a:p>
          <a:endParaRPr lang="en-GB" sz="1800" b="0"/>
        </a:p>
      </dgm:t>
    </dgm:pt>
    <dgm:pt modelId="{6CFA27CE-D998-4622-9133-5678EEFCB93D}">
      <dgm:prSet custT="1"/>
      <dgm:spPr/>
      <dgm:t>
        <a:bodyPr/>
        <a:lstStyle/>
        <a:p>
          <a:r>
            <a:rPr lang="es-PE" sz="1800" b="0" dirty="0" smtClean="0">
              <a:latin typeface="Arial" panose="020B0604020202020204" pitchFamily="34" charset="0"/>
              <a:cs typeface="Arial" panose="020B0604020202020204" pitchFamily="34" charset="0"/>
            </a:rPr>
            <a:t>Letters with brochures</a:t>
          </a:r>
        </a:p>
      </dgm:t>
    </dgm:pt>
    <dgm:pt modelId="{9F6518AF-9CF6-4C44-AB3F-CD7CFE7A2A22}" type="sibTrans" cxnId="{EF034802-29AA-4186-998A-94281BC44881}">
      <dgm:prSet/>
      <dgm:spPr/>
      <dgm:t>
        <a:bodyPr/>
        <a:lstStyle/>
        <a:p>
          <a:endParaRPr lang="en-GB" sz="1800" b="0"/>
        </a:p>
      </dgm:t>
    </dgm:pt>
    <dgm:pt modelId="{FF2117BC-733B-485B-B4D9-99CEA5960957}" type="parTrans" cxnId="{EF034802-29AA-4186-998A-94281BC44881}">
      <dgm:prSet/>
      <dgm:spPr/>
      <dgm:t>
        <a:bodyPr/>
        <a:lstStyle/>
        <a:p>
          <a:endParaRPr lang="en-GB" sz="1800" b="0"/>
        </a:p>
      </dgm:t>
    </dgm:pt>
    <dgm:pt modelId="{24042940-574F-4F5D-878C-C3399FFE9E29}">
      <dgm:prSet custT="1"/>
      <dgm:spPr/>
      <dgm:t>
        <a:bodyPr/>
        <a:lstStyle/>
        <a:p>
          <a:r>
            <a:rPr lang="it-IT" sz="1800" b="0" dirty="0" err="1" smtClean="0">
              <a:latin typeface="Arial" panose="020B0604020202020204" pitchFamily="34" charset="0"/>
              <a:cs typeface="Arial" panose="020B0604020202020204" pitchFamily="34" charset="0"/>
            </a:rPr>
            <a:t>EBMO’s</a:t>
          </a:r>
          <a:r>
            <a:rPr lang="it-IT" sz="1800" b="0" dirty="0" smtClean="0">
              <a:latin typeface="Arial" panose="020B0604020202020204" pitchFamily="34" charset="0"/>
              <a:cs typeface="Arial" panose="020B0604020202020204" pitchFamily="34" charset="0"/>
            </a:rPr>
            <a:t> </a:t>
          </a:r>
          <a:r>
            <a:rPr lang="it-IT" sz="1800" b="0" dirty="0" err="1" smtClean="0">
              <a:latin typeface="Arial" panose="020B0604020202020204" pitchFamily="34" charset="0"/>
              <a:cs typeface="Arial" panose="020B0604020202020204" pitchFamily="34" charset="0"/>
            </a:rPr>
            <a:t>ambassadors</a:t>
          </a:r>
          <a:r>
            <a:rPr lang="it-IT" sz="1800" b="0" dirty="0" smtClean="0">
              <a:latin typeface="Arial" panose="020B0604020202020204" pitchFamily="34" charset="0"/>
              <a:cs typeface="Arial" panose="020B0604020202020204" pitchFamily="34" charset="0"/>
            </a:rPr>
            <a:t> (</a:t>
          </a:r>
          <a:r>
            <a:rPr lang="it-IT" sz="1800" b="0" dirty="0" err="1" smtClean="0">
              <a:latin typeface="Arial" panose="020B0604020202020204" pitchFamily="34" charset="0"/>
              <a:cs typeface="Arial" panose="020B0604020202020204" pitchFamily="34" charset="0"/>
            </a:rPr>
            <a:t>peer</a:t>
          </a:r>
          <a:r>
            <a:rPr lang="it-IT" sz="1800" b="0" dirty="0" smtClean="0">
              <a:latin typeface="Arial" panose="020B0604020202020204" pitchFamily="34" charset="0"/>
              <a:cs typeface="Arial" panose="020B0604020202020204" pitchFamily="34" charset="0"/>
            </a:rPr>
            <a:t> to </a:t>
          </a:r>
          <a:r>
            <a:rPr lang="it-IT" sz="1800" b="0" dirty="0" err="1" smtClean="0">
              <a:latin typeface="Arial" panose="020B0604020202020204" pitchFamily="34" charset="0"/>
              <a:cs typeface="Arial" panose="020B0604020202020204" pitchFamily="34" charset="0"/>
            </a:rPr>
            <a:t>peer</a:t>
          </a:r>
          <a:r>
            <a:rPr lang="it-IT" sz="1800" b="0" dirty="0" smtClean="0">
              <a:latin typeface="Arial" panose="020B0604020202020204" pitchFamily="34" charset="0"/>
              <a:cs typeface="Arial" panose="020B0604020202020204" pitchFamily="34" charset="0"/>
            </a:rPr>
            <a:t>)</a:t>
          </a:r>
          <a:endParaRPr lang="es-PE" sz="1800" b="0" dirty="0" smtClean="0">
            <a:latin typeface="Arial" panose="020B0604020202020204" pitchFamily="34" charset="0"/>
            <a:cs typeface="Arial" panose="020B0604020202020204" pitchFamily="34" charset="0"/>
          </a:endParaRPr>
        </a:p>
      </dgm:t>
    </dgm:pt>
    <dgm:pt modelId="{C204391B-D5E8-472A-9E28-474D3630AB2E}" type="sibTrans" cxnId="{3FCE2E77-DD2B-4C74-BA5B-FF479DAD9799}">
      <dgm:prSet/>
      <dgm:spPr/>
      <dgm:t>
        <a:bodyPr/>
        <a:lstStyle/>
        <a:p>
          <a:endParaRPr lang="en-GB" sz="1800" b="0"/>
        </a:p>
      </dgm:t>
    </dgm:pt>
    <dgm:pt modelId="{8AE9CBC1-6F4A-4F7B-9647-31D45BE91C56}" type="parTrans" cxnId="{3FCE2E77-DD2B-4C74-BA5B-FF479DAD9799}">
      <dgm:prSet/>
      <dgm:spPr/>
      <dgm:t>
        <a:bodyPr/>
        <a:lstStyle/>
        <a:p>
          <a:endParaRPr lang="en-GB" sz="1800" b="0"/>
        </a:p>
      </dgm:t>
    </dgm:pt>
    <dgm:pt modelId="{B09CA70E-71DE-4DA5-AB7E-26CB0267D703}">
      <dgm:prSet custT="1"/>
      <dgm:spPr/>
      <dgm:t>
        <a:bodyPr/>
        <a:lstStyle/>
        <a:p>
          <a:r>
            <a:rPr lang="es-PE" sz="1800" b="0" dirty="0" smtClean="0">
              <a:latin typeface="Arial" panose="020B0604020202020204" pitchFamily="34" charset="0"/>
              <a:cs typeface="Arial" panose="020B0604020202020204" pitchFamily="34" charset="0"/>
            </a:rPr>
            <a:t>Website</a:t>
          </a:r>
          <a:r>
            <a:rPr lang="es-PE" sz="1800" b="0" baseline="0" dirty="0" smtClean="0">
              <a:latin typeface="Arial" panose="020B0604020202020204" pitchFamily="34" charset="0"/>
              <a:cs typeface="Arial" panose="020B0604020202020204" pitchFamily="34" charset="0"/>
            </a:rPr>
            <a:t> </a:t>
          </a:r>
          <a:endParaRPr lang="es-PE" sz="1800" b="0" dirty="0" smtClean="0">
            <a:latin typeface="Arial" panose="020B0604020202020204" pitchFamily="34" charset="0"/>
            <a:cs typeface="Arial" panose="020B0604020202020204" pitchFamily="34" charset="0"/>
          </a:endParaRPr>
        </a:p>
      </dgm:t>
    </dgm:pt>
    <dgm:pt modelId="{1B94F1BD-16A4-47F2-B794-293114FC42E9}" type="parTrans" cxnId="{4329BF4B-B260-4EA1-B175-903619FC50FA}">
      <dgm:prSet/>
      <dgm:spPr/>
      <dgm:t>
        <a:bodyPr/>
        <a:lstStyle/>
        <a:p>
          <a:endParaRPr lang="es-PE" sz="1800" b="0"/>
        </a:p>
      </dgm:t>
    </dgm:pt>
    <dgm:pt modelId="{0CAD907E-D2F4-433E-832E-3D3E78C34F36}" type="sibTrans" cxnId="{4329BF4B-B260-4EA1-B175-903619FC50FA}">
      <dgm:prSet/>
      <dgm:spPr/>
      <dgm:t>
        <a:bodyPr/>
        <a:lstStyle/>
        <a:p>
          <a:endParaRPr lang="es-PE" sz="1800" b="0"/>
        </a:p>
      </dgm:t>
    </dgm:pt>
    <dgm:pt modelId="{262D5FDF-7392-4A32-8B08-FB0448072D1B}">
      <dgm:prSet custT="1"/>
      <dgm:spPr/>
      <dgm:t>
        <a:bodyPr/>
        <a:lstStyle/>
        <a:p>
          <a:r>
            <a:rPr lang="es-PE" sz="1800" b="0" dirty="0" smtClean="0">
              <a:latin typeface="Arial" panose="020B0604020202020204" pitchFamily="34" charset="0"/>
              <a:cs typeface="Arial" panose="020B0604020202020204" pitchFamily="34" charset="0"/>
            </a:rPr>
            <a:t>Information events </a:t>
          </a:r>
        </a:p>
      </dgm:t>
    </dgm:pt>
    <dgm:pt modelId="{3C642D52-3DAB-4C98-AE3D-C2E9E37668C1}" type="parTrans" cxnId="{5EBBCF30-B734-40B5-B8CE-437D597305EE}">
      <dgm:prSet/>
      <dgm:spPr/>
      <dgm:t>
        <a:bodyPr/>
        <a:lstStyle/>
        <a:p>
          <a:endParaRPr lang="es-PE" sz="1800" b="0"/>
        </a:p>
      </dgm:t>
    </dgm:pt>
    <dgm:pt modelId="{3EDF6EE3-E395-4E14-B09E-7857033952A0}" type="sibTrans" cxnId="{5EBBCF30-B734-40B5-B8CE-437D597305EE}">
      <dgm:prSet/>
      <dgm:spPr/>
      <dgm:t>
        <a:bodyPr/>
        <a:lstStyle/>
        <a:p>
          <a:endParaRPr lang="es-PE" sz="1800" b="0"/>
        </a:p>
      </dgm:t>
    </dgm:pt>
    <dgm:pt modelId="{C1FD9182-DA2D-4B92-A368-5EBF686AB09C}">
      <dgm:prSet custT="1"/>
      <dgm:spPr/>
      <dgm:t>
        <a:bodyPr/>
        <a:lstStyle/>
        <a:p>
          <a:r>
            <a:rPr lang="es-PE" sz="1800" b="0" dirty="0" smtClean="0">
              <a:latin typeface="Arial" panose="020B0604020202020204" pitchFamily="34" charset="0"/>
              <a:cs typeface="Arial" panose="020B0604020202020204" pitchFamily="34" charset="0"/>
            </a:rPr>
            <a:t>Social media</a:t>
          </a:r>
        </a:p>
      </dgm:t>
    </dgm:pt>
    <dgm:pt modelId="{F2EB2B7F-1C77-4BED-93FC-18F00E3AB480}" type="parTrans" cxnId="{DFCDFB86-E62E-425D-B414-3DE8AF247CB1}">
      <dgm:prSet/>
      <dgm:spPr/>
      <dgm:t>
        <a:bodyPr/>
        <a:lstStyle/>
        <a:p>
          <a:endParaRPr lang="es-PE" sz="1800" b="0"/>
        </a:p>
      </dgm:t>
    </dgm:pt>
    <dgm:pt modelId="{B0F092AA-F2FF-4F70-8090-01E5CB71B28C}" type="sibTrans" cxnId="{DFCDFB86-E62E-425D-B414-3DE8AF247CB1}">
      <dgm:prSet/>
      <dgm:spPr/>
      <dgm:t>
        <a:bodyPr/>
        <a:lstStyle/>
        <a:p>
          <a:endParaRPr lang="es-PE" sz="1800" b="0"/>
        </a:p>
      </dgm:t>
    </dgm:pt>
    <dgm:pt modelId="{A41B457E-1B3F-4B93-A5CA-DE8D56541E37}">
      <dgm:prSet custT="1"/>
      <dgm:spPr/>
      <dgm:t>
        <a:bodyPr/>
        <a:lstStyle/>
        <a:p>
          <a:r>
            <a:rPr lang="es-PE" sz="1800" b="0" dirty="0" smtClean="0">
              <a:latin typeface="Arial" panose="020B0604020202020204" pitchFamily="34" charset="0"/>
              <a:cs typeface="Arial" panose="020B0604020202020204" pitchFamily="34" charset="0"/>
            </a:rPr>
            <a:t>Advertisement on radio, TV, newspaper </a:t>
          </a:r>
        </a:p>
      </dgm:t>
    </dgm:pt>
    <dgm:pt modelId="{52F79316-7B24-479A-A6BE-28FF1B68F1E5}" type="parTrans" cxnId="{AE527DEB-69E6-4E13-A9CC-992AE2A3DB49}">
      <dgm:prSet/>
      <dgm:spPr/>
      <dgm:t>
        <a:bodyPr/>
        <a:lstStyle/>
        <a:p>
          <a:endParaRPr lang="es-PE" sz="1800" b="0"/>
        </a:p>
      </dgm:t>
    </dgm:pt>
    <dgm:pt modelId="{59CA5D3F-FB9C-46FF-843E-B76BE0913E4B}" type="sibTrans" cxnId="{AE527DEB-69E6-4E13-A9CC-992AE2A3DB49}">
      <dgm:prSet/>
      <dgm:spPr/>
      <dgm:t>
        <a:bodyPr/>
        <a:lstStyle/>
        <a:p>
          <a:endParaRPr lang="es-PE" sz="1800" b="0"/>
        </a:p>
      </dgm:t>
    </dgm:pt>
    <dgm:pt modelId="{5D1E52CD-8BFA-4CFA-A01D-44F3D31E74D6}">
      <dgm:prSet custT="1"/>
      <dgm:spPr/>
      <dgm:t>
        <a:bodyPr/>
        <a:lstStyle/>
        <a:p>
          <a:r>
            <a:rPr lang="es-PE" sz="1800" b="0" dirty="0" smtClean="0">
              <a:latin typeface="Arial" panose="020B0604020202020204" pitchFamily="34" charset="0"/>
              <a:cs typeface="Arial" panose="020B0604020202020204" pitchFamily="34" charset="0"/>
            </a:rPr>
            <a:t>Calls</a:t>
          </a:r>
        </a:p>
      </dgm:t>
    </dgm:pt>
    <dgm:pt modelId="{9FEA5686-76F2-416A-A89E-1BEBD75611A8}" type="parTrans" cxnId="{C6DC0CB7-DAD2-4139-8EE1-684BA148FE86}">
      <dgm:prSet/>
      <dgm:spPr/>
      <dgm:t>
        <a:bodyPr/>
        <a:lstStyle/>
        <a:p>
          <a:endParaRPr lang="es-PE" sz="1800" b="0"/>
        </a:p>
      </dgm:t>
    </dgm:pt>
    <dgm:pt modelId="{2251D3B3-E840-46B5-8BB3-8E4AF3993D7D}" type="sibTrans" cxnId="{C6DC0CB7-DAD2-4139-8EE1-684BA148FE86}">
      <dgm:prSet/>
      <dgm:spPr/>
      <dgm:t>
        <a:bodyPr/>
        <a:lstStyle/>
        <a:p>
          <a:endParaRPr lang="es-PE" sz="1800" b="0"/>
        </a:p>
      </dgm:t>
    </dgm:pt>
    <dgm:pt modelId="{18EF0AE5-EE6B-D748-B524-ED3CBED6A260}">
      <dgm:prSet custT="1"/>
      <dgm:spPr/>
      <dgm:t>
        <a:bodyPr/>
        <a:lstStyle/>
        <a:p>
          <a:r>
            <a:rPr lang="es-PE" sz="1800" b="0" dirty="0" smtClean="0">
              <a:latin typeface="Arial" panose="020B0604020202020204" pitchFamily="34" charset="0"/>
              <a:cs typeface="Arial" panose="020B0604020202020204" pitchFamily="34" charset="0"/>
            </a:rPr>
            <a:t>New Members Info Pack </a:t>
          </a:r>
        </a:p>
      </dgm:t>
    </dgm:pt>
    <dgm:pt modelId="{0F310B1B-BCA6-B14A-A9B5-78EC6CC3D3D5}" type="parTrans" cxnId="{D87950A8-FA94-B64B-8A8E-3B3D7A566F9C}">
      <dgm:prSet/>
      <dgm:spPr/>
      <dgm:t>
        <a:bodyPr/>
        <a:lstStyle/>
        <a:p>
          <a:endParaRPr lang="en-US" sz="1800" b="0"/>
        </a:p>
      </dgm:t>
    </dgm:pt>
    <dgm:pt modelId="{387D4AE4-AE2E-1842-B331-1EDF14C1851D}" type="sibTrans" cxnId="{D87950A8-FA94-B64B-8A8E-3B3D7A566F9C}">
      <dgm:prSet/>
      <dgm:spPr/>
      <dgm:t>
        <a:bodyPr/>
        <a:lstStyle/>
        <a:p>
          <a:endParaRPr lang="en-US" sz="1800" b="0"/>
        </a:p>
      </dgm:t>
    </dgm:pt>
    <dgm:pt modelId="{829C5A11-8507-EF46-81DE-55DB04566C34}">
      <dgm:prSet custT="1"/>
      <dgm:spPr/>
      <dgm:t>
        <a:bodyPr/>
        <a:lstStyle/>
        <a:p>
          <a:r>
            <a:rPr lang="es-PE" sz="1800" b="0" dirty="0" smtClean="0">
              <a:latin typeface="Arial" panose="020B0604020202020204" pitchFamily="34" charset="0"/>
              <a:cs typeface="Arial" panose="020B0604020202020204" pitchFamily="34" charset="0"/>
            </a:rPr>
            <a:t>Collaboration with business promotion agencies</a:t>
          </a:r>
        </a:p>
      </dgm:t>
    </dgm:pt>
    <dgm:pt modelId="{2B437C70-ADAF-3348-9D2B-A02DD1A863FD}" type="parTrans" cxnId="{2E9ADB50-B47B-7E46-99D2-E1E30650A5D5}">
      <dgm:prSet/>
      <dgm:spPr/>
      <dgm:t>
        <a:bodyPr/>
        <a:lstStyle/>
        <a:p>
          <a:endParaRPr lang="en-US" sz="1800"/>
        </a:p>
      </dgm:t>
    </dgm:pt>
    <dgm:pt modelId="{60A86B32-A2B6-A849-9C79-483B6C84309A}" type="sibTrans" cxnId="{2E9ADB50-B47B-7E46-99D2-E1E30650A5D5}">
      <dgm:prSet/>
      <dgm:spPr/>
      <dgm:t>
        <a:bodyPr/>
        <a:lstStyle/>
        <a:p>
          <a:endParaRPr lang="en-US" sz="1800"/>
        </a:p>
      </dgm:t>
    </dgm:pt>
    <dgm:pt modelId="{DF1F07D7-AA6F-445C-BFD5-47A624F23366}" type="pres">
      <dgm:prSet presAssocID="{6FFAFFED-F570-4D5D-B092-C48F35005B2E}" presName="diagram" presStyleCnt="0">
        <dgm:presLayoutVars>
          <dgm:dir/>
          <dgm:resizeHandles val="exact"/>
        </dgm:presLayoutVars>
      </dgm:prSet>
      <dgm:spPr/>
      <dgm:t>
        <a:bodyPr/>
        <a:lstStyle/>
        <a:p>
          <a:endParaRPr lang="en-GB"/>
        </a:p>
      </dgm:t>
    </dgm:pt>
    <dgm:pt modelId="{2276C4D1-5309-4950-BD00-020639693B99}" type="pres">
      <dgm:prSet presAssocID="{AD9E0812-349E-42CC-AC16-3E1F56C712A9}" presName="node" presStyleLbl="node1" presStyleIdx="0" presStyleCnt="12" custScaleX="99901" custScaleY="100069" custLinFactNeighborX="-3231" custLinFactNeighborY="-1012">
        <dgm:presLayoutVars>
          <dgm:bulletEnabled val="1"/>
        </dgm:presLayoutVars>
      </dgm:prSet>
      <dgm:spPr/>
      <dgm:t>
        <a:bodyPr/>
        <a:lstStyle/>
        <a:p>
          <a:endParaRPr lang="en-GB"/>
        </a:p>
      </dgm:t>
    </dgm:pt>
    <dgm:pt modelId="{330C4D54-8702-419A-AC96-AECD255ED9FF}" type="pres">
      <dgm:prSet presAssocID="{D616A58F-4F79-4AD0-8BFC-A3BBB0B9445F}" presName="sibTrans" presStyleCnt="0"/>
      <dgm:spPr/>
      <dgm:t>
        <a:bodyPr/>
        <a:lstStyle/>
        <a:p>
          <a:endParaRPr lang="en-GB"/>
        </a:p>
      </dgm:t>
    </dgm:pt>
    <dgm:pt modelId="{6C72E401-388A-4156-A598-CA0D8E665644}" type="pres">
      <dgm:prSet presAssocID="{24042940-574F-4F5D-878C-C3399FFE9E29}" presName="node" presStyleLbl="node1" presStyleIdx="1" presStyleCnt="12" custScaleX="99901" custScaleY="99964">
        <dgm:presLayoutVars>
          <dgm:bulletEnabled val="1"/>
        </dgm:presLayoutVars>
      </dgm:prSet>
      <dgm:spPr/>
      <dgm:t>
        <a:bodyPr/>
        <a:lstStyle/>
        <a:p>
          <a:endParaRPr lang="en-GB"/>
        </a:p>
      </dgm:t>
    </dgm:pt>
    <dgm:pt modelId="{229186D9-F37D-47C2-91CA-38BCE8BB18F7}" type="pres">
      <dgm:prSet presAssocID="{C204391B-D5E8-472A-9E28-474D3630AB2E}" presName="sibTrans" presStyleCnt="0"/>
      <dgm:spPr/>
      <dgm:t>
        <a:bodyPr/>
        <a:lstStyle/>
        <a:p>
          <a:endParaRPr lang="en-GB"/>
        </a:p>
      </dgm:t>
    </dgm:pt>
    <dgm:pt modelId="{ED71549C-BCBB-4732-8796-2FF519C8F99A}" type="pres">
      <dgm:prSet presAssocID="{68903C4D-8008-40CC-8711-EC9D2DF58CBD}" presName="node" presStyleLbl="node1" presStyleIdx="2" presStyleCnt="12" custScaleX="99064" custScaleY="99543">
        <dgm:presLayoutVars>
          <dgm:bulletEnabled val="1"/>
        </dgm:presLayoutVars>
      </dgm:prSet>
      <dgm:spPr/>
      <dgm:t>
        <a:bodyPr/>
        <a:lstStyle/>
        <a:p>
          <a:endParaRPr lang="en-GB"/>
        </a:p>
      </dgm:t>
    </dgm:pt>
    <dgm:pt modelId="{D00E197C-7435-4821-A0B3-8B9066B77504}" type="pres">
      <dgm:prSet presAssocID="{D50BAD0C-37A1-4368-8706-A03CA3373B99}" presName="sibTrans" presStyleCnt="0"/>
      <dgm:spPr/>
      <dgm:t>
        <a:bodyPr/>
        <a:lstStyle/>
        <a:p>
          <a:endParaRPr lang="en-GB"/>
        </a:p>
      </dgm:t>
    </dgm:pt>
    <dgm:pt modelId="{2ADE75F8-254A-40E2-9BBC-75642E7D2C8B}" type="pres">
      <dgm:prSet presAssocID="{262D5FDF-7392-4A32-8B08-FB0448072D1B}" presName="node" presStyleLbl="node1" presStyleIdx="3" presStyleCnt="12">
        <dgm:presLayoutVars>
          <dgm:bulletEnabled val="1"/>
        </dgm:presLayoutVars>
      </dgm:prSet>
      <dgm:spPr/>
      <dgm:t>
        <a:bodyPr/>
        <a:lstStyle/>
        <a:p>
          <a:endParaRPr lang="es-PE"/>
        </a:p>
      </dgm:t>
    </dgm:pt>
    <dgm:pt modelId="{2401ABFF-72F7-45FD-AE51-0EABDB41B2E0}" type="pres">
      <dgm:prSet presAssocID="{3EDF6EE3-E395-4E14-B09E-7857033952A0}" presName="sibTrans" presStyleCnt="0"/>
      <dgm:spPr/>
      <dgm:t>
        <a:bodyPr/>
        <a:lstStyle/>
        <a:p>
          <a:endParaRPr lang="es-PE"/>
        </a:p>
      </dgm:t>
    </dgm:pt>
    <dgm:pt modelId="{AF32D189-D417-4A1D-B68A-FDE439BB365C}" type="pres">
      <dgm:prSet presAssocID="{6CFA27CE-D998-4622-9133-5678EEFCB93D}" presName="node" presStyleLbl="node1" presStyleIdx="4" presStyleCnt="12" custScaleX="99064" custScaleY="99126">
        <dgm:presLayoutVars>
          <dgm:bulletEnabled val="1"/>
        </dgm:presLayoutVars>
      </dgm:prSet>
      <dgm:spPr/>
      <dgm:t>
        <a:bodyPr/>
        <a:lstStyle/>
        <a:p>
          <a:endParaRPr lang="en-GB"/>
        </a:p>
      </dgm:t>
    </dgm:pt>
    <dgm:pt modelId="{3E95EB0C-17B2-4417-B259-88B360D45648}" type="pres">
      <dgm:prSet presAssocID="{9F6518AF-9CF6-4C44-AB3F-CD7CFE7A2A22}" presName="sibTrans" presStyleCnt="0"/>
      <dgm:spPr/>
      <dgm:t>
        <a:bodyPr/>
        <a:lstStyle/>
        <a:p>
          <a:endParaRPr lang="en-GB"/>
        </a:p>
      </dgm:t>
    </dgm:pt>
    <dgm:pt modelId="{8A7B3FBF-CD50-4A6E-B47E-6EECFA390E07}" type="pres">
      <dgm:prSet presAssocID="{5D1E52CD-8BFA-4CFA-A01D-44F3D31E74D6}" presName="node" presStyleLbl="node1" presStyleIdx="5" presStyleCnt="12" custScaleX="99064" custScaleY="99126">
        <dgm:presLayoutVars>
          <dgm:bulletEnabled val="1"/>
        </dgm:presLayoutVars>
      </dgm:prSet>
      <dgm:spPr/>
      <dgm:t>
        <a:bodyPr/>
        <a:lstStyle/>
        <a:p>
          <a:endParaRPr lang="es-PE"/>
        </a:p>
      </dgm:t>
    </dgm:pt>
    <dgm:pt modelId="{6BC37053-306E-4A8E-9E0B-227E31A79642}" type="pres">
      <dgm:prSet presAssocID="{2251D3B3-E840-46B5-8BB3-8E4AF3993D7D}" presName="sibTrans" presStyleCnt="0"/>
      <dgm:spPr/>
      <dgm:t>
        <a:bodyPr/>
        <a:lstStyle/>
        <a:p>
          <a:endParaRPr lang="es-PE"/>
        </a:p>
      </dgm:t>
    </dgm:pt>
    <dgm:pt modelId="{9D231DCE-EBDE-49F0-A0E5-2CEF6FD9A2FB}" type="pres">
      <dgm:prSet presAssocID="{A41B457E-1B3F-4B93-A5CA-DE8D56541E37}" presName="node" presStyleLbl="node1" presStyleIdx="6" presStyleCnt="12">
        <dgm:presLayoutVars>
          <dgm:bulletEnabled val="1"/>
        </dgm:presLayoutVars>
      </dgm:prSet>
      <dgm:spPr/>
      <dgm:t>
        <a:bodyPr/>
        <a:lstStyle/>
        <a:p>
          <a:endParaRPr lang="es-PE"/>
        </a:p>
      </dgm:t>
    </dgm:pt>
    <dgm:pt modelId="{0E157193-6E0B-40C7-9FCD-F9B5CE4AC622}" type="pres">
      <dgm:prSet presAssocID="{59CA5D3F-FB9C-46FF-843E-B76BE0913E4B}" presName="sibTrans" presStyleCnt="0"/>
      <dgm:spPr/>
      <dgm:t>
        <a:bodyPr/>
        <a:lstStyle/>
        <a:p>
          <a:endParaRPr lang="es-PE"/>
        </a:p>
      </dgm:t>
    </dgm:pt>
    <dgm:pt modelId="{82E7CF7A-94FF-45AC-B4DA-25686DCD5EBB}" type="pres">
      <dgm:prSet presAssocID="{C1FD9182-DA2D-4B92-A368-5EBF686AB09C}" presName="node" presStyleLbl="node1" presStyleIdx="7" presStyleCnt="12">
        <dgm:presLayoutVars>
          <dgm:bulletEnabled val="1"/>
        </dgm:presLayoutVars>
      </dgm:prSet>
      <dgm:spPr/>
      <dgm:t>
        <a:bodyPr/>
        <a:lstStyle/>
        <a:p>
          <a:endParaRPr lang="es-PE"/>
        </a:p>
      </dgm:t>
    </dgm:pt>
    <dgm:pt modelId="{B60EA080-E0D5-43B3-AB38-BD50EA4936AD}" type="pres">
      <dgm:prSet presAssocID="{B0F092AA-F2FF-4F70-8090-01E5CB71B28C}" presName="sibTrans" presStyleCnt="0"/>
      <dgm:spPr/>
      <dgm:t>
        <a:bodyPr/>
        <a:lstStyle/>
        <a:p>
          <a:endParaRPr lang="es-PE"/>
        </a:p>
      </dgm:t>
    </dgm:pt>
    <dgm:pt modelId="{DECB9B5E-42BE-40F6-9621-4285EDEEE8F9}" type="pres">
      <dgm:prSet presAssocID="{214DDF6B-1D90-4548-A1F7-93E70F2F6F78}" presName="node" presStyleLbl="node1" presStyleIdx="8" presStyleCnt="12" custScaleX="99064" custScaleY="99126">
        <dgm:presLayoutVars>
          <dgm:bulletEnabled val="1"/>
        </dgm:presLayoutVars>
      </dgm:prSet>
      <dgm:spPr/>
      <dgm:t>
        <a:bodyPr/>
        <a:lstStyle/>
        <a:p>
          <a:endParaRPr lang="en-GB"/>
        </a:p>
      </dgm:t>
    </dgm:pt>
    <dgm:pt modelId="{DE669F0E-DBDA-4A9B-9E5D-072B14DA1236}" type="pres">
      <dgm:prSet presAssocID="{8A2484B6-9011-441A-8D48-B037D07D620F}" presName="sibTrans" presStyleCnt="0"/>
      <dgm:spPr/>
      <dgm:t>
        <a:bodyPr/>
        <a:lstStyle/>
        <a:p>
          <a:endParaRPr lang="es-PE"/>
        </a:p>
      </dgm:t>
    </dgm:pt>
    <dgm:pt modelId="{BFBCD3A8-0B13-4840-9B1F-FEA0C3B3D0DC}" type="pres">
      <dgm:prSet presAssocID="{18EF0AE5-EE6B-D748-B524-ED3CBED6A260}" presName="node" presStyleLbl="node1" presStyleIdx="9" presStyleCnt="12" custScaleX="99064" custScaleY="99126">
        <dgm:presLayoutVars>
          <dgm:bulletEnabled val="1"/>
        </dgm:presLayoutVars>
      </dgm:prSet>
      <dgm:spPr/>
      <dgm:t>
        <a:bodyPr/>
        <a:lstStyle/>
        <a:p>
          <a:endParaRPr lang="en-US"/>
        </a:p>
      </dgm:t>
    </dgm:pt>
    <dgm:pt modelId="{99392207-1624-8E4E-873E-C4D19B85CC81}" type="pres">
      <dgm:prSet presAssocID="{387D4AE4-AE2E-1842-B331-1EDF14C1851D}" presName="sibTrans" presStyleCnt="0"/>
      <dgm:spPr/>
    </dgm:pt>
    <dgm:pt modelId="{3229EA96-7A17-4EE6-90C0-A381C32BD1B3}" type="pres">
      <dgm:prSet presAssocID="{B09CA70E-71DE-4DA5-AB7E-26CB0267D703}" presName="node" presStyleLbl="node1" presStyleIdx="10" presStyleCnt="12" custScaleX="99064" custScaleY="99126">
        <dgm:presLayoutVars>
          <dgm:bulletEnabled val="1"/>
        </dgm:presLayoutVars>
      </dgm:prSet>
      <dgm:spPr/>
      <dgm:t>
        <a:bodyPr/>
        <a:lstStyle/>
        <a:p>
          <a:endParaRPr lang="es-PE"/>
        </a:p>
      </dgm:t>
    </dgm:pt>
    <dgm:pt modelId="{C7FC6925-3B08-8240-9E21-4CE8BE6F1211}" type="pres">
      <dgm:prSet presAssocID="{0CAD907E-D2F4-433E-832E-3D3E78C34F36}" presName="sibTrans" presStyleCnt="0"/>
      <dgm:spPr/>
    </dgm:pt>
    <dgm:pt modelId="{096ADF00-5AA0-1540-8A6F-689C5A628C79}" type="pres">
      <dgm:prSet presAssocID="{829C5A11-8507-EF46-81DE-55DB04566C34}" presName="node" presStyleLbl="node1" presStyleIdx="11" presStyleCnt="12">
        <dgm:presLayoutVars>
          <dgm:bulletEnabled val="1"/>
        </dgm:presLayoutVars>
      </dgm:prSet>
      <dgm:spPr/>
      <dgm:t>
        <a:bodyPr/>
        <a:lstStyle/>
        <a:p>
          <a:endParaRPr lang="en-US"/>
        </a:p>
      </dgm:t>
    </dgm:pt>
  </dgm:ptLst>
  <dgm:cxnLst>
    <dgm:cxn modelId="{EF034802-29AA-4186-998A-94281BC44881}" srcId="{6FFAFFED-F570-4D5D-B092-C48F35005B2E}" destId="{6CFA27CE-D998-4622-9133-5678EEFCB93D}" srcOrd="4" destOrd="0" parTransId="{FF2117BC-733B-485B-B4D9-99CEA5960957}" sibTransId="{9F6518AF-9CF6-4C44-AB3F-CD7CFE7A2A22}"/>
    <dgm:cxn modelId="{5B9F5F6E-9193-46E9-91FD-3DEBFB4BC9A6}" type="presOf" srcId="{6CFA27CE-D998-4622-9133-5678EEFCB93D}" destId="{AF32D189-D417-4A1D-B68A-FDE439BB365C}" srcOrd="0" destOrd="0" presId="urn:microsoft.com/office/officeart/2005/8/layout/default"/>
    <dgm:cxn modelId="{4329BF4B-B260-4EA1-B175-903619FC50FA}" srcId="{6FFAFFED-F570-4D5D-B092-C48F35005B2E}" destId="{B09CA70E-71DE-4DA5-AB7E-26CB0267D703}" srcOrd="10" destOrd="0" parTransId="{1B94F1BD-16A4-47F2-B794-293114FC42E9}" sibTransId="{0CAD907E-D2F4-433E-832E-3D3E78C34F36}"/>
    <dgm:cxn modelId="{414C4A4F-7EF2-49AD-941D-C46B5D2B7386}" type="presOf" srcId="{C1FD9182-DA2D-4B92-A368-5EBF686AB09C}" destId="{82E7CF7A-94FF-45AC-B4DA-25686DCD5EBB}" srcOrd="0" destOrd="0" presId="urn:microsoft.com/office/officeart/2005/8/layout/default"/>
    <dgm:cxn modelId="{4056F4FC-5FA4-423D-9F44-FE14AE7D442F}" type="presOf" srcId="{24042940-574F-4F5D-878C-C3399FFE9E29}" destId="{6C72E401-388A-4156-A598-CA0D8E665644}" srcOrd="0" destOrd="0" presId="urn:microsoft.com/office/officeart/2005/8/layout/default"/>
    <dgm:cxn modelId="{7C46832F-2779-4141-B4CC-51254B4A8D36}" type="presOf" srcId="{A41B457E-1B3F-4B93-A5CA-DE8D56541E37}" destId="{9D231DCE-EBDE-49F0-A0E5-2CEF6FD9A2FB}" srcOrd="0" destOrd="0" presId="urn:microsoft.com/office/officeart/2005/8/layout/default"/>
    <dgm:cxn modelId="{9C46CE09-C5A3-40C3-B2CF-CC5DE7C27BC0}" srcId="{6FFAFFED-F570-4D5D-B092-C48F35005B2E}" destId="{68903C4D-8008-40CC-8711-EC9D2DF58CBD}" srcOrd="2" destOrd="0" parTransId="{37D00198-8427-4927-A142-C2A6068C856A}" sibTransId="{D50BAD0C-37A1-4368-8706-A03CA3373B99}"/>
    <dgm:cxn modelId="{DDECBFDD-72B0-455A-A1CF-1F34AB86FA86}" type="presOf" srcId="{18EF0AE5-EE6B-D748-B524-ED3CBED6A260}" destId="{BFBCD3A8-0B13-4840-9B1F-FEA0C3B3D0DC}" srcOrd="0" destOrd="0" presId="urn:microsoft.com/office/officeart/2005/8/layout/default"/>
    <dgm:cxn modelId="{D87950A8-FA94-B64B-8A8E-3B3D7A566F9C}" srcId="{6FFAFFED-F570-4D5D-B092-C48F35005B2E}" destId="{18EF0AE5-EE6B-D748-B524-ED3CBED6A260}" srcOrd="9" destOrd="0" parTransId="{0F310B1B-BCA6-B14A-A9B5-78EC6CC3D3D5}" sibTransId="{387D4AE4-AE2E-1842-B331-1EDF14C1851D}"/>
    <dgm:cxn modelId="{587FB072-F2B8-4352-A142-65EA47E3E182}" type="presOf" srcId="{829C5A11-8507-EF46-81DE-55DB04566C34}" destId="{096ADF00-5AA0-1540-8A6F-689C5A628C79}" srcOrd="0" destOrd="0" presId="urn:microsoft.com/office/officeart/2005/8/layout/default"/>
    <dgm:cxn modelId="{33A27DA0-D445-4994-BB25-6020F6425D2E}" type="presOf" srcId="{6FFAFFED-F570-4D5D-B092-C48F35005B2E}" destId="{DF1F07D7-AA6F-445C-BFD5-47A624F23366}" srcOrd="0" destOrd="0" presId="urn:microsoft.com/office/officeart/2005/8/layout/default"/>
    <dgm:cxn modelId="{2B604CA2-993C-49BA-A175-7F94E1FB5473}" srcId="{6FFAFFED-F570-4D5D-B092-C48F35005B2E}" destId="{214DDF6B-1D90-4548-A1F7-93E70F2F6F78}" srcOrd="8" destOrd="0" parTransId="{D00936CA-3989-4DBC-8237-F350B79FE19A}" sibTransId="{8A2484B6-9011-441A-8D48-B037D07D620F}"/>
    <dgm:cxn modelId="{F07870FD-815C-4A96-A730-78D93ABE15B2}" type="presOf" srcId="{262D5FDF-7392-4A32-8B08-FB0448072D1B}" destId="{2ADE75F8-254A-40E2-9BBC-75642E7D2C8B}" srcOrd="0" destOrd="0" presId="urn:microsoft.com/office/officeart/2005/8/layout/default"/>
    <dgm:cxn modelId="{DE2CD74E-6793-419A-AB03-25D81A6A44D5}" srcId="{6FFAFFED-F570-4D5D-B092-C48F35005B2E}" destId="{AD9E0812-349E-42CC-AC16-3E1F56C712A9}" srcOrd="0" destOrd="0" parTransId="{862E26DF-9370-444F-8500-A4476DD88AA9}" sibTransId="{D616A58F-4F79-4AD0-8BFC-A3BBB0B9445F}"/>
    <dgm:cxn modelId="{D497BD6D-64D1-4E6D-96A2-8560C62CED42}" type="presOf" srcId="{68903C4D-8008-40CC-8711-EC9D2DF58CBD}" destId="{ED71549C-BCBB-4732-8796-2FF519C8F99A}" srcOrd="0" destOrd="0" presId="urn:microsoft.com/office/officeart/2005/8/layout/default"/>
    <dgm:cxn modelId="{AE527DEB-69E6-4E13-A9CC-992AE2A3DB49}" srcId="{6FFAFFED-F570-4D5D-B092-C48F35005B2E}" destId="{A41B457E-1B3F-4B93-A5CA-DE8D56541E37}" srcOrd="6" destOrd="0" parTransId="{52F79316-7B24-479A-A6BE-28FF1B68F1E5}" sibTransId="{59CA5D3F-FB9C-46FF-843E-B76BE0913E4B}"/>
    <dgm:cxn modelId="{3FCE2E77-DD2B-4C74-BA5B-FF479DAD9799}" srcId="{6FFAFFED-F570-4D5D-B092-C48F35005B2E}" destId="{24042940-574F-4F5D-878C-C3399FFE9E29}" srcOrd="1" destOrd="0" parTransId="{8AE9CBC1-6F4A-4F7B-9647-31D45BE91C56}" sibTransId="{C204391B-D5E8-472A-9E28-474D3630AB2E}"/>
    <dgm:cxn modelId="{DFCDFB86-E62E-425D-B414-3DE8AF247CB1}" srcId="{6FFAFFED-F570-4D5D-B092-C48F35005B2E}" destId="{C1FD9182-DA2D-4B92-A368-5EBF686AB09C}" srcOrd="7" destOrd="0" parTransId="{F2EB2B7F-1C77-4BED-93FC-18F00E3AB480}" sibTransId="{B0F092AA-F2FF-4F70-8090-01E5CB71B28C}"/>
    <dgm:cxn modelId="{5EBBCF30-B734-40B5-B8CE-437D597305EE}" srcId="{6FFAFFED-F570-4D5D-B092-C48F35005B2E}" destId="{262D5FDF-7392-4A32-8B08-FB0448072D1B}" srcOrd="3" destOrd="0" parTransId="{3C642D52-3DAB-4C98-AE3D-C2E9E37668C1}" sibTransId="{3EDF6EE3-E395-4E14-B09E-7857033952A0}"/>
    <dgm:cxn modelId="{B5CD2B11-674B-4B53-8A2F-1D953FB21177}" type="presOf" srcId="{5D1E52CD-8BFA-4CFA-A01D-44F3D31E74D6}" destId="{8A7B3FBF-CD50-4A6E-B47E-6EECFA390E07}" srcOrd="0" destOrd="0" presId="urn:microsoft.com/office/officeart/2005/8/layout/default"/>
    <dgm:cxn modelId="{2E9ADB50-B47B-7E46-99D2-E1E30650A5D5}" srcId="{6FFAFFED-F570-4D5D-B092-C48F35005B2E}" destId="{829C5A11-8507-EF46-81DE-55DB04566C34}" srcOrd="11" destOrd="0" parTransId="{2B437C70-ADAF-3348-9D2B-A02DD1A863FD}" sibTransId="{60A86B32-A2B6-A849-9C79-483B6C84309A}"/>
    <dgm:cxn modelId="{FA8AE2CF-31B9-49E2-90AC-6190E162ABD1}" type="presOf" srcId="{214DDF6B-1D90-4548-A1F7-93E70F2F6F78}" destId="{DECB9B5E-42BE-40F6-9621-4285EDEEE8F9}" srcOrd="0" destOrd="0" presId="urn:microsoft.com/office/officeart/2005/8/layout/default"/>
    <dgm:cxn modelId="{14FDA541-E5B1-4221-BC29-49EF54A5CA07}" type="presOf" srcId="{AD9E0812-349E-42CC-AC16-3E1F56C712A9}" destId="{2276C4D1-5309-4950-BD00-020639693B99}" srcOrd="0" destOrd="0" presId="urn:microsoft.com/office/officeart/2005/8/layout/default"/>
    <dgm:cxn modelId="{C6DC0CB7-DAD2-4139-8EE1-684BA148FE86}" srcId="{6FFAFFED-F570-4D5D-B092-C48F35005B2E}" destId="{5D1E52CD-8BFA-4CFA-A01D-44F3D31E74D6}" srcOrd="5" destOrd="0" parTransId="{9FEA5686-76F2-416A-A89E-1BEBD75611A8}" sibTransId="{2251D3B3-E840-46B5-8BB3-8E4AF3993D7D}"/>
    <dgm:cxn modelId="{5E3F79E5-5045-48E1-91C4-AB405D8F5314}" type="presOf" srcId="{B09CA70E-71DE-4DA5-AB7E-26CB0267D703}" destId="{3229EA96-7A17-4EE6-90C0-A381C32BD1B3}" srcOrd="0" destOrd="0" presId="urn:microsoft.com/office/officeart/2005/8/layout/default"/>
    <dgm:cxn modelId="{BA9472BD-2FA2-43A6-BDD7-3C16BDB83140}" type="presParOf" srcId="{DF1F07D7-AA6F-445C-BFD5-47A624F23366}" destId="{2276C4D1-5309-4950-BD00-020639693B99}" srcOrd="0" destOrd="0" presId="urn:microsoft.com/office/officeart/2005/8/layout/default"/>
    <dgm:cxn modelId="{9E773F15-5DCA-4C64-A722-1F897D320065}" type="presParOf" srcId="{DF1F07D7-AA6F-445C-BFD5-47A624F23366}" destId="{330C4D54-8702-419A-AC96-AECD255ED9FF}" srcOrd="1" destOrd="0" presId="urn:microsoft.com/office/officeart/2005/8/layout/default"/>
    <dgm:cxn modelId="{50AB8860-EEC7-4852-8961-238B63A89810}" type="presParOf" srcId="{DF1F07D7-AA6F-445C-BFD5-47A624F23366}" destId="{6C72E401-388A-4156-A598-CA0D8E665644}" srcOrd="2" destOrd="0" presId="urn:microsoft.com/office/officeart/2005/8/layout/default"/>
    <dgm:cxn modelId="{DDB4227D-4B62-480B-BDA3-F2C3D1573BCA}" type="presParOf" srcId="{DF1F07D7-AA6F-445C-BFD5-47A624F23366}" destId="{229186D9-F37D-47C2-91CA-38BCE8BB18F7}" srcOrd="3" destOrd="0" presId="urn:microsoft.com/office/officeart/2005/8/layout/default"/>
    <dgm:cxn modelId="{A49974FA-CFD7-4E93-9CAA-B373C85579A6}" type="presParOf" srcId="{DF1F07D7-AA6F-445C-BFD5-47A624F23366}" destId="{ED71549C-BCBB-4732-8796-2FF519C8F99A}" srcOrd="4" destOrd="0" presId="urn:microsoft.com/office/officeart/2005/8/layout/default"/>
    <dgm:cxn modelId="{A2D26BD4-8E2A-444F-849A-E556426D2396}" type="presParOf" srcId="{DF1F07D7-AA6F-445C-BFD5-47A624F23366}" destId="{D00E197C-7435-4821-A0B3-8B9066B77504}" srcOrd="5" destOrd="0" presId="urn:microsoft.com/office/officeart/2005/8/layout/default"/>
    <dgm:cxn modelId="{5ECC5D02-6183-4AD5-B96B-94431CEAEF65}" type="presParOf" srcId="{DF1F07D7-AA6F-445C-BFD5-47A624F23366}" destId="{2ADE75F8-254A-40E2-9BBC-75642E7D2C8B}" srcOrd="6" destOrd="0" presId="urn:microsoft.com/office/officeart/2005/8/layout/default"/>
    <dgm:cxn modelId="{CCB266E9-7AA0-42BE-BD5E-E1F8420FE026}" type="presParOf" srcId="{DF1F07D7-AA6F-445C-BFD5-47A624F23366}" destId="{2401ABFF-72F7-45FD-AE51-0EABDB41B2E0}" srcOrd="7" destOrd="0" presId="urn:microsoft.com/office/officeart/2005/8/layout/default"/>
    <dgm:cxn modelId="{1BAEA48E-A0D2-4F99-9F0B-FA176900B0A7}" type="presParOf" srcId="{DF1F07D7-AA6F-445C-BFD5-47A624F23366}" destId="{AF32D189-D417-4A1D-B68A-FDE439BB365C}" srcOrd="8" destOrd="0" presId="urn:microsoft.com/office/officeart/2005/8/layout/default"/>
    <dgm:cxn modelId="{E77101B7-03AA-4FBF-BD64-CB198C52573A}" type="presParOf" srcId="{DF1F07D7-AA6F-445C-BFD5-47A624F23366}" destId="{3E95EB0C-17B2-4417-B259-88B360D45648}" srcOrd="9" destOrd="0" presId="urn:microsoft.com/office/officeart/2005/8/layout/default"/>
    <dgm:cxn modelId="{F505BAEE-3917-42B0-9DA4-793525122707}" type="presParOf" srcId="{DF1F07D7-AA6F-445C-BFD5-47A624F23366}" destId="{8A7B3FBF-CD50-4A6E-B47E-6EECFA390E07}" srcOrd="10" destOrd="0" presId="urn:microsoft.com/office/officeart/2005/8/layout/default"/>
    <dgm:cxn modelId="{D76E6B03-EE80-4B80-AB3A-E0E95AE69D77}" type="presParOf" srcId="{DF1F07D7-AA6F-445C-BFD5-47A624F23366}" destId="{6BC37053-306E-4A8E-9E0B-227E31A79642}" srcOrd="11" destOrd="0" presId="urn:microsoft.com/office/officeart/2005/8/layout/default"/>
    <dgm:cxn modelId="{450D4FEE-ACE7-4979-AFC8-D9129D60CBD0}" type="presParOf" srcId="{DF1F07D7-AA6F-445C-BFD5-47A624F23366}" destId="{9D231DCE-EBDE-49F0-A0E5-2CEF6FD9A2FB}" srcOrd="12" destOrd="0" presId="urn:microsoft.com/office/officeart/2005/8/layout/default"/>
    <dgm:cxn modelId="{0CE079DC-E770-4ADA-B777-CD1EAED07733}" type="presParOf" srcId="{DF1F07D7-AA6F-445C-BFD5-47A624F23366}" destId="{0E157193-6E0B-40C7-9FCD-F9B5CE4AC622}" srcOrd="13" destOrd="0" presId="urn:microsoft.com/office/officeart/2005/8/layout/default"/>
    <dgm:cxn modelId="{01F32307-FE4C-43BA-9D54-4F5CE041EC63}" type="presParOf" srcId="{DF1F07D7-AA6F-445C-BFD5-47A624F23366}" destId="{82E7CF7A-94FF-45AC-B4DA-25686DCD5EBB}" srcOrd="14" destOrd="0" presId="urn:microsoft.com/office/officeart/2005/8/layout/default"/>
    <dgm:cxn modelId="{D4EA7505-25FD-4DCF-9E56-D5597677145E}" type="presParOf" srcId="{DF1F07D7-AA6F-445C-BFD5-47A624F23366}" destId="{B60EA080-E0D5-43B3-AB38-BD50EA4936AD}" srcOrd="15" destOrd="0" presId="urn:microsoft.com/office/officeart/2005/8/layout/default"/>
    <dgm:cxn modelId="{DB652C17-466E-46D2-8738-B5BE3B092886}" type="presParOf" srcId="{DF1F07D7-AA6F-445C-BFD5-47A624F23366}" destId="{DECB9B5E-42BE-40F6-9621-4285EDEEE8F9}" srcOrd="16" destOrd="0" presId="urn:microsoft.com/office/officeart/2005/8/layout/default"/>
    <dgm:cxn modelId="{2056E177-E37B-49ED-AFCF-EB84769A7154}" type="presParOf" srcId="{DF1F07D7-AA6F-445C-BFD5-47A624F23366}" destId="{DE669F0E-DBDA-4A9B-9E5D-072B14DA1236}" srcOrd="17" destOrd="0" presId="urn:microsoft.com/office/officeart/2005/8/layout/default"/>
    <dgm:cxn modelId="{631701E1-2D58-47EF-BAAE-3631AE3D0332}" type="presParOf" srcId="{DF1F07D7-AA6F-445C-BFD5-47A624F23366}" destId="{BFBCD3A8-0B13-4840-9B1F-FEA0C3B3D0DC}" srcOrd="18" destOrd="0" presId="urn:microsoft.com/office/officeart/2005/8/layout/default"/>
    <dgm:cxn modelId="{59E1272D-AB72-41D7-8520-A77BF54CAD5A}" type="presParOf" srcId="{DF1F07D7-AA6F-445C-BFD5-47A624F23366}" destId="{99392207-1624-8E4E-873E-C4D19B85CC81}" srcOrd="19" destOrd="0" presId="urn:microsoft.com/office/officeart/2005/8/layout/default"/>
    <dgm:cxn modelId="{CB974C39-7706-4BF7-B74D-4FA8FC8F6DB3}" type="presParOf" srcId="{DF1F07D7-AA6F-445C-BFD5-47A624F23366}" destId="{3229EA96-7A17-4EE6-90C0-A381C32BD1B3}" srcOrd="20" destOrd="0" presId="urn:microsoft.com/office/officeart/2005/8/layout/default"/>
    <dgm:cxn modelId="{B8883EFA-72F1-4B17-B5C9-E4952ED176D0}" type="presParOf" srcId="{DF1F07D7-AA6F-445C-BFD5-47A624F23366}" destId="{C7FC6925-3B08-8240-9E21-4CE8BE6F1211}" srcOrd="21" destOrd="0" presId="urn:microsoft.com/office/officeart/2005/8/layout/default"/>
    <dgm:cxn modelId="{930CE0CC-33EB-45E3-97A8-0C7E39661675}" type="presParOf" srcId="{DF1F07D7-AA6F-445C-BFD5-47A624F23366}" destId="{096ADF00-5AA0-1540-8A6F-689C5A628C79}" srcOrd="2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9F1B2-E267-A74B-BCBF-5B024FED34FC}">
      <dsp:nvSpPr>
        <dsp:cNvPr id="0" name=""/>
        <dsp:cNvSpPr/>
      </dsp:nvSpPr>
      <dsp:spPr>
        <a:xfrm rot="5400000">
          <a:off x="4074262" y="-1414085"/>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solidFill>
                <a:schemeClr val="accent1"/>
              </a:solidFill>
            </a:rPr>
            <a:t>Why and How does the EBMO solve your problem?</a:t>
          </a:r>
          <a:endParaRPr lang="en-US" sz="2600" kern="1200" dirty="0">
            <a:solidFill>
              <a:schemeClr val="accent1"/>
            </a:solidFill>
          </a:endParaRPr>
        </a:p>
      </dsp:txBody>
      <dsp:txXfrm rot="-5400000">
        <a:off x="2497115" y="225792"/>
        <a:ext cx="4376586" cy="1159562"/>
      </dsp:txXfrm>
    </dsp:sp>
    <dsp:sp modelId="{723844FD-E948-2F45-B0AC-68FC4393F48C}">
      <dsp:nvSpPr>
        <dsp:cNvPr id="0" name=""/>
        <dsp:cNvSpPr/>
      </dsp:nvSpPr>
      <dsp:spPr>
        <a:xfrm>
          <a:off x="0" y="2433"/>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Relevance</a:t>
          </a:r>
          <a:endParaRPr lang="en-US" sz="2700" kern="1200" dirty="0"/>
        </a:p>
      </dsp:txBody>
      <dsp:txXfrm>
        <a:off x="78412" y="80845"/>
        <a:ext cx="2340291" cy="1449453"/>
      </dsp:txXfrm>
    </dsp:sp>
    <dsp:sp modelId="{DCDB4D4B-7A27-F046-B7FA-D30FF237F4CF}">
      <dsp:nvSpPr>
        <dsp:cNvPr id="0" name=""/>
        <dsp:cNvSpPr/>
      </dsp:nvSpPr>
      <dsp:spPr>
        <a:xfrm rot="5400000">
          <a:off x="4074262" y="272505"/>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solidFill>
                <a:srgbClr val="2D67AD"/>
              </a:solidFill>
            </a:rPr>
            <a:t>What specific benefits does the EBMO bring?</a:t>
          </a:r>
          <a:endParaRPr lang="en-US" sz="2600" kern="1200" dirty="0">
            <a:solidFill>
              <a:srgbClr val="2D67AD"/>
            </a:solidFill>
          </a:endParaRPr>
        </a:p>
      </dsp:txBody>
      <dsp:txXfrm rot="-5400000">
        <a:off x="2497115" y="1912382"/>
        <a:ext cx="4376586" cy="1159562"/>
      </dsp:txXfrm>
    </dsp:sp>
    <dsp:sp modelId="{988D300E-5D80-6249-A444-61F628CBA13A}">
      <dsp:nvSpPr>
        <dsp:cNvPr id="0" name=""/>
        <dsp:cNvSpPr/>
      </dsp:nvSpPr>
      <dsp:spPr>
        <a:xfrm>
          <a:off x="0" y="1689025"/>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Quantified Value</a:t>
          </a:r>
          <a:endParaRPr lang="en-US" sz="2700" kern="1200" dirty="0"/>
        </a:p>
      </dsp:txBody>
      <dsp:txXfrm>
        <a:off x="78412" y="1767437"/>
        <a:ext cx="2340291" cy="1449453"/>
      </dsp:txXfrm>
    </dsp:sp>
    <dsp:sp modelId="{FC2AAAFA-65B3-394C-8269-E86D802CC4D5}">
      <dsp:nvSpPr>
        <dsp:cNvPr id="0" name=""/>
        <dsp:cNvSpPr/>
      </dsp:nvSpPr>
      <dsp:spPr>
        <a:xfrm rot="5400000">
          <a:off x="4074262" y="1959097"/>
          <a:ext cx="1285022" cy="44393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solidFill>
                <a:srgbClr val="2D67AD"/>
              </a:solidFill>
            </a:rPr>
            <a:t>Why can you get the benefits only through this EBMO?</a:t>
          </a:r>
          <a:endParaRPr lang="en-US" sz="2600" kern="1200" dirty="0">
            <a:solidFill>
              <a:srgbClr val="2D67AD"/>
            </a:solidFill>
          </a:endParaRPr>
        </a:p>
      </dsp:txBody>
      <dsp:txXfrm rot="-5400000">
        <a:off x="2497115" y="3598974"/>
        <a:ext cx="4376586" cy="1159562"/>
      </dsp:txXfrm>
    </dsp:sp>
    <dsp:sp modelId="{052E49D8-747F-EF45-9493-DB27BA94F6CB}">
      <dsp:nvSpPr>
        <dsp:cNvPr id="0" name=""/>
        <dsp:cNvSpPr/>
      </dsp:nvSpPr>
      <dsp:spPr>
        <a:xfrm>
          <a:off x="0" y="3375616"/>
          <a:ext cx="2497115" cy="16062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Unique differentiation</a:t>
          </a:r>
          <a:endParaRPr lang="en-US" sz="2700" kern="1200" dirty="0"/>
        </a:p>
      </dsp:txBody>
      <dsp:txXfrm>
        <a:off x="78412" y="3454028"/>
        <a:ext cx="2340291" cy="144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968CA-E042-5C42-9783-525134758867}">
      <dsp:nvSpPr>
        <dsp:cNvPr id="0" name=""/>
        <dsp:cNvSpPr/>
      </dsp:nvSpPr>
      <dsp:spPr>
        <a:xfrm>
          <a:off x="0" y="362979"/>
          <a:ext cx="7560840" cy="1756339"/>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458216" rIns="586805" bIns="128016" numCol="1" spcCol="1270" anchor="t" anchorCtr="0">
          <a:noAutofit/>
        </a:bodyPr>
        <a:lstStyle/>
        <a:p>
          <a:pPr marL="0" lvl="1" indent="0" algn="l" defTabSz="800100" rtl="0">
            <a:lnSpc>
              <a:spcPct val="90000"/>
            </a:lnSpc>
            <a:spcBef>
              <a:spcPct val="0"/>
            </a:spcBef>
            <a:spcAft>
              <a:spcPct val="15000"/>
            </a:spcAft>
            <a:buChar char="••"/>
          </a:pPr>
          <a:r>
            <a:rPr lang="en-GB" sz="1800" b="0" kern="1200" smtClean="0">
              <a:solidFill>
                <a:schemeClr val="bg1"/>
              </a:solidFill>
              <a:latin typeface="Arial" panose="020B0604020202020204" pitchFamily="34" charset="0"/>
              <a:cs typeface="Arial" panose="020B0604020202020204" pitchFamily="34" charset="0"/>
            </a:rPr>
            <a:t> N° members, % Members paying subscription fees </a:t>
          </a:r>
          <a:endParaRPr lang="en-US" sz="1800" b="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b="0" kern="1200" dirty="0" smtClean="0">
              <a:solidFill>
                <a:schemeClr val="bg1"/>
              </a:solidFill>
              <a:latin typeface="Arial" panose="020B0604020202020204" pitchFamily="34" charset="0"/>
              <a:cs typeface="Arial" panose="020B0604020202020204" pitchFamily="34" charset="0"/>
            </a:rPr>
            <a:t>Number of members per sector / size</a:t>
          </a:r>
          <a:endParaRPr lang="en-GB" sz="1800" b="0" kern="1200" dirty="0">
            <a:solidFill>
              <a:schemeClr val="bg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b="0" kern="1200" dirty="0" smtClean="0">
              <a:solidFill>
                <a:schemeClr val="bg1"/>
              </a:solidFill>
              <a:latin typeface="Arial" panose="020B0604020202020204" pitchFamily="34" charset="0"/>
              <a:cs typeface="Arial" panose="020B0604020202020204" pitchFamily="34" charset="0"/>
            </a:rPr>
            <a:t>N° of employed workers by members / Total n° of employed    </a:t>
          </a:r>
        </a:p>
        <a:p>
          <a:pPr marL="171450" lvl="1" indent="-171450" algn="l" defTabSz="800100">
            <a:lnSpc>
              <a:spcPct val="90000"/>
            </a:lnSpc>
            <a:spcBef>
              <a:spcPct val="0"/>
            </a:spcBef>
            <a:spcAft>
              <a:spcPct val="15000"/>
            </a:spcAft>
            <a:buChar char="••"/>
          </a:pPr>
          <a:r>
            <a:rPr lang="en-US" sz="1800" b="0" kern="1200" dirty="0" smtClean="0">
              <a:solidFill>
                <a:schemeClr val="bg1"/>
              </a:solidFill>
              <a:latin typeface="Arial" panose="020B0604020202020204" pitchFamily="34" charset="0"/>
              <a:cs typeface="Arial" panose="020B0604020202020204" pitchFamily="34" charset="0"/>
            </a:rPr>
            <a:t>Turnover achieved by members /Total GDP region or district</a:t>
          </a:r>
        </a:p>
      </dsp:txBody>
      <dsp:txXfrm>
        <a:off x="0" y="362979"/>
        <a:ext cx="7560840" cy="1756339"/>
      </dsp:txXfrm>
    </dsp:sp>
    <dsp:sp modelId="{153A9AE2-03C2-3F49-B67F-E4231F96A35A}">
      <dsp:nvSpPr>
        <dsp:cNvPr id="0" name=""/>
        <dsp:cNvSpPr/>
      </dsp:nvSpPr>
      <dsp:spPr>
        <a:xfrm>
          <a:off x="378042" y="38259"/>
          <a:ext cx="5292588" cy="64944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Representativeness</a:t>
          </a:r>
          <a:endParaRPr lang="en-US" sz="1800" b="1" kern="1200" dirty="0">
            <a:latin typeface="Arial" panose="020B0604020202020204" pitchFamily="34" charset="0"/>
            <a:cs typeface="Arial" panose="020B0604020202020204" pitchFamily="34" charset="0"/>
          </a:endParaRPr>
        </a:p>
      </dsp:txBody>
      <dsp:txXfrm>
        <a:off x="409745" y="69962"/>
        <a:ext cx="5229182" cy="586034"/>
      </dsp:txXfrm>
    </dsp:sp>
    <dsp:sp modelId="{ABAB7AC1-4510-4947-821A-3FE829F2A973}">
      <dsp:nvSpPr>
        <dsp:cNvPr id="0" name=""/>
        <dsp:cNvSpPr/>
      </dsp:nvSpPr>
      <dsp:spPr>
        <a:xfrm>
          <a:off x="0" y="2562839"/>
          <a:ext cx="7560840" cy="848925"/>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458216" rIns="586805" bIns="128016" numCol="1" spcCol="1270" anchor="t" anchorCtr="0">
          <a:noAutofit/>
        </a:bodyPr>
        <a:lstStyle/>
        <a:p>
          <a:pPr marL="57150" lvl="1" indent="0" algn="l" defTabSz="444500">
            <a:lnSpc>
              <a:spcPct val="90000"/>
            </a:lnSpc>
            <a:spcBef>
              <a:spcPct val="0"/>
            </a:spcBef>
            <a:spcAft>
              <a:spcPct val="15000"/>
            </a:spcAft>
            <a:buChar char="••"/>
          </a:pPr>
          <a:r>
            <a:rPr lang="en-GB" sz="1800" b="0" kern="1200" dirty="0" smtClean="0">
              <a:solidFill>
                <a:schemeClr val="bg1"/>
              </a:solidFill>
              <a:latin typeface="Arial" panose="020B0604020202020204" pitchFamily="34" charset="0"/>
              <a:cs typeface="Arial" panose="020B0604020202020204" pitchFamily="34" charset="0"/>
            </a:rPr>
            <a:t>% Members using services </a:t>
          </a:r>
          <a:endParaRPr lang="en-US" sz="1800" b="0" kern="1200" dirty="0">
            <a:solidFill>
              <a:schemeClr val="bg1"/>
            </a:solidFill>
            <a:latin typeface="Candara" pitchFamily="34" charset="0"/>
          </a:endParaRPr>
        </a:p>
      </dsp:txBody>
      <dsp:txXfrm>
        <a:off x="0" y="2562839"/>
        <a:ext cx="7560840" cy="848925"/>
      </dsp:txXfrm>
    </dsp:sp>
    <dsp:sp modelId="{55CF05FB-39D4-FE49-8B07-53E22E159323}">
      <dsp:nvSpPr>
        <dsp:cNvPr id="0" name=""/>
        <dsp:cNvSpPr/>
      </dsp:nvSpPr>
      <dsp:spPr>
        <a:xfrm>
          <a:off x="378042" y="2238119"/>
          <a:ext cx="5292588" cy="64944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Intensity</a:t>
          </a:r>
          <a:endParaRPr lang="en-US" sz="1800" b="1" kern="1200" dirty="0">
            <a:latin typeface="Arial" panose="020B0604020202020204" pitchFamily="34" charset="0"/>
            <a:cs typeface="Arial" panose="020B0604020202020204" pitchFamily="34" charset="0"/>
          </a:endParaRPr>
        </a:p>
      </dsp:txBody>
      <dsp:txXfrm>
        <a:off x="409745" y="2269822"/>
        <a:ext cx="5229182" cy="586034"/>
      </dsp:txXfrm>
    </dsp:sp>
    <dsp:sp modelId="{871D9545-2D4C-B641-AC62-530AF32AFB76}">
      <dsp:nvSpPr>
        <dsp:cNvPr id="0" name=""/>
        <dsp:cNvSpPr/>
      </dsp:nvSpPr>
      <dsp:spPr>
        <a:xfrm>
          <a:off x="0" y="3855284"/>
          <a:ext cx="7560840" cy="831600"/>
        </a:xfrm>
        <a:prstGeom prst="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458216" rIns="586805" bIns="128016" numCol="1" spcCol="1270" anchor="t" anchorCtr="0">
          <a:noAutofit/>
        </a:bodyPr>
        <a:lstStyle/>
        <a:p>
          <a:pPr marL="171450" lvl="1" indent="-171450" algn="l" defTabSz="800100" rtl="0">
            <a:lnSpc>
              <a:spcPct val="90000"/>
            </a:lnSpc>
            <a:spcBef>
              <a:spcPct val="0"/>
            </a:spcBef>
            <a:spcAft>
              <a:spcPct val="15000"/>
            </a:spcAft>
            <a:buChar char="••"/>
          </a:pPr>
          <a:r>
            <a:rPr lang="en-GB" sz="1800" b="0" kern="1200" dirty="0" smtClean="0">
              <a:solidFill>
                <a:schemeClr val="bg1"/>
              </a:solidFill>
              <a:latin typeface="Arial" panose="020B0604020202020204" pitchFamily="34" charset="0"/>
              <a:cs typeface="Arial" panose="020B0604020202020204" pitchFamily="34" charset="0"/>
            </a:rPr>
            <a:t>Recruitment rate - Retention rate – average loyalty</a:t>
          </a:r>
          <a:endParaRPr lang="en-US" sz="1800" b="0" kern="1200" dirty="0">
            <a:solidFill>
              <a:schemeClr val="bg1"/>
            </a:solidFill>
            <a:latin typeface="Arial" panose="020B0604020202020204" pitchFamily="34" charset="0"/>
            <a:cs typeface="Arial" panose="020B0604020202020204" pitchFamily="34" charset="0"/>
          </a:endParaRPr>
        </a:p>
      </dsp:txBody>
      <dsp:txXfrm>
        <a:off x="0" y="3855284"/>
        <a:ext cx="7560840" cy="831600"/>
      </dsp:txXfrm>
    </dsp:sp>
    <dsp:sp modelId="{8364DB37-A002-7D44-9760-E13C048A2AF1}">
      <dsp:nvSpPr>
        <dsp:cNvPr id="0" name=""/>
        <dsp:cNvSpPr/>
      </dsp:nvSpPr>
      <dsp:spPr>
        <a:xfrm>
          <a:off x="378042" y="3530564"/>
          <a:ext cx="5292588" cy="649440"/>
        </a:xfrm>
        <a:prstGeom prst="roundRect">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0010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Relevance</a:t>
          </a:r>
          <a:endParaRPr lang="en-US" sz="1800" b="1" kern="1200" dirty="0">
            <a:latin typeface="Arial" panose="020B0604020202020204" pitchFamily="34" charset="0"/>
            <a:cs typeface="Arial" panose="020B0604020202020204" pitchFamily="34" charset="0"/>
          </a:endParaRPr>
        </a:p>
      </dsp:txBody>
      <dsp:txXfrm>
        <a:off x="409745" y="3562267"/>
        <a:ext cx="5229182"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FF569-6EDE-4FAA-B9D2-C0D02D09B52F}">
      <dsp:nvSpPr>
        <dsp:cNvPr id="0" name=""/>
        <dsp:cNvSpPr/>
      </dsp:nvSpPr>
      <dsp:spPr>
        <a:xfrm>
          <a:off x="0"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Data on members listed in Excel file: mostly only names and addresses</a:t>
          </a:r>
          <a:endParaRPr lang="en-GB" sz="1600" kern="1200" dirty="0"/>
        </a:p>
      </dsp:txBody>
      <dsp:txXfrm>
        <a:off x="0" y="436548"/>
        <a:ext cx="1710189" cy="1026114"/>
      </dsp:txXfrm>
    </dsp:sp>
    <dsp:sp modelId="{C7E6DC6C-6AB3-4684-9F2E-742C902273D2}">
      <dsp:nvSpPr>
        <dsp:cNvPr id="0" name=""/>
        <dsp:cNvSpPr/>
      </dsp:nvSpPr>
      <dsp:spPr>
        <a:xfrm>
          <a:off x="1881209"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Different sources where information about members is stored</a:t>
          </a:r>
          <a:endParaRPr lang="en-GB" sz="1600" kern="1200" dirty="0"/>
        </a:p>
      </dsp:txBody>
      <dsp:txXfrm>
        <a:off x="1881209" y="436548"/>
        <a:ext cx="1710189" cy="1026114"/>
      </dsp:txXfrm>
    </dsp:sp>
    <dsp:sp modelId="{5C4A40B6-2402-47D1-AB6B-E4916ADD18B6}">
      <dsp:nvSpPr>
        <dsp:cNvPr id="0" name=""/>
        <dsp:cNvSpPr/>
      </dsp:nvSpPr>
      <dsp:spPr>
        <a:xfrm>
          <a:off x="3762418" y="436548"/>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Limited possibility for analysis and reporting </a:t>
          </a:r>
          <a:endParaRPr lang="en-GB" sz="1600" kern="1200" dirty="0"/>
        </a:p>
      </dsp:txBody>
      <dsp:txXfrm>
        <a:off x="3762418" y="436548"/>
        <a:ext cx="1710189" cy="1026114"/>
      </dsp:txXfrm>
    </dsp:sp>
    <dsp:sp modelId="{7175AAEF-4EB3-4607-BFEA-6145A8082165}">
      <dsp:nvSpPr>
        <dsp:cNvPr id="0" name=""/>
        <dsp:cNvSpPr/>
      </dsp:nvSpPr>
      <dsp:spPr>
        <a:xfrm>
          <a:off x="940604" y="1633681"/>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Static : no linkages can be discovered</a:t>
          </a:r>
          <a:endParaRPr lang="en-GB" sz="1600" kern="1200" dirty="0"/>
        </a:p>
      </dsp:txBody>
      <dsp:txXfrm>
        <a:off x="940604" y="1633681"/>
        <a:ext cx="1710189" cy="1026114"/>
      </dsp:txXfrm>
    </dsp:sp>
    <dsp:sp modelId="{597643F5-6CCF-4440-A625-3711A08792C9}">
      <dsp:nvSpPr>
        <dsp:cNvPr id="0" name=""/>
        <dsp:cNvSpPr/>
      </dsp:nvSpPr>
      <dsp:spPr>
        <a:xfrm>
          <a:off x="2821813" y="1633681"/>
          <a:ext cx="1710189" cy="1026114"/>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Labour intensive to update (often not done regularly)</a:t>
          </a:r>
          <a:endParaRPr lang="en-GB" sz="1600" kern="1200" dirty="0"/>
        </a:p>
      </dsp:txBody>
      <dsp:txXfrm>
        <a:off x="2821813" y="1633681"/>
        <a:ext cx="1710189" cy="1026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FF569-6EDE-4FAA-B9D2-C0D02D09B52F}">
      <dsp:nvSpPr>
        <dsp:cNvPr id="0" name=""/>
        <dsp:cNvSpPr/>
      </dsp:nvSpPr>
      <dsp:spPr>
        <a:xfrm>
          <a:off x="778" y="288031"/>
          <a:ext cx="3036518" cy="3240360"/>
        </a:xfrm>
        <a:prstGeom prst="rect">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b="1" kern="1200" dirty="0" smtClean="0"/>
            <a:t>What does CRM add to Membership strategy?</a:t>
          </a:r>
          <a:endParaRPr lang="en-GB" sz="1600" b="1" kern="1200" dirty="0"/>
        </a:p>
        <a:p>
          <a:pPr marL="171450" lvl="1" indent="-171450" algn="l" defTabSz="711200" rtl="0">
            <a:lnSpc>
              <a:spcPct val="90000"/>
            </a:lnSpc>
            <a:spcBef>
              <a:spcPct val="0"/>
            </a:spcBef>
            <a:spcAft>
              <a:spcPct val="15000"/>
            </a:spcAft>
            <a:buChar char="••"/>
          </a:pPr>
          <a:r>
            <a:rPr lang="en-GB" sz="1600" kern="1200" dirty="0" smtClean="0"/>
            <a:t>Needs oriented / customer focus </a:t>
          </a:r>
          <a:endParaRPr lang="en-GB" sz="1600" kern="1200" dirty="0"/>
        </a:p>
        <a:p>
          <a:pPr marL="171450" lvl="1" indent="-171450" algn="l" defTabSz="711200">
            <a:lnSpc>
              <a:spcPct val="90000"/>
            </a:lnSpc>
            <a:spcBef>
              <a:spcPct val="0"/>
            </a:spcBef>
            <a:spcAft>
              <a:spcPct val="15000"/>
            </a:spcAft>
            <a:buChar char="••"/>
          </a:pPr>
          <a:r>
            <a:rPr lang="en-GB" sz="1600" kern="1200" dirty="0"/>
            <a:t>Segmentation</a:t>
          </a:r>
        </a:p>
        <a:p>
          <a:pPr marL="171450" lvl="1" indent="-171450" algn="l" defTabSz="711200">
            <a:lnSpc>
              <a:spcPct val="90000"/>
            </a:lnSpc>
            <a:spcBef>
              <a:spcPct val="0"/>
            </a:spcBef>
            <a:spcAft>
              <a:spcPct val="15000"/>
            </a:spcAft>
            <a:buChar char="••"/>
          </a:pPr>
          <a:r>
            <a:rPr lang="en-US" sz="1600" kern="1200" dirty="0"/>
            <a:t>Creation of long lasting contacts and loyalty</a:t>
          </a:r>
          <a:endParaRPr lang="en-GB" sz="1600" kern="1200" dirty="0"/>
        </a:p>
        <a:p>
          <a:pPr marL="171450" lvl="1" indent="-171450" algn="l" defTabSz="711200">
            <a:lnSpc>
              <a:spcPct val="90000"/>
            </a:lnSpc>
            <a:spcBef>
              <a:spcPct val="0"/>
            </a:spcBef>
            <a:spcAft>
              <a:spcPct val="15000"/>
            </a:spcAft>
            <a:buChar char="••"/>
          </a:pPr>
          <a:r>
            <a:rPr lang="en-GB" sz="1600" kern="1200" dirty="0"/>
            <a:t>Close monitoring of results </a:t>
          </a:r>
        </a:p>
        <a:p>
          <a:pPr marL="171450" lvl="1" indent="-171450" algn="l" defTabSz="711200">
            <a:lnSpc>
              <a:spcPct val="90000"/>
            </a:lnSpc>
            <a:spcBef>
              <a:spcPct val="0"/>
            </a:spcBef>
            <a:spcAft>
              <a:spcPct val="15000"/>
            </a:spcAft>
            <a:buChar char="••"/>
          </a:pPr>
          <a:r>
            <a:rPr lang="en-GB" sz="1600" kern="1200" dirty="0" smtClean="0"/>
            <a:t>SUPPORTED BY IT!</a:t>
          </a:r>
          <a:endParaRPr lang="en-GB" sz="1600" kern="1200" dirty="0"/>
        </a:p>
      </dsp:txBody>
      <dsp:txXfrm>
        <a:off x="778" y="288031"/>
        <a:ext cx="3036518" cy="3240360"/>
      </dsp:txXfrm>
    </dsp:sp>
    <dsp:sp modelId="{6658964A-D6EB-4036-B3D4-EB92FB1E29A3}">
      <dsp:nvSpPr>
        <dsp:cNvPr id="0" name=""/>
        <dsp:cNvSpPr/>
      </dsp:nvSpPr>
      <dsp:spPr>
        <a:xfrm>
          <a:off x="3340949" y="288031"/>
          <a:ext cx="3036518" cy="3240360"/>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1" kern="1200" dirty="0" smtClean="0"/>
            <a:t>What does CRM offer?</a:t>
          </a:r>
          <a:endParaRPr lang="en-GB" sz="1600" b="1" kern="1200" dirty="0"/>
        </a:p>
        <a:p>
          <a:pPr marL="171450" lvl="1" indent="-171450" algn="l" defTabSz="711200">
            <a:lnSpc>
              <a:spcPct val="90000"/>
            </a:lnSpc>
            <a:spcBef>
              <a:spcPct val="0"/>
            </a:spcBef>
            <a:spcAft>
              <a:spcPct val="15000"/>
            </a:spcAft>
            <a:buChar char="••"/>
          </a:pPr>
          <a:r>
            <a:rPr lang="en-GB" sz="1600" kern="1200" dirty="0" smtClean="0"/>
            <a:t>Good basic data (</a:t>
          </a:r>
          <a:r>
            <a:rPr lang="en-US" sz="1600" kern="1200" dirty="0" smtClean="0"/>
            <a:t>How many members: total / retained / new; Which characteristics: size; region, sector; </a:t>
          </a:r>
          <a:r>
            <a:rPr lang="en-GB" sz="1600" kern="1200" dirty="0" smtClean="0"/>
            <a:t>Payment status)</a:t>
          </a:r>
          <a:endParaRPr lang="en-GB" sz="1600" kern="1200" dirty="0"/>
        </a:p>
        <a:p>
          <a:pPr marL="171450" lvl="1" indent="-171450" algn="l" defTabSz="711200">
            <a:lnSpc>
              <a:spcPct val="90000"/>
            </a:lnSpc>
            <a:spcBef>
              <a:spcPct val="0"/>
            </a:spcBef>
            <a:spcAft>
              <a:spcPct val="15000"/>
            </a:spcAft>
            <a:buChar char="••"/>
          </a:pPr>
          <a:r>
            <a:rPr lang="en-US" sz="1600" kern="1200" dirty="0" smtClean="0"/>
            <a:t>Good </a:t>
          </a:r>
          <a:r>
            <a:rPr lang="en-US" sz="1600" kern="1200" dirty="0"/>
            <a:t>monitoring data : how do clients use the EO </a:t>
          </a:r>
          <a:endParaRPr lang="en-GB" sz="1600" kern="1200" dirty="0"/>
        </a:p>
        <a:p>
          <a:pPr marL="171450" lvl="1" indent="-171450" algn="l" defTabSz="711200">
            <a:lnSpc>
              <a:spcPct val="90000"/>
            </a:lnSpc>
            <a:spcBef>
              <a:spcPct val="0"/>
            </a:spcBef>
            <a:spcAft>
              <a:spcPct val="15000"/>
            </a:spcAft>
            <a:buChar char="••"/>
          </a:pPr>
          <a:r>
            <a:rPr lang="en-GB" sz="1600" kern="1200" dirty="0" smtClean="0"/>
            <a:t>Shared </a:t>
          </a:r>
          <a:r>
            <a:rPr lang="en-GB" sz="1600" kern="1200" dirty="0"/>
            <a:t>data </a:t>
          </a:r>
          <a:r>
            <a:rPr lang="en-GB" sz="1600" kern="1200" dirty="0" smtClean="0"/>
            <a:t>(all colleagues can have access at once and help update)</a:t>
          </a:r>
          <a:endParaRPr lang="en-GB" sz="1600" kern="1200" dirty="0"/>
        </a:p>
        <a:p>
          <a:pPr marL="171450" lvl="1" indent="-171450" algn="l" defTabSz="711200">
            <a:lnSpc>
              <a:spcPct val="90000"/>
            </a:lnSpc>
            <a:spcBef>
              <a:spcPct val="0"/>
            </a:spcBef>
            <a:spcAft>
              <a:spcPct val="15000"/>
            </a:spcAft>
            <a:buChar char="••"/>
          </a:pPr>
          <a:r>
            <a:rPr lang="en-US" sz="1600" kern="1200" dirty="0" smtClean="0"/>
            <a:t>Data </a:t>
          </a:r>
          <a:r>
            <a:rPr lang="en-US" sz="1600" kern="1200" dirty="0"/>
            <a:t>on potential clients – new potential members   </a:t>
          </a:r>
          <a:endParaRPr lang="en-GB" sz="1600" kern="1200" dirty="0"/>
        </a:p>
      </dsp:txBody>
      <dsp:txXfrm>
        <a:off x="3340949" y="288031"/>
        <a:ext cx="3036518" cy="3240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301CB-F06F-C248-BF1F-5A4AA36665EF}">
      <dsp:nvSpPr>
        <dsp:cNvPr id="0" name=""/>
        <dsp:cNvSpPr/>
      </dsp:nvSpPr>
      <dsp:spPr>
        <a:xfrm>
          <a:off x="-4594335" y="-704407"/>
          <a:ext cx="5472816" cy="5472816"/>
        </a:xfrm>
        <a:prstGeom prst="blockArc">
          <a:avLst>
            <a:gd name="adj1" fmla="val 18900000"/>
            <a:gd name="adj2" fmla="val 2700000"/>
            <a:gd name="adj3" fmla="val 3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4F4637-3C24-E742-BF1F-0983A892D03C}">
      <dsp:nvSpPr>
        <dsp:cNvPr id="0" name=""/>
        <dsp:cNvSpPr/>
      </dsp:nvSpPr>
      <dsp:spPr>
        <a:xfrm>
          <a:off x="384538" y="253918"/>
          <a:ext cx="5656275"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solidFill>
                <a:schemeClr val="bg1"/>
              </a:solidFill>
            </a:rPr>
            <a:t>Perceived lack of value</a:t>
          </a:r>
          <a:endParaRPr lang="en-US" sz="2600" kern="1200" dirty="0">
            <a:solidFill>
              <a:schemeClr val="bg1"/>
            </a:solidFill>
          </a:endParaRPr>
        </a:p>
      </dsp:txBody>
      <dsp:txXfrm>
        <a:off x="384538" y="253918"/>
        <a:ext cx="5656275" cy="508162"/>
      </dsp:txXfrm>
    </dsp:sp>
    <dsp:sp modelId="{4E333FF7-8422-5F49-84B1-258C5DA6B522}">
      <dsp:nvSpPr>
        <dsp:cNvPr id="0" name=""/>
        <dsp:cNvSpPr/>
      </dsp:nvSpPr>
      <dsp:spPr>
        <a:xfrm>
          <a:off x="66936" y="190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8A5983-8BCE-2E4D-B43D-56EEEDC88113}">
      <dsp:nvSpPr>
        <dsp:cNvPr id="0" name=""/>
        <dsp:cNvSpPr/>
      </dsp:nvSpPr>
      <dsp:spPr>
        <a:xfrm>
          <a:off x="748672" y="1015918"/>
          <a:ext cx="529214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solidFill>
                <a:schemeClr val="bg1"/>
              </a:solidFill>
            </a:rPr>
            <a:t>Too expensive</a:t>
          </a:r>
          <a:endParaRPr lang="en-US" altLang="en-US" sz="2600" kern="1200" dirty="0">
            <a:solidFill>
              <a:schemeClr val="bg1"/>
            </a:solidFill>
          </a:endParaRPr>
        </a:p>
      </dsp:txBody>
      <dsp:txXfrm>
        <a:off x="748672" y="1015918"/>
        <a:ext cx="5292140" cy="508162"/>
      </dsp:txXfrm>
    </dsp:sp>
    <dsp:sp modelId="{9F20B61B-A0CA-F641-81E7-A42BB062D7D1}">
      <dsp:nvSpPr>
        <dsp:cNvPr id="0" name=""/>
        <dsp:cNvSpPr/>
      </dsp:nvSpPr>
      <dsp:spPr>
        <a:xfrm>
          <a:off x="431071" y="952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804A16-9960-2646-87C0-003F2DE09833}">
      <dsp:nvSpPr>
        <dsp:cNvPr id="0" name=""/>
        <dsp:cNvSpPr/>
      </dsp:nvSpPr>
      <dsp:spPr>
        <a:xfrm>
          <a:off x="860432" y="1777918"/>
          <a:ext cx="518038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solidFill>
                <a:schemeClr val="bg1"/>
              </a:solidFill>
            </a:rPr>
            <a:t>Forgot to renew</a:t>
          </a:r>
          <a:endParaRPr lang="en-US" altLang="en-US" sz="2600" kern="1200" dirty="0">
            <a:solidFill>
              <a:schemeClr val="bg1"/>
            </a:solidFill>
          </a:endParaRPr>
        </a:p>
      </dsp:txBody>
      <dsp:txXfrm>
        <a:off x="860432" y="1777918"/>
        <a:ext cx="5180380" cy="508162"/>
      </dsp:txXfrm>
    </dsp:sp>
    <dsp:sp modelId="{141CAB99-0131-364E-A8D3-97918C57C6D7}">
      <dsp:nvSpPr>
        <dsp:cNvPr id="0" name=""/>
        <dsp:cNvSpPr/>
      </dsp:nvSpPr>
      <dsp:spPr>
        <a:xfrm>
          <a:off x="542831" y="1714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CAC06C-C9AB-5340-AF85-71181CC30DA9}">
      <dsp:nvSpPr>
        <dsp:cNvPr id="0" name=""/>
        <dsp:cNvSpPr/>
      </dsp:nvSpPr>
      <dsp:spPr>
        <a:xfrm>
          <a:off x="748672" y="2539918"/>
          <a:ext cx="5292140"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solidFill>
                <a:schemeClr val="bg1"/>
              </a:solidFill>
            </a:rPr>
            <a:t>Not aware of EBMO’s offer</a:t>
          </a:r>
          <a:endParaRPr lang="en-US" altLang="en-US" sz="2600" kern="1200" dirty="0">
            <a:solidFill>
              <a:schemeClr val="bg1"/>
            </a:solidFill>
          </a:endParaRPr>
        </a:p>
      </dsp:txBody>
      <dsp:txXfrm>
        <a:off x="748672" y="2539918"/>
        <a:ext cx="5292140" cy="508162"/>
      </dsp:txXfrm>
    </dsp:sp>
    <dsp:sp modelId="{8A829693-A42A-0747-B6DC-158AD4023AC8}">
      <dsp:nvSpPr>
        <dsp:cNvPr id="0" name=""/>
        <dsp:cNvSpPr/>
      </dsp:nvSpPr>
      <dsp:spPr>
        <a:xfrm>
          <a:off x="431071" y="2476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576D9D-CA05-E943-8A86-7F56A99B1EDE}">
      <dsp:nvSpPr>
        <dsp:cNvPr id="0" name=""/>
        <dsp:cNvSpPr/>
      </dsp:nvSpPr>
      <dsp:spPr>
        <a:xfrm>
          <a:off x="384538" y="3301918"/>
          <a:ext cx="5656275" cy="5081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altLang="en-US" sz="2600" kern="1200" dirty="0" smtClean="0">
              <a:solidFill>
                <a:schemeClr val="bg1"/>
              </a:solidFill>
            </a:rPr>
            <a:t>Not involved</a:t>
          </a:r>
          <a:endParaRPr lang="en-US" altLang="en-US" sz="2600" kern="1200" dirty="0">
            <a:solidFill>
              <a:schemeClr val="bg1"/>
            </a:solidFill>
          </a:endParaRPr>
        </a:p>
      </dsp:txBody>
      <dsp:txXfrm>
        <a:off x="384538" y="3301918"/>
        <a:ext cx="5656275" cy="508162"/>
      </dsp:txXfrm>
    </dsp:sp>
    <dsp:sp modelId="{CD02E2FA-B214-7541-B9D6-5896B3EE2F4C}">
      <dsp:nvSpPr>
        <dsp:cNvPr id="0" name=""/>
        <dsp:cNvSpPr/>
      </dsp:nvSpPr>
      <dsp:spPr>
        <a:xfrm>
          <a:off x="66936" y="3238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6C4D1-5309-4950-BD00-020639693B99}">
      <dsp:nvSpPr>
        <dsp:cNvPr id="0" name=""/>
        <dsp:cNvSpPr/>
      </dsp:nvSpPr>
      <dsp:spPr>
        <a:xfrm>
          <a:off x="0" y="553884"/>
          <a:ext cx="1844958" cy="11088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b="0" kern="1200" dirty="0" smtClean="0">
              <a:latin typeface="Arial" panose="020B0604020202020204" pitchFamily="34" charset="0"/>
              <a:cs typeface="Arial" panose="020B0604020202020204" pitchFamily="34" charset="0"/>
            </a:rPr>
            <a:t>Company</a:t>
          </a:r>
          <a:r>
            <a:rPr lang="es-ES_tradnl" sz="1800" b="0" kern="1200" baseline="0" dirty="0" smtClean="0">
              <a:latin typeface="Arial" panose="020B0604020202020204" pitchFamily="34" charset="0"/>
              <a:cs typeface="Arial" panose="020B0604020202020204" pitchFamily="34" charset="0"/>
            </a:rPr>
            <a:t> visits</a:t>
          </a:r>
          <a:endParaRPr lang="es-ES_tradnl" sz="1800" b="0" kern="1200" dirty="0" smtClean="0">
            <a:latin typeface="Arial" panose="020B0604020202020204" pitchFamily="34" charset="0"/>
            <a:cs typeface="Arial" panose="020B0604020202020204" pitchFamily="34" charset="0"/>
          </a:endParaRPr>
        </a:p>
      </dsp:txBody>
      <dsp:txXfrm>
        <a:off x="0" y="553884"/>
        <a:ext cx="1844958" cy="1108836"/>
      </dsp:txXfrm>
    </dsp:sp>
    <dsp:sp modelId="{6C72E401-388A-4156-A598-CA0D8E665644}">
      <dsp:nvSpPr>
        <dsp:cNvPr id="0" name=""/>
        <dsp:cNvSpPr/>
      </dsp:nvSpPr>
      <dsp:spPr>
        <a:xfrm>
          <a:off x="2029956" y="565680"/>
          <a:ext cx="1844958" cy="1107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0" kern="1200" dirty="0" err="1" smtClean="0">
              <a:latin typeface="Arial" panose="020B0604020202020204" pitchFamily="34" charset="0"/>
              <a:cs typeface="Arial" panose="020B0604020202020204" pitchFamily="34" charset="0"/>
            </a:rPr>
            <a:t>EBMO’s</a:t>
          </a:r>
          <a:r>
            <a:rPr lang="it-IT" sz="1800" b="0" kern="1200" dirty="0" smtClean="0">
              <a:latin typeface="Arial" panose="020B0604020202020204" pitchFamily="34" charset="0"/>
              <a:cs typeface="Arial" panose="020B0604020202020204" pitchFamily="34" charset="0"/>
            </a:rPr>
            <a:t> </a:t>
          </a:r>
          <a:r>
            <a:rPr lang="it-IT" sz="1800" b="0" kern="1200" dirty="0" err="1" smtClean="0">
              <a:latin typeface="Arial" panose="020B0604020202020204" pitchFamily="34" charset="0"/>
              <a:cs typeface="Arial" panose="020B0604020202020204" pitchFamily="34" charset="0"/>
            </a:rPr>
            <a:t>ambassadors</a:t>
          </a:r>
          <a:r>
            <a:rPr lang="it-IT" sz="1800" b="0" kern="1200" dirty="0" smtClean="0">
              <a:latin typeface="Arial" panose="020B0604020202020204" pitchFamily="34" charset="0"/>
              <a:cs typeface="Arial" panose="020B0604020202020204" pitchFamily="34" charset="0"/>
            </a:rPr>
            <a:t> (</a:t>
          </a:r>
          <a:r>
            <a:rPr lang="it-IT" sz="1800" b="0" kern="1200" dirty="0" err="1" smtClean="0">
              <a:latin typeface="Arial" panose="020B0604020202020204" pitchFamily="34" charset="0"/>
              <a:cs typeface="Arial" panose="020B0604020202020204" pitchFamily="34" charset="0"/>
            </a:rPr>
            <a:t>peer</a:t>
          </a:r>
          <a:r>
            <a:rPr lang="it-IT" sz="1800" b="0" kern="1200" dirty="0" smtClean="0">
              <a:latin typeface="Arial" panose="020B0604020202020204" pitchFamily="34" charset="0"/>
              <a:cs typeface="Arial" panose="020B0604020202020204" pitchFamily="34" charset="0"/>
            </a:rPr>
            <a:t> to </a:t>
          </a:r>
          <a:r>
            <a:rPr lang="it-IT" sz="1800" b="0" kern="1200" dirty="0" err="1" smtClean="0">
              <a:latin typeface="Arial" panose="020B0604020202020204" pitchFamily="34" charset="0"/>
              <a:cs typeface="Arial" panose="020B0604020202020204" pitchFamily="34" charset="0"/>
            </a:rPr>
            <a:t>peer</a:t>
          </a:r>
          <a:r>
            <a:rPr lang="it-IT" sz="1800" b="0" kern="1200" dirty="0" smtClean="0">
              <a:latin typeface="Arial" panose="020B0604020202020204" pitchFamily="34" charset="0"/>
              <a:cs typeface="Arial" panose="020B0604020202020204" pitchFamily="34" charset="0"/>
            </a:rPr>
            <a:t>)</a:t>
          </a:r>
          <a:endParaRPr lang="es-PE" sz="1800" b="0" kern="1200" dirty="0" smtClean="0">
            <a:latin typeface="Arial" panose="020B0604020202020204" pitchFamily="34" charset="0"/>
            <a:cs typeface="Arial" panose="020B0604020202020204" pitchFamily="34" charset="0"/>
          </a:endParaRPr>
        </a:p>
      </dsp:txBody>
      <dsp:txXfrm>
        <a:off x="2029956" y="565680"/>
        <a:ext cx="1844958" cy="1107673"/>
      </dsp:txXfrm>
    </dsp:sp>
    <dsp:sp modelId="{ED71549C-BCBB-4732-8796-2FF519C8F99A}">
      <dsp:nvSpPr>
        <dsp:cNvPr id="0" name=""/>
        <dsp:cNvSpPr/>
      </dsp:nvSpPr>
      <dsp:spPr>
        <a:xfrm>
          <a:off x="4059594" y="568012"/>
          <a:ext cx="1829501" cy="11030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Road</a:t>
          </a:r>
          <a:r>
            <a:rPr lang="es-PE" sz="1800" b="0" kern="1200" baseline="0" dirty="0" smtClean="0">
              <a:latin typeface="Arial" panose="020B0604020202020204" pitchFamily="34" charset="0"/>
              <a:cs typeface="Arial" panose="020B0604020202020204" pitchFamily="34" charset="0"/>
            </a:rPr>
            <a:t> shows </a:t>
          </a:r>
          <a:endParaRPr lang="es-PE" sz="1800" b="0" kern="1200" dirty="0" smtClean="0">
            <a:latin typeface="Arial" panose="020B0604020202020204" pitchFamily="34" charset="0"/>
            <a:cs typeface="Arial" panose="020B0604020202020204" pitchFamily="34" charset="0"/>
          </a:endParaRPr>
        </a:p>
      </dsp:txBody>
      <dsp:txXfrm>
        <a:off x="4059594" y="568012"/>
        <a:ext cx="1829501" cy="1103008"/>
      </dsp:txXfrm>
    </dsp:sp>
    <dsp:sp modelId="{2ADE75F8-254A-40E2-9BBC-75642E7D2C8B}">
      <dsp:nvSpPr>
        <dsp:cNvPr id="0" name=""/>
        <dsp:cNvSpPr/>
      </dsp:nvSpPr>
      <dsp:spPr>
        <a:xfrm>
          <a:off x="6073774" y="565480"/>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Information events </a:t>
          </a:r>
        </a:p>
      </dsp:txBody>
      <dsp:txXfrm>
        <a:off x="6073774" y="565480"/>
        <a:ext cx="1846787" cy="1108072"/>
      </dsp:txXfrm>
    </dsp:sp>
    <dsp:sp modelId="{AF32D189-D417-4A1D-B68A-FDE439BB365C}">
      <dsp:nvSpPr>
        <dsp:cNvPr id="0" name=""/>
        <dsp:cNvSpPr/>
      </dsp:nvSpPr>
      <dsp:spPr>
        <a:xfrm>
          <a:off x="7133" y="1863456"/>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Letters with brochures</a:t>
          </a:r>
        </a:p>
      </dsp:txBody>
      <dsp:txXfrm>
        <a:off x="7133" y="1863456"/>
        <a:ext cx="1829501" cy="1098387"/>
      </dsp:txXfrm>
    </dsp:sp>
    <dsp:sp modelId="{8A7B3FBF-CD50-4A6E-B47E-6EECFA390E07}">
      <dsp:nvSpPr>
        <dsp:cNvPr id="0" name=""/>
        <dsp:cNvSpPr/>
      </dsp:nvSpPr>
      <dsp:spPr>
        <a:xfrm>
          <a:off x="2021313" y="1863456"/>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Calls</a:t>
          </a:r>
        </a:p>
      </dsp:txBody>
      <dsp:txXfrm>
        <a:off x="2021313" y="1863456"/>
        <a:ext cx="1829501" cy="1098387"/>
      </dsp:txXfrm>
    </dsp:sp>
    <dsp:sp modelId="{9D231DCE-EBDE-49F0-A0E5-2CEF6FD9A2FB}">
      <dsp:nvSpPr>
        <dsp:cNvPr id="0" name=""/>
        <dsp:cNvSpPr/>
      </dsp:nvSpPr>
      <dsp:spPr>
        <a:xfrm>
          <a:off x="4035493" y="1858614"/>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Advertisement on radio, TV, newspaper </a:t>
          </a:r>
        </a:p>
      </dsp:txBody>
      <dsp:txXfrm>
        <a:off x="4035493" y="1858614"/>
        <a:ext cx="1846787" cy="1108072"/>
      </dsp:txXfrm>
    </dsp:sp>
    <dsp:sp modelId="{82E7CF7A-94FF-45AC-B4DA-25686DCD5EBB}">
      <dsp:nvSpPr>
        <dsp:cNvPr id="0" name=""/>
        <dsp:cNvSpPr/>
      </dsp:nvSpPr>
      <dsp:spPr>
        <a:xfrm>
          <a:off x="6066959" y="1858614"/>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Social media</a:t>
          </a:r>
        </a:p>
      </dsp:txBody>
      <dsp:txXfrm>
        <a:off x="6066959" y="1858614"/>
        <a:ext cx="1846787" cy="1108072"/>
      </dsp:txXfrm>
    </dsp:sp>
    <dsp:sp modelId="{DECB9B5E-42BE-40F6-9621-4285EDEEE8F9}">
      <dsp:nvSpPr>
        <dsp:cNvPr id="0" name=""/>
        <dsp:cNvSpPr/>
      </dsp:nvSpPr>
      <dsp:spPr>
        <a:xfrm>
          <a:off x="1577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Emails </a:t>
          </a:r>
        </a:p>
      </dsp:txBody>
      <dsp:txXfrm>
        <a:off x="15776" y="3156207"/>
        <a:ext cx="1829501" cy="1098387"/>
      </dsp:txXfrm>
    </dsp:sp>
    <dsp:sp modelId="{BFBCD3A8-0B13-4840-9B1F-FEA0C3B3D0DC}">
      <dsp:nvSpPr>
        <dsp:cNvPr id="0" name=""/>
        <dsp:cNvSpPr/>
      </dsp:nvSpPr>
      <dsp:spPr>
        <a:xfrm>
          <a:off x="202995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New Members Info Pack </a:t>
          </a:r>
        </a:p>
      </dsp:txBody>
      <dsp:txXfrm>
        <a:off x="2029956" y="3156207"/>
        <a:ext cx="1829501" cy="1098387"/>
      </dsp:txXfrm>
    </dsp:sp>
    <dsp:sp modelId="{3229EA96-7A17-4EE6-90C0-A381C32BD1B3}">
      <dsp:nvSpPr>
        <dsp:cNvPr id="0" name=""/>
        <dsp:cNvSpPr/>
      </dsp:nvSpPr>
      <dsp:spPr>
        <a:xfrm>
          <a:off x="4044136" y="3156207"/>
          <a:ext cx="1829501" cy="1098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Website</a:t>
          </a:r>
          <a:r>
            <a:rPr lang="es-PE" sz="1800" b="0" kern="1200" baseline="0" dirty="0" smtClean="0">
              <a:latin typeface="Arial" panose="020B0604020202020204" pitchFamily="34" charset="0"/>
              <a:cs typeface="Arial" panose="020B0604020202020204" pitchFamily="34" charset="0"/>
            </a:rPr>
            <a:t> </a:t>
          </a:r>
          <a:endParaRPr lang="es-PE" sz="1800" b="0" kern="1200" dirty="0" smtClean="0">
            <a:latin typeface="Arial" panose="020B0604020202020204" pitchFamily="34" charset="0"/>
            <a:cs typeface="Arial" panose="020B0604020202020204" pitchFamily="34" charset="0"/>
          </a:endParaRPr>
        </a:p>
      </dsp:txBody>
      <dsp:txXfrm>
        <a:off x="4044136" y="3156207"/>
        <a:ext cx="1829501" cy="1098387"/>
      </dsp:txXfrm>
    </dsp:sp>
    <dsp:sp modelId="{096ADF00-5AA0-1540-8A6F-689C5A628C79}">
      <dsp:nvSpPr>
        <dsp:cNvPr id="0" name=""/>
        <dsp:cNvSpPr/>
      </dsp:nvSpPr>
      <dsp:spPr>
        <a:xfrm>
          <a:off x="6058316" y="3151365"/>
          <a:ext cx="1846787" cy="1108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latin typeface="Arial" panose="020B0604020202020204" pitchFamily="34" charset="0"/>
              <a:cs typeface="Arial" panose="020B0604020202020204" pitchFamily="34" charset="0"/>
            </a:rPr>
            <a:t>Collaboration with business promotion agencies</a:t>
          </a:r>
        </a:p>
      </dsp:txBody>
      <dsp:txXfrm>
        <a:off x="6058316" y="3151365"/>
        <a:ext cx="1846787" cy="11080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24.09.2018</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24/09/2018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BB93F-D445-47D8-A284-AD967FE4B214}" type="slidenum">
              <a:rPr lang="en-GB" smtClean="0"/>
              <a:t>5</a:t>
            </a:fld>
            <a:endParaRPr lang="en-GB" dirty="0"/>
          </a:p>
        </p:txBody>
      </p:sp>
    </p:spTree>
    <p:extLst>
      <p:ext uri="{BB962C8B-B14F-4D97-AF65-F5344CB8AC3E}">
        <p14:creationId xmlns:p14="http://schemas.microsoft.com/office/powerpoint/2010/main" val="121836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1BB93F-D445-47D8-A284-AD967FE4B214}" type="slidenum">
              <a:rPr lang="en-GB" smtClean="0"/>
              <a:t>6</a:t>
            </a:fld>
            <a:endParaRPr lang="en-GB" dirty="0"/>
          </a:p>
        </p:txBody>
      </p:sp>
    </p:spTree>
    <p:extLst>
      <p:ext uri="{BB962C8B-B14F-4D97-AF65-F5344CB8AC3E}">
        <p14:creationId xmlns:p14="http://schemas.microsoft.com/office/powerpoint/2010/main" val="573588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it-IT" smtClean="0"/>
              <a:t>www.itcilo.org</a:t>
            </a:r>
            <a:endParaRPr lang="en-GB" dirty="0" smtClean="0"/>
          </a:p>
        </p:txBody>
      </p:sp>
      <p:sp>
        <p:nvSpPr>
          <p:cNvPr id="8" name="Footer Placeholder 7"/>
          <p:cNvSpPr>
            <a:spLocks noGrp="1"/>
          </p:cNvSpPr>
          <p:nvPr>
            <p:ph type="ftr" sz="quarter" idx="11"/>
          </p:nvPr>
        </p:nvSpPr>
        <p:spPr/>
        <p:txBody>
          <a:bodyPr/>
          <a:lstStyle/>
          <a:p>
            <a:r>
              <a:rPr lang="it-IT" smtClean="0"/>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it-IT" smtClean="0"/>
              <a:t>www.itcilo.org</a:t>
            </a:r>
            <a:endParaRPr lang="en-GB" dirty="0" smtClean="0"/>
          </a:p>
        </p:txBody>
      </p:sp>
      <p:sp>
        <p:nvSpPr>
          <p:cNvPr id="4" name="Footer Placeholder 3"/>
          <p:cNvSpPr>
            <a:spLocks noGrp="1"/>
          </p:cNvSpPr>
          <p:nvPr>
            <p:ph type="ftr" sz="quarter" idx="11"/>
          </p:nvPr>
        </p:nvSpPr>
        <p:spPr/>
        <p:txBody>
          <a:bodyPr/>
          <a:lstStyle/>
          <a:p>
            <a:r>
              <a:rPr lang="it-IT" smtClean="0"/>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www.itcilo.org</a:t>
            </a:r>
            <a:endParaRPr lang="en-GB" dirty="0" smtClean="0"/>
          </a:p>
        </p:txBody>
      </p:sp>
      <p:sp>
        <p:nvSpPr>
          <p:cNvPr id="3" name="Footer Placeholder 2"/>
          <p:cNvSpPr>
            <a:spLocks noGrp="1"/>
          </p:cNvSpPr>
          <p:nvPr>
            <p:ph type="ftr" sz="quarter" idx="11"/>
          </p:nvPr>
        </p:nvSpPr>
        <p:spPr/>
        <p:txBody>
          <a:bodyPr/>
          <a:lstStyle/>
          <a:p>
            <a:r>
              <a:rPr lang="it-IT" smtClean="0"/>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smtClean="0"/>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4789567"/>
            <a:ext cx="1847950" cy="180937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nSpc>
                <a:spcPts val="4070"/>
              </a:lnSpc>
              <a:spcBef>
                <a:spcPts val="0"/>
              </a:spcBef>
              <a:defRPr/>
            </a:pPr>
            <a:r>
              <a:rPr lang="en-US" spc="-220" dirty="0" smtClean="0">
                <a:solidFill>
                  <a:srgbClr val="92D050"/>
                </a:solidFill>
              </a:rPr>
              <a:t>Employers’</a:t>
            </a:r>
            <a:r>
              <a:rPr lang="en-US" spc="90" dirty="0" smtClean="0">
                <a:solidFill>
                  <a:srgbClr val="92D050"/>
                </a:solidFill>
              </a:rPr>
              <a:t> </a:t>
            </a:r>
            <a:r>
              <a:rPr lang="en-US" spc="-170" dirty="0" smtClean="0">
                <a:solidFill>
                  <a:srgbClr val="92D050"/>
                </a:solidFill>
              </a:rPr>
              <a:t>Activities</a:t>
            </a:r>
            <a:r>
              <a:rPr lang="en-US" spc="90" dirty="0" smtClean="0">
                <a:solidFill>
                  <a:srgbClr val="92D050"/>
                </a:solidFill>
              </a:rPr>
              <a:t> </a:t>
            </a:r>
            <a:r>
              <a:rPr lang="en-US" b="0" spc="-80" dirty="0" smtClean="0">
                <a:solidFill>
                  <a:schemeClr val="bg1"/>
                </a:solidFill>
              </a:rPr>
              <a:t>Programme</a:t>
            </a:r>
            <a:r>
              <a:rPr lang="en-US" dirty="0" smtClean="0">
                <a:solidFill>
                  <a:schemeClr val="bg1"/>
                </a:solidFill>
              </a:rPr>
              <a:t/>
            </a:r>
            <a:br>
              <a:rPr lang="en-US" dirty="0" smtClean="0">
                <a:solidFill>
                  <a:schemeClr val="bg1"/>
                </a:solidFill>
              </a:rPr>
            </a:br>
            <a:r>
              <a:rPr lang="en-US" sz="2000" dirty="0" smtClean="0">
                <a:solidFill>
                  <a:schemeClr val="bg1"/>
                </a:solidFill>
              </a:rPr>
              <a:t>Effective </a:t>
            </a:r>
            <a:r>
              <a:rPr lang="en-US" sz="2000" dirty="0">
                <a:solidFill>
                  <a:schemeClr val="bg1"/>
                </a:solidFill>
              </a:rPr>
              <a:t>Employers</a:t>
            </a:r>
            <a:r>
              <a:rPr lang="en-US" sz="2000" dirty="0" smtClean="0">
                <a:solidFill>
                  <a:schemeClr val="bg1"/>
                </a:solidFill>
              </a:rPr>
              <a:t>’ and Business </a:t>
            </a:r>
            <a:r>
              <a:rPr lang="en-US" sz="2000" dirty="0">
                <a:solidFill>
                  <a:schemeClr val="bg1"/>
                </a:solidFill>
              </a:rPr>
              <a:t>Organizations</a:t>
            </a:r>
            <a:endParaRPr lang="en-US" sz="2000" spc="-165" dirty="0">
              <a:solidFill>
                <a:schemeClr val="bg1"/>
              </a:solidFill>
            </a:endParaRPr>
          </a:p>
        </p:txBody>
      </p:sp>
      <p:sp>
        <p:nvSpPr>
          <p:cNvPr id="7" name="TextBox 4"/>
          <p:cNvSpPr txBox="1"/>
          <p:nvPr/>
        </p:nvSpPr>
        <p:spPr>
          <a:xfrm>
            <a:off x="395536" y="5395231"/>
            <a:ext cx="7956924"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Membership strategy</a:t>
            </a:r>
            <a:endParaRPr lang="en-US" sz="3200" baseline="30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5408506"/>
            <a:ext cx="571500" cy="571500"/>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1. Define the Value Proposition</a:t>
            </a:r>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5" name="Content Placeholder 2"/>
          <p:cNvSpPr>
            <a:spLocks noGrp="1"/>
          </p:cNvSpPr>
          <p:nvPr>
            <p:ph idx="1"/>
          </p:nvPr>
        </p:nvSpPr>
        <p:spPr>
          <a:xfrm>
            <a:off x="457200" y="1268760"/>
            <a:ext cx="8229600" cy="4857403"/>
          </a:xfrm>
        </p:spPr>
        <p:txBody>
          <a:bodyPr/>
          <a:lstStyle/>
          <a:p>
            <a:pPr marL="0" indent="0">
              <a:buNone/>
            </a:pPr>
            <a:r>
              <a:rPr lang="en-US" dirty="0" smtClean="0"/>
              <a:t>The EBMO’s value proposition is</a:t>
            </a:r>
            <a:endParaRPr lang="en-US" dirty="0"/>
          </a:p>
          <a:p>
            <a:r>
              <a:rPr lang="en-US" dirty="0" smtClean="0"/>
              <a:t>A marketing tool,</a:t>
            </a:r>
          </a:p>
          <a:p>
            <a:r>
              <a:rPr lang="en-US" dirty="0" smtClean="0"/>
              <a:t>Easily available and understandable, </a:t>
            </a:r>
            <a:endParaRPr lang="en-US" dirty="0"/>
          </a:p>
          <a:p>
            <a:r>
              <a:rPr lang="en-US" dirty="0" smtClean="0"/>
              <a:t>Very concrete.</a:t>
            </a:r>
            <a:endParaRPr lang="en-US" dirty="0"/>
          </a:p>
          <a:p>
            <a:endParaRPr lang="en-US" dirty="0"/>
          </a:p>
        </p:txBody>
      </p:sp>
      <p:sp>
        <p:nvSpPr>
          <p:cNvPr id="3" name="Rounded Rectangular Callout 2"/>
          <p:cNvSpPr/>
          <p:nvPr/>
        </p:nvSpPr>
        <p:spPr>
          <a:xfrm>
            <a:off x="2267744" y="3789040"/>
            <a:ext cx="5832648" cy="1872208"/>
          </a:xfrm>
          <a:prstGeom prst="wedgeRoundRectCallout">
            <a:avLst>
              <a:gd name="adj1" fmla="val 714"/>
              <a:gd name="adj2" fmla="val 970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Remember: belonging to a “Club” of peers can be a powerful attraction factor for membership. It is important to recognize it and use it for recruitment and retention (continued engagement).</a:t>
            </a:r>
            <a:endParaRPr lang="en-US" sz="2000" dirty="0"/>
          </a:p>
        </p:txBody>
      </p:sp>
    </p:spTree>
    <p:extLst>
      <p:ext uri="{BB962C8B-B14F-4D97-AF65-F5344CB8AC3E}">
        <p14:creationId xmlns:p14="http://schemas.microsoft.com/office/powerpoint/2010/main" val="193972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Know the situation</a:t>
            </a:r>
            <a:endParaRPr lang="en-US" dirty="0"/>
          </a:p>
        </p:txBody>
      </p:sp>
      <p:sp>
        <p:nvSpPr>
          <p:cNvPr id="3" name="Content Placeholder 2"/>
          <p:cNvSpPr>
            <a:spLocks noGrp="1"/>
          </p:cNvSpPr>
          <p:nvPr>
            <p:ph idx="1"/>
          </p:nvPr>
        </p:nvSpPr>
        <p:spPr>
          <a:xfrm>
            <a:off x="457200" y="1268760"/>
            <a:ext cx="8229600" cy="5256584"/>
          </a:xfrm>
        </p:spPr>
        <p:txBody>
          <a:bodyPr>
            <a:normAutofit fontScale="92500" lnSpcReduction="20000"/>
          </a:bodyPr>
          <a:lstStyle/>
          <a:p>
            <a:pPr marL="0" indent="0">
              <a:buNone/>
            </a:pPr>
            <a:r>
              <a:rPr lang="en-US" dirty="0" smtClean="0"/>
              <a:t>At all times, it is essential to have a good understanding of </a:t>
            </a:r>
          </a:p>
          <a:p>
            <a:r>
              <a:rPr lang="en-US" dirty="0" smtClean="0"/>
              <a:t>The current membership levels,</a:t>
            </a:r>
          </a:p>
          <a:p>
            <a:r>
              <a:rPr lang="en-US" dirty="0" smtClean="0"/>
              <a:t>The reasons explaining the data.</a:t>
            </a:r>
          </a:p>
          <a:p>
            <a:endParaRPr lang="en-US" dirty="0"/>
          </a:p>
          <a:p>
            <a:r>
              <a:rPr lang="en-US" dirty="0"/>
              <a:t>Formulating Key Performing Indicators (KPIs) on Membership; </a:t>
            </a:r>
          </a:p>
          <a:p>
            <a:r>
              <a:rPr lang="en-US" dirty="0" smtClean="0"/>
              <a:t>Having </a:t>
            </a:r>
            <a:r>
              <a:rPr lang="en-US" dirty="0"/>
              <a:t>a system to record interactions with members and </a:t>
            </a:r>
          </a:p>
          <a:p>
            <a:r>
              <a:rPr lang="en-US" dirty="0" smtClean="0"/>
              <a:t>Collecting </a:t>
            </a:r>
            <a:r>
              <a:rPr lang="en-US" dirty="0"/>
              <a:t>both qualitative and </a:t>
            </a:r>
            <a:r>
              <a:rPr lang="en-US" dirty="0" smtClean="0"/>
              <a:t>quantitative </a:t>
            </a:r>
            <a:r>
              <a:rPr lang="en-US" dirty="0"/>
              <a:t>data </a:t>
            </a:r>
          </a:p>
          <a:p>
            <a:pPr marL="0" indent="0">
              <a:buNone/>
            </a:pPr>
            <a:r>
              <a:rPr lang="en-US" dirty="0" smtClean="0"/>
              <a:t>are a MUST for professional EBMOs.</a:t>
            </a:r>
            <a:endParaRPr lang="en-US" dirty="0"/>
          </a:p>
        </p:txBody>
      </p:sp>
      <p:sp>
        <p:nvSpPr>
          <p:cNvPr id="4" name="Bent-Up Arrow 3"/>
          <p:cNvSpPr/>
          <p:nvPr/>
        </p:nvSpPr>
        <p:spPr>
          <a:xfrm rot="2488635" flipV="1">
            <a:off x="6693137" y="2303571"/>
            <a:ext cx="898733" cy="1008112"/>
          </a:xfrm>
          <a:prstGeom prst="bentUpArrow">
            <a:avLst>
              <a:gd name="adj1" fmla="val 27548"/>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8746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2400" dirty="0"/>
              <a:t>2. Know the situation</a:t>
            </a:r>
            <a:endParaRPr lang="es-PE" sz="2600" dirty="0"/>
          </a:p>
        </p:txBody>
      </p:sp>
      <p:graphicFrame>
        <p:nvGraphicFramePr>
          <p:cNvPr id="4" name="Diagram 3"/>
          <p:cNvGraphicFramePr/>
          <p:nvPr>
            <p:extLst>
              <p:ext uri="{D42A27DB-BD31-4B8C-83A1-F6EECF244321}">
                <p14:modId xmlns:p14="http://schemas.microsoft.com/office/powerpoint/2010/main" val="1891951922"/>
              </p:ext>
            </p:extLst>
          </p:nvPr>
        </p:nvGraphicFramePr>
        <p:xfrm>
          <a:off x="611560" y="2060848"/>
          <a:ext cx="7560840"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39552" y="908720"/>
            <a:ext cx="8136904" cy="1200329"/>
          </a:xfrm>
          <a:prstGeom prst="rect">
            <a:avLst/>
          </a:prstGeom>
        </p:spPr>
        <p:txBody>
          <a:bodyPr wrap="square">
            <a:spAutoFit/>
          </a:bodyPr>
          <a:lstStyle/>
          <a:p>
            <a:pPr>
              <a:defRPr/>
            </a:pPr>
            <a:r>
              <a:rPr lang="en-GB" sz="2400" dirty="0" smtClean="0">
                <a:solidFill>
                  <a:schemeClr val="accent2"/>
                </a:solidFill>
                <a:latin typeface="Arial" pitchFamily="34" charset="0"/>
                <a:cs typeface="Arial" pitchFamily="34" charset="0"/>
              </a:rPr>
              <a:t>Remember: what gets measured, gets done! </a:t>
            </a:r>
          </a:p>
          <a:p>
            <a:pPr>
              <a:defRPr/>
            </a:pPr>
            <a:r>
              <a:rPr lang="en-GB" sz="2400" dirty="0" smtClean="0">
                <a:solidFill>
                  <a:schemeClr val="accent2"/>
                </a:solidFill>
                <a:latin typeface="Arial" pitchFamily="34" charset="0"/>
                <a:cs typeface="Arial" pitchFamily="34" charset="0"/>
              </a:rPr>
              <a:t>EBMOs need to set Key </a:t>
            </a:r>
            <a:r>
              <a:rPr lang="en-GB" sz="2400" dirty="0">
                <a:solidFill>
                  <a:schemeClr val="accent2"/>
                </a:solidFill>
                <a:latin typeface="Arial" pitchFamily="34" charset="0"/>
                <a:cs typeface="Arial" pitchFamily="34" charset="0"/>
              </a:rPr>
              <a:t>performance indicators (KPI) for </a:t>
            </a:r>
            <a:r>
              <a:rPr lang="en-GB" sz="2400" dirty="0" smtClean="0">
                <a:solidFill>
                  <a:schemeClr val="accent2"/>
                </a:solidFill>
                <a:latin typeface="Arial" pitchFamily="34" charset="0"/>
                <a:cs typeface="Arial" pitchFamily="34" charset="0"/>
              </a:rPr>
              <a:t>their </a:t>
            </a:r>
            <a:r>
              <a:rPr lang="en-GB" sz="2400" dirty="0">
                <a:solidFill>
                  <a:schemeClr val="accent2"/>
                </a:solidFill>
                <a:latin typeface="Arial" pitchFamily="34" charset="0"/>
                <a:cs typeface="Arial" pitchFamily="34" charset="0"/>
              </a:rPr>
              <a:t>membership </a:t>
            </a:r>
            <a:r>
              <a:rPr lang="en-GB" sz="2400" dirty="0" smtClean="0">
                <a:solidFill>
                  <a:schemeClr val="accent2"/>
                </a:solidFill>
                <a:latin typeface="Arial" pitchFamily="34" charset="0"/>
                <a:cs typeface="Arial" pitchFamily="34" charset="0"/>
              </a:rPr>
              <a:t>strategies. Examples are:</a:t>
            </a:r>
            <a:endParaRPr lang="en-GB" sz="2400" dirty="0">
              <a:solidFill>
                <a:schemeClr val="accent2"/>
              </a:solidFill>
              <a:latin typeface="Arial" pitchFamily="34" charset="0"/>
              <a:cs typeface="Arial" pitchFamily="34" charset="0"/>
            </a:endParaRPr>
          </a:p>
        </p:txBody>
      </p:sp>
      <p:sp>
        <p:nvSpPr>
          <p:cNvPr id="6" name="object 20"/>
          <p:cNvSpPr>
            <a:spLocks noChangeArrowheads="1"/>
          </p:cNvSpPr>
          <p:nvPr/>
        </p:nvSpPr>
        <p:spPr bwMode="auto">
          <a:xfrm>
            <a:off x="8388424" y="6093296"/>
            <a:ext cx="636588" cy="762000"/>
          </a:xfrm>
          <a:prstGeom prst="rect">
            <a:avLst/>
          </a:prstGeom>
          <a:blipFill dpi="0" rotWithShape="1">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0538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5976664" cy="504056"/>
          </a:xfrm>
        </p:spPr>
        <p:txBody>
          <a:bodyPr/>
          <a:lstStyle/>
          <a:p>
            <a:r>
              <a:rPr lang="en-US" dirty="0" smtClean="0"/>
              <a:t>2. Know the situation</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en-US" dirty="0" smtClean="0"/>
              <a:t>Recording </a:t>
            </a:r>
            <a:r>
              <a:rPr lang="en-US" dirty="0"/>
              <a:t>interactions with </a:t>
            </a:r>
            <a:r>
              <a:rPr lang="en-US" dirty="0" smtClean="0"/>
              <a:t>members is key – what happens in many cases is:</a:t>
            </a: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972070413"/>
              </p:ext>
            </p:extLst>
          </p:nvPr>
        </p:nvGraphicFramePr>
        <p:xfrm>
          <a:off x="1979915" y="2852936"/>
          <a:ext cx="5472608"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5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Know the situation</a:t>
            </a:r>
            <a:endParaRPr lang="en-US" dirty="0"/>
          </a:p>
        </p:txBody>
      </p:sp>
      <p:sp>
        <p:nvSpPr>
          <p:cNvPr id="3" name="Content Placeholder 2"/>
          <p:cNvSpPr>
            <a:spLocks noGrp="1"/>
          </p:cNvSpPr>
          <p:nvPr>
            <p:ph idx="1"/>
          </p:nvPr>
        </p:nvSpPr>
        <p:spPr>
          <a:xfrm>
            <a:off x="457200" y="1268760"/>
            <a:ext cx="8229600" cy="2016224"/>
          </a:xfrm>
        </p:spPr>
        <p:txBody>
          <a:bodyPr>
            <a:normAutofit lnSpcReduction="10000"/>
          </a:bodyPr>
          <a:lstStyle/>
          <a:p>
            <a:r>
              <a:rPr lang="en-US" dirty="0" smtClean="0"/>
              <a:t>Using a CRM (Customer Relation Management) Software will help your EBMO have a professional relation will members.</a:t>
            </a:r>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110892843"/>
              </p:ext>
            </p:extLst>
          </p:nvPr>
        </p:nvGraphicFramePr>
        <p:xfrm>
          <a:off x="1691680" y="2852936"/>
          <a:ext cx="6378247"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Callout 7"/>
          <p:cNvSpPr/>
          <p:nvPr/>
        </p:nvSpPr>
        <p:spPr>
          <a:xfrm>
            <a:off x="107504" y="5301208"/>
            <a:ext cx="2376264" cy="1368152"/>
          </a:xfrm>
          <a:prstGeom prst="wedgeEllipseCallout">
            <a:avLst>
              <a:gd name="adj1" fmla="val 59269"/>
              <a:gd name="adj2" fmla="val 5227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accent2"/>
                </a:solidFill>
              </a:rPr>
              <a:t>Learn more on the ITCILO CRM project and the 60+ EBMOs using the software on lempnet.itcilo.org</a:t>
            </a:r>
            <a:endParaRPr lang="en-GB" sz="1200" dirty="0">
              <a:solidFill>
                <a:schemeClr val="accent2"/>
              </a:solidFill>
            </a:endParaRPr>
          </a:p>
        </p:txBody>
      </p:sp>
    </p:spTree>
    <p:extLst>
      <p:ext uri="{BB962C8B-B14F-4D97-AF65-F5344CB8AC3E}">
        <p14:creationId xmlns:p14="http://schemas.microsoft.com/office/powerpoint/2010/main" val="101644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Know the situation</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en-US" dirty="0" smtClean="0"/>
              <a:t>The top 5 challenges for recruiting and retaining members are:</a:t>
            </a:r>
          </a:p>
          <a:p>
            <a:pPr marL="0" indent="0">
              <a:buNone/>
            </a:pP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Diagram 5"/>
          <p:cNvGraphicFramePr/>
          <p:nvPr>
            <p:extLst>
              <p:ext uri="{D42A27DB-BD31-4B8C-83A1-F6EECF244321}">
                <p14:modId xmlns:p14="http://schemas.microsoft.com/office/powerpoint/2010/main" val="923301358"/>
              </p:ext>
            </p:extLst>
          </p:nvPr>
        </p:nvGraphicFramePr>
        <p:xfrm>
          <a:off x="1524000" y="240591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711062" y="2679303"/>
            <a:ext cx="340658" cy="461665"/>
          </a:xfrm>
          <a:prstGeom prst="rect">
            <a:avLst/>
          </a:prstGeom>
          <a:noFill/>
        </p:spPr>
        <p:txBody>
          <a:bodyPr wrap="none" rtlCol="0">
            <a:spAutoFit/>
          </a:bodyPr>
          <a:lstStyle/>
          <a:p>
            <a:r>
              <a:rPr lang="en-US" sz="2400" b="1" dirty="0" smtClean="0">
                <a:solidFill>
                  <a:schemeClr val="accent2"/>
                </a:solidFill>
              </a:rPr>
              <a:t>1</a:t>
            </a:r>
            <a:endParaRPr lang="en-US" sz="2400" b="1" dirty="0">
              <a:solidFill>
                <a:schemeClr val="accent2"/>
              </a:solidFill>
            </a:endParaRPr>
          </a:p>
        </p:txBody>
      </p:sp>
      <p:sp>
        <p:nvSpPr>
          <p:cNvPr id="8" name="TextBox 7"/>
          <p:cNvSpPr txBox="1"/>
          <p:nvPr/>
        </p:nvSpPr>
        <p:spPr>
          <a:xfrm>
            <a:off x="2123728" y="3429000"/>
            <a:ext cx="340658" cy="461665"/>
          </a:xfrm>
          <a:prstGeom prst="rect">
            <a:avLst/>
          </a:prstGeom>
          <a:noFill/>
        </p:spPr>
        <p:txBody>
          <a:bodyPr wrap="none" rtlCol="0">
            <a:spAutoFit/>
          </a:bodyPr>
          <a:lstStyle/>
          <a:p>
            <a:r>
              <a:rPr lang="en-US" sz="2400" b="1" dirty="0">
                <a:solidFill>
                  <a:schemeClr val="accent2"/>
                </a:solidFill>
              </a:rPr>
              <a:t>2</a:t>
            </a:r>
          </a:p>
        </p:txBody>
      </p:sp>
      <p:sp>
        <p:nvSpPr>
          <p:cNvPr id="9" name="TextBox 8"/>
          <p:cNvSpPr txBox="1"/>
          <p:nvPr/>
        </p:nvSpPr>
        <p:spPr>
          <a:xfrm>
            <a:off x="2195736" y="4221088"/>
            <a:ext cx="340658" cy="461665"/>
          </a:xfrm>
          <a:prstGeom prst="rect">
            <a:avLst/>
          </a:prstGeom>
          <a:noFill/>
        </p:spPr>
        <p:txBody>
          <a:bodyPr wrap="none" rtlCol="0">
            <a:spAutoFit/>
          </a:bodyPr>
          <a:lstStyle/>
          <a:p>
            <a:r>
              <a:rPr lang="en-US" sz="2400" b="1" dirty="0">
                <a:solidFill>
                  <a:schemeClr val="accent2"/>
                </a:solidFill>
              </a:rPr>
              <a:t>3</a:t>
            </a:r>
          </a:p>
        </p:txBody>
      </p:sp>
      <p:sp>
        <p:nvSpPr>
          <p:cNvPr id="10" name="TextBox 9"/>
          <p:cNvSpPr txBox="1"/>
          <p:nvPr/>
        </p:nvSpPr>
        <p:spPr>
          <a:xfrm>
            <a:off x="2123728" y="4941168"/>
            <a:ext cx="340658" cy="461665"/>
          </a:xfrm>
          <a:prstGeom prst="rect">
            <a:avLst/>
          </a:prstGeom>
          <a:noFill/>
        </p:spPr>
        <p:txBody>
          <a:bodyPr wrap="none" rtlCol="0">
            <a:spAutoFit/>
          </a:bodyPr>
          <a:lstStyle/>
          <a:p>
            <a:r>
              <a:rPr lang="en-US" sz="2400" b="1" dirty="0">
                <a:solidFill>
                  <a:schemeClr val="accent2"/>
                </a:solidFill>
              </a:rPr>
              <a:t>4</a:t>
            </a:r>
          </a:p>
        </p:txBody>
      </p:sp>
      <p:sp>
        <p:nvSpPr>
          <p:cNvPr id="11" name="TextBox 10"/>
          <p:cNvSpPr txBox="1"/>
          <p:nvPr/>
        </p:nvSpPr>
        <p:spPr>
          <a:xfrm>
            <a:off x="1691680" y="5733256"/>
            <a:ext cx="340658" cy="461665"/>
          </a:xfrm>
          <a:prstGeom prst="rect">
            <a:avLst/>
          </a:prstGeom>
          <a:noFill/>
        </p:spPr>
        <p:txBody>
          <a:bodyPr wrap="none" rtlCol="0">
            <a:spAutoFit/>
          </a:bodyPr>
          <a:lstStyle/>
          <a:p>
            <a:r>
              <a:rPr lang="en-US" sz="2400" b="1" dirty="0">
                <a:solidFill>
                  <a:schemeClr val="accent2"/>
                </a:solidFill>
              </a:rPr>
              <a:t>5</a:t>
            </a:r>
          </a:p>
        </p:txBody>
      </p:sp>
    </p:spTree>
    <p:extLst>
      <p:ext uri="{BB962C8B-B14F-4D97-AF65-F5344CB8AC3E}">
        <p14:creationId xmlns:p14="http://schemas.microsoft.com/office/powerpoint/2010/main" val="247654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Know the situation</a:t>
            </a:r>
            <a:endParaRPr lang="en-US" dirty="0"/>
          </a:p>
        </p:txBody>
      </p:sp>
      <p:sp>
        <p:nvSpPr>
          <p:cNvPr id="3" name="Content Placeholder 2"/>
          <p:cNvSpPr>
            <a:spLocks noGrp="1"/>
          </p:cNvSpPr>
          <p:nvPr>
            <p:ph idx="1"/>
          </p:nvPr>
        </p:nvSpPr>
        <p:spPr>
          <a:xfrm>
            <a:off x="457200" y="1268760"/>
            <a:ext cx="8229600" cy="5256584"/>
          </a:xfrm>
        </p:spPr>
        <p:txBody>
          <a:bodyPr>
            <a:normAutofit lnSpcReduction="10000"/>
          </a:bodyPr>
          <a:lstStyle/>
          <a:p>
            <a:r>
              <a:rPr lang="en-US" dirty="0" smtClean="0"/>
              <a:t>Regular collection of both </a:t>
            </a:r>
            <a:r>
              <a:rPr lang="en-US" dirty="0"/>
              <a:t>qualitative and </a:t>
            </a:r>
            <a:r>
              <a:rPr lang="en-US" dirty="0" smtClean="0"/>
              <a:t>quantitative data through surveys will help your EBMO understand the underlying causes for recruitment and retention challenges and give you the tools to address them</a:t>
            </a:r>
          </a:p>
          <a:p>
            <a:r>
              <a:rPr lang="en-US" dirty="0" smtClean="0"/>
              <a:t>Examples include:</a:t>
            </a:r>
          </a:p>
          <a:p>
            <a:pPr lvl="1"/>
            <a:r>
              <a:rPr lang="en-US" dirty="0" smtClean="0"/>
              <a:t>Satisfaction surveys; </a:t>
            </a:r>
          </a:p>
          <a:p>
            <a:pPr lvl="1"/>
            <a:r>
              <a:rPr lang="en-US" dirty="0" smtClean="0"/>
              <a:t>Needs survey for all membership or segments (SMEs, etc.);</a:t>
            </a:r>
          </a:p>
          <a:p>
            <a:pPr lvl="1"/>
            <a:r>
              <a:rPr lang="en-US" dirty="0" smtClean="0"/>
              <a:t>Exit surveys (for lapse members) etc.</a:t>
            </a:r>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8526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r>
              <a:rPr lang="en-US" dirty="0" smtClean="0"/>
              <a:t>There </a:t>
            </a:r>
            <a:r>
              <a:rPr lang="en-US" dirty="0"/>
              <a:t>are five components to </a:t>
            </a:r>
            <a:r>
              <a:rPr lang="en-US" dirty="0" smtClean="0"/>
              <a:t>the membership </a:t>
            </a:r>
            <a:r>
              <a:rPr lang="en-US" dirty="0"/>
              <a:t>cycle: </a:t>
            </a:r>
          </a:p>
          <a:p>
            <a:pPr marL="914400" lvl="1" indent="-514350">
              <a:buFont typeface="+mj-lt"/>
              <a:buAutoNum type="arabicPeriod"/>
            </a:pPr>
            <a:r>
              <a:rPr lang="en-US" dirty="0" smtClean="0"/>
              <a:t>Awareness</a:t>
            </a:r>
            <a:endParaRPr lang="en-US" dirty="0"/>
          </a:p>
          <a:p>
            <a:pPr marL="914400" lvl="1" indent="-514350">
              <a:buFont typeface="+mj-lt"/>
              <a:buAutoNum type="arabicPeriod"/>
            </a:pPr>
            <a:r>
              <a:rPr lang="en-US" dirty="0" smtClean="0"/>
              <a:t>Recruitment</a:t>
            </a:r>
            <a:endParaRPr lang="en-US" dirty="0"/>
          </a:p>
          <a:p>
            <a:pPr marL="914400" lvl="1" indent="-514350">
              <a:buFont typeface="+mj-lt"/>
              <a:buAutoNum type="arabicPeriod"/>
            </a:pPr>
            <a:r>
              <a:rPr lang="en-US" dirty="0" smtClean="0"/>
              <a:t>Engagement</a:t>
            </a:r>
            <a:endParaRPr lang="en-US" dirty="0"/>
          </a:p>
          <a:p>
            <a:pPr marL="914400" lvl="1" indent="-514350">
              <a:buFont typeface="+mj-lt"/>
              <a:buAutoNum type="arabicPeriod"/>
            </a:pPr>
            <a:r>
              <a:rPr lang="en-US" dirty="0" smtClean="0"/>
              <a:t>Renewal</a:t>
            </a:r>
            <a:endParaRPr lang="en-US" dirty="0"/>
          </a:p>
          <a:p>
            <a:pPr marL="914400" lvl="1" indent="-514350">
              <a:buFont typeface="+mj-lt"/>
              <a:buAutoNum type="arabicPeriod"/>
            </a:pPr>
            <a:r>
              <a:rPr lang="en-US" dirty="0" smtClean="0"/>
              <a:t>Reinstatement </a:t>
            </a:r>
            <a:endParaRPr lang="en-US" dirty="0"/>
          </a:p>
          <a:p>
            <a:pPr marL="0" indent="0">
              <a:buNone/>
            </a:pPr>
            <a:endParaRPr lang="en-US" dirty="0"/>
          </a:p>
          <a:p>
            <a:pPr marL="0" indent="0">
              <a:buNone/>
            </a:pP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300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r>
              <a:rPr lang="en-US" dirty="0" smtClean="0"/>
              <a:t>The membership cycle can be a useful tool to </a:t>
            </a:r>
          </a:p>
          <a:p>
            <a:pPr lvl="1"/>
            <a:r>
              <a:rPr lang="en-US" dirty="0"/>
              <a:t>B</a:t>
            </a:r>
            <a:r>
              <a:rPr lang="en-US" dirty="0" smtClean="0"/>
              <a:t>etter understand the membership dynamics from the point of view of a member;</a:t>
            </a:r>
          </a:p>
          <a:p>
            <a:pPr lvl="1"/>
            <a:r>
              <a:rPr lang="en-US" dirty="0" smtClean="0"/>
              <a:t>Review current EBMO practices, identify missing elements and develop remediation strategies.</a:t>
            </a:r>
            <a:endParaRPr lang="en-US" dirty="0"/>
          </a:p>
          <a:p>
            <a:pPr marL="0" indent="0">
              <a:buNone/>
            </a:pPr>
            <a:endParaRPr lang="en-US" dirty="0"/>
          </a:p>
          <a:p>
            <a:pPr marL="0" indent="0">
              <a:buNone/>
            </a:pPr>
            <a:endParaRPr lang="en-US"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409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sp>
        <p:nvSpPr>
          <p:cNvPr id="138" name="Content Placeholder 2"/>
          <p:cNvSpPr>
            <a:spLocks noGrp="1"/>
          </p:cNvSpPr>
          <p:nvPr>
            <p:ph idx="1"/>
          </p:nvPr>
        </p:nvSpPr>
        <p:spPr>
          <a:xfrm>
            <a:off x="457200" y="1268760"/>
            <a:ext cx="8229600" cy="5256584"/>
          </a:xfrm>
        </p:spPr>
        <p:txBody>
          <a:bodyPr>
            <a:normAutofit/>
          </a:bodyPr>
          <a:lstStyle/>
          <a:p>
            <a:r>
              <a:rPr lang="en-US" dirty="0" smtClean="0"/>
              <a:t>What does the membership cycle means for EBMOs:</a:t>
            </a:r>
            <a:endParaRPr lang="en-US" dirty="0"/>
          </a:p>
          <a:p>
            <a:pPr marL="0" indent="0">
              <a:buNone/>
            </a:pPr>
            <a:endParaRPr lang="en-US" dirty="0"/>
          </a:p>
        </p:txBody>
      </p:sp>
      <p:pic>
        <p:nvPicPr>
          <p:cNvPr id="139" name="Picture 138"/>
          <p:cNvPicPr>
            <a:picLocks noChangeAspect="1"/>
          </p:cNvPicPr>
          <p:nvPr/>
        </p:nvPicPr>
        <p:blipFill>
          <a:blip r:embed="rId2"/>
          <a:stretch>
            <a:fillRect/>
          </a:stretch>
        </p:blipFill>
        <p:spPr>
          <a:xfrm>
            <a:off x="238125" y="2348880"/>
            <a:ext cx="8667750" cy="4248150"/>
          </a:xfrm>
          <a:prstGeom prst="rect">
            <a:avLst/>
          </a:prstGeom>
        </p:spPr>
      </p:pic>
      <p:sp>
        <p:nvSpPr>
          <p:cNvPr id="136"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3551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Strategies</a:t>
            </a:r>
            <a:endParaRPr lang="en-US" dirty="0"/>
          </a:p>
        </p:txBody>
      </p:sp>
      <p:sp>
        <p:nvSpPr>
          <p:cNvPr id="3" name="Content Placeholder 2"/>
          <p:cNvSpPr>
            <a:spLocks noGrp="1"/>
          </p:cNvSpPr>
          <p:nvPr>
            <p:ph idx="1"/>
          </p:nvPr>
        </p:nvSpPr>
        <p:spPr>
          <a:xfrm>
            <a:off x="3779912" y="1268760"/>
            <a:ext cx="4906888" cy="4857403"/>
          </a:xfrm>
        </p:spPr>
        <p:txBody>
          <a:bodyPr>
            <a:normAutofit/>
          </a:bodyPr>
          <a:lstStyle/>
          <a:p>
            <a:r>
              <a:rPr lang="en-US" dirty="0" smtClean="0"/>
              <a:t>Tailor-made Guide on Membership strategies for EBMOs - Employers and Business Member Organizations </a:t>
            </a:r>
          </a:p>
          <a:p>
            <a:r>
              <a:rPr lang="en-US" dirty="0" smtClean="0"/>
              <a:t>Final version to be published end 2018</a:t>
            </a:r>
          </a:p>
          <a:p>
            <a:r>
              <a:rPr lang="en-US" dirty="0" smtClean="0"/>
              <a:t>Draft available on http://lempnet.itcilo.org</a:t>
            </a:r>
          </a:p>
        </p:txBody>
      </p:sp>
      <p:sp>
        <p:nvSpPr>
          <p:cNvPr id="4" name="object 20"/>
          <p:cNvSpPr>
            <a:spLocks noChangeArrowheads="1"/>
          </p:cNvSpPr>
          <p:nvPr/>
        </p:nvSpPr>
        <p:spPr bwMode="auto">
          <a:xfrm>
            <a:off x="8358162" y="6093296"/>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5" name="Picture 4"/>
          <p:cNvPicPr>
            <a:picLocks noChangeAspect="1"/>
          </p:cNvPicPr>
          <p:nvPr/>
        </p:nvPicPr>
        <p:blipFill>
          <a:blip r:embed="rId3"/>
          <a:stretch>
            <a:fillRect/>
          </a:stretch>
        </p:blipFill>
        <p:spPr>
          <a:xfrm rot="16200000">
            <a:off x="266998" y="2981474"/>
            <a:ext cx="4203700" cy="1930400"/>
          </a:xfrm>
          <a:prstGeom prst="rect">
            <a:avLst/>
          </a:prstGeom>
        </p:spPr>
      </p:pic>
    </p:spTree>
    <p:extLst>
      <p:ext uri="{BB962C8B-B14F-4D97-AF65-F5344CB8AC3E}">
        <p14:creationId xmlns:p14="http://schemas.microsoft.com/office/powerpoint/2010/main" val="3225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7"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sp>
        <p:nvSpPr>
          <p:cNvPr id="8" name="Content Placeholder 2"/>
          <p:cNvSpPr txBox="1">
            <a:spLocks/>
          </p:cNvSpPr>
          <p:nvPr/>
        </p:nvSpPr>
        <p:spPr>
          <a:xfrm>
            <a:off x="395536" y="1052736"/>
            <a:ext cx="8229600"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sz="3200" kern="1200">
                <a:solidFill>
                  <a:schemeClr val="accent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All EBMOs conduct membership recruitment activities but what happens in many cases is that it is done in an ad hoc or piece meal approach;</a:t>
            </a:r>
          </a:p>
          <a:p>
            <a:r>
              <a:rPr lang="en-US" dirty="0"/>
              <a:t>From the activities you are </a:t>
            </a:r>
            <a:r>
              <a:rPr lang="en-US" dirty="0" smtClean="0"/>
              <a:t>conducting, </a:t>
            </a:r>
          </a:p>
          <a:p>
            <a:pPr lvl="1"/>
            <a:r>
              <a:rPr lang="en-US" dirty="0"/>
              <a:t>W</a:t>
            </a:r>
            <a:r>
              <a:rPr lang="en-US" dirty="0" smtClean="0"/>
              <a:t>hich </a:t>
            </a:r>
            <a:r>
              <a:rPr lang="en-US" dirty="0"/>
              <a:t>ones respond to which phase of the membership cycle? </a:t>
            </a:r>
            <a:endParaRPr lang="en-US" dirty="0" smtClean="0"/>
          </a:p>
          <a:p>
            <a:pPr lvl="1"/>
            <a:r>
              <a:rPr lang="en-US" dirty="0" smtClean="0"/>
              <a:t>On which </a:t>
            </a:r>
            <a:r>
              <a:rPr lang="en-US" dirty="0"/>
              <a:t>phase </a:t>
            </a:r>
            <a:r>
              <a:rPr lang="en-US" dirty="0" smtClean="0"/>
              <a:t>have you concentrated your efforts? </a:t>
            </a:r>
          </a:p>
          <a:p>
            <a:pPr lvl="1"/>
            <a:r>
              <a:rPr lang="en-US" dirty="0" smtClean="0"/>
              <a:t>Which </a:t>
            </a:r>
            <a:r>
              <a:rPr lang="en-US" dirty="0"/>
              <a:t>phase has been </a:t>
            </a:r>
            <a:r>
              <a:rPr lang="en-US" dirty="0" smtClean="0"/>
              <a:t>underserved?  </a:t>
            </a:r>
            <a:endParaRPr lang="en-US" dirty="0"/>
          </a:p>
        </p:txBody>
      </p:sp>
    </p:spTree>
    <p:extLst>
      <p:ext uri="{BB962C8B-B14F-4D97-AF65-F5344CB8AC3E}">
        <p14:creationId xmlns:p14="http://schemas.microsoft.com/office/powerpoint/2010/main" val="39650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92500" lnSpcReduction="10000"/>
          </a:bodyPr>
          <a:lstStyle/>
          <a:p>
            <a:pPr marL="0" indent="0">
              <a:buNone/>
            </a:pPr>
            <a:r>
              <a:rPr lang="en-US" dirty="0"/>
              <a:t>The aim of awareness-raising is </a:t>
            </a:r>
            <a:r>
              <a:rPr lang="en-US" dirty="0" smtClean="0"/>
              <a:t>two-fold</a:t>
            </a:r>
            <a:r>
              <a:rPr lang="en-US" dirty="0"/>
              <a:t>: </a:t>
            </a:r>
            <a:endParaRPr lang="en-US" dirty="0" smtClean="0"/>
          </a:p>
          <a:p>
            <a:r>
              <a:rPr lang="en-US" dirty="0" smtClean="0"/>
              <a:t>to </a:t>
            </a:r>
            <a:r>
              <a:rPr lang="en-US" dirty="0"/>
              <a:t>ensure potential members are aware of the </a:t>
            </a:r>
            <a:r>
              <a:rPr lang="en-US" dirty="0" smtClean="0"/>
              <a:t>EBMO </a:t>
            </a:r>
            <a:r>
              <a:rPr lang="en-US" dirty="0"/>
              <a:t>and what it does and </a:t>
            </a:r>
            <a:endParaRPr lang="en-US" dirty="0" smtClean="0"/>
          </a:p>
          <a:p>
            <a:r>
              <a:rPr lang="en-US" dirty="0" smtClean="0"/>
              <a:t>for </a:t>
            </a:r>
            <a:r>
              <a:rPr lang="en-US" dirty="0"/>
              <a:t>the </a:t>
            </a:r>
            <a:r>
              <a:rPr lang="en-US" dirty="0" smtClean="0"/>
              <a:t>EBMO </a:t>
            </a:r>
            <a:r>
              <a:rPr lang="en-US" dirty="0"/>
              <a:t>to be aware of the changing needs of members and potential members. </a:t>
            </a:r>
            <a:endParaRPr lang="en-US" dirty="0" smtClean="0"/>
          </a:p>
          <a:p>
            <a:pPr marL="0" indent="0">
              <a:buNone/>
            </a:pPr>
            <a:r>
              <a:rPr lang="en-US" dirty="0" smtClean="0"/>
              <a:t>Is the Value Proposition of the EBMO formulated and communicated in an efficient way?</a:t>
            </a:r>
            <a:endParaRPr lang="en-GB" dirty="0"/>
          </a:p>
        </p:txBody>
      </p:sp>
      <p:pic>
        <p:nvPicPr>
          <p:cNvPr id="4" name="Picture 3"/>
          <p:cNvPicPr>
            <a:picLocks noChangeAspect="1"/>
          </p:cNvPicPr>
          <p:nvPr/>
        </p:nvPicPr>
        <p:blipFill>
          <a:blip r:embed="rId2"/>
          <a:stretch>
            <a:fillRect/>
          </a:stretch>
        </p:blipFill>
        <p:spPr>
          <a:xfrm>
            <a:off x="251520" y="1556792"/>
            <a:ext cx="1600200" cy="4133850"/>
          </a:xfrm>
          <a:prstGeom prst="rect">
            <a:avLst/>
          </a:prstGeom>
        </p:spPr>
      </p:pic>
      <p:sp>
        <p:nvSpPr>
          <p:cNvPr id="5"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spTree>
    <p:extLst>
      <p:ext uri="{BB962C8B-B14F-4D97-AF65-F5344CB8AC3E}">
        <p14:creationId xmlns:p14="http://schemas.microsoft.com/office/powerpoint/2010/main" val="2611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77500" lnSpcReduction="20000"/>
          </a:bodyPr>
          <a:lstStyle/>
          <a:p>
            <a:r>
              <a:rPr lang="en-US" dirty="0" smtClean="0"/>
              <a:t>Where should recruitment efforts of the EBMO focus? Identify priority segments to conduct penetration analysis</a:t>
            </a:r>
          </a:p>
          <a:p>
            <a:r>
              <a:rPr lang="en-US" dirty="0" smtClean="0"/>
              <a:t>Can the EBMO rely on a broad base of members? </a:t>
            </a:r>
            <a:r>
              <a:rPr lang="en-US" dirty="0"/>
              <a:t>Can the EBMO rely on segments of the economy having the most weight (GDP)? Are the emerging sectors </a:t>
            </a:r>
            <a:r>
              <a:rPr lang="en-US" dirty="0" smtClean="0"/>
              <a:t>in membership? Map membership segments to identify if important ones are missed (SMEs? Informal?)</a:t>
            </a:r>
          </a:p>
          <a:p>
            <a:pPr lvl="1"/>
            <a:r>
              <a:rPr lang="en-US" dirty="0" smtClean="0"/>
              <a:t>In areas of strong membership – what can we do to attract free riders?</a:t>
            </a:r>
          </a:p>
          <a:p>
            <a:pPr lvl="1"/>
            <a:r>
              <a:rPr lang="en-US" dirty="0" smtClean="0"/>
              <a:t>In areas of poor membership – are we responding adequately to needs?</a:t>
            </a:r>
          </a:p>
          <a:p>
            <a:endParaRPr lang="en-US" dirty="0" smtClean="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pic>
        <p:nvPicPr>
          <p:cNvPr id="2" name="Picture 1"/>
          <p:cNvPicPr>
            <a:picLocks noChangeAspect="1"/>
          </p:cNvPicPr>
          <p:nvPr/>
        </p:nvPicPr>
        <p:blipFill>
          <a:blip r:embed="rId3"/>
          <a:stretch>
            <a:fillRect/>
          </a:stretch>
        </p:blipFill>
        <p:spPr>
          <a:xfrm>
            <a:off x="368341" y="1412776"/>
            <a:ext cx="1628775" cy="4181475"/>
          </a:xfrm>
          <a:prstGeom prst="rect">
            <a:avLst/>
          </a:prstGeom>
        </p:spPr>
      </p:pic>
    </p:spTree>
    <p:extLst>
      <p:ext uri="{BB962C8B-B14F-4D97-AF65-F5344CB8AC3E}">
        <p14:creationId xmlns:p14="http://schemas.microsoft.com/office/powerpoint/2010/main" val="7880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Examples of recruitment tools:</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802750290"/>
              </p:ext>
            </p:extLst>
          </p:nvPr>
        </p:nvGraphicFramePr>
        <p:xfrm>
          <a:off x="457200" y="2132856"/>
          <a:ext cx="79208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20"/>
          <p:cNvSpPr>
            <a:spLocks noChangeArrowheads="1"/>
          </p:cNvSpPr>
          <p:nvPr/>
        </p:nvSpPr>
        <p:spPr bwMode="auto">
          <a:xfrm>
            <a:off x="8358162" y="6089104"/>
            <a:ext cx="636588" cy="762000"/>
          </a:xfrm>
          <a:prstGeom prst="rect">
            <a:avLst/>
          </a:prstGeom>
          <a:blipFill dpi="0" rotWithShape="1">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73117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70000" lnSpcReduction="20000"/>
          </a:bodyPr>
          <a:lstStyle/>
          <a:p>
            <a:r>
              <a:rPr lang="en-GB" dirty="0"/>
              <a:t>R</a:t>
            </a:r>
            <a:r>
              <a:rPr lang="en-GB" dirty="0" smtClean="0"/>
              <a:t>etention </a:t>
            </a:r>
            <a:r>
              <a:rPr lang="en-GB" dirty="0"/>
              <a:t>of existing </a:t>
            </a:r>
            <a:r>
              <a:rPr lang="en-GB" dirty="0" smtClean="0"/>
              <a:t>members</a:t>
            </a:r>
            <a:r>
              <a:rPr lang="en-GB" dirty="0"/>
              <a:t> </a:t>
            </a:r>
            <a:r>
              <a:rPr lang="en-GB" dirty="0" smtClean="0"/>
              <a:t>is even more important (and way cheaper) than recruiting new members</a:t>
            </a:r>
          </a:p>
          <a:p>
            <a:r>
              <a:rPr lang="en-GB" dirty="0" smtClean="0"/>
              <a:t>The Key is to keep members engaged!</a:t>
            </a:r>
          </a:p>
          <a:p>
            <a:r>
              <a:rPr lang="en-GB" dirty="0" smtClean="0"/>
              <a:t>How?</a:t>
            </a:r>
          </a:p>
          <a:p>
            <a:pPr lvl="1"/>
            <a:r>
              <a:rPr lang="en-GB" dirty="0" smtClean="0"/>
              <a:t>By knowing why they join;</a:t>
            </a:r>
          </a:p>
          <a:p>
            <a:pPr lvl="1"/>
            <a:r>
              <a:rPr lang="en-GB" dirty="0" smtClean="0"/>
              <a:t>By acknowledging (publicly) their joining, their contribution to the EBMO’s work, their success;</a:t>
            </a:r>
          </a:p>
          <a:p>
            <a:pPr lvl="1"/>
            <a:r>
              <a:rPr lang="en-GB" dirty="0" smtClean="0"/>
              <a:t>By keeping them informed and encouraging them to ACT </a:t>
            </a:r>
            <a:r>
              <a:rPr lang="en-GB" dirty="0" err="1" smtClean="0"/>
              <a:t>ie</a:t>
            </a:r>
            <a:r>
              <a:rPr lang="en-GB" dirty="0" smtClean="0"/>
              <a:t>. give their views / comments / inputs on matters of their interest (social media can help); participate to meetings and events etc.;</a:t>
            </a:r>
          </a:p>
          <a:p>
            <a:pPr lvl="1"/>
            <a:r>
              <a:rPr lang="en-GB" dirty="0" smtClean="0"/>
              <a:t>By responding to their needs (segmentation) and making clear what the concrete value add of activities you organize is;</a:t>
            </a:r>
          </a:p>
          <a:p>
            <a:pPr lvl="1"/>
            <a:r>
              <a:rPr lang="en-GB" dirty="0" smtClean="0"/>
              <a:t>By measuring engagement and communicating on achievements.</a:t>
            </a:r>
          </a:p>
          <a:p>
            <a:endParaRPr lang="en-GB"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pic>
        <p:nvPicPr>
          <p:cNvPr id="4" name="Picture 3"/>
          <p:cNvPicPr>
            <a:picLocks noChangeAspect="1"/>
          </p:cNvPicPr>
          <p:nvPr/>
        </p:nvPicPr>
        <p:blipFill>
          <a:blip r:embed="rId3"/>
          <a:stretch>
            <a:fillRect/>
          </a:stretch>
        </p:blipFill>
        <p:spPr>
          <a:xfrm>
            <a:off x="288727" y="1484784"/>
            <a:ext cx="1743075" cy="4133850"/>
          </a:xfrm>
          <a:prstGeom prst="rect">
            <a:avLst/>
          </a:prstGeom>
        </p:spPr>
      </p:pic>
    </p:spTree>
    <p:extLst>
      <p:ext uri="{BB962C8B-B14F-4D97-AF65-F5344CB8AC3E}">
        <p14:creationId xmlns:p14="http://schemas.microsoft.com/office/powerpoint/2010/main" val="90356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fontScale="55000" lnSpcReduction="20000"/>
          </a:bodyPr>
          <a:lstStyle/>
          <a:p>
            <a:r>
              <a:rPr lang="en-US" dirty="0"/>
              <a:t>Subscription renewal should be a straightforward process. EBMOs should show professionalism by sending invoices on time and clearly </a:t>
            </a:r>
            <a:r>
              <a:rPr lang="en-US" dirty="0" smtClean="0"/>
              <a:t>communicate deadlines (A CRM software is useful in that respect).</a:t>
            </a:r>
          </a:p>
          <a:p>
            <a:r>
              <a:rPr lang="en-US" dirty="0" smtClean="0"/>
              <a:t>Incentives for swift or early renewals can be put in place.</a:t>
            </a:r>
          </a:p>
          <a:p>
            <a:r>
              <a:rPr lang="en-US" dirty="0" smtClean="0"/>
              <a:t>Non payment of subscriptions should be acted upon in line with rules laid out in the Constitution. Remember: in the real world, nobody can buy a good or service for free!</a:t>
            </a:r>
          </a:p>
          <a:p>
            <a:r>
              <a:rPr lang="en-US" dirty="0" smtClean="0"/>
              <a:t>Important for the EBMO is to use the renewal period to communicate on achievements in general as well as individually for each member (what did YOU get out of the membership to our organization …)</a:t>
            </a:r>
          </a:p>
          <a:p>
            <a:r>
              <a:rPr lang="en-US" dirty="0" smtClean="0"/>
              <a:t>The process </a:t>
            </a:r>
            <a:r>
              <a:rPr lang="en-US" dirty="0"/>
              <a:t>to fix </a:t>
            </a:r>
            <a:r>
              <a:rPr lang="en-US" dirty="0" smtClean="0"/>
              <a:t>the level of subscription payments should be </a:t>
            </a:r>
            <a:r>
              <a:rPr lang="en-US" dirty="0"/>
              <a:t>open and transparent. </a:t>
            </a:r>
            <a:r>
              <a:rPr lang="en-US" dirty="0" smtClean="0"/>
              <a:t>Also crucial is to be clear on:</a:t>
            </a:r>
          </a:p>
          <a:p>
            <a:pPr lvl="1"/>
            <a:r>
              <a:rPr lang="en-US" dirty="0" smtClean="0"/>
              <a:t>What services are comprised in the membership package covered by the annual subscription fee;</a:t>
            </a:r>
          </a:p>
          <a:p>
            <a:pPr lvl="1"/>
            <a:r>
              <a:rPr lang="en-US" dirty="0" smtClean="0"/>
              <a:t>What is not comprised and is available for an extra fee (price for members vs price for non-members).</a:t>
            </a:r>
          </a:p>
          <a:p>
            <a:r>
              <a:rPr lang="en-US" dirty="0" smtClean="0"/>
              <a:t>Exit surveys with members deciding not to renew their membership are very important to improve future retention and reinstatement efforts.</a:t>
            </a:r>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pic>
        <p:nvPicPr>
          <p:cNvPr id="4" name="Picture 3"/>
          <p:cNvPicPr>
            <a:picLocks noChangeAspect="1"/>
          </p:cNvPicPr>
          <p:nvPr/>
        </p:nvPicPr>
        <p:blipFill>
          <a:blip r:embed="rId3"/>
          <a:stretch>
            <a:fillRect/>
          </a:stretch>
        </p:blipFill>
        <p:spPr>
          <a:xfrm>
            <a:off x="251520" y="1628800"/>
            <a:ext cx="1676400" cy="3838575"/>
          </a:xfrm>
          <a:prstGeom prst="rect">
            <a:avLst/>
          </a:prstGeom>
        </p:spPr>
      </p:pic>
    </p:spTree>
    <p:extLst>
      <p:ext uri="{BB962C8B-B14F-4D97-AF65-F5344CB8AC3E}">
        <p14:creationId xmlns:p14="http://schemas.microsoft.com/office/powerpoint/2010/main" val="7079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268760"/>
            <a:ext cx="6347048" cy="5328592"/>
          </a:xfrm>
        </p:spPr>
        <p:txBody>
          <a:bodyPr>
            <a:normAutofit/>
          </a:bodyPr>
          <a:lstStyle/>
          <a:p>
            <a:r>
              <a:rPr lang="en-US" dirty="0" smtClean="0"/>
              <a:t>Former members may be good potential members;</a:t>
            </a:r>
          </a:p>
          <a:p>
            <a:r>
              <a:rPr lang="en-US" dirty="0" smtClean="0"/>
              <a:t>Depending on the reasons for leaving, contacts can be kept in order to assess if circumstances are again favorable for membership;</a:t>
            </a:r>
          </a:p>
          <a:p>
            <a:r>
              <a:rPr lang="en-US" dirty="0" smtClean="0"/>
              <a:t>In any case, clarity on conditions for new membership need to be clear.</a:t>
            </a:r>
            <a:endParaRPr lang="en-GB" dirty="0"/>
          </a:p>
        </p:txBody>
      </p:sp>
      <p:sp>
        <p:nvSpPr>
          <p:cNvPr id="5"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itle 1"/>
          <p:cNvSpPr>
            <a:spLocks noGrp="1"/>
          </p:cNvSpPr>
          <p:nvPr>
            <p:ph type="title"/>
          </p:nvPr>
        </p:nvSpPr>
        <p:spPr>
          <a:xfrm>
            <a:off x="1187624" y="260648"/>
            <a:ext cx="6840760" cy="504056"/>
          </a:xfrm>
        </p:spPr>
        <p:txBody>
          <a:bodyPr/>
          <a:lstStyle/>
          <a:p>
            <a:r>
              <a:rPr lang="en-US" dirty="0"/>
              <a:t>3</a:t>
            </a:r>
            <a:r>
              <a:rPr lang="en-US" dirty="0" smtClean="0"/>
              <a:t>. Maximizing on Membership Cycle</a:t>
            </a:r>
            <a:endParaRPr lang="en-US" dirty="0"/>
          </a:p>
        </p:txBody>
      </p:sp>
      <p:pic>
        <p:nvPicPr>
          <p:cNvPr id="4" name="Picture 3"/>
          <p:cNvPicPr>
            <a:picLocks noChangeAspect="1"/>
          </p:cNvPicPr>
          <p:nvPr/>
        </p:nvPicPr>
        <p:blipFill>
          <a:blip r:embed="rId3"/>
          <a:stretch>
            <a:fillRect/>
          </a:stretch>
        </p:blipFill>
        <p:spPr>
          <a:xfrm>
            <a:off x="339386" y="1628800"/>
            <a:ext cx="1685925" cy="3705225"/>
          </a:xfrm>
          <a:prstGeom prst="rect">
            <a:avLst/>
          </a:prstGeom>
        </p:spPr>
      </p:pic>
    </p:spTree>
    <p:extLst>
      <p:ext uri="{BB962C8B-B14F-4D97-AF65-F5344CB8AC3E}">
        <p14:creationId xmlns:p14="http://schemas.microsoft.com/office/powerpoint/2010/main" val="13281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a:r>
              <a:rPr lang="en-US" b="1" baseline="30000" dirty="0" smtClean="0"/>
              <a:t>For further information, please contact:</a:t>
            </a:r>
            <a:br>
              <a:rPr lang="en-US" b="1" baseline="30000" dirty="0" smtClean="0"/>
            </a:br>
            <a:endParaRPr lang="en-US" baseline="30000" dirty="0" smtClean="0"/>
          </a:p>
          <a:p>
            <a:pPr algn="ctr"/>
            <a:r>
              <a:rPr lang="en-US" baseline="30000" dirty="0" smtClean="0"/>
              <a:t>Programme </a:t>
            </a:r>
            <a:r>
              <a:rPr lang="en-US" baseline="30000" dirty="0"/>
              <a:t>for Employers’ Activities</a:t>
            </a:r>
          </a:p>
          <a:p>
            <a:pPr algn="ctr"/>
            <a:r>
              <a:rPr lang="en-US" baseline="30000" dirty="0"/>
              <a:t>E-mail: actempturin@itcilo.org</a:t>
            </a:r>
          </a:p>
          <a:p>
            <a:pPr algn="ctr"/>
            <a:r>
              <a:rPr lang="en-US" baseline="30000" dirty="0"/>
              <a:t>Phone: +39 011 693 6590</a:t>
            </a:r>
          </a:p>
          <a:p>
            <a:pPr algn="ctr"/>
            <a:r>
              <a:rPr lang="en-US" baseline="30000" dirty="0"/>
              <a:t>http://lempnet.itcilo.org</a:t>
            </a:r>
          </a:p>
          <a:p>
            <a:pPr algn="ctr"/>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a:r>
              <a:rPr lang="en-US" sz="2800" i="1" baseline="30000" dirty="0"/>
              <a:t>We are a </a:t>
            </a:r>
            <a:r>
              <a:rPr lang="en-US" sz="2800" b="1" i="1" baseline="30000" dirty="0"/>
              <a:t>solid</a:t>
            </a:r>
            <a:r>
              <a:rPr lang="en-US" sz="2800" i="1" baseline="30000" dirty="0"/>
              <a:t> and </a:t>
            </a:r>
            <a:r>
              <a:rPr lang="en-US" sz="2800" b="1" i="1" baseline="30000" dirty="0"/>
              <a:t>reliable</a:t>
            </a:r>
            <a:r>
              <a:rPr lang="en-US" sz="2800" i="1" baseline="30000" dirty="0"/>
              <a:t> partner in the delivery of training for </a:t>
            </a:r>
            <a:br>
              <a:rPr lang="en-US" sz="2800" i="1" baseline="30000" dirty="0"/>
            </a:br>
            <a:r>
              <a:rPr lang="en-US" sz="2800" i="1" baseline="30000" dirty="0"/>
              <a:t>Business Member Organizations and we look forward to assist you</a:t>
            </a:r>
            <a:br>
              <a:rPr lang="en-US" sz="2800" i="1" baseline="30000" dirty="0"/>
            </a:br>
            <a:r>
              <a:rPr lang="en-US" sz="2800" i="1" baseline="30000" dirty="0"/>
              <a:t>in the implementation of your training needs</a:t>
            </a:r>
          </a:p>
          <a:p>
            <a:pPr algn="ctr"/>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Membership</a:t>
            </a:r>
            <a:endParaRPr lang="en-US" dirty="0"/>
          </a:p>
        </p:txBody>
      </p:sp>
      <p:sp>
        <p:nvSpPr>
          <p:cNvPr id="3" name="Content Placeholder 2"/>
          <p:cNvSpPr>
            <a:spLocks noGrp="1"/>
          </p:cNvSpPr>
          <p:nvPr>
            <p:ph idx="1"/>
          </p:nvPr>
        </p:nvSpPr>
        <p:spPr/>
        <p:txBody>
          <a:bodyPr>
            <a:normAutofit/>
          </a:bodyPr>
          <a:lstStyle/>
          <a:p>
            <a:r>
              <a:rPr lang="en-US" dirty="0" smtClean="0"/>
              <a:t>Employers and Business Member Organizations (EBMOs) are MEMBERSHIP Organizations</a:t>
            </a:r>
          </a:p>
          <a:p>
            <a:r>
              <a:rPr lang="en-US" dirty="0" smtClean="0"/>
              <a:t>EBMOs exist to represent their members’ interests. </a:t>
            </a:r>
          </a:p>
          <a:p>
            <a:pPr lvl="1"/>
            <a:r>
              <a:rPr lang="en-US" dirty="0" smtClean="0"/>
              <a:t>They do so in an </a:t>
            </a:r>
            <a:r>
              <a:rPr lang="en-US" b="1" dirty="0" smtClean="0"/>
              <a:t>independent</a:t>
            </a:r>
            <a:r>
              <a:rPr lang="en-US" dirty="0" smtClean="0"/>
              <a:t> way,</a:t>
            </a:r>
          </a:p>
          <a:p>
            <a:pPr lvl="1"/>
            <a:r>
              <a:rPr lang="en-US" dirty="0" smtClean="0"/>
              <a:t>Members are </a:t>
            </a:r>
            <a:r>
              <a:rPr lang="en-US" b="1" dirty="0" smtClean="0"/>
              <a:t>free to join</a:t>
            </a:r>
            <a:r>
              <a:rPr lang="en-US" dirty="0" smtClean="0"/>
              <a:t>. </a:t>
            </a:r>
          </a:p>
          <a:p>
            <a:pPr marL="457200" lvl="1" indent="0">
              <a:buNone/>
            </a:pPr>
            <a:r>
              <a:rPr lang="en-US" dirty="0" smtClean="0"/>
              <a:t>[ILO Convention No 87 on Freedom of Association]</a:t>
            </a:r>
          </a:p>
        </p:txBody>
      </p:sp>
      <p:sp>
        <p:nvSpPr>
          <p:cNvPr id="4" name="object 20"/>
          <p:cNvSpPr>
            <a:spLocks noChangeArrowheads="1"/>
          </p:cNvSpPr>
          <p:nvPr/>
        </p:nvSpPr>
        <p:spPr bwMode="auto">
          <a:xfrm>
            <a:off x="8358162" y="6093296"/>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99372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Membership</a:t>
            </a:r>
            <a:endParaRPr lang="en-US" dirty="0"/>
          </a:p>
        </p:txBody>
      </p:sp>
      <p:sp>
        <p:nvSpPr>
          <p:cNvPr id="3" name="Content Placeholder 2"/>
          <p:cNvSpPr>
            <a:spLocks noGrp="1"/>
          </p:cNvSpPr>
          <p:nvPr>
            <p:ph idx="1"/>
          </p:nvPr>
        </p:nvSpPr>
        <p:spPr/>
        <p:txBody>
          <a:bodyPr/>
          <a:lstStyle/>
          <a:p>
            <a:pPr marL="0" indent="0">
              <a:buNone/>
            </a:pPr>
            <a:r>
              <a:rPr lang="en-US" dirty="0" smtClean="0"/>
              <a:t>In other words: </a:t>
            </a:r>
          </a:p>
          <a:p>
            <a:r>
              <a:rPr lang="en-US" dirty="0"/>
              <a:t>W</a:t>
            </a:r>
            <a:r>
              <a:rPr lang="en-US" dirty="0" smtClean="0"/>
              <a:t>ithout members, there is no EBMO!</a:t>
            </a:r>
          </a:p>
          <a:p>
            <a:r>
              <a:rPr lang="en-US" dirty="0" smtClean="0"/>
              <a:t>EBMOs need to attract new members and retain existing ones</a:t>
            </a:r>
          </a:p>
          <a:p>
            <a:r>
              <a:rPr lang="en-US" dirty="0" smtClean="0"/>
              <a:t>They need to </a:t>
            </a:r>
            <a:r>
              <a:rPr lang="en-US" b="1" dirty="0" smtClean="0"/>
              <a:t>add value </a:t>
            </a:r>
            <a:r>
              <a:rPr lang="en-US" dirty="0" smtClean="0"/>
              <a:t>to companies and association members on an </a:t>
            </a:r>
            <a:r>
              <a:rPr lang="en-US" b="1" dirty="0" smtClean="0"/>
              <a:t>on-going basis</a:t>
            </a:r>
            <a:r>
              <a:rPr lang="en-US" dirty="0" smtClean="0"/>
              <a:t> to ensure their sustainability (not just when figures get low!!)</a:t>
            </a:r>
            <a:endParaRPr lang="en-US"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55693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The issues around membership</a:t>
            </a:r>
            <a:endParaRPr lang="es-PE" sz="2600" dirty="0"/>
          </a:p>
        </p:txBody>
      </p:sp>
      <p:pic>
        <p:nvPicPr>
          <p:cNvPr id="4" name="Marcador de contenido 3"/>
          <p:cNvPicPr>
            <a:picLocks noGrp="1" noChangeAspect="1"/>
          </p:cNvPicPr>
          <p:nvPr>
            <p:ph idx="1"/>
          </p:nvPr>
        </p:nvPicPr>
        <p:blipFill>
          <a:blip r:embed="rId3"/>
          <a:stretch>
            <a:fillRect/>
          </a:stretch>
        </p:blipFill>
        <p:spPr>
          <a:xfrm>
            <a:off x="323528" y="1124744"/>
            <a:ext cx="5291787" cy="4401693"/>
          </a:xfrm>
          <a:prstGeom prst="rect">
            <a:avLst/>
          </a:prstGeom>
        </p:spPr>
      </p:pic>
      <p:sp>
        <p:nvSpPr>
          <p:cNvPr id="5" name="Rectángulo redondeado 4"/>
          <p:cNvSpPr/>
          <p:nvPr/>
        </p:nvSpPr>
        <p:spPr>
          <a:xfrm>
            <a:off x="2792566" y="6030493"/>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latin typeface="Arial" panose="020B0604020202020204" pitchFamily="34" charset="0"/>
                <a:ea typeface="Verdana" panose="020B0604030504040204" pitchFamily="34" charset="0"/>
                <a:cs typeface="Arial" panose="020B0604020202020204" pitchFamily="34" charset="0"/>
              </a:rPr>
              <a:t>High membership</a:t>
            </a:r>
            <a:endParaRPr lang="es-PE" sz="1400" b="1" dirty="0">
              <a:latin typeface="Arial" panose="020B0604020202020204" pitchFamily="34" charset="0"/>
              <a:ea typeface="Verdana" panose="020B0604030504040204" pitchFamily="34" charset="0"/>
              <a:cs typeface="Arial" panose="020B0604020202020204" pitchFamily="34" charset="0"/>
            </a:endParaRPr>
          </a:p>
        </p:txBody>
      </p:sp>
      <p:sp>
        <p:nvSpPr>
          <p:cNvPr id="6" name="Rectángulo redondeado 5"/>
          <p:cNvSpPr/>
          <p:nvPr/>
        </p:nvSpPr>
        <p:spPr>
          <a:xfrm>
            <a:off x="3491880" y="5176043"/>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latin typeface="Arial" panose="020B0604020202020204" pitchFamily="34" charset="0"/>
                <a:ea typeface="Verdana" panose="020B0604030504040204" pitchFamily="34" charset="0"/>
                <a:cs typeface="Arial" panose="020B0604020202020204" pitchFamily="34" charset="0"/>
              </a:rPr>
              <a:t>More resources</a:t>
            </a:r>
            <a:endParaRPr lang="es-PE" sz="1400" b="1" dirty="0">
              <a:latin typeface="Arial" panose="020B0604020202020204" pitchFamily="34" charset="0"/>
              <a:ea typeface="Verdana" panose="020B0604030504040204" pitchFamily="34" charset="0"/>
              <a:cs typeface="Arial" panose="020B0604020202020204" pitchFamily="34" charset="0"/>
            </a:endParaRPr>
          </a:p>
        </p:txBody>
      </p:sp>
      <p:sp>
        <p:nvSpPr>
          <p:cNvPr id="7" name="Rectángulo redondeado 6"/>
          <p:cNvSpPr/>
          <p:nvPr/>
        </p:nvSpPr>
        <p:spPr>
          <a:xfrm>
            <a:off x="4392676" y="4420301"/>
            <a:ext cx="1711847"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latin typeface="Arial" panose="020B0604020202020204" pitchFamily="34" charset="0"/>
                <a:ea typeface="Verdana" panose="020B0604030504040204" pitchFamily="34" charset="0"/>
                <a:cs typeface="Arial" panose="020B0604020202020204" pitchFamily="34" charset="0"/>
              </a:rPr>
              <a:t>High quality services</a:t>
            </a:r>
            <a:endParaRPr lang="es-PE" sz="1400" b="1" dirty="0">
              <a:latin typeface="Arial" panose="020B0604020202020204" pitchFamily="34" charset="0"/>
              <a:ea typeface="Verdana" panose="020B0604030504040204" pitchFamily="34" charset="0"/>
              <a:cs typeface="Arial" panose="020B0604020202020204" pitchFamily="34" charset="0"/>
            </a:endParaRPr>
          </a:p>
        </p:txBody>
      </p:sp>
      <p:sp>
        <p:nvSpPr>
          <p:cNvPr id="8" name="Rectángulo redondeado 7"/>
          <p:cNvSpPr/>
          <p:nvPr/>
        </p:nvSpPr>
        <p:spPr>
          <a:xfrm>
            <a:off x="4975691" y="3664559"/>
            <a:ext cx="1900565" cy="6196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smtClean="0">
                <a:latin typeface="Arial" panose="020B0604020202020204" pitchFamily="34" charset="0"/>
                <a:ea typeface="Verdana" panose="020B0604030504040204" pitchFamily="34" charset="0"/>
                <a:cs typeface="Arial" panose="020B0604020202020204" pitchFamily="34" charset="0"/>
              </a:rPr>
              <a:t>High representativeness</a:t>
            </a:r>
            <a:endParaRPr lang="es-PE" sz="1400" b="1" dirty="0">
              <a:latin typeface="Arial" panose="020B0604020202020204" pitchFamily="34" charset="0"/>
              <a:ea typeface="Verdana" panose="020B0604030504040204" pitchFamily="34" charset="0"/>
              <a:cs typeface="Arial" panose="020B0604020202020204" pitchFamily="34" charset="0"/>
            </a:endParaRPr>
          </a:p>
        </p:txBody>
      </p:sp>
      <p:sp>
        <p:nvSpPr>
          <p:cNvPr id="9" name="Rectángulo redondeado 8"/>
          <p:cNvSpPr/>
          <p:nvPr/>
        </p:nvSpPr>
        <p:spPr>
          <a:xfrm>
            <a:off x="5925973" y="2922697"/>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Increasing membership</a:t>
            </a:r>
          </a:p>
        </p:txBody>
      </p:sp>
      <p:sp>
        <p:nvSpPr>
          <p:cNvPr id="10" name="Rectángulo redondeado 9"/>
          <p:cNvSpPr/>
          <p:nvPr/>
        </p:nvSpPr>
        <p:spPr>
          <a:xfrm>
            <a:off x="6588224" y="2166955"/>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More resources</a:t>
            </a:r>
          </a:p>
        </p:txBody>
      </p:sp>
      <p:sp>
        <p:nvSpPr>
          <p:cNvPr id="11" name="Rectángulo redondeado 10"/>
          <p:cNvSpPr/>
          <p:nvPr/>
        </p:nvSpPr>
        <p:spPr>
          <a:xfrm>
            <a:off x="7092280" y="1318986"/>
            <a:ext cx="1711847" cy="619628"/>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Further growth and influence</a:t>
            </a:r>
          </a:p>
        </p:txBody>
      </p:sp>
      <p:sp>
        <p:nvSpPr>
          <p:cNvPr id="12" name="object 20"/>
          <p:cNvSpPr>
            <a:spLocks noChangeArrowheads="1"/>
          </p:cNvSpPr>
          <p:nvPr/>
        </p:nvSpPr>
        <p:spPr bwMode="auto">
          <a:xfrm>
            <a:off x="8358162" y="6089104"/>
            <a:ext cx="636588" cy="762000"/>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3" name="TextBox 2"/>
          <p:cNvSpPr txBox="1"/>
          <p:nvPr/>
        </p:nvSpPr>
        <p:spPr>
          <a:xfrm rot="17876543">
            <a:off x="3327856" y="2767351"/>
            <a:ext cx="1555121" cy="369332"/>
          </a:xfrm>
          <a:prstGeom prst="rect">
            <a:avLst/>
          </a:prstGeom>
          <a:noFill/>
        </p:spPr>
        <p:txBody>
          <a:bodyPr wrap="none" rtlCol="0">
            <a:spAutoFit/>
          </a:bodyPr>
          <a:lstStyle/>
          <a:p>
            <a:r>
              <a:rPr lang="en-US" dirty="0" smtClean="0">
                <a:solidFill>
                  <a:schemeClr val="bg1"/>
                </a:solidFill>
              </a:rPr>
              <a:t>Virtuous Circle</a:t>
            </a:r>
            <a:endParaRPr lang="en-US" dirty="0">
              <a:solidFill>
                <a:schemeClr val="bg1"/>
              </a:solidFill>
            </a:endParaRPr>
          </a:p>
        </p:txBody>
      </p:sp>
    </p:spTree>
    <p:extLst>
      <p:ext uri="{BB962C8B-B14F-4D97-AF65-F5344CB8AC3E}">
        <p14:creationId xmlns:p14="http://schemas.microsoft.com/office/powerpoint/2010/main" val="42424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The issues around membership</a:t>
            </a:r>
            <a:endParaRPr lang="es-PE" sz="2600" dirty="0"/>
          </a:p>
        </p:txBody>
      </p:sp>
      <p:pic>
        <p:nvPicPr>
          <p:cNvPr id="4" name="Marcador de contenido 3"/>
          <p:cNvPicPr>
            <a:picLocks noGrp="1" noChangeAspect="1"/>
          </p:cNvPicPr>
          <p:nvPr>
            <p:ph idx="1"/>
          </p:nvPr>
        </p:nvPicPr>
        <p:blipFill>
          <a:blip r:embed="rId3"/>
          <a:stretch>
            <a:fillRect/>
          </a:stretch>
        </p:blipFill>
        <p:spPr>
          <a:xfrm>
            <a:off x="1187624" y="1556792"/>
            <a:ext cx="4353334" cy="4857750"/>
          </a:xfrm>
          <a:prstGeom prst="rect">
            <a:avLst/>
          </a:prstGeom>
        </p:spPr>
      </p:pic>
      <p:sp>
        <p:nvSpPr>
          <p:cNvPr id="6" name="Rectángulo redondeado 5"/>
          <p:cNvSpPr/>
          <p:nvPr/>
        </p:nvSpPr>
        <p:spPr>
          <a:xfrm>
            <a:off x="1979712" y="1041578"/>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Membership low</a:t>
            </a:r>
          </a:p>
        </p:txBody>
      </p:sp>
      <p:sp>
        <p:nvSpPr>
          <p:cNvPr id="7" name="Rectángulo redondeado 6"/>
          <p:cNvSpPr/>
          <p:nvPr/>
        </p:nvSpPr>
        <p:spPr>
          <a:xfrm>
            <a:off x="2627784" y="1773765"/>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Limited resources </a:t>
            </a:r>
          </a:p>
        </p:txBody>
      </p:sp>
      <p:sp>
        <p:nvSpPr>
          <p:cNvPr id="8" name="Rectángulo redondeado 7"/>
          <p:cNvSpPr/>
          <p:nvPr/>
        </p:nvSpPr>
        <p:spPr>
          <a:xfrm>
            <a:off x="3131838" y="2521744"/>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PE" sz="1400" b="1" kern="0" dirty="0" smtClean="0">
                <a:solidFill>
                  <a:prstClr val="white"/>
                </a:solidFill>
                <a:latin typeface="Arial" panose="020B0604020202020204" pitchFamily="34" charset="0"/>
                <a:ea typeface="Verdana" panose="020B0604030504040204" pitchFamily="34" charset="0"/>
                <a:cs typeface="Arial" panose="020B0604020202020204" pitchFamily="34" charset="0"/>
              </a:rPr>
              <a:t>Limited services</a:t>
            </a:r>
            <a:endPar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Rectángulo redondeado 8"/>
          <p:cNvSpPr/>
          <p:nvPr/>
        </p:nvSpPr>
        <p:spPr>
          <a:xfrm>
            <a:off x="3952613" y="3269723"/>
            <a:ext cx="1711847" cy="619628"/>
          </a:xfrm>
          <a:prstGeom prst="roundRect">
            <a:avLst/>
          </a:prstGeom>
          <a:solidFill>
            <a:srgbClr val="0070C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Low influence</a:t>
            </a:r>
          </a:p>
        </p:txBody>
      </p:sp>
      <p:sp>
        <p:nvSpPr>
          <p:cNvPr id="10" name="Rectángulo redondeado 9"/>
          <p:cNvSpPr/>
          <p:nvPr/>
        </p:nvSpPr>
        <p:spPr>
          <a:xfrm>
            <a:off x="4932039" y="3972385"/>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More limited membership</a:t>
            </a:r>
          </a:p>
        </p:txBody>
      </p:sp>
      <p:sp>
        <p:nvSpPr>
          <p:cNvPr id="11" name="Rectángulo redondeado 10"/>
          <p:cNvSpPr/>
          <p:nvPr/>
        </p:nvSpPr>
        <p:spPr>
          <a:xfrm>
            <a:off x="5787962" y="4703021"/>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Lowe</a:t>
            </a:r>
            <a:r>
              <a:rPr lang="es-PE" sz="1400" b="1" kern="0" dirty="0" smtClean="0">
                <a:solidFill>
                  <a:prstClr val="white"/>
                </a:solidFill>
                <a:latin typeface="Arial" panose="020B0604020202020204" pitchFamily="34" charset="0"/>
                <a:ea typeface="Verdana" panose="020B0604030504040204" pitchFamily="34" charset="0"/>
                <a:cs typeface="Arial" panose="020B0604020202020204" pitchFamily="34" charset="0"/>
              </a:rPr>
              <a:t>r resources</a:t>
            </a:r>
            <a:endPar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Rectángulo redondeado 11"/>
          <p:cNvSpPr/>
          <p:nvPr/>
        </p:nvSpPr>
        <p:spPr>
          <a:xfrm>
            <a:off x="6444208" y="5485173"/>
            <a:ext cx="1711847" cy="619628"/>
          </a:xfrm>
          <a:prstGeom prst="roundRect">
            <a:avLst/>
          </a:prstGeom>
          <a:solidFill>
            <a:srgbClr val="C00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More limited services</a:t>
            </a:r>
          </a:p>
        </p:txBody>
      </p:sp>
      <p:sp>
        <p:nvSpPr>
          <p:cNvPr id="13" name="object 20"/>
          <p:cNvSpPr>
            <a:spLocks noChangeArrowheads="1"/>
          </p:cNvSpPr>
          <p:nvPr/>
        </p:nvSpPr>
        <p:spPr bwMode="auto">
          <a:xfrm>
            <a:off x="8358162" y="6089104"/>
            <a:ext cx="636588" cy="762000"/>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14" name="TextBox 13"/>
          <p:cNvSpPr txBox="1"/>
          <p:nvPr/>
        </p:nvSpPr>
        <p:spPr>
          <a:xfrm rot="1857565">
            <a:off x="3036289" y="4882811"/>
            <a:ext cx="1426630" cy="369332"/>
          </a:xfrm>
          <a:prstGeom prst="rect">
            <a:avLst/>
          </a:prstGeom>
          <a:noFill/>
        </p:spPr>
        <p:txBody>
          <a:bodyPr wrap="none" rtlCol="0">
            <a:spAutoFit/>
          </a:bodyPr>
          <a:lstStyle/>
          <a:p>
            <a:r>
              <a:rPr lang="en-US" dirty="0" smtClean="0">
                <a:solidFill>
                  <a:schemeClr val="bg1"/>
                </a:solidFill>
              </a:rPr>
              <a:t>Vicious Circle</a:t>
            </a:r>
            <a:endParaRPr lang="en-US" dirty="0">
              <a:solidFill>
                <a:schemeClr val="bg1"/>
              </a:solidFill>
            </a:endParaRPr>
          </a:p>
        </p:txBody>
      </p:sp>
    </p:spTree>
    <p:extLst>
      <p:ext uri="{BB962C8B-B14F-4D97-AF65-F5344CB8AC3E}">
        <p14:creationId xmlns:p14="http://schemas.microsoft.com/office/powerpoint/2010/main" val="17372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strategies</a:t>
            </a:r>
            <a:endParaRPr lang="en-US" dirty="0"/>
          </a:p>
        </p:txBody>
      </p:sp>
      <p:sp>
        <p:nvSpPr>
          <p:cNvPr id="3" name="Content Placeholder 2"/>
          <p:cNvSpPr>
            <a:spLocks noGrp="1"/>
          </p:cNvSpPr>
          <p:nvPr>
            <p:ph idx="1"/>
          </p:nvPr>
        </p:nvSpPr>
        <p:spPr/>
        <p:txBody>
          <a:bodyPr>
            <a:normAutofit lnSpcReduction="10000"/>
          </a:bodyPr>
          <a:lstStyle/>
          <a:p>
            <a:r>
              <a:rPr lang="en-US" dirty="0" smtClean="0"/>
              <a:t>Membership strategies are essential to EBMOs. </a:t>
            </a:r>
          </a:p>
          <a:p>
            <a:r>
              <a:rPr lang="en-US" dirty="0" smtClean="0"/>
              <a:t>Membership strategies exist to ensure two things:</a:t>
            </a:r>
          </a:p>
          <a:p>
            <a:endParaRPr lang="en-US" dirty="0"/>
          </a:p>
          <a:p>
            <a:endParaRPr lang="en-US" dirty="0" smtClean="0"/>
          </a:p>
          <a:p>
            <a:endParaRPr lang="en-US" dirty="0"/>
          </a:p>
          <a:p>
            <a:r>
              <a:rPr lang="en-US" dirty="0" smtClean="0"/>
              <a:t>Without resources nor influence, EBMOs cannot exist</a:t>
            </a:r>
          </a:p>
        </p:txBody>
      </p:sp>
      <p:grpSp>
        <p:nvGrpSpPr>
          <p:cNvPr id="4" name="Grupo 3"/>
          <p:cNvGrpSpPr/>
          <p:nvPr/>
        </p:nvGrpSpPr>
        <p:grpSpPr>
          <a:xfrm>
            <a:off x="1547664" y="3356992"/>
            <a:ext cx="5935117" cy="1296144"/>
            <a:chOff x="2183101" y="1351261"/>
            <a:chExt cx="5359053" cy="1840039"/>
          </a:xfrm>
        </p:grpSpPr>
        <p:sp>
          <p:nvSpPr>
            <p:cNvPr id="5" name="Forma libre 4"/>
            <p:cNvSpPr/>
            <p:nvPr/>
          </p:nvSpPr>
          <p:spPr>
            <a:xfrm>
              <a:off x="2183101" y="1351263"/>
              <a:ext cx="2365752"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2000" b="1" dirty="0" smtClean="0">
                  <a:latin typeface="Arial" panose="020B0604020202020204" pitchFamily="34" charset="0"/>
                  <a:ea typeface="Verdana" panose="020B0604030504040204" pitchFamily="34" charset="0"/>
                  <a:cs typeface="Arial" panose="020B0604020202020204" pitchFamily="34" charset="0"/>
                </a:rPr>
                <a:t>Revenue – resources </a:t>
              </a:r>
              <a:endParaRPr lang="es-ES_tradnl" sz="2000" b="1" kern="1200" dirty="0" smtClean="0">
                <a:latin typeface="Arial" panose="020B0604020202020204" pitchFamily="34" charset="0"/>
                <a:ea typeface="Verdana" panose="020B0604030504040204" pitchFamily="34" charset="0"/>
                <a:cs typeface="Arial" panose="020B0604020202020204" pitchFamily="34" charset="0"/>
              </a:endParaRPr>
            </a:p>
          </p:txBody>
        </p:sp>
        <p:sp>
          <p:nvSpPr>
            <p:cNvPr id="6" name="Forma libre 5"/>
            <p:cNvSpPr/>
            <p:nvPr/>
          </p:nvSpPr>
          <p:spPr>
            <a:xfrm>
              <a:off x="5036019" y="1351261"/>
              <a:ext cx="2506135" cy="1840037"/>
            </a:xfrm>
            <a:custGeom>
              <a:avLst/>
              <a:gdLst>
                <a:gd name="connsiteX0" fmla="*/ 0 w 2365752"/>
                <a:gd name="connsiteY0" fmla="*/ 0 h 1840037"/>
                <a:gd name="connsiteX1" fmla="*/ 2365752 w 2365752"/>
                <a:gd name="connsiteY1" fmla="*/ 0 h 1840037"/>
                <a:gd name="connsiteX2" fmla="*/ 2365752 w 2365752"/>
                <a:gd name="connsiteY2" fmla="*/ 1840037 h 1840037"/>
                <a:gd name="connsiteX3" fmla="*/ 0 w 2365752"/>
                <a:gd name="connsiteY3" fmla="*/ 1840037 h 1840037"/>
                <a:gd name="connsiteX4" fmla="*/ 0 w 2365752"/>
                <a:gd name="connsiteY4" fmla="*/ 0 h 184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752" h="1840037">
                  <a:moveTo>
                    <a:pt x="0" y="0"/>
                  </a:moveTo>
                  <a:lnTo>
                    <a:pt x="2365752" y="0"/>
                  </a:lnTo>
                  <a:lnTo>
                    <a:pt x="2365752" y="1840037"/>
                  </a:lnTo>
                  <a:lnTo>
                    <a:pt x="0" y="184003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2000" b="1" kern="1200" dirty="0" smtClean="0">
                  <a:latin typeface="Arial" panose="020B0604020202020204" pitchFamily="34" charset="0"/>
                  <a:ea typeface="Verdana" panose="020B0604030504040204" pitchFamily="34" charset="0"/>
                  <a:cs typeface="Arial" panose="020B0604020202020204" pitchFamily="34" charset="0"/>
                </a:rPr>
                <a:t>Representativeness - influence</a:t>
              </a:r>
            </a:p>
          </p:txBody>
        </p:sp>
      </p:grpSp>
      <p:sp>
        <p:nvSpPr>
          <p:cNvPr id="7"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0607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strategies</a:t>
            </a:r>
            <a:endParaRPr lang="en-US" dirty="0"/>
          </a:p>
        </p:txBody>
      </p:sp>
      <p:sp>
        <p:nvSpPr>
          <p:cNvPr id="3" name="Content Placeholder 2"/>
          <p:cNvSpPr>
            <a:spLocks noGrp="1"/>
          </p:cNvSpPr>
          <p:nvPr>
            <p:ph idx="1"/>
          </p:nvPr>
        </p:nvSpPr>
        <p:spPr/>
        <p:txBody>
          <a:bodyPr/>
          <a:lstStyle/>
          <a:p>
            <a:pPr marL="0" indent="0">
              <a:buNone/>
            </a:pPr>
            <a:r>
              <a:rPr lang="en-US" dirty="0" smtClean="0"/>
              <a:t>Even if Membership Strategies are unique to each EBMO, all organizations need to:</a:t>
            </a:r>
            <a:endParaRPr lang="en-US" dirty="0"/>
          </a:p>
          <a:p>
            <a:pPr marL="514350" indent="-514350">
              <a:buFont typeface="+mj-lt"/>
              <a:buAutoNum type="arabicPeriod"/>
            </a:pPr>
            <a:r>
              <a:rPr lang="en-US" dirty="0"/>
              <a:t>I</a:t>
            </a:r>
            <a:r>
              <a:rPr lang="en-US" dirty="0" smtClean="0"/>
              <a:t>dentify </a:t>
            </a:r>
            <a:r>
              <a:rPr lang="en-US" dirty="0"/>
              <a:t>what is being offered to </a:t>
            </a:r>
            <a:r>
              <a:rPr lang="en-US" dirty="0" smtClean="0"/>
              <a:t>members (in other terms: define the EBMO’s value proposition),</a:t>
            </a:r>
            <a:endParaRPr lang="en-US" dirty="0"/>
          </a:p>
          <a:p>
            <a:pPr marL="514350" indent="-514350">
              <a:buFont typeface="+mj-lt"/>
              <a:buAutoNum type="arabicPeriod"/>
            </a:pPr>
            <a:r>
              <a:rPr lang="en-US" dirty="0"/>
              <a:t>K</a:t>
            </a:r>
            <a:r>
              <a:rPr lang="en-US" dirty="0" smtClean="0"/>
              <a:t>now </a:t>
            </a:r>
            <a:r>
              <a:rPr lang="en-US" dirty="0"/>
              <a:t>the current membership </a:t>
            </a:r>
            <a:r>
              <a:rPr lang="en-US" dirty="0" smtClean="0"/>
              <a:t>situation,</a:t>
            </a:r>
            <a:endParaRPr lang="en-US" dirty="0"/>
          </a:p>
          <a:p>
            <a:pPr marL="514350" indent="-514350">
              <a:buFont typeface="+mj-lt"/>
              <a:buAutoNum type="arabicPeriod"/>
            </a:pPr>
            <a:r>
              <a:rPr lang="en-US" dirty="0" smtClean="0"/>
              <a:t>Maximize on </a:t>
            </a:r>
            <a:r>
              <a:rPr lang="en-US" dirty="0"/>
              <a:t>membership </a:t>
            </a:r>
            <a:r>
              <a:rPr lang="en-US" dirty="0" smtClean="0"/>
              <a:t>cycle.</a:t>
            </a:r>
            <a:endParaRPr lang="en-US" dirty="0"/>
          </a:p>
          <a:p>
            <a:endParaRPr lang="en-US"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527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Define the Value Proposition</a:t>
            </a:r>
            <a:endParaRPr lang="en-US" dirty="0"/>
          </a:p>
        </p:txBody>
      </p:sp>
      <p:sp>
        <p:nvSpPr>
          <p:cNvPr id="4"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graphicFrame>
        <p:nvGraphicFramePr>
          <p:cNvPr id="6" name="Diagram 5"/>
          <p:cNvGraphicFramePr/>
          <p:nvPr>
            <p:extLst>
              <p:ext uri="{D42A27DB-BD31-4B8C-83A1-F6EECF244321}">
                <p14:modId xmlns:p14="http://schemas.microsoft.com/office/powerpoint/2010/main" val="3653549899"/>
              </p:ext>
            </p:extLst>
          </p:nvPr>
        </p:nvGraphicFramePr>
        <p:xfrm>
          <a:off x="971600" y="1340768"/>
          <a:ext cx="693643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4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2037</TotalTime>
  <Words>1537</Words>
  <Application>Microsoft Office PowerPoint</Application>
  <PresentationFormat>On-screen Show (4:3)</PresentationFormat>
  <Paragraphs>195</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Candara</vt:lpstr>
      <vt:lpstr>Verdana</vt:lpstr>
      <vt:lpstr>Theme1</vt:lpstr>
      <vt:lpstr>PowerPoint Presentation</vt:lpstr>
      <vt:lpstr>Membership Strategies</vt:lpstr>
      <vt:lpstr>Importance of Membership</vt:lpstr>
      <vt:lpstr>Importance of Membership</vt:lpstr>
      <vt:lpstr>The issues around membership</vt:lpstr>
      <vt:lpstr>The issues around membership</vt:lpstr>
      <vt:lpstr>Membership strategies</vt:lpstr>
      <vt:lpstr>Membership strategies</vt:lpstr>
      <vt:lpstr>1. Define the Value Proposition</vt:lpstr>
      <vt:lpstr> 1. Define the Value Proposition</vt:lpstr>
      <vt:lpstr>2. Know the situation</vt:lpstr>
      <vt:lpstr>2. Know the situation</vt:lpstr>
      <vt:lpstr>2. Know the situation</vt:lpstr>
      <vt:lpstr>2. Know the situation</vt:lpstr>
      <vt:lpstr>2. Know the situation</vt:lpstr>
      <vt:lpstr>2. Know the situation</vt:lpstr>
      <vt:lpstr>3. Maximizing on Membership Cycle</vt:lpstr>
      <vt:lpstr>3. Maximizing on Membership Cycle</vt:lpstr>
      <vt:lpstr>3. Maximizing on Membership Cycle</vt:lpstr>
      <vt:lpstr>3. Maximizing on Membership Cycle</vt:lpstr>
      <vt:lpstr>3. Maximizing on Membership Cycle</vt:lpstr>
      <vt:lpstr>3. Maximizing on Membership Cycle</vt:lpstr>
      <vt:lpstr>PowerPoint Presentation</vt:lpstr>
      <vt:lpstr>3. Maximizing on Membership Cycle</vt:lpstr>
      <vt:lpstr>3. Maximizing on Membership Cycle</vt:lpstr>
      <vt:lpstr>3. Maximizing on Membership Cycle</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Jeanne Schmitt</cp:lastModifiedBy>
  <cp:revision>206</cp:revision>
  <dcterms:created xsi:type="dcterms:W3CDTF">2014-08-07T13:00:49Z</dcterms:created>
  <dcterms:modified xsi:type="dcterms:W3CDTF">2018-09-24T08:23:54Z</dcterms:modified>
</cp:coreProperties>
</file>