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handoutMasterIdLst>
    <p:handoutMasterId r:id="rId28"/>
  </p:handoutMasterIdLst>
  <p:sldIdLst>
    <p:sldId id="276" r:id="rId2"/>
    <p:sldId id="340" r:id="rId3"/>
    <p:sldId id="288" r:id="rId4"/>
    <p:sldId id="289" r:id="rId5"/>
    <p:sldId id="290" r:id="rId6"/>
    <p:sldId id="291" r:id="rId7"/>
    <p:sldId id="294"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0" r:id="rId26"/>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560" autoAdjust="0"/>
  </p:normalViewPr>
  <p:slideViewPr>
    <p:cSldViewPr>
      <p:cViewPr varScale="1">
        <p:scale>
          <a:sx n="94" d="100"/>
          <a:sy n="94" d="100"/>
        </p:scale>
        <p:origin x="18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cs-CZ" smtClean="0"/>
              <a:t>24.09.2018</a:t>
            </a:r>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GB" smtClean="0"/>
              <a:t>24/09/2018</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fr"/>
              <a:t>EOs represent business interests to ensure that the economic actors can co-influence the political, social and economic environment, to make it conducive for WELFARE i.e. stability, growth, job creation, decent work, poverty alleviation. </a:t>
            </a:r>
          </a:p>
          <a:p>
            <a:pPr rtl="0"/>
            <a:r>
              <a:rPr lang="fr"/>
              <a:t>EOs need to lobby for the achievement of each underlying condition to have having political, social and economic environments conducive to welfare:</a:t>
            </a:r>
          </a:p>
          <a:p>
            <a:pPr rtl="0"/>
            <a:r>
              <a:rPr lang="fr"/>
              <a:t>Good business environment</a:t>
            </a:r>
          </a:p>
          <a:p>
            <a:pPr rtl="0"/>
            <a:r>
              <a:rPr lang="fr"/>
              <a:t>Productivity gains</a:t>
            </a:r>
          </a:p>
          <a:p>
            <a:pPr rtl="0"/>
            <a:r>
              <a:rPr lang="fr"/>
              <a:t>Competitiveness</a:t>
            </a:r>
          </a:p>
          <a:p>
            <a:pPr rtl="0"/>
            <a:r>
              <a:rPr lang="fr"/>
              <a:t>Which in turn have a positive effect on Exports increase</a:t>
            </a:r>
          </a:p>
          <a:p>
            <a:pPr rtl="0"/>
            <a:r>
              <a:rPr lang="fr"/>
              <a:t>Which in turn have a positive effect on Better account balance</a:t>
            </a:r>
          </a:p>
          <a:p>
            <a:pPr rtl="0"/>
            <a:r>
              <a:rPr lang="fr"/>
              <a:t>Which in turn have a positive effect on stability and growth</a:t>
            </a:r>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5</a:t>
            </a:fld>
            <a:endParaRPr lang="en-GB" dirty="0"/>
          </a:p>
        </p:txBody>
      </p:sp>
    </p:spTree>
    <p:extLst>
      <p:ext uri="{BB962C8B-B14F-4D97-AF65-F5344CB8AC3E}">
        <p14:creationId xmlns:p14="http://schemas.microsoft.com/office/powerpoint/2010/main" val="202310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n-GB"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9</a:t>
            </a:fld>
            <a:endParaRPr lang="en-GB" dirty="0"/>
          </a:p>
        </p:txBody>
      </p:sp>
    </p:spTree>
    <p:extLst>
      <p:ext uri="{BB962C8B-B14F-4D97-AF65-F5344CB8AC3E}">
        <p14:creationId xmlns:p14="http://schemas.microsoft.com/office/powerpoint/2010/main" val="40607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18</a:t>
            </a:fld>
            <a:endParaRPr lang="en-GB" dirty="0"/>
          </a:p>
        </p:txBody>
      </p:sp>
    </p:spTree>
    <p:extLst>
      <p:ext uri="{BB962C8B-B14F-4D97-AF65-F5344CB8AC3E}">
        <p14:creationId xmlns:p14="http://schemas.microsoft.com/office/powerpoint/2010/main" val="257943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fr"/>
              <a:t>Economic area:</a:t>
            </a:r>
          </a:p>
          <a:p>
            <a:pPr rtl="0"/>
            <a:endParaRPr lang="en-US" dirty="0" smtClean="0"/>
          </a:p>
          <a:p>
            <a:pPr marL="171450" lvl="0" indent="-171450" rtl="0">
              <a:buFont typeface="Arial" panose="020B0604020202020204" pitchFamily="34" charset="0"/>
              <a:buChar char="•"/>
            </a:pPr>
            <a:r>
              <a:rPr lang="fr"/>
              <a:t>Real GDP growth rate: The growth rate of the Ecuadorian economy has shown an evident downward trend in recent years (Figure 6). There is an important correlation between the growth of the economy and the variation in the price of oil, which shows that the country remains highly dependent and vulnerable to fluctuations in international crude oil markets. Likewise, the slowdown of the economy has meant that per capita income growth is reduced.</a:t>
            </a:r>
          </a:p>
          <a:p>
            <a:pPr rtl="0"/>
            <a:endParaRPr lang="en-US" dirty="0" smtClean="0"/>
          </a:p>
          <a:p>
            <a:pPr marL="171450" indent="-171450" rtl="0">
              <a:buFont typeface="Arial" panose="020B0604020202020204" pitchFamily="34" charset="0"/>
              <a:buChar char="•"/>
            </a:pPr>
            <a:r>
              <a:rPr lang="fr"/>
              <a:t>Total exports: Ecuador's exports and imports have maintained an increasing trend in recent years; However, the growth rate of these variables has been considerably reduced. When analyzing exports by type of product, it is observed that exports of primary goods maintained a growing trend in recent years. In contrast, exports of processed goods suffered a significant reduction after 2013, which meant that exports of manufactured goods in 2014 are 21% lower than those of 2012.</a:t>
            </a:r>
          </a:p>
          <a:p>
            <a:pPr rtl="0"/>
            <a:endParaRPr lang="en-US" dirty="0" smtClean="0"/>
          </a:p>
          <a:p>
            <a:pPr rtl="0"/>
            <a:endParaRPr lang="en-US" dirty="0" smtClean="0"/>
          </a:p>
          <a:p>
            <a:pPr rtl="0"/>
            <a:r>
              <a:rPr lang="fr"/>
              <a:t>Social area:</a:t>
            </a:r>
          </a:p>
          <a:p>
            <a:pPr rtl="0"/>
            <a:endParaRPr lang="en-US" dirty="0" smtClean="0"/>
          </a:p>
          <a:p>
            <a:pPr marL="171450" indent="-171450" rtl="0">
              <a:buFont typeface="Arial" panose="020B0604020202020204" pitchFamily="34" charset="0"/>
              <a:buChar char="•"/>
            </a:pPr>
            <a:r>
              <a:rPr lang="fr"/>
              <a:t>Secondary enrollment rate: The lack of economic resources is the main reason for not attending educational institutions. However, this reason has lost weight in recent years, falling from about 55% in 2004 to about 31% in 2013. Other high-profile reasons were: lack of interest (15.5%), Illness or disability (12.5%) and work (9.6%).</a:t>
            </a:r>
          </a:p>
          <a:p>
            <a:pPr rtl="0"/>
            <a:endParaRPr lang="en-US" dirty="0" smtClean="0"/>
          </a:p>
          <a:p>
            <a:pPr marL="171450" indent="-171450" rtl="0">
              <a:buFont typeface="Arial" panose="020B0604020202020204" pitchFamily="34" charset="0"/>
              <a:buChar char="•"/>
            </a:pPr>
            <a:r>
              <a:rPr lang="fr"/>
              <a:t>Access to health insurance.</a:t>
            </a:r>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22</a:t>
            </a:fld>
            <a:endParaRPr lang="en-GB" dirty="0"/>
          </a:p>
        </p:txBody>
      </p:sp>
    </p:spTree>
    <p:extLst>
      <p:ext uri="{BB962C8B-B14F-4D97-AF65-F5344CB8AC3E}">
        <p14:creationId xmlns:p14="http://schemas.microsoft.com/office/powerpoint/2010/main" val="124055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fr"/>
              <a:t>Political area:</a:t>
            </a:r>
          </a:p>
          <a:p>
            <a:pPr rtl="0"/>
            <a:endParaRPr lang="en-US" dirty="0" smtClean="0"/>
          </a:p>
          <a:p>
            <a:pPr marL="171450" indent="-171450" rtl="0">
              <a:buFont typeface="Arial" panose="020B0604020202020204" pitchFamily="34" charset="0"/>
              <a:buChar char="•"/>
            </a:pPr>
            <a:r>
              <a:rPr lang="fr"/>
              <a:t>Corruption Perceptions Index: The Corruption Perceptions Index in the public sector, estimated by Transparency International, is measured in 175 nations. Ecuador's rating according to this index, in the 2014 report, was the lowest among CAN member countries, placing it in position 110 in the world. </a:t>
            </a:r>
          </a:p>
          <a:p>
            <a:pPr rtl="0"/>
            <a:endParaRPr lang="en-US" dirty="0" smtClean="0"/>
          </a:p>
          <a:p>
            <a:pPr rtl="0"/>
            <a:endParaRPr lang="en-US" dirty="0" smtClean="0"/>
          </a:p>
          <a:p>
            <a:pPr marL="171450" indent="-171450" rtl="0">
              <a:buFont typeface="Arial" panose="020B0604020202020204" pitchFamily="34" charset="0"/>
              <a:buChar char="•"/>
            </a:pPr>
            <a:r>
              <a:rPr lang="fr"/>
              <a:t>Government efficiency index: The perception of efficiency of the Government has increased in recent years. However, in spite of the best rating obtained, Ecuador maintains a lower position than the other member countries of the CAN.</a:t>
            </a:r>
          </a:p>
          <a:p>
            <a:pPr rtl="0"/>
            <a:endParaRPr lang="en-US" dirty="0" smtClean="0"/>
          </a:p>
          <a:p>
            <a:pPr rtl="0"/>
            <a:endParaRPr lang="en-US" dirty="0" smtClean="0"/>
          </a:p>
          <a:p>
            <a:pPr rtl="0"/>
            <a:r>
              <a:rPr lang="fr"/>
              <a:t>Environmental area:</a:t>
            </a:r>
          </a:p>
          <a:p>
            <a:pPr rtl="0"/>
            <a:endParaRPr lang="en-US" dirty="0" smtClean="0"/>
          </a:p>
          <a:p>
            <a:pPr marL="171450" indent="-171450" rtl="0">
              <a:buFont typeface="Arial" panose="020B0604020202020204" pitchFamily="34" charset="0"/>
              <a:buChar char="•"/>
            </a:pPr>
            <a:r>
              <a:rPr lang="fr"/>
              <a:t>What is the environmental problem that most affects you?: For the entrepreneurs interviewed, the main environmental problem is pollution (54.6%), followed by climate warming (26.8%) and waste management ( 18.6%). However, there are marked differences in perception depending on the size and condition of the establishment. Thus, for midsize companies, the burden of the problem of waste management is greater than for small ones, as for formal ones compared with informal ones.</a:t>
            </a:r>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23</a:t>
            </a:fld>
            <a:endParaRPr lang="en-GB" dirty="0"/>
          </a:p>
        </p:txBody>
      </p:sp>
    </p:spTree>
    <p:extLst>
      <p:ext uri="{BB962C8B-B14F-4D97-AF65-F5344CB8AC3E}">
        <p14:creationId xmlns:p14="http://schemas.microsoft.com/office/powerpoint/2010/main" val="205657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200">
                <a:solidFill>
                  <a:schemeClr val="bg1"/>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rtlCol="0"/>
          <a:lstStyle>
            <a:lvl1pPr algn="ctr">
              <a:defRPr>
                <a:solidFill>
                  <a:schemeClr val="bg1"/>
                </a:solidFill>
              </a:defRPr>
            </a:lvl1pPr>
          </a:lstStyle>
          <a:p>
            <a:pPr rtl="0"/>
            <a:r>
              <a:rPr lang="fr"/>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rtlCol="0"/>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fr"/>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Content Placeholder 3"/>
          <p:cNvSpPr>
            <a:spLocks noGrp="1"/>
          </p:cNvSpPr>
          <p:nvPr>
            <p:ph sz="half" idx="2"/>
          </p:nvPr>
        </p:nvSpPr>
        <p:spPr>
          <a:xfrm>
            <a:off x="4648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7" name="Date Placeholder 6"/>
          <p:cNvSpPr>
            <a:spLocks noGrp="1"/>
          </p:cNvSpPr>
          <p:nvPr>
            <p:ph type="dt" sz="half" idx="10"/>
          </p:nvPr>
        </p:nvSpPr>
        <p:spPr/>
        <p:txBody>
          <a:bodyPr rtlCol="0"/>
          <a:lstStyle/>
          <a:p>
            <a:pPr rtl="0"/>
            <a:r>
              <a:rPr lang="fr"/>
              <a:t>www.itcilo.org</a:t>
            </a:r>
            <a:endParaRPr lang="en-GB" dirty="0" smtClean="0"/>
          </a:p>
        </p:txBody>
      </p:sp>
      <p:sp>
        <p:nvSpPr>
          <p:cNvPr id="8" name="Footer Placeholder 7"/>
          <p:cNvSpPr>
            <a:spLocks noGrp="1"/>
          </p:cNvSpPr>
          <p:nvPr>
            <p:ph type="ftr" sz="quarter" idx="11"/>
          </p:nvPr>
        </p:nvSpPr>
        <p:spPr/>
        <p:txBody>
          <a:bodyPr rtlCol="0"/>
          <a:lstStyle/>
          <a:p>
            <a:pPr rtl="0"/>
            <a:r>
              <a:rPr lang="fr"/>
              <a:t>International Training Centre</a:t>
            </a:r>
            <a:endParaRPr lang="en-GB" dirty="0"/>
          </a:p>
        </p:txBody>
      </p:sp>
      <p:sp>
        <p:nvSpPr>
          <p:cNvPr id="9" name="Slide Number Placeholder 8"/>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Date Placeholder 2"/>
          <p:cNvSpPr>
            <a:spLocks noGrp="1"/>
          </p:cNvSpPr>
          <p:nvPr>
            <p:ph type="dt" sz="half" idx="10"/>
          </p:nvPr>
        </p:nvSpPr>
        <p:spPr/>
        <p:txBody>
          <a:bodyPr rtlCol="0"/>
          <a:lstStyle/>
          <a:p>
            <a:pPr rtl="0"/>
            <a:r>
              <a:rPr lang="fr"/>
              <a:t>www.itcilo.org</a:t>
            </a:r>
            <a:endParaRPr lang="en-GB" dirty="0" smtClean="0"/>
          </a:p>
        </p:txBody>
      </p:sp>
      <p:sp>
        <p:nvSpPr>
          <p:cNvPr id="4" name="Footer Placeholder 3"/>
          <p:cNvSpPr>
            <a:spLocks noGrp="1"/>
          </p:cNvSpPr>
          <p:nvPr>
            <p:ph type="ftr" sz="quarter" idx="11"/>
          </p:nvPr>
        </p:nvSpPr>
        <p:spPr/>
        <p:txBody>
          <a:bodyPr rtlCol="0"/>
          <a:lstStyle/>
          <a:p>
            <a:pPr rtl="0"/>
            <a:r>
              <a:rPr lang="fr"/>
              <a:t>International Training Centre</a:t>
            </a:r>
            <a:endParaRPr lang="en-GB" dirty="0"/>
          </a:p>
        </p:txBody>
      </p:sp>
      <p:sp>
        <p:nvSpPr>
          <p:cNvPr id="5" name="Slide Number Placeholder 4"/>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fr"/>
              <a:t>www.itcilo.org</a:t>
            </a:r>
            <a:endParaRPr lang="en-GB" dirty="0" smtClean="0"/>
          </a:p>
        </p:txBody>
      </p:sp>
      <p:sp>
        <p:nvSpPr>
          <p:cNvPr id="3" name="Footer Placeholder 2"/>
          <p:cNvSpPr>
            <a:spLocks noGrp="1"/>
          </p:cNvSpPr>
          <p:nvPr>
            <p:ph type="ftr" sz="quarter" idx="11"/>
          </p:nvPr>
        </p:nvSpPr>
        <p:spPr/>
        <p:txBody>
          <a:bodyPr rtlCol="0"/>
          <a:lstStyle/>
          <a:p>
            <a:pPr rtl="0"/>
            <a:r>
              <a:rPr lang="fr"/>
              <a:t>International Training Centre</a:t>
            </a:r>
            <a:endParaRPr lang="en-GB" dirty="0"/>
          </a:p>
        </p:txBody>
      </p:sp>
      <p:sp>
        <p:nvSpPr>
          <p:cNvPr id="4" name="Slide Number Placeholder 3"/>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f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pPr rtl="0"/>
            <a:r>
              <a:rPr lang="fr"/>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rtl="0"/>
            <a:r>
              <a:rPr lang="fr"/>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rtlCol="0"/>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507650"/>
            <a:ext cx="7956924" cy="810478"/>
          </a:xfrm>
          <a:prstGeom prst="rect">
            <a:avLst/>
          </a:prstGeom>
          <a:noFill/>
        </p:spPr>
        <p:txBody>
          <a:bodyPr wrap="square" rtlCol="0">
            <a:spAutoFit/>
          </a:bodyPr>
          <a:lstStyle/>
          <a:p>
            <a:pPr algn="ctr" rtl="0"/>
            <a:r>
              <a:rPr lang="fr" sz="2800">
                <a:solidFill>
                  <a:schemeClr val="bg1"/>
                </a:solidFill>
                <a:latin typeface="Arial" panose="020B0604020202020204" pitchFamily="34" charset="0"/>
                <a:cs typeface="Arial" panose="020B0604020202020204" pitchFamily="34" charset="0"/>
              </a:rPr>
              <a:t>Lobbying et plaidoyer </a:t>
            </a:r>
          </a:p>
          <a:p>
            <a:pPr algn="ctr" rtl="0"/>
            <a:r>
              <a:rPr lang="fr" sz="2800" baseline="30000">
                <a:solidFill>
                  <a:schemeClr val="bg1"/>
                </a:solidFill>
                <a:latin typeface="Arial" panose="020B0604020202020204" pitchFamily="34" charset="0"/>
                <a:cs typeface="Arial" panose="020B0604020202020204" pitchFamily="34" charset="0"/>
              </a:rPr>
              <a:t>Évaluation de l’environnement des affaires</a:t>
            </a:r>
            <a:endParaRPr lang="en-US" sz="28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rtl="0">
              <a:lnSpc>
                <a:spcPts val="4070"/>
              </a:lnSpc>
              <a:spcBef>
                <a:spcPts val="0"/>
              </a:spcBef>
              <a:defRPr/>
            </a:pPr>
            <a:r>
              <a:rPr lang="fr" spc="-220">
                <a:solidFill>
                  <a:srgbClr val="92D050"/>
                </a:solidFill>
              </a:rPr>
              <a:t>Programme</a:t>
            </a:r>
            <a:r>
              <a:rPr lang="fr" spc="90">
                <a:solidFill>
                  <a:srgbClr val="92D050"/>
                </a:solidFill>
              </a:rPr>
              <a:t> des </a:t>
            </a:r>
            <a:r>
              <a:rPr lang="fr" spc="-170">
                <a:solidFill>
                  <a:srgbClr val="92D050"/>
                </a:solidFill>
              </a:rPr>
              <a:t>activités</a:t>
            </a:r>
            <a:r>
              <a:rPr lang="fr" spc="90">
                <a:solidFill>
                  <a:srgbClr val="92D050"/>
                </a:solidFill>
              </a:rPr>
              <a:t> pour les </a:t>
            </a:r>
            <a:r>
              <a:rPr lang="fr" b="0" spc="-80">
                <a:solidFill>
                  <a:schemeClr val="bg1"/>
                </a:solidFill>
              </a:rPr>
              <a:t>employeurs</a:t>
            </a:r>
            <a:r>
              <a:rPr lang="en-US" dirty="0" smtClean="0">
                <a:solidFill>
                  <a:schemeClr val="bg1"/>
                </a:solidFill>
              </a:rPr>
              <a:t/>
            </a:r>
            <a:br>
              <a:rPr lang="en-US" dirty="0" smtClean="0">
                <a:solidFill>
                  <a:schemeClr val="bg1"/>
                </a:solidFill>
              </a:rPr>
            </a:br>
            <a:r>
              <a:rPr lang="fr" sz="2000">
                <a:solidFill>
                  <a:schemeClr val="bg1"/>
                </a:solidFill>
              </a:rPr>
              <a:t>Des organisations d’employeurs efficaces</a:t>
            </a:r>
            <a:endParaRPr lang="en-US" sz="20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0725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36880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Êtes-vous d’accord avec les chefs d’entreprises kazakhs? Pour discussion</a:t>
            </a:r>
            <a:endParaRPr lang="es-PE" sz="1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87" y="2132856"/>
            <a:ext cx="877161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9834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endParaRPr lang="es-PE" dirty="0"/>
          </a:p>
        </p:txBody>
      </p:sp>
      <p:pic>
        <p:nvPicPr>
          <p:cNvPr id="4" name="Imagen 3"/>
          <p:cNvPicPr>
            <a:picLocks noChangeAspect="1"/>
          </p:cNvPicPr>
          <p:nvPr/>
        </p:nvPicPr>
        <p:blipFill rotWithShape="1">
          <a:blip r:embed="rId2"/>
          <a:srcRect l="21399" t="14506" r="22274" b="9749"/>
          <a:stretch/>
        </p:blipFill>
        <p:spPr>
          <a:xfrm>
            <a:off x="0" y="0"/>
            <a:ext cx="9144000" cy="6857999"/>
          </a:xfrm>
          <a:prstGeom prst="rect">
            <a:avLst/>
          </a:prstGeom>
        </p:spPr>
      </p:pic>
    </p:spTree>
    <p:extLst>
      <p:ext uri="{BB962C8B-B14F-4D97-AF65-F5344CB8AC3E}">
        <p14:creationId xmlns:p14="http://schemas.microsoft.com/office/powerpoint/2010/main" val="40862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Êtes-vous d’accord avec les chefs d’entreprises boliviens? Pour discussion</a:t>
            </a:r>
            <a:endParaRPr lang="es-PE" sz="1800" dirty="0"/>
          </a:p>
        </p:txBody>
      </p:sp>
      <p:pic>
        <p:nvPicPr>
          <p:cNvPr id="4" name="Imagen 3"/>
          <p:cNvPicPr>
            <a:picLocks noChangeAspect="1"/>
          </p:cNvPicPr>
          <p:nvPr/>
        </p:nvPicPr>
        <p:blipFill rotWithShape="1">
          <a:blip r:embed="rId2"/>
          <a:srcRect l="21345" t="17118" r="24119" b="49300"/>
          <a:stretch/>
        </p:blipFill>
        <p:spPr>
          <a:xfrm>
            <a:off x="25093" y="1916832"/>
            <a:ext cx="9089410" cy="3820148"/>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3647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260648"/>
            <a:ext cx="6336704" cy="504056"/>
          </a:xfrm>
        </p:spPr>
        <p:txBody>
          <a:bodyPr rtlCol="0"/>
          <a:lstStyle/>
          <a:p>
            <a:pPr rtl="0"/>
            <a:r>
              <a:rPr lang="fr" sz="2400"/>
              <a:t>Banque mondiale: indice de facilité de faire des affaires</a:t>
            </a:r>
            <a:endParaRPr lang="es-PE" sz="2400" dirty="0"/>
          </a:p>
        </p:txBody>
      </p:sp>
      <p:sp>
        <p:nvSpPr>
          <p:cNvPr id="3" name="Marcador de contenido 2"/>
          <p:cNvSpPr>
            <a:spLocks noGrp="1"/>
          </p:cNvSpPr>
          <p:nvPr>
            <p:ph idx="1"/>
          </p:nvPr>
        </p:nvSpPr>
        <p:spPr/>
        <p:txBody>
          <a:bodyPr rtlCol="0">
            <a:normAutofit/>
          </a:bodyPr>
          <a:lstStyle/>
          <a:p>
            <a:pPr marL="0" indent="0" rtl="0">
              <a:buNone/>
            </a:pPr>
            <a:r>
              <a:rPr lang="fr" sz="2400" b="1" i="1">
                <a:solidFill>
                  <a:schemeClr val="accent4">
                    <a:lumMod val="25000"/>
                  </a:schemeClr>
                </a:solidFill>
              </a:rPr>
              <a:t>Mesure des</a:t>
            </a:r>
            <a:r>
              <a:rPr lang="fr" sz="2400">
                <a:solidFill>
                  <a:schemeClr val="accent4">
                    <a:lumMod val="25000"/>
                  </a:schemeClr>
                </a:solidFill>
              </a:rPr>
              <a:t> « dispositions réglementaires affectant les petites et moyennes entreprises nationales opérant dans le plus grande centre économique d’un pays » (Banque mondiale, 2015). </a:t>
            </a:r>
            <a:endParaRPr lang="it-IT" sz="2400" dirty="0" smtClean="0">
              <a:solidFill>
                <a:schemeClr val="accent4">
                  <a:lumMod val="25000"/>
                </a:schemeClr>
              </a:solidFill>
            </a:endParaRPr>
          </a:p>
          <a:p>
            <a:pPr marL="0" indent="0" rtl="0">
              <a:buNone/>
            </a:pPr>
            <a:endParaRPr lang="it-IT" sz="2400" dirty="0">
              <a:solidFill>
                <a:schemeClr val="accent4">
                  <a:lumMod val="25000"/>
                </a:schemeClr>
              </a:solidFill>
            </a:endParaRPr>
          </a:p>
          <a:p>
            <a:pPr marL="0" indent="0" rtl="0">
              <a:buNone/>
            </a:pPr>
            <a:endParaRPr lang="it-IT" sz="2400" dirty="0">
              <a:solidFill>
                <a:schemeClr val="accent4">
                  <a:lumMod val="2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005412" cy="27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6" name="TextBox 5"/>
          <p:cNvSpPr txBox="1"/>
          <p:nvPr/>
        </p:nvSpPr>
        <p:spPr>
          <a:xfrm>
            <a:off x="611560" y="6381328"/>
            <a:ext cx="5337808" cy="369332"/>
          </a:xfrm>
          <a:prstGeom prst="rect">
            <a:avLst/>
          </a:prstGeom>
          <a:noFill/>
        </p:spPr>
        <p:txBody>
          <a:bodyPr wrap="none" rtlCol="0">
            <a:spAutoFit/>
          </a:bodyPr>
          <a:lstStyle/>
          <a:p>
            <a:pPr rtl="0"/>
            <a:r>
              <a:rPr lang="fr">
                <a:solidFill>
                  <a:schemeClr val="accent1"/>
                </a:solidFill>
              </a:rPr>
              <a:t>Pour plus d’informations: http://www.doingbusiness.org/ </a:t>
            </a:r>
            <a:endParaRPr lang="en-GB" dirty="0">
              <a:solidFill>
                <a:schemeClr val="accent1"/>
              </a:solidFill>
            </a:endParaRPr>
          </a:p>
        </p:txBody>
      </p:sp>
    </p:spTree>
    <p:extLst>
      <p:ext uri="{BB962C8B-B14F-4D97-AF65-F5344CB8AC3E}">
        <p14:creationId xmlns:p14="http://schemas.microsoft.com/office/powerpoint/2010/main" val="20389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Indice de facilité de faire des affaires: aspects essentiels</a:t>
            </a:r>
            <a:endParaRPr lang="es-PE" sz="2000" dirty="0"/>
          </a:p>
        </p:txBody>
      </p:sp>
      <p:sp>
        <p:nvSpPr>
          <p:cNvPr id="3" name="Marcador de contenido 2"/>
          <p:cNvSpPr>
            <a:spLocks noGrp="1"/>
          </p:cNvSpPr>
          <p:nvPr>
            <p:ph idx="1"/>
          </p:nvPr>
        </p:nvSpPr>
        <p:spPr>
          <a:xfrm>
            <a:off x="539552" y="1700808"/>
            <a:ext cx="8229600" cy="4857403"/>
          </a:xfrm>
        </p:spPr>
        <p:txBody>
          <a:bodyPr rtlCol="0">
            <a:normAutofit/>
          </a:bodyPr>
          <a:lstStyle/>
          <a:p>
            <a:pPr rtl="0"/>
            <a:r>
              <a:rPr lang="fr" sz="2400">
                <a:solidFill>
                  <a:schemeClr val="accent4">
                    <a:lumMod val="25000"/>
                  </a:schemeClr>
                </a:solidFill>
              </a:rPr>
              <a:t>Depuis 2005</a:t>
            </a:r>
          </a:p>
          <a:p>
            <a:pPr rtl="0"/>
            <a:r>
              <a:rPr lang="fr" sz="2400">
                <a:solidFill>
                  <a:schemeClr val="accent4">
                    <a:lumMod val="25000"/>
                  </a:schemeClr>
                </a:solidFill>
              </a:rPr>
              <a:t>Compare 189 économies </a:t>
            </a:r>
          </a:p>
          <a:p>
            <a:pPr rtl="0"/>
            <a:r>
              <a:rPr lang="fr" sz="2400">
                <a:solidFill>
                  <a:schemeClr val="accent4">
                    <a:lumMod val="25000"/>
                  </a:schemeClr>
                </a:solidFill>
              </a:rPr>
              <a:t>Basé sur le travail de Djankov et d’autres économistes de la Banque mondiale</a:t>
            </a:r>
          </a:p>
          <a:p>
            <a:pPr rtl="0"/>
            <a:r>
              <a:rPr lang="fr" sz="2400">
                <a:solidFill>
                  <a:schemeClr val="accent4">
                    <a:lumMod val="25000"/>
                  </a:schemeClr>
                </a:solidFill>
              </a:rPr>
              <a:t>Constitue une moyenne pondérée de nombreuses composantes différentes</a:t>
            </a:r>
          </a:p>
          <a:p>
            <a:pPr rtl="0"/>
            <a:r>
              <a:rPr lang="fr" sz="2400">
                <a:solidFill>
                  <a:schemeClr val="accent4">
                    <a:lumMod val="25000"/>
                  </a:schemeClr>
                </a:solidFill>
              </a:rPr>
              <a:t>10 ensembles d’indicateurs</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12306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Facilité de faire des affaires: classement</a:t>
            </a:r>
            <a:endParaRPr lang="es-PE" sz="2600" dirty="0"/>
          </a:p>
        </p:txBody>
      </p:sp>
      <p:pic>
        <p:nvPicPr>
          <p:cNvPr id="4" name="Picture 3"/>
          <p:cNvPicPr>
            <a:picLocks noChangeAspect="1"/>
          </p:cNvPicPr>
          <p:nvPr/>
        </p:nvPicPr>
        <p:blipFill rotWithShape="1">
          <a:blip r:embed="rId2"/>
          <a:srcRect b="33535"/>
          <a:stretch/>
        </p:blipFill>
        <p:spPr>
          <a:xfrm>
            <a:off x="127728" y="1772817"/>
            <a:ext cx="8816535" cy="3240360"/>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4959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Facilité de faire des affaires au Kazakhstan</a:t>
            </a:r>
            <a:endParaRPr lang="es-PE" sz="20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311756"/>
            <a:ext cx="7818120" cy="427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3519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Facilité de faire des affaires en Bolivie</a:t>
            </a:r>
            <a:endParaRPr lang="es-PE" sz="2000" dirty="0"/>
          </a:p>
        </p:txBody>
      </p:sp>
      <p:pic>
        <p:nvPicPr>
          <p:cNvPr id="4" name="Imagen 3"/>
          <p:cNvPicPr>
            <a:picLocks noChangeAspect="1"/>
          </p:cNvPicPr>
          <p:nvPr/>
        </p:nvPicPr>
        <p:blipFill rotWithShape="1">
          <a:blip r:embed="rId2"/>
          <a:srcRect l="12273" t="12453" r="12728" b="23554"/>
          <a:stretch/>
        </p:blipFill>
        <p:spPr>
          <a:xfrm>
            <a:off x="467544" y="1268760"/>
            <a:ext cx="7920880" cy="4681182"/>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9733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Plaidoyer et lobbying</a:t>
            </a:r>
            <a:endParaRPr lang="en-GB" dirty="0"/>
          </a:p>
        </p:txBody>
      </p:sp>
      <p:sp>
        <p:nvSpPr>
          <p:cNvPr id="3" name="Content Placeholder 2"/>
          <p:cNvSpPr>
            <a:spLocks noGrp="1"/>
          </p:cNvSpPr>
          <p:nvPr>
            <p:ph idx="1"/>
          </p:nvPr>
        </p:nvSpPr>
        <p:spPr/>
        <p:txBody>
          <a:bodyPr rtlCol="0">
            <a:normAutofit lnSpcReduction="10000"/>
          </a:bodyPr>
          <a:lstStyle/>
          <a:p>
            <a:pPr rtl="0"/>
            <a:r>
              <a:rPr lang="fr"/>
              <a:t>Les campagnes de plaidoyer et de lobbying ont un objectif commun:</a:t>
            </a:r>
          </a:p>
          <a:p>
            <a:pPr marL="0" indent="0" rtl="0">
              <a:buNone/>
            </a:pPr>
            <a:r>
              <a:rPr lang="fr"/>
              <a:t> </a:t>
            </a:r>
            <a:endParaRPr lang="en-GB" dirty="0" smtClean="0"/>
          </a:p>
          <a:p>
            <a:pPr marL="0" indent="0" algn="ctr" rtl="0">
              <a:buNone/>
            </a:pPr>
            <a:r>
              <a:rPr lang="fr" b="1">
                <a:solidFill>
                  <a:schemeClr val="accent1"/>
                </a:solidFill>
              </a:rPr>
              <a:t>améliorer l’environnement des affaires</a:t>
            </a:r>
          </a:p>
          <a:p>
            <a:pPr marL="0" indent="0" rtl="0">
              <a:buNone/>
            </a:pPr>
            <a:endParaRPr lang="en-GB" dirty="0"/>
          </a:p>
          <a:p>
            <a:pPr marL="0" indent="0" algn="ctr" rtl="0">
              <a:buNone/>
            </a:pPr>
            <a:r>
              <a:rPr lang="fr"/>
              <a:t>Mais qu’est-ce que c’est? Comment l’évaluer? Y a-t-il des données qui me permettraient de mener des activités de plaidoyer et de lobbying factuels?</a:t>
            </a:r>
            <a:endParaRPr lang="en-GB" dirty="0"/>
          </a:p>
        </p:txBody>
      </p:sp>
    </p:spTree>
    <p:extLst>
      <p:ext uri="{BB962C8B-B14F-4D97-AF65-F5344CB8AC3E}">
        <p14:creationId xmlns:p14="http://schemas.microsoft.com/office/powerpoint/2010/main" val="31475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L’environnement propice aux entreprises durables (EESE) de l’OIT</a:t>
            </a:r>
            <a:endParaRPr lang="es-PE" sz="1800" dirty="0"/>
          </a:p>
        </p:txBody>
      </p:sp>
      <p:sp>
        <p:nvSpPr>
          <p:cNvPr id="3" name="Marcador de contenido 2"/>
          <p:cNvSpPr>
            <a:spLocks noGrp="1"/>
          </p:cNvSpPr>
          <p:nvPr>
            <p:ph idx="1"/>
          </p:nvPr>
        </p:nvSpPr>
        <p:spPr>
          <a:xfrm>
            <a:off x="539552" y="1576362"/>
            <a:ext cx="8229600" cy="4857403"/>
          </a:xfrm>
        </p:spPr>
        <p:txBody>
          <a:bodyPr rtlCol="0">
            <a:normAutofit/>
          </a:bodyPr>
          <a:lstStyle/>
          <a:p>
            <a:pPr rtl="0"/>
            <a:r>
              <a:rPr lang="fr" sz="2000">
                <a:solidFill>
                  <a:schemeClr val="accent4">
                    <a:lumMod val="25000"/>
                  </a:schemeClr>
                </a:solidFill>
              </a:rPr>
              <a:t>L’OIT a conçu son propre outil d’évaluation, l’« Environnement propice aux entreprises durables » (EESE), comme base de formulation de recommandations factuelles sur la manière d’améliorer l’environnement économique en faveur des entreprises. Cet outil met l’accent sur les aspects politiques, économiques, sociaux et environnementaux du monde des affaires.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53" y="3501008"/>
            <a:ext cx="5870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6" name="TextBox 5"/>
          <p:cNvSpPr txBox="1"/>
          <p:nvPr/>
        </p:nvSpPr>
        <p:spPr>
          <a:xfrm>
            <a:off x="611560" y="6381328"/>
            <a:ext cx="7057317" cy="369332"/>
          </a:xfrm>
          <a:prstGeom prst="rect">
            <a:avLst/>
          </a:prstGeom>
          <a:noFill/>
        </p:spPr>
        <p:txBody>
          <a:bodyPr wrap="none" rtlCol="0">
            <a:spAutoFit/>
          </a:bodyPr>
          <a:lstStyle/>
          <a:p>
            <a:pPr rtl="0"/>
            <a:r>
              <a:rPr lang="fr">
                <a:solidFill>
                  <a:schemeClr val="accent1"/>
                </a:solidFill>
              </a:rPr>
              <a:t>Pour plus d’informations: www.ilo.org/eese et http://eese-toolkit.itcilo.org</a:t>
            </a:r>
          </a:p>
        </p:txBody>
      </p:sp>
    </p:spTree>
    <p:extLst>
      <p:ext uri="{BB962C8B-B14F-4D97-AF65-F5344CB8AC3E}">
        <p14:creationId xmlns:p14="http://schemas.microsoft.com/office/powerpoint/2010/main" val="4941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fontAlgn="auto">
              <a:spcBef>
                <a:spcPts val="0"/>
              </a:spcBef>
              <a:spcAft>
                <a:spcPts val="0"/>
              </a:spcAft>
            </a:pPr>
            <a:r>
              <a:rPr lang="fr" sz="1800"/>
              <a:t>Nous avons regroupé les 17 piliers, 4 secteurs et 5 contextes</a:t>
            </a:r>
          </a:p>
        </p:txBody>
      </p:sp>
      <p:sp>
        <p:nvSpPr>
          <p:cNvPr id="5" name="object 17"/>
          <p:cNvSpPr/>
          <p:nvPr/>
        </p:nvSpPr>
        <p:spPr>
          <a:xfrm>
            <a:off x="3005963" y="928804"/>
            <a:ext cx="3060065" cy="3059937"/>
          </a:xfrm>
          <a:custGeom>
            <a:avLst/>
            <a:gdLst/>
            <a:ahLst/>
            <a:cxnLst/>
            <a:rect l="l" t="t" r="r" b="b"/>
            <a:pathLst>
              <a:path w="3060065" h="3059937">
                <a:moveTo>
                  <a:pt x="0" y="1529968"/>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8" y="3059937"/>
                </a:lnTo>
                <a:lnTo>
                  <a:pt x="1655461" y="3054865"/>
                </a:lnTo>
                <a:lnTo>
                  <a:pt x="1778160" y="3039912"/>
                </a:lnTo>
                <a:lnTo>
                  <a:pt x="1897671" y="3015470"/>
                </a:lnTo>
                <a:lnTo>
                  <a:pt x="2013601" y="2981934"/>
                </a:lnTo>
                <a:lnTo>
                  <a:pt x="2125555" y="2939698"/>
                </a:lnTo>
                <a:lnTo>
                  <a:pt x="2233140" y="2889156"/>
                </a:lnTo>
                <a:lnTo>
                  <a:pt x="2335962" y="2830702"/>
                </a:lnTo>
                <a:lnTo>
                  <a:pt x="2433627" y="2764729"/>
                </a:lnTo>
                <a:lnTo>
                  <a:pt x="2525742" y="2691631"/>
                </a:lnTo>
                <a:lnTo>
                  <a:pt x="2611913" y="2611802"/>
                </a:lnTo>
                <a:lnTo>
                  <a:pt x="2691746" y="2525637"/>
                </a:lnTo>
                <a:lnTo>
                  <a:pt x="2764847" y="2433528"/>
                </a:lnTo>
                <a:lnTo>
                  <a:pt x="2830823" y="2335870"/>
                </a:lnTo>
                <a:lnTo>
                  <a:pt x="2889280" y="2233056"/>
                </a:lnTo>
                <a:lnTo>
                  <a:pt x="2939823" y="2125481"/>
                </a:lnTo>
                <a:lnTo>
                  <a:pt x="2982060" y="2013539"/>
                </a:lnTo>
                <a:lnTo>
                  <a:pt x="3015596" y="1897622"/>
                </a:lnTo>
                <a:lnTo>
                  <a:pt x="3040038" y="1778126"/>
                </a:lnTo>
                <a:lnTo>
                  <a:pt x="3054992" y="1655443"/>
                </a:lnTo>
                <a:lnTo>
                  <a:pt x="3060065" y="1529968"/>
                </a:lnTo>
                <a:lnTo>
                  <a:pt x="3054992" y="1404476"/>
                </a:lnTo>
                <a:lnTo>
                  <a:pt x="3040038" y="1281780"/>
                </a:lnTo>
                <a:lnTo>
                  <a:pt x="3015596" y="1162273"/>
                </a:lnTo>
                <a:lnTo>
                  <a:pt x="2982060" y="1046349"/>
                </a:lnTo>
                <a:lnTo>
                  <a:pt x="2939823" y="934402"/>
                </a:lnTo>
                <a:lnTo>
                  <a:pt x="2889280" y="826825"/>
                </a:lnTo>
                <a:lnTo>
                  <a:pt x="2830823" y="724011"/>
                </a:lnTo>
                <a:lnTo>
                  <a:pt x="2764847" y="626354"/>
                </a:lnTo>
                <a:lnTo>
                  <a:pt x="2691746" y="534249"/>
                </a:lnTo>
                <a:lnTo>
                  <a:pt x="2611913" y="448087"/>
                </a:lnTo>
                <a:lnTo>
                  <a:pt x="2525742" y="368264"/>
                </a:lnTo>
                <a:lnTo>
                  <a:pt x="2433627" y="295172"/>
                </a:lnTo>
                <a:lnTo>
                  <a:pt x="2335962" y="229205"/>
                </a:lnTo>
                <a:lnTo>
                  <a:pt x="2233140" y="170757"/>
                </a:lnTo>
                <a:lnTo>
                  <a:pt x="2125555" y="120221"/>
                </a:lnTo>
                <a:lnTo>
                  <a:pt x="2013601" y="77991"/>
                </a:lnTo>
                <a:lnTo>
                  <a:pt x="1897671" y="44460"/>
                </a:lnTo>
                <a:lnTo>
                  <a:pt x="1778160" y="20022"/>
                </a:lnTo>
                <a:lnTo>
                  <a:pt x="1655461" y="5071"/>
                </a:lnTo>
                <a:lnTo>
                  <a:pt x="1529968"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8"/>
                </a:lnTo>
                <a:close/>
              </a:path>
            </a:pathLst>
          </a:custGeom>
          <a:solidFill>
            <a:srgbClr val="006FC0"/>
          </a:solid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6" name="object 18"/>
          <p:cNvSpPr/>
          <p:nvPr/>
        </p:nvSpPr>
        <p:spPr>
          <a:xfrm>
            <a:off x="4203827" y="2101850"/>
            <a:ext cx="3059938" cy="3059938"/>
          </a:xfrm>
          <a:custGeom>
            <a:avLst/>
            <a:gdLst/>
            <a:ahLst/>
            <a:cxnLst/>
            <a:rect l="l" t="t" r="r" b="b"/>
            <a:pathLst>
              <a:path w="3059938" h="3059938">
                <a:moveTo>
                  <a:pt x="0" y="1529969"/>
                </a:moveTo>
                <a:lnTo>
                  <a:pt x="5071" y="1655443"/>
                </a:lnTo>
                <a:lnTo>
                  <a:pt x="20022" y="1778126"/>
                </a:lnTo>
                <a:lnTo>
                  <a:pt x="44460" y="1897622"/>
                </a:lnTo>
                <a:lnTo>
                  <a:pt x="77991" y="2013539"/>
                </a:lnTo>
                <a:lnTo>
                  <a:pt x="120221" y="2125481"/>
                </a:lnTo>
                <a:lnTo>
                  <a:pt x="170757" y="2233056"/>
                </a:lnTo>
                <a:lnTo>
                  <a:pt x="229205" y="2335870"/>
                </a:lnTo>
                <a:lnTo>
                  <a:pt x="295172" y="2433528"/>
                </a:lnTo>
                <a:lnTo>
                  <a:pt x="368264" y="2525637"/>
                </a:lnTo>
                <a:lnTo>
                  <a:pt x="448087" y="2611802"/>
                </a:lnTo>
                <a:lnTo>
                  <a:pt x="534249" y="2691631"/>
                </a:lnTo>
                <a:lnTo>
                  <a:pt x="626354" y="2764729"/>
                </a:lnTo>
                <a:lnTo>
                  <a:pt x="724011" y="2830702"/>
                </a:lnTo>
                <a:lnTo>
                  <a:pt x="826825" y="2889156"/>
                </a:lnTo>
                <a:lnTo>
                  <a:pt x="934402" y="2939698"/>
                </a:lnTo>
                <a:lnTo>
                  <a:pt x="1046349" y="2981934"/>
                </a:lnTo>
                <a:lnTo>
                  <a:pt x="1162273" y="3015470"/>
                </a:lnTo>
                <a:lnTo>
                  <a:pt x="1281780" y="3039912"/>
                </a:lnTo>
                <a:lnTo>
                  <a:pt x="1404476"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76" y="5071"/>
                </a:lnTo>
                <a:lnTo>
                  <a:pt x="1281780" y="20022"/>
                </a:lnTo>
                <a:lnTo>
                  <a:pt x="1162273" y="44460"/>
                </a:lnTo>
                <a:lnTo>
                  <a:pt x="1046349" y="77991"/>
                </a:lnTo>
                <a:lnTo>
                  <a:pt x="934402" y="120221"/>
                </a:lnTo>
                <a:lnTo>
                  <a:pt x="826825" y="170757"/>
                </a:lnTo>
                <a:lnTo>
                  <a:pt x="724011" y="229205"/>
                </a:lnTo>
                <a:lnTo>
                  <a:pt x="626354" y="295172"/>
                </a:lnTo>
                <a:lnTo>
                  <a:pt x="534249" y="368264"/>
                </a:lnTo>
                <a:lnTo>
                  <a:pt x="448087" y="448087"/>
                </a:lnTo>
                <a:lnTo>
                  <a:pt x="368264" y="534249"/>
                </a:lnTo>
                <a:lnTo>
                  <a:pt x="295172" y="626354"/>
                </a:lnTo>
                <a:lnTo>
                  <a:pt x="229205" y="724011"/>
                </a:lnTo>
                <a:lnTo>
                  <a:pt x="170757" y="826825"/>
                </a:lnTo>
                <a:lnTo>
                  <a:pt x="120221" y="934402"/>
                </a:lnTo>
                <a:lnTo>
                  <a:pt x="77991" y="1046349"/>
                </a:lnTo>
                <a:lnTo>
                  <a:pt x="44460" y="1162273"/>
                </a:lnTo>
                <a:lnTo>
                  <a:pt x="20022" y="1281780"/>
                </a:lnTo>
                <a:lnTo>
                  <a:pt x="5071" y="1404476"/>
                </a:lnTo>
                <a:lnTo>
                  <a:pt x="0" y="1529969"/>
                </a:lnTo>
                <a:close/>
              </a:path>
            </a:pathLst>
          </a:custGeom>
          <a:solidFill>
            <a:sysClr val="window" lastClr="FFFFFF">
              <a:lumMod val="65000"/>
            </a:sysClr>
          </a:solid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7" name="object 19"/>
          <p:cNvSpPr/>
          <p:nvPr/>
        </p:nvSpPr>
        <p:spPr>
          <a:xfrm>
            <a:off x="2956560" y="3384677"/>
            <a:ext cx="3060065" cy="3060026"/>
          </a:xfrm>
          <a:custGeom>
            <a:avLst/>
            <a:gdLst/>
            <a:ahLst/>
            <a:cxnLst/>
            <a:rect l="l" t="t" r="r" b="b"/>
            <a:pathLst>
              <a:path w="3060065" h="3060026">
                <a:moveTo>
                  <a:pt x="0" y="1529969"/>
                </a:moveTo>
                <a:lnTo>
                  <a:pt x="5072" y="1655459"/>
                </a:lnTo>
                <a:lnTo>
                  <a:pt x="20025" y="1778156"/>
                </a:lnTo>
                <a:lnTo>
                  <a:pt x="44467" y="1897665"/>
                </a:lnTo>
                <a:lnTo>
                  <a:pt x="78003" y="2013592"/>
                </a:lnTo>
                <a:lnTo>
                  <a:pt x="120239" y="2125544"/>
                </a:lnTo>
                <a:lnTo>
                  <a:pt x="170781" y="2233126"/>
                </a:lnTo>
                <a:lnTo>
                  <a:pt x="229235" y="2335946"/>
                </a:lnTo>
                <a:lnTo>
                  <a:pt x="295208" y="2433608"/>
                </a:lnTo>
                <a:lnTo>
                  <a:pt x="368306" y="2525721"/>
                </a:lnTo>
                <a:lnTo>
                  <a:pt x="448135" y="2611889"/>
                </a:lnTo>
                <a:lnTo>
                  <a:pt x="534300" y="2691720"/>
                </a:lnTo>
                <a:lnTo>
                  <a:pt x="626409" y="2764819"/>
                </a:lnTo>
                <a:lnTo>
                  <a:pt x="724067" y="2830793"/>
                </a:lnTo>
                <a:lnTo>
                  <a:pt x="826881" y="2889247"/>
                </a:lnTo>
                <a:lnTo>
                  <a:pt x="934456" y="2939789"/>
                </a:lnTo>
                <a:lnTo>
                  <a:pt x="1046398" y="2982025"/>
                </a:lnTo>
                <a:lnTo>
                  <a:pt x="1162315" y="3015560"/>
                </a:lnTo>
                <a:lnTo>
                  <a:pt x="1281811" y="3040001"/>
                </a:lnTo>
                <a:lnTo>
                  <a:pt x="1404494" y="3054954"/>
                </a:lnTo>
                <a:lnTo>
                  <a:pt x="1529968" y="3060026"/>
                </a:lnTo>
                <a:lnTo>
                  <a:pt x="1655461" y="3054954"/>
                </a:lnTo>
                <a:lnTo>
                  <a:pt x="1778160" y="3040001"/>
                </a:lnTo>
                <a:lnTo>
                  <a:pt x="1897671" y="3015560"/>
                </a:lnTo>
                <a:lnTo>
                  <a:pt x="2013601" y="2982025"/>
                </a:lnTo>
                <a:lnTo>
                  <a:pt x="2125555" y="2939789"/>
                </a:lnTo>
                <a:lnTo>
                  <a:pt x="2233140" y="2889247"/>
                </a:lnTo>
                <a:lnTo>
                  <a:pt x="2335962" y="2830793"/>
                </a:lnTo>
                <a:lnTo>
                  <a:pt x="2433627" y="2764819"/>
                </a:lnTo>
                <a:lnTo>
                  <a:pt x="2525742" y="2691720"/>
                </a:lnTo>
                <a:lnTo>
                  <a:pt x="2611913" y="2611889"/>
                </a:lnTo>
                <a:lnTo>
                  <a:pt x="2691746" y="2525721"/>
                </a:lnTo>
                <a:lnTo>
                  <a:pt x="2764847" y="2433608"/>
                </a:lnTo>
                <a:lnTo>
                  <a:pt x="2830823" y="2335946"/>
                </a:lnTo>
                <a:lnTo>
                  <a:pt x="2889280" y="2233126"/>
                </a:lnTo>
                <a:lnTo>
                  <a:pt x="2939823" y="2125544"/>
                </a:lnTo>
                <a:lnTo>
                  <a:pt x="2982060" y="2013592"/>
                </a:lnTo>
                <a:lnTo>
                  <a:pt x="3015596" y="1897665"/>
                </a:lnTo>
                <a:lnTo>
                  <a:pt x="3040038" y="1778156"/>
                </a:lnTo>
                <a:lnTo>
                  <a:pt x="3054992" y="1655459"/>
                </a:lnTo>
                <a:lnTo>
                  <a:pt x="3060065" y="1529969"/>
                </a:lnTo>
                <a:lnTo>
                  <a:pt x="3054992" y="1404494"/>
                </a:lnTo>
                <a:lnTo>
                  <a:pt x="3040038" y="1281811"/>
                </a:lnTo>
                <a:lnTo>
                  <a:pt x="3015596" y="1162315"/>
                </a:lnTo>
                <a:lnTo>
                  <a:pt x="2982060" y="1046398"/>
                </a:lnTo>
                <a:lnTo>
                  <a:pt x="2939823" y="934456"/>
                </a:lnTo>
                <a:lnTo>
                  <a:pt x="2889280" y="826881"/>
                </a:lnTo>
                <a:lnTo>
                  <a:pt x="2830823" y="724067"/>
                </a:lnTo>
                <a:lnTo>
                  <a:pt x="2764847" y="626409"/>
                </a:lnTo>
                <a:lnTo>
                  <a:pt x="2691746" y="534300"/>
                </a:lnTo>
                <a:lnTo>
                  <a:pt x="2611913" y="448135"/>
                </a:lnTo>
                <a:lnTo>
                  <a:pt x="2525742" y="368306"/>
                </a:lnTo>
                <a:lnTo>
                  <a:pt x="2433627" y="295208"/>
                </a:lnTo>
                <a:lnTo>
                  <a:pt x="2335962" y="229235"/>
                </a:lnTo>
                <a:lnTo>
                  <a:pt x="2233140" y="170781"/>
                </a:lnTo>
                <a:lnTo>
                  <a:pt x="2125555" y="120239"/>
                </a:lnTo>
                <a:lnTo>
                  <a:pt x="2013601" y="78003"/>
                </a:lnTo>
                <a:lnTo>
                  <a:pt x="1897671" y="44467"/>
                </a:lnTo>
                <a:lnTo>
                  <a:pt x="1778160" y="20025"/>
                </a:lnTo>
                <a:lnTo>
                  <a:pt x="1655461" y="5072"/>
                </a:lnTo>
                <a:lnTo>
                  <a:pt x="1529968" y="0"/>
                </a:lnTo>
                <a:lnTo>
                  <a:pt x="1404494" y="5072"/>
                </a:lnTo>
                <a:lnTo>
                  <a:pt x="1281811" y="20025"/>
                </a:lnTo>
                <a:lnTo>
                  <a:pt x="1162315" y="44467"/>
                </a:lnTo>
                <a:lnTo>
                  <a:pt x="1046398" y="78003"/>
                </a:lnTo>
                <a:lnTo>
                  <a:pt x="934456" y="120239"/>
                </a:lnTo>
                <a:lnTo>
                  <a:pt x="826881" y="170781"/>
                </a:lnTo>
                <a:lnTo>
                  <a:pt x="724067" y="229235"/>
                </a:lnTo>
                <a:lnTo>
                  <a:pt x="626409" y="295208"/>
                </a:lnTo>
                <a:lnTo>
                  <a:pt x="534300" y="368306"/>
                </a:lnTo>
                <a:lnTo>
                  <a:pt x="448135" y="448135"/>
                </a:lnTo>
                <a:lnTo>
                  <a:pt x="368306" y="534300"/>
                </a:lnTo>
                <a:lnTo>
                  <a:pt x="295208" y="626409"/>
                </a:lnTo>
                <a:lnTo>
                  <a:pt x="229235" y="724067"/>
                </a:lnTo>
                <a:lnTo>
                  <a:pt x="170781" y="826881"/>
                </a:lnTo>
                <a:lnTo>
                  <a:pt x="120239" y="934456"/>
                </a:lnTo>
                <a:lnTo>
                  <a:pt x="78003" y="1046398"/>
                </a:lnTo>
                <a:lnTo>
                  <a:pt x="44467" y="1162315"/>
                </a:lnTo>
                <a:lnTo>
                  <a:pt x="20025" y="1281811"/>
                </a:lnTo>
                <a:lnTo>
                  <a:pt x="5072" y="1404494"/>
                </a:lnTo>
                <a:lnTo>
                  <a:pt x="0" y="1529969"/>
                </a:lnTo>
                <a:close/>
              </a:path>
            </a:pathLst>
          </a:custGeom>
          <a:solidFill>
            <a:srgbClr val="FF0000"/>
          </a:solid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8" name="object 20"/>
          <p:cNvSpPr/>
          <p:nvPr/>
        </p:nvSpPr>
        <p:spPr>
          <a:xfrm>
            <a:off x="1618296" y="2244724"/>
            <a:ext cx="3059938" cy="3059938"/>
          </a:xfrm>
          <a:custGeom>
            <a:avLst/>
            <a:gdLst/>
            <a:ahLst/>
            <a:cxnLst/>
            <a:rect l="l" t="t" r="r" b="b"/>
            <a:pathLst>
              <a:path w="3059938" h="3059938">
                <a:moveTo>
                  <a:pt x="0" y="1529969"/>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9"/>
                </a:lnTo>
                <a:close/>
              </a:path>
            </a:pathLst>
          </a:custGeom>
          <a:solidFill>
            <a:srgbClr val="00AF50"/>
          </a:solid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9" name="object 13"/>
          <p:cNvSpPr txBox="1"/>
          <p:nvPr/>
        </p:nvSpPr>
        <p:spPr>
          <a:xfrm>
            <a:off x="3944238" y="1406423"/>
            <a:ext cx="1491858" cy="254304"/>
          </a:xfrm>
          <a:prstGeom prst="rect">
            <a:avLst/>
          </a:prstGeom>
        </p:spPr>
        <p:txBody>
          <a:bodyPr wrap="square" lIns="0" tIns="0" rIns="0" bIns="0" rtlCol="0">
            <a:noAutofit/>
          </a:bodyPr>
          <a:lstStyle/>
          <a:p>
            <a:pPr marL="12700" rtl="0">
              <a:lnSpc>
                <a:spcPts val="1935"/>
              </a:lnSpc>
              <a:spcBef>
                <a:spcPts val="96"/>
              </a:spcBef>
            </a:pPr>
            <a:r>
              <a:rPr dirty="0"/>
              <a:t>ÉCONOMIQUE</a:t>
            </a:r>
            <a:endParaRPr b="1" dirty="0">
              <a:solidFill>
                <a:prstClr val="black"/>
              </a:solidFill>
              <a:latin typeface="Calibri Light"/>
              <a:cs typeface="Calibri Light"/>
            </a:endParaRPr>
          </a:p>
        </p:txBody>
      </p:sp>
      <p:sp>
        <p:nvSpPr>
          <p:cNvPr id="10" name="object 8"/>
          <p:cNvSpPr txBox="1"/>
          <p:nvPr/>
        </p:nvSpPr>
        <p:spPr>
          <a:xfrm>
            <a:off x="5430478" y="3120517"/>
            <a:ext cx="1626006" cy="528319"/>
          </a:xfrm>
          <a:prstGeom prst="rect">
            <a:avLst/>
          </a:prstGeom>
        </p:spPr>
        <p:txBody>
          <a:bodyPr wrap="square" lIns="0" tIns="0" rIns="0" bIns="0" rtlCol="0">
            <a:noAutofit/>
          </a:bodyPr>
          <a:lstStyle/>
          <a:p>
            <a:pPr marL="250444" rtl="0">
              <a:lnSpc>
                <a:spcPts val="1935"/>
              </a:lnSpc>
              <a:spcBef>
                <a:spcPts val="96"/>
              </a:spcBef>
            </a:pPr>
            <a:r>
              <a:rPr lang="fr" sz="2700" b="1" baseline="3034" dirty="0">
                <a:solidFill>
                  <a:srgbClr val="FFFFFF"/>
                </a:solidFill>
                <a:effectLst>
                  <a:outerShdw blurRad="38100" dist="38100" dir="2700000" algn="tl">
                    <a:srgbClr val="000000">
                      <a:alpha val="43137"/>
                    </a:srgbClr>
                  </a:outerShdw>
                </a:effectLst>
                <a:latin typeface="Calibri Light"/>
                <a:cs typeface="Calibri Light"/>
              </a:rPr>
              <a:t>POLITIQUE /</a:t>
            </a:r>
            <a:endParaRPr b="1" dirty="0">
              <a:solidFill>
                <a:prstClr val="black"/>
              </a:solidFill>
              <a:effectLst>
                <a:outerShdw blurRad="38100" dist="38100" dir="2700000" algn="tl">
                  <a:srgbClr val="000000">
                    <a:alpha val="43137"/>
                  </a:srgbClr>
                </a:outerShdw>
              </a:effectLst>
              <a:latin typeface="Calibri Light"/>
              <a:cs typeface="Calibri Light"/>
            </a:endParaRPr>
          </a:p>
          <a:p>
            <a:pPr marL="12700" marR="517" rtl="0">
              <a:lnSpc>
                <a:spcPts val="2160"/>
              </a:lnSpc>
              <a:spcBef>
                <a:spcPts val="11"/>
              </a:spcBef>
            </a:pPr>
            <a:r>
              <a:rPr lang="fr" sz="2700" b="1" baseline="1517" dirty="0">
                <a:solidFill>
                  <a:srgbClr val="FFFFFF"/>
                </a:solidFill>
                <a:effectLst>
                  <a:outerShdw blurRad="38100" dist="38100" dir="2700000" algn="tl">
                    <a:srgbClr val="000000">
                      <a:alpha val="43137"/>
                    </a:srgbClr>
                  </a:outerShdw>
                </a:effectLst>
                <a:latin typeface="Calibri Light"/>
                <a:cs typeface="Calibri Light"/>
              </a:rPr>
              <a:t>INSTITUTIONNEL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1" name="object 2"/>
          <p:cNvSpPr txBox="1"/>
          <p:nvPr/>
        </p:nvSpPr>
        <p:spPr>
          <a:xfrm>
            <a:off x="4236778" y="5606211"/>
            <a:ext cx="716222" cy="254304"/>
          </a:xfrm>
          <a:prstGeom prst="rect">
            <a:avLst/>
          </a:prstGeom>
        </p:spPr>
        <p:txBody>
          <a:bodyPr wrap="square" lIns="0" tIns="0" rIns="0" bIns="0" rtlCol="0">
            <a:noAutofit/>
          </a:bodyPr>
          <a:lstStyle/>
          <a:p>
            <a:pPr marL="12700" rtl="0">
              <a:lnSpc>
                <a:spcPts val="1935"/>
              </a:lnSpc>
              <a:spcBef>
                <a:spcPts val="96"/>
              </a:spcBef>
            </a:pPr>
            <a:r>
              <a:rPr lang="fr" sz="2700" b="1" baseline="3034">
                <a:solidFill>
                  <a:srgbClr val="FFFFFF"/>
                </a:solidFill>
                <a:effectLst>
                  <a:outerShdw blurRad="38100" dist="38100" dir="2700000" algn="tl">
                    <a:srgbClr val="000000">
                      <a:alpha val="43137"/>
                    </a:srgbClr>
                  </a:outerShdw>
                </a:effectLst>
                <a:latin typeface="Calibri Light"/>
                <a:cs typeface="Calibri Light"/>
              </a:rPr>
              <a:t>SOCIAL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2" name="object 7"/>
          <p:cNvSpPr txBox="1"/>
          <p:nvPr/>
        </p:nvSpPr>
        <p:spPr>
          <a:xfrm>
            <a:off x="1758823" y="3523488"/>
            <a:ext cx="1898777" cy="391794"/>
          </a:xfrm>
          <a:prstGeom prst="rect">
            <a:avLst/>
          </a:prstGeom>
        </p:spPr>
        <p:txBody>
          <a:bodyPr wrap="square" lIns="0" tIns="0" rIns="0" bIns="0" rtlCol="0">
            <a:noAutofit/>
          </a:bodyPr>
          <a:lstStyle/>
          <a:p>
            <a:pPr marL="12700" rtl="0">
              <a:lnSpc>
                <a:spcPts val="1935"/>
              </a:lnSpc>
              <a:spcBef>
                <a:spcPts val="96"/>
              </a:spcBef>
            </a:pPr>
            <a:r>
              <a:rPr lang="fr" sz="2700" b="1" baseline="3034">
                <a:solidFill>
                  <a:srgbClr val="FFFFFF"/>
                </a:solidFill>
                <a:effectLst>
                  <a:outerShdw blurRad="38100" dist="38100" dir="2700000" algn="tl">
                    <a:srgbClr val="000000">
                      <a:alpha val="43137"/>
                    </a:srgbClr>
                  </a:outerShdw>
                </a:effectLst>
                <a:latin typeface="Calibri Light"/>
                <a:cs typeface="Calibri Light"/>
              </a:rPr>
              <a:t>ENVIRONNEMENTAL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3" name="object 12"/>
          <p:cNvSpPr txBox="1"/>
          <p:nvPr/>
        </p:nvSpPr>
        <p:spPr>
          <a:xfrm>
            <a:off x="296934" y="1775528"/>
            <a:ext cx="2435916" cy="444576"/>
          </a:xfrm>
          <a:prstGeom prst="rect">
            <a:avLst/>
          </a:prstGeom>
        </p:spPr>
        <p:txBody>
          <a:bodyPr wrap="square" lIns="0" tIns="0" rIns="0" bIns="0" rtlCol="0">
            <a:noAutofit/>
          </a:bodyPr>
          <a:lstStyle/>
          <a:p>
            <a:pPr marL="12700" marR="30336" rtl="0">
              <a:lnSpc>
                <a:spcPts val="1630"/>
              </a:lnSpc>
              <a:spcBef>
                <a:spcPts val="81"/>
              </a:spcBef>
            </a:pPr>
            <a:r>
              <a:rPr lang="fr" sz="2250" b="1" baseline="3640">
                <a:solidFill>
                  <a:srgbClr val="00AF50"/>
                </a:solidFill>
                <a:cs typeface="Calibri"/>
              </a:rPr>
              <a:t>ENVIRONNEMENTAL</a:t>
            </a:r>
            <a:endParaRPr sz="1500" dirty="0">
              <a:solidFill>
                <a:prstClr val="black"/>
              </a:solidFill>
              <a:cs typeface="Calibri"/>
            </a:endParaRPr>
          </a:p>
          <a:p>
            <a:pPr marL="12700" rtl="0">
              <a:lnSpc>
                <a:spcPts val="1800"/>
              </a:lnSpc>
              <a:spcBef>
                <a:spcPts val="8"/>
              </a:spcBef>
            </a:pPr>
            <a:r>
              <a:rPr lang="fr" sz="2250" baseline="2002">
                <a:solidFill>
                  <a:srgbClr val="00AF50"/>
                </a:solidFill>
                <a:latin typeface="Wingdings"/>
                <a:cs typeface="Wingdings"/>
              </a:rPr>
              <a:t></a:t>
            </a:r>
            <a:r>
              <a:rPr lang="fr" sz="2250" baseline="1932">
                <a:solidFill>
                  <a:srgbClr val="00AF50"/>
                </a:solidFill>
                <a:latin typeface="Times New Roman"/>
                <a:cs typeface="Times New Roman"/>
              </a:rPr>
              <a:t>  </a:t>
            </a:r>
            <a:r>
              <a:rPr lang="fr" sz="2250" baseline="1820">
                <a:solidFill>
                  <a:srgbClr val="00AF50"/>
                </a:solidFill>
                <a:cs typeface="Calibri"/>
              </a:rPr>
              <a:t>Gestion environnementale</a:t>
            </a:r>
            <a:endParaRPr sz="1500" dirty="0">
              <a:solidFill>
                <a:prstClr val="black"/>
              </a:solidFill>
              <a:cs typeface="Calibri"/>
            </a:endParaRPr>
          </a:p>
        </p:txBody>
      </p:sp>
      <p:sp>
        <p:nvSpPr>
          <p:cNvPr id="14" name="object 5"/>
          <p:cNvSpPr txBox="1"/>
          <p:nvPr/>
        </p:nvSpPr>
        <p:spPr>
          <a:xfrm>
            <a:off x="415027" y="4873922"/>
            <a:ext cx="620104" cy="215900"/>
          </a:xfrm>
          <a:prstGeom prst="rect">
            <a:avLst/>
          </a:prstGeom>
        </p:spPr>
        <p:txBody>
          <a:bodyPr wrap="square" lIns="0" tIns="0" rIns="0" bIns="0" rtlCol="0">
            <a:noAutofit/>
          </a:bodyPr>
          <a:lstStyle/>
          <a:p>
            <a:pPr marL="12700" rtl="0">
              <a:lnSpc>
                <a:spcPts val="1630"/>
              </a:lnSpc>
              <a:spcBef>
                <a:spcPts val="81"/>
              </a:spcBef>
            </a:pPr>
            <a:r>
              <a:rPr lang="fr" sz="2250" b="1" baseline="3640">
                <a:solidFill>
                  <a:srgbClr val="FF0000"/>
                </a:solidFill>
                <a:cs typeface="Calibri"/>
              </a:rPr>
              <a:t>SOCIAL</a:t>
            </a:r>
            <a:endParaRPr sz="1500" dirty="0">
              <a:solidFill>
                <a:prstClr val="black"/>
              </a:solidFill>
              <a:cs typeface="Calibri"/>
            </a:endParaRPr>
          </a:p>
        </p:txBody>
      </p:sp>
      <p:sp>
        <p:nvSpPr>
          <p:cNvPr id="15" name="object 3"/>
          <p:cNvSpPr txBox="1"/>
          <p:nvPr/>
        </p:nvSpPr>
        <p:spPr>
          <a:xfrm>
            <a:off x="618681" y="5161788"/>
            <a:ext cx="1792421" cy="901801"/>
          </a:xfrm>
          <a:prstGeom prst="rect">
            <a:avLst/>
          </a:prstGeom>
        </p:spPr>
        <p:txBody>
          <a:bodyPr wrap="square" lIns="0" tIns="0" rIns="0" bIns="0" rtlCol="0">
            <a:noAutofit/>
          </a:bodyPr>
          <a:lstStyle/>
          <a:p>
            <a:pPr marL="12700" marR="28575" rtl="0">
              <a:lnSpc>
                <a:spcPts val="1630"/>
              </a:lnSpc>
              <a:spcBef>
                <a:spcPts val="81"/>
              </a:spcBef>
            </a:pPr>
            <a:r>
              <a:rPr lang="fr" sz="2250" baseline="3640">
                <a:solidFill>
                  <a:srgbClr val="FF0000"/>
                </a:solidFill>
                <a:cs typeface="Calibri"/>
              </a:rPr>
              <a:t>Inclusion sociale</a:t>
            </a:r>
            <a:endParaRPr sz="1500" dirty="0">
              <a:solidFill>
                <a:prstClr val="black"/>
              </a:solidFill>
              <a:cs typeface="Calibri"/>
            </a:endParaRPr>
          </a:p>
          <a:p>
            <a:pPr marL="12700" rtl="0">
              <a:lnSpc>
                <a:spcPts val="1800"/>
              </a:lnSpc>
              <a:spcBef>
                <a:spcPts val="8"/>
              </a:spcBef>
            </a:pPr>
            <a:r>
              <a:rPr lang="fr" sz="2250" baseline="1820">
                <a:solidFill>
                  <a:srgbClr val="FF0000"/>
                </a:solidFill>
                <a:cs typeface="Calibri"/>
              </a:rPr>
              <a:t>Éducation et formation</a:t>
            </a:r>
            <a:endParaRPr sz="1500" dirty="0">
              <a:solidFill>
                <a:prstClr val="black"/>
              </a:solidFill>
              <a:cs typeface="Calibri"/>
            </a:endParaRPr>
          </a:p>
          <a:p>
            <a:pPr marL="12700" marR="28575" rtl="0">
              <a:lnSpc>
                <a:spcPts val="1800"/>
              </a:lnSpc>
            </a:pPr>
            <a:r>
              <a:rPr lang="fr" sz="2250" baseline="1820">
                <a:solidFill>
                  <a:srgbClr val="FF0000"/>
                </a:solidFill>
                <a:cs typeface="Calibri"/>
              </a:rPr>
              <a:t>Dialogue social</a:t>
            </a:r>
            <a:endParaRPr sz="1500" dirty="0">
              <a:solidFill>
                <a:prstClr val="black"/>
              </a:solidFill>
              <a:cs typeface="Calibri"/>
            </a:endParaRPr>
          </a:p>
          <a:p>
            <a:pPr marL="12700" marR="28575" rtl="0">
              <a:lnSpc>
                <a:spcPts val="1800"/>
              </a:lnSpc>
            </a:pPr>
            <a:r>
              <a:rPr lang="fr" sz="2250" baseline="1820">
                <a:solidFill>
                  <a:srgbClr val="FF0000"/>
                </a:solidFill>
                <a:cs typeface="Calibri"/>
              </a:rPr>
              <a:t>Protection sociale</a:t>
            </a:r>
            <a:endParaRPr sz="1500" dirty="0">
              <a:solidFill>
                <a:prstClr val="black"/>
              </a:solidFill>
              <a:cs typeface="Calibri"/>
            </a:endParaRPr>
          </a:p>
        </p:txBody>
      </p:sp>
      <p:sp>
        <p:nvSpPr>
          <p:cNvPr id="16" name="object 15"/>
          <p:cNvSpPr txBox="1"/>
          <p:nvPr/>
        </p:nvSpPr>
        <p:spPr>
          <a:xfrm>
            <a:off x="6339141" y="1156524"/>
            <a:ext cx="2619949" cy="902081"/>
          </a:xfrm>
          <a:prstGeom prst="rect">
            <a:avLst/>
          </a:prstGeom>
        </p:spPr>
        <p:txBody>
          <a:bodyPr wrap="square" lIns="0" tIns="0" rIns="0" bIns="0" rtlCol="0">
            <a:noAutofit/>
          </a:bodyPr>
          <a:lstStyle/>
          <a:p>
            <a:pPr marL="941260" marR="16532" algn="ctr" rtl="0">
              <a:lnSpc>
                <a:spcPts val="1630"/>
              </a:lnSpc>
              <a:spcBef>
                <a:spcPts val="81"/>
              </a:spcBef>
            </a:pPr>
            <a:r>
              <a:rPr lang="fr" sz="2250" b="1" baseline="3640">
                <a:solidFill>
                  <a:srgbClr val="2D75B6"/>
                </a:solidFill>
                <a:cs typeface="Calibri"/>
              </a:rPr>
              <a:t>MACROÉCONOMIQUE</a:t>
            </a:r>
            <a:endParaRPr sz="1500" dirty="0">
              <a:solidFill>
                <a:prstClr val="black"/>
              </a:solidFill>
              <a:cs typeface="Calibri"/>
            </a:endParaRPr>
          </a:p>
          <a:p>
            <a:pPr marL="361695" rtl="0">
              <a:lnSpc>
                <a:spcPts val="1800"/>
              </a:lnSpc>
              <a:spcBef>
                <a:spcPts val="8"/>
              </a:spcBef>
            </a:pPr>
            <a:r>
              <a:t></a:t>
            </a:r>
            <a:r>
              <a:rPr lang="fr" sz="2250" baseline="1932">
                <a:solidFill>
                  <a:srgbClr val="2D75B6"/>
                </a:solidFill>
                <a:latin typeface="Times New Roman"/>
                <a:cs typeface="Times New Roman"/>
              </a:rPr>
              <a:t> </a:t>
            </a:r>
            <a:r>
              <a:rPr lang="fr" sz="2250" spc="159" baseline="1932">
                <a:solidFill>
                  <a:srgbClr val="2D75B6"/>
                </a:solidFill>
                <a:latin typeface="Times New Roman"/>
                <a:cs typeface="Times New Roman"/>
              </a:rPr>
              <a:t> </a:t>
            </a:r>
            <a:r>
              <a:t>Politique macroéconomique</a:t>
            </a:r>
            <a:endParaRPr sz="1500" dirty="0">
              <a:solidFill>
                <a:prstClr val="black"/>
              </a:solidFill>
              <a:cs typeface="Calibri"/>
            </a:endParaRPr>
          </a:p>
          <a:p>
            <a:pPr marL="12700" marR="2334" rtl="0">
              <a:lnSpc>
                <a:spcPts val="1800"/>
              </a:lnSpc>
            </a:pPr>
            <a:r>
              <a:rPr lang="fr" sz="2250" b="1" baseline="1820">
                <a:solidFill>
                  <a:srgbClr val="2D75B6"/>
                </a:solidFill>
                <a:cs typeface="Calibri"/>
              </a:rPr>
              <a:t>Commerce &amp; intégration économique</a:t>
            </a:r>
            <a:endParaRPr sz="1500" dirty="0">
              <a:solidFill>
                <a:prstClr val="black"/>
              </a:solidFill>
              <a:cs typeface="Calibri"/>
            </a:endParaRPr>
          </a:p>
          <a:p>
            <a:pPr marL="876396" marR="15763" algn="ctr" rtl="0">
              <a:lnSpc>
                <a:spcPts val="1805"/>
              </a:lnSpc>
            </a:pPr>
            <a:r>
              <a:t></a:t>
            </a:r>
            <a:r>
              <a:rPr lang="fr" sz="2250" baseline="1932">
                <a:solidFill>
                  <a:srgbClr val="2D75B6"/>
                </a:solidFill>
                <a:latin typeface="Times New Roman"/>
                <a:cs typeface="Times New Roman"/>
              </a:rPr>
              <a:t> </a:t>
            </a:r>
            <a:r>
              <a:rPr lang="fr" sz="2250" spc="159" baseline="1932">
                <a:solidFill>
                  <a:srgbClr val="2D75B6"/>
                </a:solidFill>
                <a:latin typeface="Times New Roman"/>
                <a:cs typeface="Times New Roman"/>
              </a:rPr>
              <a:t> </a:t>
            </a:r>
            <a:r>
              <a:t>Accès au financement</a:t>
            </a:r>
            <a:endParaRPr sz="1500" dirty="0">
              <a:solidFill>
                <a:prstClr val="black"/>
              </a:solidFill>
              <a:cs typeface="Calibri"/>
            </a:endParaRPr>
          </a:p>
        </p:txBody>
      </p:sp>
      <p:sp>
        <p:nvSpPr>
          <p:cNvPr id="17" name="object 11"/>
          <p:cNvSpPr txBox="1"/>
          <p:nvPr/>
        </p:nvSpPr>
        <p:spPr>
          <a:xfrm>
            <a:off x="7236939" y="2244724"/>
            <a:ext cx="1669534" cy="1130630"/>
          </a:xfrm>
          <a:prstGeom prst="rect">
            <a:avLst/>
          </a:prstGeom>
        </p:spPr>
        <p:txBody>
          <a:bodyPr wrap="square" lIns="0" tIns="0" rIns="0" bIns="0" rtlCol="0">
            <a:noAutofit/>
          </a:bodyPr>
          <a:lstStyle/>
          <a:p>
            <a:pPr marL="184911" marR="1777" rtl="0">
              <a:lnSpc>
                <a:spcPts val="1630"/>
              </a:lnSpc>
              <a:spcBef>
                <a:spcPts val="81"/>
              </a:spcBef>
            </a:pPr>
            <a:r>
              <a:rPr lang="fr" sz="2250" b="1" baseline="3640">
                <a:solidFill>
                  <a:srgbClr val="006FC0"/>
                </a:solidFill>
                <a:cs typeface="Calibri"/>
              </a:rPr>
              <a:t>MICROÉCONOMIQUE</a:t>
            </a:r>
            <a:endParaRPr sz="1500" dirty="0">
              <a:solidFill>
                <a:prstClr val="black"/>
              </a:solidFill>
              <a:cs typeface="Calibri"/>
            </a:endParaRPr>
          </a:p>
          <a:p>
            <a:pPr marL="27528" marR="15920" algn="ctr" rtl="0">
              <a:lnSpc>
                <a:spcPts val="1800"/>
              </a:lnSpc>
              <a:spcBef>
                <a:spcPts val="8"/>
              </a:spcBef>
            </a:pPr>
            <a:r>
              <a:rPr lang="fr" sz="2250" baseline="2002">
                <a:solidFill>
                  <a:srgbClr val="006FC0"/>
                </a:solidFill>
                <a:latin typeface="Wingdings"/>
                <a:cs typeface="Wingdings"/>
              </a:rPr>
              <a:t></a:t>
            </a:r>
            <a:r>
              <a:rPr lang="fr" sz="2250" baseline="1932">
                <a:solidFill>
                  <a:srgbClr val="006FC0"/>
                </a:solidFill>
                <a:latin typeface="Times New Roman"/>
                <a:cs typeface="Times New Roman"/>
              </a:rPr>
              <a:t> </a:t>
            </a:r>
            <a:r>
              <a:rPr lang="fr" sz="2250" spc="159" baseline="1932">
                <a:solidFill>
                  <a:srgbClr val="006FC0"/>
                </a:solidFill>
                <a:latin typeface="Times New Roman"/>
                <a:cs typeface="Times New Roman"/>
              </a:rPr>
              <a:t> </a:t>
            </a:r>
            <a:r>
              <a:rPr lang="fr" sz="2250" baseline="1820">
                <a:solidFill>
                  <a:srgbClr val="006FC0"/>
                </a:solidFill>
                <a:cs typeface="Calibri"/>
              </a:rPr>
              <a:t>Culture d’entreprise</a:t>
            </a:r>
            <a:endParaRPr sz="1500" dirty="0">
              <a:solidFill>
                <a:prstClr val="black"/>
              </a:solidFill>
              <a:cs typeface="Calibri"/>
            </a:endParaRPr>
          </a:p>
          <a:p>
            <a:pPr marL="12700" rtl="0">
              <a:lnSpc>
                <a:spcPts val="1800"/>
              </a:lnSpc>
            </a:pPr>
            <a:r>
              <a:rPr lang="fr" sz="2250" baseline="2002">
                <a:solidFill>
                  <a:srgbClr val="006FC0"/>
                </a:solidFill>
                <a:latin typeface="Wingdings"/>
                <a:cs typeface="Wingdings"/>
              </a:rPr>
              <a:t></a:t>
            </a:r>
            <a:r>
              <a:rPr lang="fr" sz="2250" baseline="1932">
                <a:solidFill>
                  <a:srgbClr val="006FC0"/>
                </a:solidFill>
                <a:latin typeface="Times New Roman"/>
                <a:cs typeface="Times New Roman"/>
              </a:rPr>
              <a:t> </a:t>
            </a:r>
            <a:r>
              <a:rPr lang="fr" sz="2250" spc="159" baseline="1932">
                <a:solidFill>
                  <a:srgbClr val="006FC0"/>
                </a:solidFill>
                <a:latin typeface="Times New Roman"/>
                <a:cs typeface="Times New Roman"/>
              </a:rPr>
              <a:t> </a:t>
            </a:r>
            <a:r>
              <a:rPr lang="fr" sz="2250" baseline="1820">
                <a:solidFill>
                  <a:srgbClr val="006FC0"/>
                </a:solidFill>
                <a:cs typeface="Calibri"/>
              </a:rPr>
              <a:t>Environnement juridique &amp; réglementaire</a:t>
            </a:r>
            <a:endParaRPr sz="1500" dirty="0">
              <a:solidFill>
                <a:prstClr val="black"/>
              </a:solidFill>
              <a:cs typeface="Calibri"/>
            </a:endParaRPr>
          </a:p>
          <a:p>
            <a:pPr marL="630174" marR="1778" rtl="0">
              <a:lnSpc>
                <a:spcPts val="1800"/>
              </a:lnSpc>
            </a:pPr>
            <a:endParaRPr sz="1500" dirty="0">
              <a:solidFill>
                <a:prstClr val="black"/>
              </a:solidFill>
              <a:cs typeface="Calibri"/>
            </a:endParaRPr>
          </a:p>
          <a:p>
            <a:pPr marL="126563" marR="15932" algn="ctr" rtl="0">
              <a:lnSpc>
                <a:spcPts val="1800"/>
              </a:lnSpc>
            </a:pPr>
            <a:r>
              <a:rPr lang="fr" sz="2250" baseline="2002">
                <a:solidFill>
                  <a:srgbClr val="006FC0"/>
                </a:solidFill>
                <a:latin typeface="Wingdings"/>
                <a:cs typeface="Wingdings"/>
              </a:rPr>
              <a:t></a:t>
            </a:r>
            <a:r>
              <a:rPr lang="fr" sz="2250" baseline="1932">
                <a:solidFill>
                  <a:srgbClr val="006FC0"/>
                </a:solidFill>
                <a:latin typeface="Times New Roman"/>
                <a:cs typeface="Times New Roman"/>
              </a:rPr>
              <a:t> </a:t>
            </a:r>
            <a:r>
              <a:rPr lang="fr" sz="2250" spc="159" baseline="1932">
                <a:solidFill>
                  <a:srgbClr val="006FC0"/>
                </a:solidFill>
                <a:latin typeface="Times New Roman"/>
                <a:cs typeface="Times New Roman"/>
              </a:rPr>
              <a:t> </a:t>
            </a:r>
            <a:r>
              <a:rPr lang="fr" sz="2250" baseline="1820">
                <a:solidFill>
                  <a:srgbClr val="006FC0"/>
                </a:solidFill>
                <a:cs typeface="Calibri"/>
              </a:rPr>
              <a:t>Concurrence loyale</a:t>
            </a:r>
            <a:endParaRPr lang="es-PE" sz="2250" baseline="1820" dirty="0" smtClean="0">
              <a:solidFill>
                <a:srgbClr val="006FC0"/>
              </a:solidFill>
              <a:cs typeface="Calibri"/>
            </a:endParaRPr>
          </a:p>
          <a:p>
            <a:pPr marL="126563" marR="15932" algn="ctr" rtl="0">
              <a:lnSpc>
                <a:spcPts val="1800"/>
              </a:lnSpc>
            </a:pPr>
            <a:endParaRPr sz="1500" dirty="0">
              <a:solidFill>
                <a:prstClr val="black"/>
              </a:solidFill>
              <a:cs typeface="Calibri"/>
            </a:endParaRPr>
          </a:p>
        </p:txBody>
      </p:sp>
      <p:sp>
        <p:nvSpPr>
          <p:cNvPr id="18" name="object 9"/>
          <p:cNvSpPr txBox="1"/>
          <p:nvPr/>
        </p:nvSpPr>
        <p:spPr>
          <a:xfrm>
            <a:off x="7524328" y="3403859"/>
            <a:ext cx="1326444" cy="455919"/>
          </a:xfrm>
          <a:prstGeom prst="rect">
            <a:avLst/>
          </a:prstGeom>
        </p:spPr>
        <p:txBody>
          <a:bodyPr wrap="square" lIns="0" tIns="0" rIns="0" bIns="0" rtlCol="0">
            <a:noAutofit/>
          </a:bodyPr>
          <a:lstStyle/>
          <a:p>
            <a:pPr marL="12700" marR="205" rtl="0">
              <a:lnSpc>
                <a:spcPts val="1720"/>
              </a:lnSpc>
              <a:spcBef>
                <a:spcPts val="86"/>
              </a:spcBef>
            </a:pPr>
            <a:r>
              <a:rPr lang="fr" sz="2250" baseline="2002">
                <a:solidFill>
                  <a:srgbClr val="006FC0"/>
                </a:solidFill>
                <a:latin typeface="Wingdings"/>
                <a:cs typeface="Wingdings"/>
              </a:rPr>
              <a:t></a:t>
            </a:r>
            <a:r>
              <a:rPr lang="fr" sz="2250" baseline="1932">
                <a:solidFill>
                  <a:srgbClr val="006FC0"/>
                </a:solidFill>
                <a:latin typeface="Times New Roman"/>
                <a:cs typeface="Times New Roman"/>
              </a:rPr>
              <a:t> </a:t>
            </a:r>
            <a:r>
              <a:rPr lang="fr" sz="2250" spc="159" baseline="1932">
                <a:solidFill>
                  <a:srgbClr val="006FC0"/>
                </a:solidFill>
                <a:latin typeface="Times New Roman"/>
                <a:cs typeface="Times New Roman"/>
              </a:rPr>
              <a:t> </a:t>
            </a:r>
            <a:r>
              <a:rPr lang="fr" sz="2250" baseline="1820">
                <a:solidFill>
                  <a:srgbClr val="006FC0"/>
                </a:solidFill>
                <a:cs typeface="Calibri"/>
              </a:rPr>
              <a:t>Infrastructures</a:t>
            </a:r>
            <a:endParaRPr sz="1500" dirty="0">
              <a:solidFill>
                <a:prstClr val="black"/>
              </a:solidFill>
              <a:cs typeface="Calibri"/>
            </a:endParaRPr>
          </a:p>
          <a:p>
            <a:pPr marL="835913" rtl="0">
              <a:lnSpc>
                <a:spcPts val="1800"/>
              </a:lnSpc>
              <a:spcBef>
                <a:spcPts val="4"/>
              </a:spcBef>
            </a:pPr>
            <a:r>
              <a:t></a:t>
            </a:r>
            <a:r>
              <a:rPr lang="fr" sz="2250" baseline="1932">
                <a:solidFill>
                  <a:srgbClr val="006FC0"/>
                </a:solidFill>
                <a:latin typeface="Times New Roman"/>
                <a:cs typeface="Times New Roman"/>
              </a:rPr>
              <a:t> </a:t>
            </a:r>
            <a:r>
              <a:rPr lang="fr" sz="2250" spc="159" baseline="1932">
                <a:solidFill>
                  <a:srgbClr val="006FC0"/>
                </a:solidFill>
                <a:latin typeface="Times New Roman"/>
                <a:cs typeface="Times New Roman"/>
              </a:rPr>
              <a:t> </a:t>
            </a:r>
            <a:r>
              <a:t>TIC</a:t>
            </a:r>
            <a:endParaRPr sz="1500" dirty="0">
              <a:solidFill>
                <a:prstClr val="black"/>
              </a:solidFill>
              <a:cs typeface="Calibri"/>
            </a:endParaRPr>
          </a:p>
        </p:txBody>
      </p:sp>
      <p:sp>
        <p:nvSpPr>
          <p:cNvPr id="19" name="object 6"/>
          <p:cNvSpPr txBox="1"/>
          <p:nvPr/>
        </p:nvSpPr>
        <p:spPr>
          <a:xfrm>
            <a:off x="6066028" y="4914690"/>
            <a:ext cx="3004198" cy="1359204"/>
          </a:xfrm>
          <a:prstGeom prst="rect">
            <a:avLst/>
          </a:prstGeom>
        </p:spPr>
        <p:txBody>
          <a:bodyPr wrap="square" lIns="0" tIns="0" rIns="0" bIns="0" rtlCol="0">
            <a:noAutofit/>
          </a:bodyPr>
          <a:lstStyle/>
          <a:p>
            <a:pPr marL="737044" marR="16642" algn="ctr" rtl="0">
              <a:lnSpc>
                <a:spcPts val="1630"/>
              </a:lnSpc>
              <a:spcBef>
                <a:spcPts val="81"/>
              </a:spcBef>
            </a:pPr>
            <a:r>
              <a:rPr lang="fr" sz="2250" b="1" baseline="3640">
                <a:solidFill>
                  <a:srgbClr val="525252"/>
                </a:solidFill>
                <a:cs typeface="Calibri"/>
              </a:rPr>
              <a:t>POLITIQUE / INSTITUTIONNEL</a:t>
            </a:r>
            <a:endParaRPr sz="1500" dirty="0">
              <a:solidFill>
                <a:prstClr val="black"/>
              </a:solidFill>
              <a:cs typeface="Calibri"/>
            </a:endParaRPr>
          </a:p>
          <a:p>
            <a:pPr marL="815411" marR="16058" algn="ctr" rtl="0">
              <a:lnSpc>
                <a:spcPts val="1800"/>
              </a:lnSpc>
              <a:spcBef>
                <a:spcPts val="8"/>
              </a:spcBef>
            </a:pPr>
            <a:r>
              <a:rPr lang="fr" sz="2250" baseline="2002">
                <a:solidFill>
                  <a:srgbClr val="525252"/>
                </a:solidFill>
                <a:latin typeface="Wingdings"/>
                <a:cs typeface="Wingdings"/>
              </a:rPr>
              <a:t></a:t>
            </a:r>
            <a:r>
              <a:rPr lang="fr" sz="2250" baseline="1932">
                <a:solidFill>
                  <a:srgbClr val="525252"/>
                </a:solidFill>
                <a:latin typeface="Times New Roman"/>
                <a:cs typeface="Times New Roman"/>
              </a:rPr>
              <a:t>  </a:t>
            </a:r>
            <a:r>
              <a:rPr lang="fr" sz="2250" baseline="1820">
                <a:solidFill>
                  <a:srgbClr val="525252"/>
                </a:solidFill>
                <a:cs typeface="Calibri"/>
              </a:rPr>
              <a:t>Paix &amp; stabilité politique</a:t>
            </a:r>
            <a:endParaRPr sz="1500" dirty="0">
              <a:solidFill>
                <a:prstClr val="black"/>
              </a:solidFill>
              <a:cs typeface="Calibri"/>
            </a:endParaRPr>
          </a:p>
          <a:p>
            <a:pPr marL="1415033" rtl="0">
              <a:lnSpc>
                <a:spcPts val="1800"/>
              </a:lnSpc>
            </a:pPr>
            <a:r>
              <a:rPr lang="fr" sz="2250" baseline="2002">
                <a:solidFill>
                  <a:srgbClr val="525252"/>
                </a:solidFill>
                <a:latin typeface="Wingdings"/>
                <a:cs typeface="Wingdings"/>
              </a:rPr>
              <a:t></a:t>
            </a:r>
            <a:r>
              <a:rPr lang="fr" sz="2250" baseline="1932">
                <a:solidFill>
                  <a:srgbClr val="525252"/>
                </a:solidFill>
                <a:latin typeface="Times New Roman"/>
                <a:cs typeface="Times New Roman"/>
              </a:rPr>
              <a:t>  </a:t>
            </a:r>
            <a:r>
              <a:rPr lang="fr" sz="2250" baseline="1820">
                <a:solidFill>
                  <a:srgbClr val="525252"/>
                </a:solidFill>
                <a:cs typeface="Calibri"/>
              </a:rPr>
              <a:t>Bonne gouvernance</a:t>
            </a:r>
            <a:endParaRPr sz="1500" dirty="0">
              <a:solidFill>
                <a:prstClr val="black"/>
              </a:solidFill>
              <a:cs typeface="Calibri"/>
            </a:endParaRPr>
          </a:p>
          <a:p>
            <a:pPr marL="1133094" marR="30287" rtl="0">
              <a:lnSpc>
                <a:spcPts val="1800"/>
              </a:lnSpc>
            </a:pPr>
            <a:r>
              <a:rPr lang="fr" sz="2250" baseline="2002">
                <a:solidFill>
                  <a:srgbClr val="525252"/>
                </a:solidFill>
                <a:latin typeface="Wingdings"/>
                <a:cs typeface="Wingdings"/>
              </a:rPr>
              <a:t></a:t>
            </a:r>
            <a:r>
              <a:rPr lang="fr" sz="2250" baseline="1932">
                <a:solidFill>
                  <a:srgbClr val="525252"/>
                </a:solidFill>
                <a:latin typeface="Times New Roman"/>
                <a:cs typeface="Times New Roman"/>
              </a:rPr>
              <a:t>  </a:t>
            </a:r>
            <a:r>
              <a:rPr lang="fr" sz="2250" baseline="1820">
                <a:solidFill>
                  <a:srgbClr val="525252"/>
                </a:solidFill>
                <a:cs typeface="Calibri"/>
              </a:rPr>
              <a:t>État de droit</a:t>
            </a:r>
            <a:endParaRPr sz="1500" dirty="0">
              <a:solidFill>
                <a:prstClr val="black"/>
              </a:solidFill>
              <a:cs typeface="Calibri"/>
            </a:endParaRPr>
          </a:p>
          <a:p>
            <a:pPr marL="12700" marR="30287" rtl="0">
              <a:lnSpc>
                <a:spcPts val="1800"/>
              </a:lnSpc>
            </a:pPr>
            <a:r>
              <a:rPr lang="fr" sz="2250" baseline="2002">
                <a:solidFill>
                  <a:srgbClr val="525252"/>
                </a:solidFill>
                <a:latin typeface="Wingdings"/>
                <a:cs typeface="Wingdings"/>
              </a:rPr>
              <a:t></a:t>
            </a:r>
            <a:r>
              <a:rPr lang="fr" sz="2250" baseline="1932">
                <a:solidFill>
                  <a:srgbClr val="525252"/>
                </a:solidFill>
                <a:latin typeface="Times New Roman"/>
                <a:cs typeface="Times New Roman"/>
              </a:rPr>
              <a:t>  </a:t>
            </a:r>
            <a:r>
              <a:rPr lang="fr" sz="2250" baseline="1820">
                <a:solidFill>
                  <a:srgbClr val="525252"/>
                </a:solidFill>
                <a:cs typeface="Calibri"/>
              </a:rPr>
              <a:t>Droits de l’homme &amp; normes internationales du travail</a:t>
            </a:r>
            <a:endParaRPr sz="1500" dirty="0">
              <a:solidFill>
                <a:prstClr val="black"/>
              </a:solidFill>
              <a:cs typeface="Calibri"/>
            </a:endParaRPr>
          </a:p>
          <a:p>
            <a:pPr marL="674116" marR="30287" rtl="0">
              <a:lnSpc>
                <a:spcPts val="1800"/>
              </a:lnSpc>
            </a:pPr>
            <a:endParaRPr sz="1500" dirty="0">
              <a:solidFill>
                <a:prstClr val="black"/>
              </a:solidFill>
              <a:cs typeface="Calibri"/>
            </a:endParaRPr>
          </a:p>
        </p:txBody>
      </p:sp>
      <p:sp>
        <p:nvSpPr>
          <p:cNvPr id="20"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8106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EESE Équateur</a:t>
            </a:r>
            <a:endParaRPr lang="es-PE" sz="2600" dirty="0"/>
          </a:p>
        </p:txBody>
      </p:sp>
      <p:pic>
        <p:nvPicPr>
          <p:cNvPr id="4" name="Imagen 3"/>
          <p:cNvPicPr>
            <a:picLocks noChangeAspect="1"/>
          </p:cNvPicPr>
          <p:nvPr/>
        </p:nvPicPr>
        <p:blipFill rotWithShape="1">
          <a:blip r:embed="rId3"/>
          <a:srcRect l="54650" t="38572" r="6749" b="21689"/>
          <a:stretch/>
        </p:blipFill>
        <p:spPr>
          <a:xfrm>
            <a:off x="134390" y="1371430"/>
            <a:ext cx="4551528" cy="2433626"/>
          </a:xfrm>
          <a:prstGeom prst="rect">
            <a:avLst/>
          </a:prstGeom>
        </p:spPr>
      </p:pic>
      <p:pic>
        <p:nvPicPr>
          <p:cNvPr id="5" name="Imagen 4"/>
          <p:cNvPicPr>
            <a:picLocks noChangeAspect="1"/>
          </p:cNvPicPr>
          <p:nvPr/>
        </p:nvPicPr>
        <p:blipFill rotWithShape="1">
          <a:blip r:embed="rId4"/>
          <a:srcRect l="55804" t="35961" r="7274" b="16651"/>
          <a:stretch/>
        </p:blipFill>
        <p:spPr>
          <a:xfrm>
            <a:off x="4788024" y="1380292"/>
            <a:ext cx="4185314" cy="2466819"/>
          </a:xfrm>
          <a:prstGeom prst="rect">
            <a:avLst/>
          </a:prstGeom>
        </p:spPr>
      </p:pic>
      <p:pic>
        <p:nvPicPr>
          <p:cNvPr id="6" name="Imagen 5"/>
          <p:cNvPicPr>
            <a:picLocks noChangeAspect="1"/>
          </p:cNvPicPr>
          <p:nvPr/>
        </p:nvPicPr>
        <p:blipFill rotWithShape="1">
          <a:blip r:embed="rId5"/>
          <a:srcRect l="54230" t="36334" r="6540" b="23928"/>
          <a:stretch/>
        </p:blipFill>
        <p:spPr>
          <a:xfrm>
            <a:off x="137838" y="4355207"/>
            <a:ext cx="4548080" cy="2466819"/>
          </a:xfrm>
          <a:prstGeom prst="rect">
            <a:avLst/>
          </a:prstGeom>
        </p:spPr>
      </p:pic>
      <p:pic>
        <p:nvPicPr>
          <p:cNvPr id="7" name="Imagen 6"/>
          <p:cNvPicPr>
            <a:picLocks noChangeAspect="1"/>
          </p:cNvPicPr>
          <p:nvPr/>
        </p:nvPicPr>
        <p:blipFill rotWithShape="1">
          <a:blip r:embed="rId6"/>
          <a:srcRect l="6610" t="38759" r="55629" b="18890"/>
          <a:stretch/>
        </p:blipFill>
        <p:spPr>
          <a:xfrm>
            <a:off x="4788024" y="4355207"/>
            <a:ext cx="4185314" cy="2458608"/>
          </a:xfrm>
          <a:prstGeom prst="rect">
            <a:avLst/>
          </a:prstGeom>
        </p:spPr>
      </p:pic>
      <p:sp>
        <p:nvSpPr>
          <p:cNvPr id="8" name="CuadroTexto 7"/>
          <p:cNvSpPr txBox="1"/>
          <p:nvPr/>
        </p:nvSpPr>
        <p:spPr>
          <a:xfrm>
            <a:off x="943302" y="1380292"/>
            <a:ext cx="3384376"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6. Équateur – Taux de croissance réel du PNB</a:t>
            </a:r>
          </a:p>
        </p:txBody>
      </p:sp>
      <p:sp>
        <p:nvSpPr>
          <p:cNvPr id="9" name="CuadroTexto 8"/>
          <p:cNvSpPr txBox="1"/>
          <p:nvPr/>
        </p:nvSpPr>
        <p:spPr>
          <a:xfrm>
            <a:off x="5558257" y="1405710"/>
            <a:ext cx="2644848"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46. Équateur – Total des exportations  </a:t>
            </a:r>
          </a:p>
        </p:txBody>
      </p:sp>
      <p:sp>
        <p:nvSpPr>
          <p:cNvPr id="10" name="CuadroTexto 9"/>
          <p:cNvSpPr txBox="1"/>
          <p:nvPr/>
        </p:nvSpPr>
        <p:spPr>
          <a:xfrm>
            <a:off x="431540" y="4355207"/>
            <a:ext cx="4104456"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66. Équateur – Taux net d’inscription dans le secondaire </a:t>
            </a:r>
          </a:p>
        </p:txBody>
      </p:sp>
      <p:sp>
        <p:nvSpPr>
          <p:cNvPr id="11" name="CuadroTexto 10"/>
          <p:cNvSpPr txBox="1"/>
          <p:nvPr/>
        </p:nvSpPr>
        <p:spPr>
          <a:xfrm>
            <a:off x="5082395" y="4355206"/>
            <a:ext cx="3596572"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74. Équateur – Accès à l’assurance maladie</a:t>
            </a:r>
          </a:p>
        </p:txBody>
      </p:sp>
      <p:sp>
        <p:nvSpPr>
          <p:cNvPr id="12" name="CuadroTexto 11"/>
          <p:cNvSpPr txBox="1"/>
          <p:nvPr/>
        </p:nvSpPr>
        <p:spPr>
          <a:xfrm>
            <a:off x="137838" y="3847111"/>
            <a:ext cx="2736304" cy="400110"/>
          </a:xfrm>
          <a:prstGeom prst="rect">
            <a:avLst/>
          </a:prstGeom>
          <a:noFill/>
        </p:spPr>
        <p:txBody>
          <a:bodyPr wrap="square" rtlCol="0">
            <a:spAutoFit/>
          </a:bodyPr>
          <a:lstStyle/>
          <a:p>
            <a:pPr rtl="0" fontAlgn="base">
              <a:spcBef>
                <a:spcPct val="0"/>
              </a:spcBef>
              <a:spcAft>
                <a:spcPct val="0"/>
              </a:spcAft>
            </a:pPr>
            <a:r>
              <a:rPr lang="fr" sz="2000">
                <a:solidFill>
                  <a:srgbClr val="1F497D"/>
                </a:solidFill>
                <a:latin typeface="Arial" panose="020B0604020202020204" pitchFamily="34" charset="0"/>
                <a:ea typeface="Verdana" panose="020B0604030504040204" pitchFamily="34" charset="0"/>
                <a:cs typeface="Arial" panose="020B0604020202020204" pitchFamily="34" charset="0"/>
              </a:rPr>
              <a:t>Secteur social: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13" name="CuadroTexto 12"/>
          <p:cNvSpPr txBox="1"/>
          <p:nvPr/>
        </p:nvSpPr>
        <p:spPr>
          <a:xfrm>
            <a:off x="76194" y="881731"/>
            <a:ext cx="2808312" cy="400110"/>
          </a:xfrm>
          <a:prstGeom prst="rect">
            <a:avLst/>
          </a:prstGeom>
          <a:noFill/>
        </p:spPr>
        <p:txBody>
          <a:bodyPr wrap="square" rtlCol="0">
            <a:spAutoFit/>
          </a:bodyPr>
          <a:lstStyle/>
          <a:p>
            <a:pPr rtl="0" fontAlgn="base">
              <a:spcBef>
                <a:spcPct val="0"/>
              </a:spcBef>
              <a:spcAft>
                <a:spcPct val="0"/>
              </a:spcAft>
            </a:pPr>
            <a:r>
              <a:rPr lang="fr" sz="2000">
                <a:solidFill>
                  <a:srgbClr val="1F497D"/>
                </a:solidFill>
                <a:latin typeface="Arial" panose="020B0604020202020204" pitchFamily="34" charset="0"/>
                <a:ea typeface="Verdana" panose="020B0604030504040204" pitchFamily="34" charset="0"/>
                <a:cs typeface="Arial" panose="020B0604020202020204" pitchFamily="34" charset="0"/>
              </a:rPr>
              <a:t>Secteur économique: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02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EESE Équateur </a:t>
            </a:r>
            <a:endParaRPr lang="es-PE" sz="2600" dirty="0"/>
          </a:p>
        </p:txBody>
      </p:sp>
      <p:pic>
        <p:nvPicPr>
          <p:cNvPr id="4" name="Imagen 3"/>
          <p:cNvPicPr>
            <a:picLocks noChangeAspect="1"/>
          </p:cNvPicPr>
          <p:nvPr/>
        </p:nvPicPr>
        <p:blipFill rotWithShape="1">
          <a:blip r:embed="rId3"/>
          <a:srcRect l="55489" t="36707" r="6645" b="18703"/>
          <a:stretch/>
        </p:blipFill>
        <p:spPr>
          <a:xfrm>
            <a:off x="196397" y="1433145"/>
            <a:ext cx="4312693" cy="2360482"/>
          </a:xfrm>
          <a:prstGeom prst="rect">
            <a:avLst/>
          </a:prstGeom>
        </p:spPr>
      </p:pic>
      <p:pic>
        <p:nvPicPr>
          <p:cNvPr id="5" name="Imagen 4"/>
          <p:cNvPicPr>
            <a:picLocks noChangeAspect="1"/>
          </p:cNvPicPr>
          <p:nvPr/>
        </p:nvPicPr>
        <p:blipFill rotWithShape="1">
          <a:blip r:embed="rId4"/>
          <a:srcRect l="6610" t="29617" r="56153" b="28218"/>
          <a:stretch/>
        </p:blipFill>
        <p:spPr>
          <a:xfrm>
            <a:off x="4716503" y="1412776"/>
            <a:ext cx="4396286" cy="2360482"/>
          </a:xfrm>
          <a:prstGeom prst="rect">
            <a:avLst/>
          </a:prstGeom>
        </p:spPr>
      </p:pic>
      <p:pic>
        <p:nvPicPr>
          <p:cNvPr id="6" name="Imagen 5"/>
          <p:cNvPicPr>
            <a:picLocks noChangeAspect="1"/>
          </p:cNvPicPr>
          <p:nvPr/>
        </p:nvPicPr>
        <p:blipFill rotWithShape="1">
          <a:blip r:embed="rId5"/>
          <a:srcRect l="52238" t="34281" r="5176" b="25046"/>
          <a:stretch/>
        </p:blipFill>
        <p:spPr>
          <a:xfrm>
            <a:off x="2123428" y="4354500"/>
            <a:ext cx="5186149" cy="2503500"/>
          </a:xfrm>
          <a:prstGeom prst="rect">
            <a:avLst/>
          </a:prstGeom>
        </p:spPr>
      </p:pic>
      <p:sp>
        <p:nvSpPr>
          <p:cNvPr id="7" name="CuadroTexto 6"/>
          <p:cNvSpPr txBox="1"/>
          <p:nvPr/>
        </p:nvSpPr>
        <p:spPr>
          <a:xfrm>
            <a:off x="196397" y="910100"/>
            <a:ext cx="2952328" cy="400110"/>
          </a:xfrm>
          <a:prstGeom prst="rect">
            <a:avLst/>
          </a:prstGeom>
          <a:noFill/>
        </p:spPr>
        <p:txBody>
          <a:bodyPr wrap="square" rtlCol="0">
            <a:spAutoFit/>
          </a:bodyPr>
          <a:lstStyle/>
          <a:p>
            <a:pPr rtl="0" fontAlgn="base">
              <a:spcBef>
                <a:spcPct val="0"/>
              </a:spcBef>
              <a:spcAft>
                <a:spcPct val="0"/>
              </a:spcAft>
            </a:pPr>
            <a:r>
              <a:rPr lang="fr" sz="2000">
                <a:solidFill>
                  <a:srgbClr val="1F497D"/>
                </a:solidFill>
                <a:latin typeface="Arial" panose="020B0604020202020204" pitchFamily="34" charset="0"/>
                <a:ea typeface="Verdana" panose="020B0604030504040204" pitchFamily="34" charset="0"/>
                <a:cs typeface="Arial" panose="020B0604020202020204" pitchFamily="34" charset="0"/>
              </a:rPr>
              <a:t>Secteur politique: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8" name="CuadroTexto 7"/>
          <p:cNvSpPr txBox="1"/>
          <p:nvPr/>
        </p:nvSpPr>
        <p:spPr>
          <a:xfrm>
            <a:off x="196397" y="3916562"/>
            <a:ext cx="3672408" cy="369332"/>
          </a:xfrm>
          <a:prstGeom prst="rect">
            <a:avLst/>
          </a:prstGeom>
          <a:noFill/>
        </p:spPr>
        <p:txBody>
          <a:bodyPr wrap="square" rtlCol="0">
            <a:spAutoFit/>
          </a:bodyPr>
          <a:lstStyle/>
          <a:p>
            <a:pPr rtl="0" fontAlgn="base">
              <a:spcBef>
                <a:spcPct val="0"/>
              </a:spcBef>
              <a:spcAft>
                <a:spcPct val="0"/>
              </a:spcAft>
            </a:pPr>
            <a:r>
              <a:rPr lang="fr">
                <a:solidFill>
                  <a:srgbClr val="1F497D"/>
                </a:solidFill>
                <a:latin typeface="Verdana" panose="020B0604030504040204" pitchFamily="34" charset="0"/>
                <a:ea typeface="Verdana" panose="020B0604030504040204" pitchFamily="34" charset="0"/>
                <a:cs typeface="Verdana" panose="020B0604030504040204" pitchFamily="34" charset="0"/>
              </a:rPr>
              <a:t>Secteur environnemental: </a:t>
            </a:r>
            <a:endParaRPr lang="es-P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683568" y="1412776"/>
            <a:ext cx="3520605"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85. Indice de perception de la corruption (IPC)</a:t>
            </a:r>
          </a:p>
        </p:txBody>
      </p:sp>
      <p:sp>
        <p:nvSpPr>
          <p:cNvPr id="11" name="CuadroTexto 10"/>
          <p:cNvSpPr txBox="1"/>
          <p:nvPr/>
        </p:nvSpPr>
        <p:spPr>
          <a:xfrm>
            <a:off x="5364088" y="1433145"/>
            <a:ext cx="3454485"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87. Indice d’efficacité gouvernementale (IEG)</a:t>
            </a:r>
          </a:p>
        </p:txBody>
      </p:sp>
      <p:sp>
        <p:nvSpPr>
          <p:cNvPr id="12" name="CuadroTexto 11"/>
          <p:cNvSpPr txBox="1"/>
          <p:nvPr/>
        </p:nvSpPr>
        <p:spPr>
          <a:xfrm>
            <a:off x="2915565" y="4342035"/>
            <a:ext cx="4172783" cy="276999"/>
          </a:xfrm>
          <a:prstGeom prst="rect">
            <a:avLst/>
          </a:prstGeom>
          <a:solidFill>
            <a:sysClr val="window" lastClr="FFFFFF"/>
          </a:solid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fr" sz="1200" b="0" i="0" u="none" strike="noStrike" kern="0" cap="none" spc="0" normalizeH="0" noProof="0">
                <a:ln>
                  <a:noFill/>
                </a:ln>
                <a:solidFill>
                  <a:prstClr val="black"/>
                </a:solidFill>
                <a:effectLst/>
                <a:uLnTx/>
                <a:uFillTx/>
                <a:latin typeface="Tahoma" pitchFamily="34" charset="0"/>
                <a:cs typeface="Arial" charset="0"/>
              </a:rPr>
              <a:t>Figure 95. Problème environnemental qui vous affecte le plus </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55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12700" rtl="0" fontAlgn="auto">
              <a:lnSpc>
                <a:spcPts val="2545"/>
              </a:lnSpc>
              <a:spcBef>
                <a:spcPts val="127"/>
              </a:spcBef>
              <a:spcAft>
                <a:spcPts val="0"/>
              </a:spcAft>
            </a:pPr>
            <a:r>
              <a:rPr lang="en-US" sz="2000" dirty="0"/>
              <a:t/>
            </a:r>
            <a:br>
              <a:rPr lang="en-US" sz="2000" dirty="0"/>
            </a:br>
            <a:r>
              <a:rPr lang="fr" sz="2000" baseline="3413"/>
              <a:t>EESE-Data est conçue dans le Cadre de l’entreprise durable..... Prés de 400 indicateurs par pays dans EESE-Data...</a:t>
            </a:r>
            <a:r>
              <a:rPr lang="en-US" sz="2000" dirty="0">
                <a:solidFill>
                  <a:prstClr val="black"/>
                </a:solidFill>
              </a:rPr>
              <a:t/>
            </a:r>
            <a:br>
              <a:rPr lang="en-US" sz="2000" dirty="0">
                <a:solidFill>
                  <a:prstClr val="black"/>
                </a:solidFill>
              </a:rPr>
            </a:br>
            <a:endParaRPr lang="es-PE" sz="2000" dirty="0"/>
          </a:p>
        </p:txBody>
      </p:sp>
      <p:sp>
        <p:nvSpPr>
          <p:cNvPr id="4" name="object 13"/>
          <p:cNvSpPr/>
          <p:nvPr/>
        </p:nvSpPr>
        <p:spPr>
          <a:xfrm>
            <a:off x="53954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DEEBF7"/>
          </a:solidFill>
        </p:spPr>
        <p:txBody>
          <a:bodyPr wrap="square" lIns="0" tIns="0" rIns="0" bIns="0" rtlCol="0">
            <a:noAutofit/>
          </a:bodyPr>
          <a:lstStyle/>
          <a:p>
            <a:pPr marL="484393" marR="485280" algn="ctr" rtl="0" fontAlgn="auto">
              <a:lnSpc>
                <a:spcPct val="101725"/>
              </a:lnSpc>
              <a:spcBef>
                <a:spcPts val="340"/>
              </a:spcBef>
              <a:spcAft>
                <a:spcPts val="0"/>
              </a:spcAft>
            </a:pPr>
            <a:r>
              <a:rPr sz="1200" dirty="0">
                <a:solidFill>
                  <a:srgbClr val="080808"/>
                </a:solidFill>
              </a:rPr>
              <a:t>MACROÉCONOMIQUES</a:t>
            </a:r>
            <a:endParaRPr lang="es-PE" sz="1100" dirty="0">
              <a:solidFill>
                <a:srgbClr val="080808"/>
              </a:solidFill>
              <a:cs typeface="Calibri"/>
            </a:endParaRPr>
          </a:p>
          <a:p>
            <a:pPr marL="766610" marR="769197" algn="ctr" rtl="0" fontAlgn="auto">
              <a:lnSpc>
                <a:spcPts val="1675"/>
              </a:lnSpc>
              <a:spcBef>
                <a:spcPts val="83"/>
              </a:spcBef>
              <a:spcAft>
                <a:spcPts val="0"/>
              </a:spcAft>
            </a:pPr>
            <a:r>
              <a:rPr lang="fr" sz="1400" b="1" baseline="1950" dirty="0">
                <a:solidFill>
                  <a:srgbClr val="525252"/>
                </a:solidFill>
                <a:cs typeface="Calibri"/>
              </a:rPr>
              <a:t>+ de 80 indicateurs</a:t>
            </a:r>
            <a:endParaRPr lang="es-PE" sz="1400" dirty="0">
              <a:solidFill>
                <a:prstClr val="black"/>
              </a:solidFill>
              <a:cs typeface="Calibri"/>
            </a:endParaRPr>
          </a:p>
          <a:p>
            <a:pPr marL="91693" rtl="0" fontAlgn="auto">
              <a:lnSpc>
                <a:spcPts val="1445"/>
              </a:lnSpc>
              <a:spcBef>
                <a:spcPts val="0"/>
              </a:spcBef>
              <a:spcAft>
                <a:spcPts val="0"/>
              </a:spcAft>
            </a:pPr>
            <a:r>
              <a:rPr lang="fr" sz="1200" baseline="2275" dirty="0">
                <a:solidFill>
                  <a:srgbClr val="525252"/>
                </a:solidFill>
                <a:cs typeface="Calibri"/>
              </a:rPr>
              <a:t>05.01 GC - Indice de la force des droits légaux</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05. Accès au crédit (GC)</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05.02 GC - Profondeur de l’information sur le crédit</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08. Transactions transfrontalières (TAB)</a:t>
            </a:r>
            <a:endParaRPr lang="es-PE" sz="1200" dirty="0">
              <a:solidFill>
                <a:prstClr val="black"/>
              </a:solidFill>
              <a:cs typeface="Calibri"/>
            </a:endParaRPr>
          </a:p>
          <a:p>
            <a:pPr marL="91693" rtl="0" fontAlgn="auto">
              <a:lnSpc>
                <a:spcPts val="1440"/>
              </a:lnSpc>
              <a:spcBef>
                <a:spcPts val="0"/>
              </a:spcBef>
              <a:spcAft>
                <a:spcPts val="0"/>
              </a:spcAft>
            </a:pPr>
            <a:r>
              <a:rPr lang="fr" sz="1200" spc="4" baseline="2275" dirty="0">
                <a:solidFill>
                  <a:srgbClr val="525252"/>
                </a:solidFill>
                <a:cs typeface="Calibri"/>
              </a:rPr>
              <a:t>10</a:t>
            </a:r>
            <a:r>
              <a:rPr lang="fr" sz="1200" baseline="2275" dirty="0">
                <a:solidFill>
                  <a:srgbClr val="525252"/>
                </a:solidFill>
                <a:cs typeface="Calibri"/>
              </a:rPr>
              <a:t>. Résolution de l’insolvabilité (RI)</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03.03 Inflation</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08.08 Indice des droits légaux (emprunteurs...)</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03.04 Dette publique</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a:t>
            </a:r>
            <a:r>
              <a:rPr lang="fr" sz="1200" spc="4" baseline="2275" dirty="0">
                <a:solidFill>
                  <a:srgbClr val="525252"/>
                </a:solidFill>
                <a:cs typeface="Calibri"/>
              </a:rPr>
              <a:t>8</a:t>
            </a:r>
            <a:r>
              <a:rPr lang="fr" sz="1200" baseline="2275" dirty="0">
                <a:solidFill>
                  <a:srgbClr val="525252"/>
                </a:solidFill>
                <a:cs typeface="Calibri"/>
              </a:rPr>
              <a:t>.</a:t>
            </a:r>
            <a:r>
              <a:rPr lang="fr" sz="1200" spc="-4" baseline="2275" dirty="0">
                <a:solidFill>
                  <a:srgbClr val="525252"/>
                </a:solidFill>
                <a:cs typeface="Calibri"/>
              </a:rPr>
              <a:t>B</a:t>
            </a:r>
            <a:r>
              <a:rPr lang="fr" sz="1200" baseline="2275" dirty="0">
                <a:solidFill>
                  <a:srgbClr val="525252"/>
                </a:solidFill>
                <a:cs typeface="Calibri"/>
              </a:rPr>
              <a:t>. Fiabilité et confiance</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08.05 Disponibilité du capital-risque</a:t>
            </a:r>
            <a:endParaRPr lang="es-PE" sz="1200" dirty="0">
              <a:solidFill>
                <a:prstClr val="black"/>
              </a:solidFill>
              <a:cs typeface="Calibri"/>
            </a:endParaRPr>
          </a:p>
          <a:p>
            <a:pPr marL="91693" rtl="0" fontAlgn="auto">
              <a:lnSpc>
                <a:spcPts val="1440"/>
              </a:lnSpc>
              <a:spcBef>
                <a:spcPts val="0"/>
              </a:spcBef>
              <a:spcAft>
                <a:spcPts val="0"/>
              </a:spcAft>
            </a:pPr>
            <a:r>
              <a:rPr lang="fr" sz="1200" baseline="2275" dirty="0">
                <a:solidFill>
                  <a:srgbClr val="525252"/>
                </a:solidFill>
                <a:cs typeface="Calibri"/>
              </a:rPr>
              <a:t>…</a:t>
            </a:r>
            <a:endParaRPr lang="es-PE" sz="1200" dirty="0">
              <a:solidFill>
                <a:prstClr val="black"/>
              </a:solidFill>
              <a:cs typeface="Calibri"/>
            </a:endParaRPr>
          </a:p>
        </p:txBody>
      </p:sp>
      <p:sp>
        <p:nvSpPr>
          <p:cNvPr id="5" name="object 12"/>
          <p:cNvSpPr/>
          <p:nvPr/>
        </p:nvSpPr>
        <p:spPr>
          <a:xfrm>
            <a:off x="327888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006FC0"/>
          </a:solidFill>
        </p:spPr>
        <p:txBody>
          <a:bodyPr wrap="square" lIns="0" tIns="0" rIns="0" bIns="0" rtlCol="0">
            <a:noAutofit/>
          </a:bodyPr>
          <a:lstStyle/>
          <a:p>
            <a:pPr marL="519953" marR="516680" algn="ctr" rtl="0" fontAlgn="auto">
              <a:lnSpc>
                <a:spcPct val="101725"/>
              </a:lnSpc>
              <a:spcBef>
                <a:spcPts val="340"/>
              </a:spcBef>
              <a:spcAft>
                <a:spcPts val="0"/>
              </a:spcAft>
            </a:pPr>
            <a:r>
              <a:rPr lang="fr" sz="1100" b="1" dirty="0">
                <a:solidFill>
                  <a:prstClr val="white"/>
                </a:solidFill>
                <a:cs typeface="Calibri"/>
              </a:rPr>
              <a:t>MICROÉCONOMIQUES</a:t>
            </a:r>
            <a:endParaRPr lang="es-PE" sz="1100" dirty="0">
              <a:solidFill>
                <a:prstClr val="white"/>
              </a:solidFill>
              <a:cs typeface="Calibri"/>
            </a:endParaRPr>
          </a:p>
          <a:p>
            <a:pPr marL="722972" marR="723145" algn="ctr" rtl="0" fontAlgn="auto">
              <a:lnSpc>
                <a:spcPts val="1675"/>
              </a:lnSpc>
              <a:spcBef>
                <a:spcPts val="83"/>
              </a:spcBef>
              <a:spcAft>
                <a:spcPts val="0"/>
              </a:spcAft>
            </a:pPr>
            <a:r>
              <a:rPr lang="fr" sz="1400" b="1" baseline="1950" dirty="0">
                <a:solidFill>
                  <a:prstClr val="white"/>
                </a:solidFill>
                <a:cs typeface="Calibri"/>
              </a:rPr>
              <a:t>+ de 130 indicateurs</a:t>
            </a:r>
            <a:endParaRPr lang="es-PE" sz="1400" dirty="0">
              <a:solidFill>
                <a:prstClr val="white"/>
              </a:solidFill>
              <a:cs typeface="Calibri"/>
            </a:endParaRPr>
          </a:p>
          <a:p>
            <a:pPr marL="91948" rtl="0" fontAlgn="auto">
              <a:lnSpc>
                <a:spcPts val="1445"/>
              </a:lnSpc>
              <a:spcBef>
                <a:spcPts val="0"/>
              </a:spcBef>
              <a:spcAft>
                <a:spcPts val="0"/>
              </a:spcAft>
            </a:pPr>
            <a:r>
              <a:rPr lang="fr" sz="1200" baseline="2275" dirty="0">
                <a:solidFill>
                  <a:prstClr val="white"/>
                </a:solidFill>
                <a:cs typeface="Calibri"/>
              </a:rPr>
              <a:t>07.06 PT - Taux d’imposition global (% des bénéfices)</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07.04 PT - Fiscalité du travail et contributions sociales</a:t>
            </a:r>
            <a:endParaRPr lang="es-PE" sz="1200" dirty="0">
              <a:solidFill>
                <a:prstClr val="white"/>
              </a:solidFill>
              <a:cs typeface="Calibri"/>
            </a:endParaRPr>
          </a:p>
          <a:p>
            <a:pPr marL="91948" rtl="0" fontAlgn="auto">
              <a:lnSpc>
                <a:spcPts val="1440"/>
              </a:lnSpc>
              <a:spcBef>
                <a:spcPts val="0"/>
              </a:spcBef>
              <a:spcAft>
                <a:spcPts val="0"/>
              </a:spcAft>
            </a:pPr>
            <a:r>
              <a:rPr lang="fr" sz="1200" spc="4" baseline="2275" dirty="0">
                <a:solidFill>
                  <a:prstClr val="white"/>
                </a:solidFill>
                <a:cs typeface="Calibri"/>
              </a:rPr>
              <a:t>07</a:t>
            </a:r>
            <a:r>
              <a:rPr lang="fr" sz="1200" baseline="2275" dirty="0">
                <a:solidFill>
                  <a:prstClr val="white"/>
                </a:solidFill>
                <a:cs typeface="Calibri"/>
              </a:rPr>
              <a:t>. Paiement de l’impôt (PT)</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07.03 PT - impôt sur les bénéfices</a:t>
            </a:r>
            <a:endParaRPr lang="es-PE" sz="1200" dirty="0">
              <a:solidFill>
                <a:prstClr val="white"/>
              </a:solidFill>
              <a:cs typeface="Calibri"/>
            </a:endParaRPr>
          </a:p>
          <a:p>
            <a:pPr marL="91948" rtl="0" fontAlgn="auto">
              <a:lnSpc>
                <a:spcPts val="1440"/>
              </a:lnSpc>
              <a:spcBef>
                <a:spcPts val="0"/>
              </a:spcBef>
              <a:spcAft>
                <a:spcPts val="0"/>
              </a:spcAft>
            </a:pPr>
            <a:r>
              <a:rPr lang="fr" sz="1200" spc="4" baseline="2275" dirty="0">
                <a:solidFill>
                  <a:prstClr val="white"/>
                </a:solidFill>
                <a:cs typeface="Calibri"/>
              </a:rPr>
              <a:t>04</a:t>
            </a:r>
            <a:r>
              <a:rPr lang="fr" sz="1200" baseline="2275" dirty="0">
                <a:solidFill>
                  <a:prstClr val="white"/>
                </a:solidFill>
                <a:cs typeface="Calibri"/>
              </a:rPr>
              <a:t>. Enregistrement de la propriété (RP)</a:t>
            </a:r>
            <a:endParaRPr lang="es-PE" sz="1200" dirty="0">
              <a:solidFill>
                <a:prstClr val="white"/>
              </a:solidFill>
              <a:cs typeface="Calibri"/>
            </a:endParaRPr>
          </a:p>
          <a:p>
            <a:pPr marL="91948" rtl="0" fontAlgn="auto">
              <a:lnSpc>
                <a:spcPts val="1440"/>
              </a:lnSpc>
              <a:spcBef>
                <a:spcPts val="0"/>
              </a:spcBef>
              <a:spcAft>
                <a:spcPts val="0"/>
              </a:spcAft>
            </a:pPr>
            <a:r>
              <a:rPr lang="fr" sz="1200" spc="4" baseline="2275" dirty="0">
                <a:solidFill>
                  <a:prstClr val="white"/>
                </a:solidFill>
                <a:cs typeface="Calibri"/>
              </a:rPr>
              <a:t>03</a:t>
            </a:r>
            <a:r>
              <a:rPr lang="fr" sz="1200" baseline="2275" dirty="0">
                <a:solidFill>
                  <a:prstClr val="white"/>
                </a:solidFill>
                <a:cs typeface="Calibri"/>
              </a:rPr>
              <a:t>. Accès à l’électricité (GE)</a:t>
            </a:r>
            <a:endParaRPr lang="es-PE" sz="1200" dirty="0">
              <a:solidFill>
                <a:prstClr val="white"/>
              </a:solidFill>
              <a:cs typeface="Calibri"/>
            </a:endParaRPr>
          </a:p>
          <a:p>
            <a:pPr marL="91948" rtl="0" fontAlgn="auto">
              <a:lnSpc>
                <a:spcPts val="1440"/>
              </a:lnSpc>
              <a:spcBef>
                <a:spcPts val="0"/>
              </a:spcBef>
              <a:spcAft>
                <a:spcPts val="0"/>
              </a:spcAft>
            </a:pPr>
            <a:r>
              <a:rPr lang="fr" sz="1200" spc="4" baseline="2275" dirty="0">
                <a:solidFill>
                  <a:prstClr val="white"/>
                </a:solidFill>
                <a:cs typeface="Calibri"/>
              </a:rPr>
              <a:t>02</a:t>
            </a:r>
            <a:r>
              <a:rPr lang="fr" sz="1200" baseline="2275" dirty="0">
                <a:solidFill>
                  <a:prstClr val="white"/>
                </a:solidFill>
                <a:cs typeface="Calibri"/>
              </a:rPr>
              <a:t>. Traitement des permis de construction</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0</a:t>
            </a:r>
            <a:r>
              <a:rPr lang="fr" sz="1200" spc="4" baseline="2275" dirty="0">
                <a:solidFill>
                  <a:prstClr val="white"/>
                </a:solidFill>
                <a:cs typeface="Calibri"/>
              </a:rPr>
              <a:t>1</a:t>
            </a:r>
            <a:r>
              <a:rPr lang="fr" sz="1200" baseline="2275" dirty="0">
                <a:solidFill>
                  <a:prstClr val="white"/>
                </a:solidFill>
                <a:cs typeface="Calibri"/>
              </a:rPr>
              <a:t>. Lancement d’une entreprise (SB)</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06.05 Taux d’imposition total</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07.03 Pratiques d’embauche et de licenciement</a:t>
            </a:r>
            <a:endParaRPr lang="es-PE" sz="1200" dirty="0">
              <a:solidFill>
                <a:prstClr val="white"/>
              </a:solidFill>
              <a:cs typeface="Calibri"/>
            </a:endParaRPr>
          </a:p>
          <a:p>
            <a:pPr marL="91948" rtl="0" fontAlgn="auto">
              <a:lnSpc>
                <a:spcPts val="1440"/>
              </a:lnSpc>
              <a:spcBef>
                <a:spcPts val="0"/>
              </a:spcBef>
              <a:spcAft>
                <a:spcPts val="0"/>
              </a:spcAft>
            </a:pPr>
            <a:r>
              <a:rPr lang="fr" sz="1200" baseline="2275" dirty="0">
                <a:solidFill>
                  <a:prstClr val="white"/>
                </a:solidFill>
                <a:cs typeface="Calibri"/>
              </a:rPr>
              <a:t>…</a:t>
            </a:r>
            <a:endParaRPr lang="es-PE" sz="1200" dirty="0">
              <a:solidFill>
                <a:prstClr val="white"/>
              </a:solidFill>
              <a:cs typeface="Calibri"/>
            </a:endParaRPr>
          </a:p>
        </p:txBody>
      </p:sp>
      <p:sp>
        <p:nvSpPr>
          <p:cNvPr id="6" name="object 2"/>
          <p:cNvSpPr txBox="1"/>
          <p:nvPr/>
        </p:nvSpPr>
        <p:spPr>
          <a:xfrm>
            <a:off x="6018276" y="1187958"/>
            <a:ext cx="2628010" cy="2556002"/>
          </a:xfrm>
          <a:prstGeom prst="rect">
            <a:avLst/>
          </a:prstGeom>
          <a:solidFill>
            <a:sysClr val="window" lastClr="FFFFFF">
              <a:lumMod val="65000"/>
            </a:sysClr>
          </a:solidFill>
        </p:spPr>
        <p:txBody>
          <a:bodyPr wrap="square" lIns="0" tIns="0" rIns="0" bIns="0" rtlCol="0">
            <a:noAutofit/>
          </a:bodyPr>
          <a:lstStyle/>
          <a:p>
            <a:pPr marL="164988" marR="163682" algn="ctr" rtl="0" fontAlgn="auto">
              <a:lnSpc>
                <a:spcPct val="101725"/>
              </a:lnSpc>
              <a:spcBef>
                <a:spcPts val="340"/>
              </a:spcBef>
              <a:spcAft>
                <a:spcPts val="0"/>
              </a:spcAft>
            </a:pPr>
            <a:r>
              <a:rPr lang="fr" sz="1200" b="1" dirty="0">
                <a:solidFill>
                  <a:prstClr val="white"/>
                </a:solidFill>
                <a:cs typeface="Calibri"/>
              </a:rPr>
              <a:t>POLITIQUES/INSTITUTIONNELS</a:t>
            </a:r>
            <a:endParaRPr lang="en-US" sz="1200" dirty="0">
              <a:solidFill>
                <a:prstClr val="white"/>
              </a:solidFill>
              <a:cs typeface="Calibri"/>
            </a:endParaRPr>
          </a:p>
          <a:p>
            <a:pPr marL="767676" marR="768130" algn="ctr" rtl="0" fontAlgn="auto">
              <a:lnSpc>
                <a:spcPts val="1675"/>
              </a:lnSpc>
              <a:spcBef>
                <a:spcPts val="83"/>
              </a:spcBef>
              <a:spcAft>
                <a:spcPts val="0"/>
              </a:spcAft>
            </a:pPr>
            <a:r>
              <a:rPr lang="fr" sz="1600" b="1" baseline="1950" dirty="0">
                <a:solidFill>
                  <a:prstClr val="white"/>
                </a:solidFill>
                <a:cs typeface="Calibri"/>
              </a:rPr>
              <a:t>+ de 70 indicateurs</a:t>
            </a:r>
            <a:endParaRPr lang="en-US" sz="1600" dirty="0">
              <a:solidFill>
                <a:prstClr val="white"/>
              </a:solidFill>
              <a:cs typeface="Calibri"/>
            </a:endParaRPr>
          </a:p>
          <a:p>
            <a:pPr marL="92328" rtl="0" fontAlgn="auto">
              <a:lnSpc>
                <a:spcPts val="1445"/>
              </a:lnSpc>
              <a:spcBef>
                <a:spcPts val="0"/>
              </a:spcBef>
              <a:spcAft>
                <a:spcPts val="0"/>
              </a:spcAft>
            </a:pPr>
            <a:r>
              <a:rPr lang="fr" sz="1400" baseline="2275" dirty="0">
                <a:solidFill>
                  <a:prstClr val="white"/>
                </a:solidFill>
                <a:cs typeface="Calibri"/>
              </a:rPr>
              <a:t>06.01 PI - Indice de divulgation de l’information</a:t>
            </a:r>
            <a:endParaRPr lang="en-US" sz="1400" dirty="0">
              <a:solidFill>
                <a:prstClr val="white"/>
              </a:solidFill>
              <a:cs typeface="Calibri"/>
            </a:endParaRPr>
          </a:p>
          <a:p>
            <a:pPr marL="92328" rtl="0" fontAlgn="auto">
              <a:lnSpc>
                <a:spcPts val="1440"/>
              </a:lnSpc>
              <a:spcBef>
                <a:spcPts val="0"/>
              </a:spcBef>
              <a:spcAft>
                <a:spcPts val="0"/>
              </a:spcAft>
            </a:pPr>
            <a:r>
              <a:rPr lang="fr" sz="1400" spc="4" baseline="2275" dirty="0">
                <a:solidFill>
                  <a:prstClr val="white"/>
                </a:solidFill>
                <a:cs typeface="Calibri"/>
              </a:rPr>
              <a:t>06</a:t>
            </a:r>
            <a:r>
              <a:rPr lang="fr" sz="1400" baseline="2275" dirty="0">
                <a:solidFill>
                  <a:prstClr val="white"/>
                </a:solidFill>
                <a:cs typeface="Calibri"/>
              </a:rPr>
              <a:t>. Protection des investisseurs (PI)</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06.04 PI - Indice de la force de la prot. des inv...</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09. Exécution des contrats (EC)</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06.02 PI - Indice de la responsabilité des dir...</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06.03 PI - Indice de la facilité de poursuivre les actionnaires</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01.21 Force de la protection des investisseurs</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07.10 Participation des femmes à la main-d’œuvre </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01.05 Paiements irréguliers et pots-de-vin </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01.12 Transparence des opérations gouv...</a:t>
            </a:r>
            <a:endParaRPr lang="en-US" sz="1400" dirty="0">
              <a:solidFill>
                <a:prstClr val="white"/>
              </a:solidFill>
              <a:cs typeface="Calibri"/>
            </a:endParaRPr>
          </a:p>
          <a:p>
            <a:pPr marL="92328" rtl="0" fontAlgn="auto">
              <a:lnSpc>
                <a:spcPts val="1440"/>
              </a:lnSpc>
              <a:spcBef>
                <a:spcPts val="0"/>
              </a:spcBef>
              <a:spcAft>
                <a:spcPts val="0"/>
              </a:spcAft>
            </a:pPr>
            <a:r>
              <a:rPr lang="fr" sz="1400" baseline="2275" dirty="0">
                <a:solidFill>
                  <a:prstClr val="white"/>
                </a:solidFill>
                <a:cs typeface="Calibri"/>
              </a:rPr>
              <a:t>…</a:t>
            </a:r>
            <a:endParaRPr lang="en-US" sz="1400" dirty="0">
              <a:solidFill>
                <a:prstClr val="white"/>
              </a:solidFill>
              <a:cs typeface="Calibri"/>
            </a:endParaRPr>
          </a:p>
          <a:p>
            <a:pPr marL="164988" marR="163682" lvl="0" indent="0" algn="ctr" defTabSz="914400" rtl="0" eaLnBrk="1" fontAlgn="auto" latinLnBrk="0" hangingPunct="1">
              <a:lnSpc>
                <a:spcPct val="101725"/>
              </a:lnSpc>
              <a:spcBef>
                <a:spcPts val="340"/>
              </a:spcBef>
              <a:spcAft>
                <a:spcPts val="0"/>
              </a:spcAft>
              <a:buClrTx/>
              <a:buSzTx/>
              <a:buFontTx/>
              <a:buNone/>
              <a:tabLst/>
              <a:defRPr/>
            </a:pPr>
            <a:endParaRPr kumimoji="0" sz="1050" b="0" i="0" u="none" strike="noStrike" kern="0" cap="none" spc="0" normalizeH="0" baseline="0" noProof="0" dirty="0" smtClean="0">
              <a:ln>
                <a:noFill/>
              </a:ln>
              <a:solidFill>
                <a:prstClr val="white"/>
              </a:solidFill>
              <a:effectLst/>
              <a:uLnTx/>
              <a:uFillTx/>
              <a:cs typeface="Calibri"/>
            </a:endParaRPr>
          </a:p>
        </p:txBody>
      </p:sp>
      <p:sp>
        <p:nvSpPr>
          <p:cNvPr id="8" name="object 6"/>
          <p:cNvSpPr txBox="1"/>
          <p:nvPr/>
        </p:nvSpPr>
        <p:spPr>
          <a:xfrm>
            <a:off x="539546" y="3851998"/>
            <a:ext cx="2628011" cy="2556002"/>
          </a:xfrm>
          <a:prstGeom prst="rect">
            <a:avLst/>
          </a:prstGeom>
          <a:solidFill>
            <a:srgbClr val="00B050"/>
          </a:solidFill>
        </p:spPr>
        <p:txBody>
          <a:bodyPr wrap="square" lIns="0" tIns="0" rIns="0" bIns="0" rtlCol="0">
            <a:noAutofit/>
          </a:bodyPr>
          <a:lstStyle/>
          <a:p>
            <a:pPr marL="537733" marR="539395" algn="ctr" rtl="0">
              <a:lnSpc>
                <a:spcPct val="101725"/>
              </a:lnSpc>
              <a:spcBef>
                <a:spcPts val="340"/>
              </a:spcBef>
            </a:pPr>
            <a:r>
              <a:rPr lang="fr" sz="1200" b="1" dirty="0">
                <a:solidFill>
                  <a:prstClr val="white"/>
                </a:solidFill>
                <a:cs typeface="Calibri"/>
              </a:rPr>
              <a:t>ENVIRONNEMENTAUX</a:t>
            </a:r>
            <a:endParaRPr sz="1200" dirty="0">
              <a:solidFill>
                <a:prstClr val="white"/>
              </a:solidFill>
              <a:cs typeface="Calibri"/>
            </a:endParaRPr>
          </a:p>
          <a:p>
            <a:pPr marL="810226" marR="812984" algn="ctr" rtl="0">
              <a:lnSpc>
                <a:spcPts val="1675"/>
              </a:lnSpc>
              <a:spcBef>
                <a:spcPts val="83"/>
              </a:spcBef>
            </a:pPr>
            <a:r>
              <a:rPr lang="fr" b="1" baseline="1950" dirty="0">
                <a:solidFill>
                  <a:prstClr val="white"/>
                </a:solidFill>
                <a:cs typeface="Calibri"/>
              </a:rPr>
              <a:t>15 indicateurs</a:t>
            </a:r>
            <a:endParaRPr sz="1100" dirty="0">
              <a:solidFill>
                <a:prstClr val="white"/>
              </a:solidFill>
              <a:cs typeface="Calibri"/>
            </a:endParaRPr>
          </a:p>
          <a:p>
            <a:pPr marL="91693" marR="1035921" rtl="0">
              <a:lnSpc>
                <a:spcPct val="99995"/>
              </a:lnSpc>
            </a:pPr>
            <a:r>
              <a:rPr lang="fr" sz="1050" dirty="0">
                <a:solidFill>
                  <a:prstClr val="white"/>
                </a:solidFill>
                <a:cs typeface="Calibri"/>
              </a:rPr>
              <a:t>EV - Climat et énergie EV - Ressources hydriques Traitement des eaux usées EH - Effets sanitaires </a:t>
            </a:r>
            <a:endParaRPr lang="fr" sz="1050" dirty="0" smtClean="0">
              <a:solidFill>
                <a:prstClr val="white"/>
              </a:solidFill>
              <a:cs typeface="Calibri"/>
            </a:endParaRPr>
          </a:p>
          <a:p>
            <a:pPr marL="91693" marR="1035921" rtl="0">
              <a:lnSpc>
                <a:spcPct val="99995"/>
              </a:lnSpc>
            </a:pPr>
            <a:r>
              <a:rPr lang="fr" sz="1050" dirty="0" smtClean="0">
                <a:solidFill>
                  <a:prstClr val="white"/>
                </a:solidFill>
                <a:cs typeface="Calibri"/>
              </a:rPr>
              <a:t>Accès </a:t>
            </a:r>
            <a:r>
              <a:rPr lang="fr" sz="1050" dirty="0">
                <a:solidFill>
                  <a:prstClr val="white"/>
                </a:solidFill>
                <a:cs typeface="Calibri"/>
              </a:rPr>
              <a:t>à l’assainissement</a:t>
            </a:r>
            <a:endParaRPr sz="1050" dirty="0">
              <a:solidFill>
                <a:prstClr val="white"/>
              </a:solidFill>
              <a:cs typeface="Calibri"/>
            </a:endParaRPr>
          </a:p>
          <a:p>
            <a:pPr marL="91693" rtl="0">
              <a:lnSpc>
                <a:spcPts val="1445"/>
              </a:lnSpc>
              <a:spcBef>
                <a:spcPts val="72"/>
              </a:spcBef>
            </a:pPr>
            <a:r>
              <a:rPr lang="fr" sz="1400" baseline="2275" dirty="0">
                <a:solidFill>
                  <a:prstClr val="white"/>
                </a:solidFill>
                <a:cs typeface="Calibri"/>
              </a:rPr>
              <a:t>EH - Eau et assainissement</a:t>
            </a:r>
            <a:endParaRPr sz="1050" dirty="0">
              <a:solidFill>
                <a:prstClr val="white"/>
              </a:solidFill>
              <a:cs typeface="Calibri"/>
            </a:endParaRPr>
          </a:p>
          <a:p>
            <a:pPr marL="91693" rtl="0">
              <a:lnSpc>
                <a:spcPts val="1445"/>
              </a:lnSpc>
            </a:pPr>
            <a:r>
              <a:rPr lang="fr" sz="1400" baseline="2275" dirty="0">
                <a:solidFill>
                  <a:prstClr val="white"/>
                </a:solidFill>
                <a:cs typeface="Calibri"/>
              </a:rPr>
              <a:t>Accès à l’eau potable</a:t>
            </a:r>
            <a:endParaRPr sz="1050" dirty="0">
              <a:solidFill>
                <a:prstClr val="white"/>
              </a:solidFill>
              <a:cs typeface="Calibri"/>
            </a:endParaRPr>
          </a:p>
          <a:p>
            <a:pPr marL="91693" rtl="0">
              <a:lnSpc>
                <a:spcPts val="1440"/>
              </a:lnSpc>
            </a:pPr>
            <a:r>
              <a:rPr lang="fr" sz="1400" baseline="2275" dirty="0">
                <a:solidFill>
                  <a:prstClr val="white"/>
                </a:solidFill>
                <a:cs typeface="Calibri"/>
              </a:rPr>
              <a:t>Salubrité de l’environnement (EH)</a:t>
            </a:r>
            <a:endParaRPr sz="1050" dirty="0">
              <a:solidFill>
                <a:prstClr val="white"/>
              </a:solidFill>
              <a:cs typeface="Calibri"/>
            </a:endParaRPr>
          </a:p>
          <a:p>
            <a:pPr marL="91693" rtl="0">
              <a:lnSpc>
                <a:spcPts val="1440"/>
              </a:lnSpc>
            </a:pPr>
            <a:r>
              <a:rPr lang="fr" sz="1400" baseline="2275" dirty="0">
                <a:solidFill>
                  <a:prstClr val="white"/>
                </a:solidFill>
                <a:cs typeface="Calibri"/>
              </a:rPr>
              <a:t>Qualité de l’air dans la maison</a:t>
            </a:r>
            <a:endParaRPr sz="1050" dirty="0">
              <a:solidFill>
                <a:prstClr val="white"/>
              </a:solidFill>
              <a:cs typeface="Calibri"/>
            </a:endParaRPr>
          </a:p>
          <a:p>
            <a:pPr marL="91693" rtl="0">
              <a:lnSpc>
                <a:spcPts val="1440"/>
              </a:lnSpc>
            </a:pPr>
            <a:r>
              <a:rPr lang="fr" sz="1400" baseline="2275" dirty="0">
                <a:solidFill>
                  <a:prstClr val="white"/>
                </a:solidFill>
                <a:cs typeface="Calibri"/>
              </a:rPr>
              <a:t>Vitalité de l’écosystème (EV)</a:t>
            </a:r>
            <a:endParaRPr sz="1050" dirty="0">
              <a:solidFill>
                <a:prstClr val="white"/>
              </a:solidFill>
              <a:cs typeface="Calibri"/>
            </a:endParaRPr>
          </a:p>
          <a:p>
            <a:pPr marL="91693" rtl="0">
              <a:lnSpc>
                <a:spcPts val="1440"/>
              </a:lnSpc>
            </a:pPr>
            <a:r>
              <a:rPr lang="fr" sz="1400" baseline="2275" dirty="0">
                <a:solidFill>
                  <a:srgbClr val="525252"/>
                </a:solidFill>
                <a:cs typeface="Calibri"/>
              </a:rPr>
              <a:t>…</a:t>
            </a:r>
            <a:endParaRPr sz="1050" dirty="0">
              <a:solidFill>
                <a:prstClr val="black"/>
              </a:solidFill>
              <a:cs typeface="Calibri"/>
            </a:endParaRPr>
          </a:p>
        </p:txBody>
      </p:sp>
      <p:sp>
        <p:nvSpPr>
          <p:cNvPr id="9" name="object 5"/>
          <p:cNvSpPr txBox="1"/>
          <p:nvPr/>
        </p:nvSpPr>
        <p:spPr>
          <a:xfrm>
            <a:off x="3243375" y="3851998"/>
            <a:ext cx="2628011" cy="2556002"/>
          </a:xfrm>
          <a:prstGeom prst="rect">
            <a:avLst/>
          </a:prstGeom>
          <a:solidFill>
            <a:srgbClr val="FF0000"/>
          </a:solidFill>
        </p:spPr>
        <p:txBody>
          <a:bodyPr wrap="square" lIns="0" tIns="0" rIns="0" bIns="0" rtlCol="0">
            <a:noAutofit/>
          </a:bodyPr>
          <a:lstStyle/>
          <a:p>
            <a:pPr marL="984646" marR="985465" algn="ctr" rtl="0">
              <a:lnSpc>
                <a:spcPct val="101725"/>
              </a:lnSpc>
              <a:spcBef>
                <a:spcPts val="340"/>
              </a:spcBef>
            </a:pPr>
            <a:r>
              <a:rPr lang="fr" sz="1100" b="1" dirty="0">
                <a:solidFill>
                  <a:prstClr val="white"/>
                </a:solidFill>
                <a:cs typeface="Calibri"/>
              </a:rPr>
              <a:t>SOCIAUX</a:t>
            </a:r>
            <a:endParaRPr sz="1100" dirty="0">
              <a:solidFill>
                <a:prstClr val="white"/>
              </a:solidFill>
              <a:cs typeface="Calibri"/>
            </a:endParaRPr>
          </a:p>
          <a:p>
            <a:pPr marL="767041" marR="768936" algn="ctr" rtl="0">
              <a:lnSpc>
                <a:spcPts val="1675"/>
              </a:lnSpc>
              <a:spcBef>
                <a:spcPts val="83"/>
              </a:spcBef>
            </a:pPr>
            <a:r>
              <a:rPr lang="fr" sz="1600" b="1" baseline="1950" dirty="0">
                <a:solidFill>
                  <a:prstClr val="white"/>
                </a:solidFill>
                <a:cs typeface="Calibri"/>
              </a:rPr>
              <a:t>+ de 70 indicateurs</a:t>
            </a:r>
            <a:endParaRPr sz="1050" dirty="0">
              <a:solidFill>
                <a:prstClr val="white"/>
              </a:solidFill>
              <a:cs typeface="Calibri"/>
            </a:endParaRPr>
          </a:p>
          <a:p>
            <a:pPr marL="92075" rtl="0">
              <a:lnSpc>
                <a:spcPts val="1445"/>
              </a:lnSpc>
            </a:pPr>
            <a:r>
              <a:rPr lang="fr" sz="1200" baseline="2275" dirty="0">
                <a:solidFill>
                  <a:prstClr val="white"/>
                </a:solidFill>
                <a:cs typeface="Calibri"/>
              </a:rPr>
              <a:t>05.02 Scolarisation dans l’enseignement sup...</a:t>
            </a:r>
            <a:endParaRPr sz="1000" dirty="0">
              <a:solidFill>
                <a:prstClr val="white"/>
              </a:solidFill>
              <a:cs typeface="Calibri"/>
            </a:endParaRPr>
          </a:p>
          <a:p>
            <a:pPr marL="92075" rtl="0">
              <a:lnSpc>
                <a:spcPts val="1440"/>
              </a:lnSpc>
            </a:pPr>
            <a:r>
              <a:rPr lang="fr" sz="1200" baseline="2275" dirty="0">
                <a:solidFill>
                  <a:prstClr val="white"/>
                </a:solidFill>
                <a:cs typeface="Calibri"/>
              </a:rPr>
              <a:t>0</a:t>
            </a:r>
            <a:r>
              <a:rPr lang="fr" sz="1200" spc="4" baseline="2275" dirty="0">
                <a:solidFill>
                  <a:prstClr val="white"/>
                </a:solidFill>
                <a:cs typeface="Calibri"/>
              </a:rPr>
              <a:t>5</a:t>
            </a:r>
            <a:r>
              <a:rPr lang="fr" sz="1200" baseline="2275" dirty="0">
                <a:solidFill>
                  <a:prstClr val="white"/>
                </a:solidFill>
                <a:cs typeface="Calibri"/>
              </a:rPr>
              <a:t>.</a:t>
            </a:r>
            <a:r>
              <a:rPr lang="fr" sz="1200" spc="14" baseline="2275" dirty="0">
                <a:solidFill>
                  <a:prstClr val="white"/>
                </a:solidFill>
                <a:cs typeface="Calibri"/>
              </a:rPr>
              <a:t>A</a:t>
            </a:r>
            <a:r>
              <a:rPr lang="fr" sz="1200" baseline="2275" dirty="0">
                <a:solidFill>
                  <a:prstClr val="white"/>
                </a:solidFill>
                <a:cs typeface="Calibri"/>
              </a:rPr>
              <a:t>.</a:t>
            </a:r>
            <a:r>
              <a:rPr lang="fr" sz="1200" spc="-9" baseline="2275" dirty="0">
                <a:solidFill>
                  <a:prstClr val="white"/>
                </a:solidFill>
                <a:cs typeface="Calibri"/>
              </a:rPr>
              <a:t> </a:t>
            </a:r>
            <a:r>
              <a:rPr lang="fr" sz="1200" baseline="2275" dirty="0">
                <a:solidFill>
                  <a:prstClr val="white"/>
                </a:solidFill>
                <a:cs typeface="Calibri"/>
              </a:rPr>
              <a:t>Aspect quantitatif de l’éducation</a:t>
            </a:r>
            <a:endParaRPr sz="1000" dirty="0">
              <a:solidFill>
                <a:prstClr val="white"/>
              </a:solidFill>
              <a:cs typeface="Calibri"/>
            </a:endParaRPr>
          </a:p>
          <a:p>
            <a:pPr marL="92075" rtl="0">
              <a:lnSpc>
                <a:spcPts val="1440"/>
              </a:lnSpc>
            </a:pPr>
            <a:r>
              <a:rPr sz="900" dirty="0" smtClean="0">
                <a:solidFill>
                  <a:schemeClr val="bg1"/>
                </a:solidFill>
              </a:rPr>
              <a:t>05. </a:t>
            </a:r>
            <a:r>
              <a:rPr sz="900" dirty="0" err="1" smtClean="0">
                <a:solidFill>
                  <a:schemeClr val="bg1"/>
                </a:solidFill>
              </a:rPr>
              <a:t>Enseignement</a:t>
            </a:r>
            <a:r>
              <a:rPr sz="900" dirty="0" smtClean="0">
                <a:solidFill>
                  <a:schemeClr val="bg1"/>
                </a:solidFill>
              </a:rPr>
              <a:t> </a:t>
            </a:r>
            <a:r>
              <a:rPr sz="900" dirty="0" err="1" smtClean="0">
                <a:solidFill>
                  <a:schemeClr val="bg1"/>
                </a:solidFill>
              </a:rPr>
              <a:t>supérieur</a:t>
            </a:r>
            <a:r>
              <a:rPr sz="900" dirty="0" smtClean="0">
                <a:solidFill>
                  <a:schemeClr val="bg1"/>
                </a:solidFill>
              </a:rPr>
              <a:t> et formation</a:t>
            </a:r>
            <a:endParaRPr sz="900" dirty="0" smtClean="0">
              <a:solidFill>
                <a:schemeClr val="bg1"/>
              </a:solidFill>
              <a:cs typeface="Calibri"/>
            </a:endParaRPr>
          </a:p>
          <a:p>
            <a:pPr marL="92075" rtl="0">
              <a:lnSpc>
                <a:spcPts val="1440"/>
              </a:lnSpc>
            </a:pPr>
            <a:r>
              <a:rPr lang="fr" sz="1200" baseline="2275" dirty="0" smtClean="0">
                <a:solidFill>
                  <a:prstClr val="white"/>
                </a:solidFill>
                <a:cs typeface="Calibri"/>
              </a:rPr>
              <a:t>05.04 Qualité de l’enseignement des maths &amp; des sciences</a:t>
            </a:r>
            <a:endParaRPr sz="1000" dirty="0" smtClean="0">
              <a:solidFill>
                <a:prstClr val="white"/>
              </a:solidFill>
              <a:cs typeface="Calibri"/>
            </a:endParaRPr>
          </a:p>
          <a:p>
            <a:pPr marL="92075" rtl="0">
              <a:lnSpc>
                <a:spcPts val="1440"/>
              </a:lnSpc>
            </a:pPr>
            <a:r>
              <a:rPr lang="fr" sz="1200" baseline="2275" dirty="0" smtClean="0">
                <a:solidFill>
                  <a:prstClr val="white"/>
                </a:solidFill>
                <a:cs typeface="Calibri"/>
              </a:rPr>
              <a:t>04.08 </a:t>
            </a:r>
            <a:r>
              <a:rPr lang="fr" sz="1200" baseline="2275" dirty="0">
                <a:solidFill>
                  <a:prstClr val="white"/>
                </a:solidFill>
                <a:cs typeface="Calibri"/>
              </a:rPr>
              <a:t>Espérance de vie</a:t>
            </a:r>
            <a:endParaRPr sz="1000" dirty="0">
              <a:solidFill>
                <a:prstClr val="white"/>
              </a:solidFill>
              <a:cs typeface="Calibri"/>
            </a:endParaRPr>
          </a:p>
          <a:p>
            <a:pPr marL="92075" rtl="0">
              <a:lnSpc>
                <a:spcPts val="1440"/>
              </a:lnSpc>
            </a:pPr>
            <a:r>
              <a:rPr lang="fr" sz="1200" baseline="2275" dirty="0">
                <a:solidFill>
                  <a:prstClr val="white"/>
                </a:solidFill>
                <a:cs typeface="Calibri"/>
              </a:rPr>
              <a:t>04.06 Prévalence du VIH</a:t>
            </a:r>
            <a:endParaRPr sz="1000" dirty="0">
              <a:solidFill>
                <a:prstClr val="white"/>
              </a:solidFill>
              <a:cs typeface="Calibri"/>
            </a:endParaRPr>
          </a:p>
          <a:p>
            <a:pPr marL="92075" rtl="0">
              <a:lnSpc>
                <a:spcPts val="1445"/>
              </a:lnSpc>
            </a:pPr>
            <a:r>
              <a:rPr lang="fr" sz="1200" baseline="2275" dirty="0">
                <a:solidFill>
                  <a:prstClr val="white"/>
                </a:solidFill>
                <a:cs typeface="Calibri"/>
              </a:rPr>
              <a:t>04.09 Qualité de l’enseignement primaire</a:t>
            </a:r>
            <a:endParaRPr sz="1000" dirty="0">
              <a:solidFill>
                <a:prstClr val="white"/>
              </a:solidFill>
              <a:cs typeface="Calibri"/>
            </a:endParaRPr>
          </a:p>
          <a:p>
            <a:pPr marL="92075" rtl="0">
              <a:lnSpc>
                <a:spcPts val="1440"/>
              </a:lnSpc>
            </a:pPr>
            <a:r>
              <a:rPr lang="fr" sz="1200" baseline="2275" dirty="0">
                <a:solidFill>
                  <a:prstClr val="white"/>
                </a:solidFill>
                <a:cs typeface="Calibri"/>
              </a:rPr>
              <a:t>04.07 Mortalité infantile</a:t>
            </a:r>
            <a:endParaRPr sz="1000" dirty="0">
              <a:solidFill>
                <a:prstClr val="white"/>
              </a:solidFill>
              <a:cs typeface="Calibri"/>
            </a:endParaRPr>
          </a:p>
          <a:p>
            <a:pPr marL="92075" rtl="0">
              <a:lnSpc>
                <a:spcPts val="1440"/>
              </a:lnSpc>
            </a:pPr>
            <a:r>
              <a:rPr lang="fr" sz="1200" baseline="2275" dirty="0">
                <a:solidFill>
                  <a:prstClr val="white"/>
                </a:solidFill>
                <a:cs typeface="Calibri"/>
              </a:rPr>
              <a:t>05.01 Scolarisation dans l’ens. secondaire </a:t>
            </a:r>
            <a:endParaRPr sz="1000" dirty="0">
              <a:solidFill>
                <a:prstClr val="white"/>
              </a:solidFill>
              <a:cs typeface="Calibri"/>
            </a:endParaRPr>
          </a:p>
          <a:p>
            <a:pPr marL="92075" rtl="0">
              <a:lnSpc>
                <a:spcPts val="1440"/>
              </a:lnSpc>
            </a:pPr>
            <a:r>
              <a:rPr lang="fr" sz="1200" baseline="2275" dirty="0">
                <a:solidFill>
                  <a:prstClr val="white"/>
                </a:solidFill>
                <a:cs typeface="Calibri"/>
              </a:rPr>
              <a:t>0</a:t>
            </a:r>
            <a:r>
              <a:rPr lang="fr" sz="1200" spc="4" baseline="2275" dirty="0">
                <a:solidFill>
                  <a:prstClr val="white"/>
                </a:solidFill>
                <a:cs typeface="Calibri"/>
              </a:rPr>
              <a:t>5</a:t>
            </a:r>
            <a:r>
              <a:rPr lang="fr" sz="1200" baseline="2275" dirty="0">
                <a:solidFill>
                  <a:prstClr val="white"/>
                </a:solidFill>
                <a:cs typeface="Calibri"/>
              </a:rPr>
              <a:t>.</a:t>
            </a:r>
            <a:r>
              <a:rPr lang="fr" sz="1200" spc="-4" baseline="2275" dirty="0">
                <a:solidFill>
                  <a:prstClr val="white"/>
                </a:solidFill>
                <a:cs typeface="Calibri"/>
              </a:rPr>
              <a:t>B</a:t>
            </a:r>
            <a:r>
              <a:rPr lang="fr" sz="1200" baseline="2275" dirty="0">
                <a:solidFill>
                  <a:prstClr val="white"/>
                </a:solidFill>
                <a:cs typeface="Calibri"/>
              </a:rPr>
              <a:t>. Qualité de l’enseignement</a:t>
            </a:r>
            <a:endParaRPr sz="1000" dirty="0">
              <a:solidFill>
                <a:prstClr val="white"/>
              </a:solidFill>
              <a:cs typeface="Calibri"/>
            </a:endParaRPr>
          </a:p>
          <a:p>
            <a:pPr marL="92075" rtl="0">
              <a:lnSpc>
                <a:spcPts val="1440"/>
              </a:lnSpc>
            </a:pPr>
            <a:r>
              <a:rPr lang="fr" sz="1200" baseline="2275" dirty="0">
                <a:solidFill>
                  <a:srgbClr val="525252"/>
                </a:solidFill>
                <a:cs typeface="Calibri"/>
              </a:rPr>
              <a:t>…</a:t>
            </a:r>
            <a:endParaRPr sz="1000" dirty="0">
              <a:solidFill>
                <a:prstClr val="black"/>
              </a:solidFill>
              <a:cs typeface="Calibri"/>
            </a:endParaRPr>
          </a:p>
        </p:txBody>
      </p:sp>
      <p:sp>
        <p:nvSpPr>
          <p:cNvPr id="10" name="object 7"/>
          <p:cNvSpPr txBox="1"/>
          <p:nvPr/>
        </p:nvSpPr>
        <p:spPr>
          <a:xfrm>
            <a:off x="6012434" y="3836352"/>
            <a:ext cx="2628011" cy="2556002"/>
          </a:xfrm>
          <a:prstGeom prst="rect">
            <a:avLst/>
          </a:prstGeom>
          <a:solidFill>
            <a:srgbClr val="F79646">
              <a:lumMod val="50000"/>
            </a:srgbClr>
          </a:solidFill>
        </p:spPr>
        <p:txBody>
          <a:bodyPr wrap="square" lIns="0" tIns="0" rIns="0" bIns="0" rtlCol="0">
            <a:noAutofit/>
          </a:bodyPr>
          <a:lstStyle/>
          <a:p>
            <a:pPr marL="892677" marR="892362" lvl="0" indent="0" algn="ctr" defTabSz="914400" rtl="0" eaLnBrk="1" fontAlgn="auto" latinLnBrk="0" hangingPunct="1">
              <a:lnSpc>
                <a:spcPct val="101725"/>
              </a:lnSpc>
              <a:spcBef>
                <a:spcPts val="340"/>
              </a:spcBef>
              <a:spcAft>
                <a:spcPts val="0"/>
              </a:spcAft>
              <a:buClrTx/>
              <a:buSzTx/>
              <a:buFontTx/>
              <a:buNone/>
              <a:tabLst/>
              <a:defRPr/>
            </a:pPr>
            <a:r>
              <a:rPr lang="fr" sz="1400" b="1" i="0" u="none" strike="noStrike" kern="0" cap="none" spc="4" normalizeH="0" noProof="0" dirty="0">
                <a:ln>
                  <a:noFill/>
                </a:ln>
                <a:solidFill>
                  <a:prstClr val="white"/>
                </a:solidFill>
                <a:effectLst/>
                <a:uLnTx/>
                <a:uFillTx/>
                <a:cs typeface="Calibri"/>
              </a:rPr>
              <a:t>GÉNÉRAUX</a:t>
            </a:r>
            <a:endParaRPr kumimoji="0" sz="1400" b="0" i="0" u="none" strike="noStrike" kern="0" cap="none" spc="0" normalizeH="0" baseline="0" noProof="0" dirty="0" smtClean="0">
              <a:ln>
                <a:noFill/>
              </a:ln>
              <a:solidFill>
                <a:prstClr val="white"/>
              </a:solidFill>
              <a:effectLst/>
              <a:uLnTx/>
              <a:uFillTx/>
              <a:cs typeface="Calibri"/>
            </a:endParaRPr>
          </a:p>
          <a:p>
            <a:pPr marL="856411" marR="857036" lvl="0" indent="0" algn="ctr" defTabSz="914400" rtl="0" eaLnBrk="1" fontAlgn="auto" latinLnBrk="0" hangingPunct="1">
              <a:lnSpc>
                <a:spcPts val="1675"/>
              </a:lnSpc>
              <a:spcBef>
                <a:spcPts val="83"/>
              </a:spcBef>
              <a:spcAft>
                <a:spcPts val="0"/>
              </a:spcAft>
              <a:buClrTx/>
              <a:buSzTx/>
              <a:buFontTx/>
              <a:buNone/>
              <a:tabLst/>
              <a:defRPr/>
            </a:pPr>
            <a:r>
              <a:rPr lang="fr" sz="2000" b="1" i="0" u="none" strike="noStrike" kern="0" cap="none" spc="0" normalizeH="0" baseline="1950" noProof="0" dirty="0">
                <a:ln>
                  <a:noFill/>
                </a:ln>
                <a:solidFill>
                  <a:prstClr val="white"/>
                </a:solidFill>
                <a:effectLst/>
                <a:uLnTx/>
                <a:uFillTx/>
                <a:cs typeface="Calibri"/>
              </a:rPr>
              <a:t>9 indicateurs</a:t>
            </a:r>
            <a:endParaRPr kumimoji="0" sz="1200" b="0" i="0" u="none" strike="noStrike" kern="0" cap="none" spc="0" normalizeH="0" baseline="0" noProof="0" dirty="0" smtClean="0">
              <a:ln>
                <a:noFill/>
              </a:ln>
              <a:solidFill>
                <a:prstClr val="white"/>
              </a:solidFill>
              <a:effectLst/>
              <a:uLnTx/>
              <a:uFillTx/>
              <a:cs typeface="Calibri"/>
            </a:endParaRPr>
          </a:p>
          <a:p>
            <a:pPr marL="92455" marR="85268" lvl="0" indent="0" defTabSz="914400" rtl="0" eaLnBrk="1" fontAlgn="auto" latinLnBrk="0" hangingPunct="1">
              <a:lnSpc>
                <a:spcPct val="100097"/>
              </a:lnSpc>
              <a:spcBef>
                <a:spcPts val="0"/>
              </a:spcBef>
              <a:spcAft>
                <a:spcPts val="0"/>
              </a:spcAft>
              <a:buClrTx/>
              <a:buSzTx/>
              <a:buFontTx/>
              <a:buNone/>
              <a:tabLst/>
              <a:defRPr/>
            </a:pPr>
            <a:r>
              <a:rPr lang="fr" sz="1100" b="0" i="0" u="none" strike="noStrike" kern="0" cap="none" spc="0" normalizeH="0" noProof="0" dirty="0">
                <a:ln>
                  <a:noFill/>
                </a:ln>
                <a:solidFill>
                  <a:prstClr val="white"/>
                </a:solidFill>
                <a:effectLst/>
                <a:uLnTx/>
                <a:uFillTx/>
                <a:cs typeface="Calibri"/>
              </a:rPr>
              <a:t>Facilité de faire des affaires (DB) </a:t>
            </a:r>
            <a:endParaRPr lang="fr" sz="1100" b="0" i="0" u="none" strike="noStrike" kern="0" cap="none" spc="0" normalizeH="0" noProof="0" dirty="0" smtClean="0">
              <a:ln>
                <a:noFill/>
              </a:ln>
              <a:solidFill>
                <a:prstClr val="white"/>
              </a:solidFill>
              <a:effectLst/>
              <a:uLnTx/>
              <a:uFillTx/>
              <a:cs typeface="Calibri"/>
            </a:endParaRPr>
          </a:p>
          <a:p>
            <a:pPr marL="92455" marR="85268" lvl="0" indent="0" defTabSz="914400" rtl="0" eaLnBrk="1" fontAlgn="auto" latinLnBrk="0" hangingPunct="1">
              <a:lnSpc>
                <a:spcPct val="100097"/>
              </a:lnSpc>
              <a:spcBef>
                <a:spcPts val="0"/>
              </a:spcBef>
              <a:spcAft>
                <a:spcPts val="0"/>
              </a:spcAft>
              <a:buClrTx/>
              <a:buSzTx/>
              <a:buFontTx/>
              <a:buNone/>
              <a:tabLst/>
              <a:defRPr/>
            </a:pPr>
            <a:r>
              <a:rPr lang="fr" sz="1100" b="0" i="0" u="none" strike="noStrike" kern="0" cap="none" spc="0" normalizeH="0" noProof="0" dirty="0" smtClean="0">
                <a:ln>
                  <a:noFill/>
                </a:ln>
                <a:solidFill>
                  <a:prstClr val="white"/>
                </a:solidFill>
                <a:effectLst/>
                <a:uLnTx/>
                <a:uFillTx/>
                <a:cs typeface="Calibri"/>
              </a:rPr>
              <a:t>Indice </a:t>
            </a:r>
            <a:r>
              <a:rPr lang="fr" sz="1100" b="0" i="0" u="none" strike="noStrike" kern="0" cap="none" spc="0" normalizeH="0" noProof="0" dirty="0">
                <a:ln>
                  <a:noFill/>
                </a:ln>
                <a:solidFill>
                  <a:prstClr val="white"/>
                </a:solidFill>
                <a:effectLst/>
                <a:uLnTx/>
                <a:uFillTx/>
                <a:cs typeface="Calibri"/>
              </a:rPr>
              <a:t>de performance environnementales (EPI) </a:t>
            </a:r>
            <a:endParaRPr lang="fr" sz="1100" b="0" i="0" u="none" strike="noStrike" kern="0" cap="none" spc="0" normalizeH="0" noProof="0" dirty="0" smtClean="0">
              <a:ln>
                <a:noFill/>
              </a:ln>
              <a:solidFill>
                <a:prstClr val="white"/>
              </a:solidFill>
              <a:effectLst/>
              <a:uLnTx/>
              <a:uFillTx/>
              <a:cs typeface="Calibri"/>
            </a:endParaRPr>
          </a:p>
          <a:p>
            <a:pPr marL="92455" marR="85268" lvl="0" indent="0" defTabSz="914400" rtl="0" eaLnBrk="1" fontAlgn="auto" latinLnBrk="0" hangingPunct="1">
              <a:lnSpc>
                <a:spcPct val="100097"/>
              </a:lnSpc>
              <a:spcBef>
                <a:spcPts val="0"/>
              </a:spcBef>
              <a:spcAft>
                <a:spcPts val="0"/>
              </a:spcAft>
              <a:buClrTx/>
              <a:buSzTx/>
              <a:buFontTx/>
              <a:buNone/>
              <a:tabLst/>
              <a:defRPr/>
            </a:pPr>
            <a:r>
              <a:rPr lang="fr" sz="1100" b="0" i="0" u="none" strike="noStrike" kern="0" cap="none" spc="0" normalizeH="0" noProof="0" dirty="0" smtClean="0">
                <a:ln>
                  <a:noFill/>
                </a:ln>
                <a:solidFill>
                  <a:prstClr val="white"/>
                </a:solidFill>
                <a:effectLst/>
                <a:uLnTx/>
                <a:uFillTx/>
                <a:cs typeface="Calibri"/>
              </a:rPr>
              <a:t>Indice </a:t>
            </a:r>
            <a:r>
              <a:rPr lang="fr" sz="1100" b="0" i="0" u="none" strike="noStrike" kern="0" cap="none" spc="0" normalizeH="0" noProof="0" dirty="0">
                <a:ln>
                  <a:noFill/>
                </a:ln>
                <a:solidFill>
                  <a:prstClr val="white"/>
                </a:solidFill>
                <a:effectLst/>
                <a:uLnTx/>
                <a:uFillTx/>
                <a:cs typeface="Calibri"/>
              </a:rPr>
              <a:t>mondial de la compétitivité (GCI)</a:t>
            </a:r>
          </a:p>
          <a:p>
            <a:pPr marL="92455" marR="0" lvl="0" indent="0" defTabSz="914400" rtl="0" eaLnBrk="1" fontAlgn="auto" latinLnBrk="0" hangingPunct="1">
              <a:lnSpc>
                <a:spcPts val="1445"/>
              </a:lnSpc>
              <a:spcBef>
                <a:spcPts val="72"/>
              </a:spcBef>
              <a:spcAft>
                <a:spcPts val="0"/>
              </a:spcAft>
              <a:buClrTx/>
              <a:buSzTx/>
              <a:buFontTx/>
              <a:buNone/>
              <a:tabLst/>
              <a:defRPr/>
            </a:pPr>
            <a:r>
              <a:rPr lang="fr" sz="1600" b="0" i="0" u="none" strike="noStrike" kern="0" cap="none" spc="0" normalizeH="0" baseline="2275" noProof="0" dirty="0">
                <a:ln>
                  <a:noFill/>
                </a:ln>
                <a:solidFill>
                  <a:prstClr val="white"/>
                </a:solidFill>
                <a:effectLst/>
                <a:uLnTx/>
                <a:uFillTx/>
                <a:cs typeface="Calibri"/>
              </a:rPr>
              <a:t>I. GCI - Exigences fondamentales</a:t>
            </a:r>
            <a:endParaRPr kumimoji="0" sz="1100" b="0" i="0" u="none" strike="noStrike" kern="0" cap="none" spc="0" normalizeH="0" baseline="0" noProof="0" dirty="0" smtClean="0">
              <a:ln>
                <a:noFill/>
              </a:ln>
              <a:solidFill>
                <a:prstClr val="white"/>
              </a:solidFill>
              <a:effectLst/>
              <a:uLnTx/>
              <a:uFillTx/>
              <a:cs typeface="Calibri"/>
            </a:endParaRPr>
          </a:p>
          <a:p>
            <a:pPr marL="92455" marR="0" lvl="0" indent="0" defTabSz="914400" rtl="0" eaLnBrk="1" fontAlgn="auto" latinLnBrk="0" hangingPunct="1">
              <a:lnSpc>
                <a:spcPts val="1440"/>
              </a:lnSpc>
              <a:spcBef>
                <a:spcPts val="0"/>
              </a:spcBef>
              <a:spcAft>
                <a:spcPts val="0"/>
              </a:spcAft>
              <a:buClrTx/>
              <a:buSzTx/>
              <a:buFontTx/>
              <a:buNone/>
              <a:tabLst/>
              <a:defRPr/>
            </a:pPr>
            <a:r>
              <a:rPr lang="fr" sz="1600" b="0" i="0" u="none" strike="noStrike" kern="0" cap="none" spc="0" normalizeH="0" baseline="2275" noProof="0" dirty="0">
                <a:ln>
                  <a:noFill/>
                </a:ln>
                <a:solidFill>
                  <a:prstClr val="white"/>
                </a:solidFill>
                <a:effectLst/>
                <a:uLnTx/>
                <a:uFillTx/>
                <a:cs typeface="Calibri"/>
              </a:rPr>
              <a:t>II. GCI - Optimiseurs d’efficacité</a:t>
            </a:r>
            <a:endParaRPr kumimoji="0" sz="1100" b="0" i="0" u="none" strike="noStrike" kern="0" cap="none" spc="0" normalizeH="0" baseline="0" noProof="0" dirty="0" smtClean="0">
              <a:ln>
                <a:noFill/>
              </a:ln>
              <a:solidFill>
                <a:prstClr val="white"/>
              </a:solidFill>
              <a:effectLst/>
              <a:uLnTx/>
              <a:uFillTx/>
              <a:cs typeface="Calibri"/>
            </a:endParaRPr>
          </a:p>
          <a:p>
            <a:pPr marL="92455" marR="0" lvl="0" indent="0" defTabSz="914400" rtl="0" eaLnBrk="1" fontAlgn="auto" latinLnBrk="0" hangingPunct="1">
              <a:lnSpc>
                <a:spcPts val="1440"/>
              </a:lnSpc>
              <a:spcBef>
                <a:spcPts val="0"/>
              </a:spcBef>
              <a:spcAft>
                <a:spcPts val="0"/>
              </a:spcAft>
              <a:buClrTx/>
              <a:buSzTx/>
              <a:buFontTx/>
              <a:buNone/>
              <a:tabLst/>
              <a:defRPr/>
            </a:pPr>
            <a:r>
              <a:rPr lang="fr" sz="1600" b="0" i="0" u="none" strike="noStrike" kern="0" cap="none" spc="0" normalizeH="0" baseline="2275" noProof="0" dirty="0">
                <a:ln>
                  <a:noFill/>
                </a:ln>
                <a:solidFill>
                  <a:prstClr val="white"/>
                </a:solidFill>
                <a:effectLst/>
                <a:uLnTx/>
                <a:uFillTx/>
                <a:cs typeface="Calibri"/>
              </a:rPr>
              <a:t>III. GCI - Innovation &amp; sophistication...</a:t>
            </a:r>
            <a:endParaRPr kumimoji="0" sz="1100" b="0" i="0" u="none" strike="noStrike" kern="0" cap="none" spc="0" normalizeH="0" baseline="0" noProof="0" dirty="0" smtClean="0">
              <a:ln>
                <a:noFill/>
              </a:ln>
              <a:solidFill>
                <a:prstClr val="white"/>
              </a:solidFill>
              <a:effectLst/>
              <a:uLnTx/>
              <a:uFillTx/>
              <a:cs typeface="Calibri"/>
            </a:endParaRPr>
          </a:p>
          <a:p>
            <a:pPr marL="92455" marR="0" lvl="0" indent="0" defTabSz="914400" rtl="0" eaLnBrk="1" fontAlgn="auto" latinLnBrk="0" hangingPunct="1">
              <a:lnSpc>
                <a:spcPts val="1440"/>
              </a:lnSpc>
              <a:spcBef>
                <a:spcPts val="0"/>
              </a:spcBef>
              <a:spcAft>
                <a:spcPts val="0"/>
              </a:spcAft>
              <a:buClrTx/>
              <a:buSzTx/>
              <a:buFontTx/>
              <a:buNone/>
              <a:tabLst/>
              <a:defRPr/>
            </a:pPr>
            <a:r>
              <a:rPr lang="fr" sz="1600" b="0" i="0" u="none" strike="noStrike" kern="0" cap="none" spc="0" normalizeH="0" baseline="2275" noProof="0" dirty="0">
                <a:ln>
                  <a:noFill/>
                </a:ln>
                <a:solidFill>
                  <a:prstClr val="white"/>
                </a:solidFill>
                <a:effectLst/>
                <a:uLnTx/>
                <a:uFillTx/>
                <a:cs typeface="Calibri"/>
              </a:rPr>
              <a:t>Indice Global Enabling Trade (ETI)</a:t>
            </a:r>
            <a:endParaRPr kumimoji="0" sz="1100" b="0" i="0" u="none" strike="noStrike" kern="0" cap="none" spc="0" normalizeH="0" baseline="0" noProof="0" dirty="0" smtClean="0">
              <a:ln>
                <a:noFill/>
              </a:ln>
              <a:solidFill>
                <a:prstClr val="white"/>
              </a:solidFill>
              <a:effectLst/>
              <a:uLnTx/>
              <a:uFillTx/>
              <a:cs typeface="Calibri"/>
            </a:endParaRPr>
          </a:p>
          <a:p>
            <a:pPr marL="92455" marR="0" lvl="0" indent="0" defTabSz="914400" rtl="0" eaLnBrk="1" fontAlgn="auto" latinLnBrk="0" hangingPunct="1">
              <a:lnSpc>
                <a:spcPts val="1440"/>
              </a:lnSpc>
              <a:spcBef>
                <a:spcPts val="0"/>
              </a:spcBef>
              <a:spcAft>
                <a:spcPts val="0"/>
              </a:spcAft>
              <a:buClrTx/>
              <a:buSzTx/>
              <a:buFontTx/>
              <a:buNone/>
              <a:tabLst/>
              <a:defRPr/>
            </a:pPr>
            <a:r>
              <a:rPr lang="fr" sz="1600" b="0" i="0" u="none" strike="noStrike" kern="0" cap="none" spc="0" normalizeH="0" baseline="2275" noProof="0" dirty="0">
                <a:ln>
                  <a:noFill/>
                </a:ln>
                <a:solidFill>
                  <a:prstClr val="white"/>
                </a:solidFill>
                <a:effectLst/>
                <a:uLnTx/>
                <a:uFillTx/>
                <a:cs typeface="Calibri"/>
              </a:rPr>
              <a:t>Indice de développement humain (IDH)</a:t>
            </a:r>
            <a:endParaRPr kumimoji="0" sz="1100" b="0" i="0" u="none" strike="noStrike" kern="0" cap="none" spc="0" normalizeH="0" baseline="0" noProof="0" dirty="0" smtClean="0">
              <a:ln>
                <a:noFill/>
              </a:ln>
              <a:solidFill>
                <a:prstClr val="white"/>
              </a:solidFill>
              <a:effectLst/>
              <a:uLnTx/>
              <a:uFillTx/>
              <a:cs typeface="Calibri"/>
            </a:endParaRPr>
          </a:p>
          <a:p>
            <a:pPr marL="92455" marR="0" lvl="0" indent="0" defTabSz="914400" rtl="0" eaLnBrk="1" fontAlgn="auto" latinLnBrk="0" hangingPunct="1">
              <a:lnSpc>
                <a:spcPts val="1440"/>
              </a:lnSpc>
              <a:spcBef>
                <a:spcPts val="0"/>
              </a:spcBef>
              <a:spcAft>
                <a:spcPts val="0"/>
              </a:spcAft>
              <a:buClrTx/>
              <a:buSzTx/>
              <a:buFontTx/>
              <a:buNone/>
              <a:tabLst/>
              <a:defRPr/>
            </a:pPr>
            <a:r>
              <a:rPr sz="1000" dirty="0" err="1">
                <a:solidFill>
                  <a:schemeClr val="bg1"/>
                </a:solidFill>
              </a:rPr>
              <a:t>Indice</a:t>
            </a:r>
            <a:r>
              <a:rPr sz="1000" dirty="0">
                <a:solidFill>
                  <a:schemeClr val="bg1"/>
                </a:solidFill>
              </a:rPr>
              <a:t> de </a:t>
            </a:r>
            <a:r>
              <a:rPr sz="1000" dirty="0" err="1">
                <a:solidFill>
                  <a:schemeClr val="bg1"/>
                </a:solidFill>
              </a:rPr>
              <a:t>préparation</a:t>
            </a:r>
            <a:r>
              <a:rPr sz="1000" dirty="0">
                <a:solidFill>
                  <a:schemeClr val="bg1"/>
                </a:solidFill>
              </a:rPr>
              <a:t> au </a:t>
            </a:r>
            <a:r>
              <a:rPr sz="1000" dirty="0" err="1">
                <a:solidFill>
                  <a:schemeClr val="bg1"/>
                </a:solidFill>
              </a:rPr>
              <a:t>réseau</a:t>
            </a:r>
            <a:r>
              <a:rPr sz="1000" dirty="0">
                <a:solidFill>
                  <a:schemeClr val="bg1"/>
                </a:solidFill>
              </a:rPr>
              <a:t> (NRI)</a:t>
            </a:r>
            <a:endParaRPr kumimoji="0" sz="1000" b="0" i="0" u="none" strike="noStrike" kern="0" cap="none" spc="0" normalizeH="0" baseline="0" noProof="0" dirty="0" smtClean="0">
              <a:ln>
                <a:noFill/>
              </a:ln>
              <a:solidFill>
                <a:schemeClr val="bg1"/>
              </a:solidFill>
              <a:effectLst/>
              <a:uLnTx/>
              <a:uFillTx/>
              <a:cs typeface="Calibri"/>
            </a:endParaRPr>
          </a:p>
        </p:txBody>
      </p:sp>
      <p:sp>
        <p:nvSpPr>
          <p:cNvPr id="12" name="CuadroTexto 11"/>
          <p:cNvSpPr txBox="1"/>
          <p:nvPr/>
        </p:nvSpPr>
        <p:spPr>
          <a:xfrm>
            <a:off x="2583049" y="777863"/>
            <a:ext cx="7560846" cy="400110"/>
          </a:xfrm>
          <a:prstGeom prst="rect">
            <a:avLst/>
          </a:prstGeom>
          <a:noFill/>
        </p:spPr>
        <p:txBody>
          <a:bodyPr wrap="square" rtlCol="0">
            <a:spAutoFit/>
          </a:bodyPr>
          <a:lstStyle/>
          <a:p>
            <a:pPr rtl="0"/>
            <a:endParaRPr lang="es-PE" sz="2000" dirty="0">
              <a:solidFill>
                <a:schemeClr val="accent4">
                  <a:lumMod val="25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2583049" y="6484746"/>
            <a:ext cx="4856813" cy="646331"/>
          </a:xfrm>
          <a:prstGeom prst="rect">
            <a:avLst/>
          </a:prstGeom>
          <a:noFill/>
        </p:spPr>
        <p:txBody>
          <a:bodyPr wrap="square" rtlCol="0">
            <a:spAutoFit/>
          </a:bodyPr>
          <a:lstStyle/>
          <a:p>
            <a:pPr rtl="0"/>
            <a:r>
              <a:rPr lang="fr">
                <a:solidFill>
                  <a:schemeClr val="accent4">
                    <a:lumMod val="25000"/>
                  </a:schemeClr>
                </a:solidFill>
              </a:rPr>
              <a:t>       http://metaleph.com/eese-data/ </a:t>
            </a:r>
            <a:endParaRPr lang="en-GB" dirty="0">
              <a:solidFill>
                <a:schemeClr val="accent4">
                  <a:lumMod val="25000"/>
                </a:schemeClr>
              </a:solidFill>
            </a:endParaRPr>
          </a:p>
          <a:p>
            <a:pPr rtl="0"/>
            <a:endParaRPr lang="es-PE" dirty="0"/>
          </a:p>
        </p:txBody>
      </p:sp>
      <p:sp>
        <p:nvSpPr>
          <p:cNvPr id="1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2128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rtl="0"/>
            <a:r>
              <a:rPr lang="fr" b="1" baseline="30000"/>
              <a:t>Pour de plus amples informations, contacter:</a:t>
            </a:r>
            <a:r>
              <a:rPr lang="en-US" b="1" baseline="30000" dirty="0" smtClean="0"/>
              <a:t/>
            </a:r>
            <a:br>
              <a:rPr lang="en-US" b="1" baseline="30000" dirty="0" smtClean="0"/>
            </a:br>
            <a:endParaRPr lang="en-US" baseline="30000" dirty="0" smtClean="0"/>
          </a:p>
          <a:p>
            <a:pPr algn="ctr" rtl="0"/>
            <a:r>
              <a:rPr lang="fr" baseline="30000"/>
              <a:t>Programme des activités pour les employeurs</a:t>
            </a:r>
          </a:p>
          <a:p>
            <a:pPr algn="ctr" rtl="0"/>
            <a:r>
              <a:rPr lang="fr" baseline="30000"/>
              <a:t>Courriel: actempturin@itcilo.org</a:t>
            </a:r>
          </a:p>
          <a:p>
            <a:pPr algn="ctr" rtl="0"/>
            <a:r>
              <a:rPr lang="fr" baseline="30000"/>
              <a:t>Téléphone: +39 011 693 6590</a:t>
            </a:r>
          </a:p>
          <a:p>
            <a:pPr algn="ctr" rtl="0"/>
            <a:r>
              <a:rPr lang="fr" baseline="30000"/>
              <a:t>http://lempnet.itcilo.org</a:t>
            </a:r>
          </a:p>
          <a:p>
            <a:pPr algn="ctr" rtl="0"/>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rtl="0"/>
            <a:r>
              <a:rPr lang="fr" sz="2800" i="1" baseline="30000"/>
              <a:t>Nous sommes un partenaire solide et fiable dans la prestation de formations pour les organisations d’employeurs et d’entrepreneurs, et nous espérons vous aider à répondre à vos besoins de formation. </a:t>
            </a:r>
            <a:r>
              <a:rPr lang="en-US" sz="2800" i="1" baseline="30000" dirty="0"/>
              <a:t/>
            </a:r>
            <a:br>
              <a:rPr lang="en-US" sz="2800" i="1" baseline="30000" dirty="0"/>
            </a:br>
            <a:r>
              <a:rPr lang="en-US" sz="2800" i="1" baseline="30000" dirty="0"/>
              <a:t/>
            </a:r>
            <a:br>
              <a:rPr lang="en-US" sz="2800" i="1" baseline="30000" dirty="0"/>
            </a:br>
            <a:endParaRPr lang="en-US" sz="2800" i="1" baseline="30000" dirty="0"/>
          </a:p>
          <a:p>
            <a:pPr algn="ctr" rtl="0"/>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400"/>
              <a:t>Qu’est-ce que l’environnement des affaires?</a:t>
            </a:r>
            <a:endParaRPr lang="es-PE" sz="2400" dirty="0"/>
          </a:p>
        </p:txBody>
      </p:sp>
      <p:sp>
        <p:nvSpPr>
          <p:cNvPr id="3" name="Marcador de contenido 2"/>
          <p:cNvSpPr>
            <a:spLocks noGrp="1"/>
          </p:cNvSpPr>
          <p:nvPr>
            <p:ph idx="1"/>
          </p:nvPr>
        </p:nvSpPr>
        <p:spPr>
          <a:xfrm>
            <a:off x="519113" y="1517120"/>
            <a:ext cx="8229600" cy="4857403"/>
          </a:xfrm>
        </p:spPr>
        <p:txBody>
          <a:bodyPr rtlCol="0">
            <a:normAutofit/>
          </a:bodyPr>
          <a:lstStyle/>
          <a:p>
            <a:pPr rtl="0"/>
            <a:r>
              <a:rPr lang="fr" sz="2000" dirty="0">
                <a:solidFill>
                  <a:schemeClr val="accent4">
                    <a:lumMod val="25000"/>
                  </a:schemeClr>
                </a:solidFill>
              </a:rPr>
              <a:t>L’environnement des affaires est l’ensemble des facteurs qui modèlent les possibilités et les incitations pour les entreprises d’investir de façon productive, de créer des emplois et de s’étendre </a:t>
            </a:r>
          </a:p>
          <a:p>
            <a:pPr rtl="0"/>
            <a:r>
              <a:rPr lang="fr" sz="2000" dirty="0">
                <a:solidFill>
                  <a:schemeClr val="accent4">
                    <a:lumMod val="25000"/>
                  </a:schemeClr>
                </a:solidFill>
              </a:rPr>
              <a:t>Il consiste en un dosage complexe de conditions politiques, juridiques et institutionnelles qui régissent les activités commerciales</a:t>
            </a:r>
          </a:p>
          <a:p>
            <a:pPr marL="0" indent="0" rtl="0">
              <a:buNone/>
            </a:pPr>
            <a:endParaRPr lang="en-US" sz="2000" dirty="0">
              <a:solidFill>
                <a:schemeClr val="accent4">
                  <a:lumMod val="25000"/>
                </a:schemeClr>
              </a:solidFill>
            </a:endParaRPr>
          </a:p>
        </p:txBody>
      </p:sp>
      <p:sp>
        <p:nvSpPr>
          <p:cNvPr id="5" name="Text Box 4"/>
          <p:cNvSpPr txBox="1">
            <a:spLocks noChangeArrowheads="1"/>
          </p:cNvSpPr>
          <p:nvPr/>
        </p:nvSpPr>
        <p:spPr bwMode="auto">
          <a:xfrm>
            <a:off x="3354388" y="4006850"/>
            <a:ext cx="1765300" cy="646331"/>
          </a:xfrm>
          <a:prstGeom prst="rect">
            <a:avLst/>
          </a:prstGeom>
          <a:solidFill>
            <a:srgbClr val="D348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 sz="1200" b="1" i="0" u="none" strike="noStrike" kern="0" cap="none" spc="0" normalizeH="0" noProof="0" dirty="0">
                <a:ln>
                  <a:noFill/>
                </a:ln>
                <a:solidFill>
                  <a:srgbClr val="000000"/>
                </a:solidFill>
                <a:effectLst/>
                <a:uLnTx/>
                <a:uFillTx/>
                <a:latin typeface="Verdana" pitchFamily="34" charset="0"/>
                <a:cs typeface="Arial" charset="0"/>
              </a:rPr>
              <a:t>Stabilité politique et macroéconomique</a:t>
            </a:r>
            <a:endParaRPr kumimoji="0" lang="en-US" sz="1200" b="1"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6" name="Text Box 10"/>
          <p:cNvSpPr txBox="1">
            <a:spLocks noChangeArrowheads="1"/>
          </p:cNvSpPr>
          <p:nvPr/>
        </p:nvSpPr>
        <p:spPr bwMode="auto">
          <a:xfrm>
            <a:off x="1042988" y="4149725"/>
            <a:ext cx="1625600" cy="46166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200" b="1" dirty="0">
                <a:solidFill>
                  <a:srgbClr val="000000"/>
                </a:solidFill>
                <a:latin typeface="Verdana" pitchFamily="34" charset="0"/>
              </a:rPr>
              <a:t>Niveau des infrastructures</a:t>
            </a:r>
            <a:endParaRPr lang="en-US" sz="1200" b="1" dirty="0">
              <a:solidFill>
                <a:srgbClr val="000000"/>
              </a:solidFill>
              <a:latin typeface="Verdana" pitchFamily="34" charset="0"/>
            </a:endParaRPr>
          </a:p>
        </p:txBody>
      </p:sp>
      <p:sp>
        <p:nvSpPr>
          <p:cNvPr id="7" name="Text Box 5"/>
          <p:cNvSpPr txBox="1">
            <a:spLocks noChangeArrowheads="1"/>
          </p:cNvSpPr>
          <p:nvPr/>
        </p:nvSpPr>
        <p:spPr bwMode="auto">
          <a:xfrm>
            <a:off x="1341438" y="4945063"/>
            <a:ext cx="167640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400" b="1">
                <a:solidFill>
                  <a:srgbClr val="000000"/>
                </a:solidFill>
                <a:latin typeface="Verdana" pitchFamily="34" charset="0"/>
              </a:rPr>
              <a:t>Système éducatif</a:t>
            </a:r>
            <a:endParaRPr lang="en-US" sz="1400" b="1" dirty="0">
              <a:solidFill>
                <a:srgbClr val="000000"/>
              </a:solidFill>
              <a:latin typeface="Verdana" pitchFamily="34" charset="0"/>
            </a:endParaRPr>
          </a:p>
        </p:txBody>
      </p:sp>
      <p:sp>
        <p:nvSpPr>
          <p:cNvPr id="8" name="Text Box 6"/>
          <p:cNvSpPr txBox="1">
            <a:spLocks noChangeArrowheads="1"/>
          </p:cNvSpPr>
          <p:nvPr/>
        </p:nvSpPr>
        <p:spPr bwMode="auto">
          <a:xfrm>
            <a:off x="3195638" y="5033963"/>
            <a:ext cx="1104900" cy="3048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400" b="1">
                <a:solidFill>
                  <a:srgbClr val="000000"/>
                </a:solidFill>
                <a:latin typeface="Verdana" pitchFamily="34" charset="0"/>
              </a:rPr>
              <a:t>Fiscalité</a:t>
            </a:r>
            <a:endParaRPr lang="en-US" sz="1400" b="1" dirty="0">
              <a:solidFill>
                <a:srgbClr val="000000"/>
              </a:solidFill>
              <a:latin typeface="Verdana" pitchFamily="34" charset="0"/>
            </a:endParaRPr>
          </a:p>
        </p:txBody>
      </p:sp>
      <p:sp>
        <p:nvSpPr>
          <p:cNvPr id="9" name="Text Box 12"/>
          <p:cNvSpPr txBox="1">
            <a:spLocks noChangeArrowheads="1"/>
          </p:cNvSpPr>
          <p:nvPr/>
        </p:nvSpPr>
        <p:spPr bwMode="auto">
          <a:xfrm>
            <a:off x="2554288" y="5651500"/>
            <a:ext cx="1206500" cy="517525"/>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rtl="0" eaLnBrk="1" fontAlgn="base" hangingPunct="1">
              <a:spcBef>
                <a:spcPct val="50000"/>
              </a:spcBef>
              <a:spcAft>
                <a:spcPct val="0"/>
              </a:spcAft>
            </a:pPr>
            <a:r>
              <a:rPr lang="fr" sz="1400" b="1">
                <a:solidFill>
                  <a:srgbClr val="000000"/>
                </a:solidFill>
                <a:latin typeface="Verdana" pitchFamily="34" charset="0"/>
              </a:rPr>
              <a:t>État de droit</a:t>
            </a:r>
            <a:endParaRPr lang="en-US" sz="1400" b="1" dirty="0">
              <a:solidFill>
                <a:srgbClr val="000000"/>
              </a:solidFill>
              <a:latin typeface="Verdana" pitchFamily="34" charset="0"/>
            </a:endParaRPr>
          </a:p>
        </p:txBody>
      </p:sp>
      <p:sp>
        <p:nvSpPr>
          <p:cNvPr id="11" name="Text Box 9"/>
          <p:cNvSpPr txBox="1">
            <a:spLocks noChangeArrowheads="1"/>
          </p:cNvSpPr>
          <p:nvPr/>
        </p:nvSpPr>
        <p:spPr bwMode="auto">
          <a:xfrm>
            <a:off x="5424488" y="4157663"/>
            <a:ext cx="1689100" cy="517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400" b="1">
                <a:solidFill>
                  <a:srgbClr val="000000"/>
                </a:solidFill>
                <a:latin typeface="Verdana" pitchFamily="34" charset="0"/>
              </a:rPr>
              <a:t>Système administratif</a:t>
            </a:r>
            <a:endParaRPr lang="en-US" sz="1400" b="1" dirty="0">
              <a:solidFill>
                <a:srgbClr val="000000"/>
              </a:solidFill>
              <a:latin typeface="Verdana" pitchFamily="34" charset="0"/>
            </a:endParaRPr>
          </a:p>
        </p:txBody>
      </p:sp>
      <p:sp>
        <p:nvSpPr>
          <p:cNvPr id="12" name="Text Box 8"/>
          <p:cNvSpPr txBox="1">
            <a:spLocks noChangeArrowheads="1"/>
          </p:cNvSpPr>
          <p:nvPr/>
        </p:nvSpPr>
        <p:spPr bwMode="auto">
          <a:xfrm>
            <a:off x="4633913" y="5040313"/>
            <a:ext cx="1647825" cy="52322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400" b="1">
                <a:solidFill>
                  <a:srgbClr val="000000"/>
                </a:solidFill>
                <a:latin typeface="Verdana" pitchFamily="34" charset="0"/>
              </a:rPr>
              <a:t>Droit de la concurrence</a:t>
            </a:r>
            <a:endParaRPr lang="en-US" sz="1400" b="1" dirty="0">
              <a:solidFill>
                <a:srgbClr val="000000"/>
              </a:solidFill>
              <a:latin typeface="Verdana" pitchFamily="34" charset="0"/>
            </a:endParaRPr>
          </a:p>
        </p:txBody>
      </p:sp>
      <p:sp>
        <p:nvSpPr>
          <p:cNvPr id="13" name="Text Box 7"/>
          <p:cNvSpPr txBox="1">
            <a:spLocks noChangeArrowheads="1"/>
          </p:cNvSpPr>
          <p:nvPr/>
        </p:nvSpPr>
        <p:spPr bwMode="auto">
          <a:xfrm>
            <a:off x="6599238" y="4899025"/>
            <a:ext cx="1092200" cy="646331"/>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200" b="1" dirty="0">
                <a:solidFill>
                  <a:srgbClr val="000000"/>
                </a:solidFill>
                <a:latin typeface="Verdana" pitchFamily="34" charset="0"/>
              </a:rPr>
              <a:t>Ouverture des marchés</a:t>
            </a:r>
            <a:endParaRPr lang="en-US" sz="1200" b="1" dirty="0">
              <a:solidFill>
                <a:srgbClr val="000000"/>
              </a:solidFill>
              <a:latin typeface="Verdana" pitchFamily="34" charset="0"/>
            </a:endParaRPr>
          </a:p>
        </p:txBody>
      </p:sp>
      <p:sp>
        <p:nvSpPr>
          <p:cNvPr id="15" name="Text Box 11"/>
          <p:cNvSpPr txBox="1">
            <a:spLocks noChangeArrowheads="1"/>
          </p:cNvSpPr>
          <p:nvPr/>
        </p:nvSpPr>
        <p:spPr bwMode="auto">
          <a:xfrm>
            <a:off x="7427913" y="4141788"/>
            <a:ext cx="1028700" cy="46166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200" b="1" dirty="0">
                <a:solidFill>
                  <a:srgbClr val="000000"/>
                </a:solidFill>
                <a:latin typeface="Verdana" pitchFamily="34" charset="0"/>
              </a:rPr>
              <a:t>Accès au crédit</a:t>
            </a:r>
            <a:endParaRPr lang="en-US" sz="1200" b="1" dirty="0">
              <a:solidFill>
                <a:srgbClr val="000000"/>
              </a:solidFill>
              <a:latin typeface="Verdana" pitchFamily="34" charset="0"/>
            </a:endParaRPr>
          </a:p>
        </p:txBody>
      </p:sp>
      <p:sp>
        <p:nvSpPr>
          <p:cNvPr id="16" name="Text Box 13"/>
          <p:cNvSpPr txBox="1">
            <a:spLocks noChangeArrowheads="1"/>
          </p:cNvSpPr>
          <p:nvPr/>
        </p:nvSpPr>
        <p:spPr bwMode="auto">
          <a:xfrm>
            <a:off x="4932363" y="5856998"/>
            <a:ext cx="1349375" cy="51752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fontAlgn="base" hangingPunct="1">
              <a:spcBef>
                <a:spcPct val="50000"/>
              </a:spcBef>
              <a:spcAft>
                <a:spcPct val="0"/>
              </a:spcAft>
            </a:pPr>
            <a:r>
              <a:rPr lang="fr" sz="1400" b="1">
                <a:solidFill>
                  <a:srgbClr val="000000"/>
                </a:solidFill>
                <a:latin typeface="Verdana" pitchFamily="34" charset="0"/>
              </a:rPr>
              <a:t>Législation du travail</a:t>
            </a:r>
            <a:endParaRPr lang="en-US" sz="1400" b="1" dirty="0">
              <a:solidFill>
                <a:srgbClr val="000000"/>
              </a:solidFill>
              <a:latin typeface="Verdana" pitchFamily="34" charset="0"/>
            </a:endParaRPr>
          </a:p>
        </p:txBody>
      </p:sp>
      <p:sp>
        <p:nvSpPr>
          <p:cNvPr id="1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2436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Compétitivité</a:t>
            </a:r>
            <a:endParaRPr lang="es-PE" sz="2600" dirty="0"/>
          </a:p>
        </p:txBody>
      </p:sp>
      <p:sp>
        <p:nvSpPr>
          <p:cNvPr id="3" name="Marcador de contenido 2"/>
          <p:cNvSpPr>
            <a:spLocks noGrp="1"/>
          </p:cNvSpPr>
          <p:nvPr>
            <p:ph idx="1"/>
          </p:nvPr>
        </p:nvSpPr>
        <p:spPr/>
        <p:txBody>
          <a:bodyPr rtlCol="0">
            <a:normAutofit/>
          </a:bodyPr>
          <a:lstStyle/>
          <a:p>
            <a:pPr marL="0" indent="0" algn="ctr" defTabSz="449263" rtl="0">
              <a:spcBef>
                <a:spcPts val="8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fr" sz="2800">
                <a:solidFill>
                  <a:schemeClr val="accent4">
                    <a:lumMod val="25000"/>
                  </a:schemeClr>
                </a:solidFill>
              </a:rPr>
              <a:t>Améliorer l’environnement des affaires contribue à améliorer la </a:t>
            </a:r>
            <a:r>
              <a:rPr lang="fr" sz="2800">
                <a:solidFill>
                  <a:schemeClr val="accent1"/>
                </a:solidFill>
              </a:rPr>
              <a:t>compétitivité </a:t>
            </a:r>
            <a:r>
              <a:rPr lang="fr" sz="2800">
                <a:solidFill>
                  <a:schemeClr val="accent4">
                    <a:lumMod val="25000"/>
                  </a:schemeClr>
                </a:solidFill>
              </a:rPr>
              <a:t>du pays!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3284538"/>
            <a:ext cx="6819900" cy="270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69674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400"/>
              <a:t>Environnement des affaires, croissance et réduction de la pauvreté</a:t>
            </a:r>
            <a:endParaRPr lang="es-PE" sz="2400" dirty="0"/>
          </a:p>
        </p:txBody>
      </p:sp>
      <p:sp>
        <p:nvSpPr>
          <p:cNvPr id="4" name="Rectangle 4"/>
          <p:cNvSpPr/>
          <p:nvPr/>
        </p:nvSpPr>
        <p:spPr>
          <a:xfrm>
            <a:off x="483154" y="5700443"/>
            <a:ext cx="7704856" cy="590593"/>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p>
            <a:pPr algn="ctr" rtl="0"/>
            <a:r>
              <a:rPr lang="fr" sz="2000" b="1" dirty="0">
                <a:solidFill>
                  <a:schemeClr val="bg1"/>
                </a:solidFill>
                <a:latin typeface="Arial" panose="020B0604020202020204" pitchFamily="34" charset="0"/>
                <a:cs typeface="Arial" panose="020B0604020202020204" pitchFamily="34" charset="0"/>
              </a:rPr>
              <a:t>Environnement des affaires favorable</a:t>
            </a:r>
          </a:p>
        </p:txBody>
      </p:sp>
      <p:sp>
        <p:nvSpPr>
          <p:cNvPr id="6" name="Right Arrow 13"/>
          <p:cNvSpPr/>
          <p:nvPr/>
        </p:nvSpPr>
        <p:spPr>
          <a:xfrm rot="16200000">
            <a:off x="2391225" y="3219505"/>
            <a:ext cx="3220339" cy="1350150"/>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 name="Rectangle 6"/>
          <p:cNvSpPr/>
          <p:nvPr/>
        </p:nvSpPr>
        <p:spPr>
          <a:xfrm>
            <a:off x="914587" y="3929497"/>
            <a:ext cx="2268252" cy="8640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rtl="0"/>
            <a:r>
              <a:rPr lang="fr" sz="1600" b="1">
                <a:solidFill>
                  <a:schemeClr val="bg1"/>
                </a:solidFill>
                <a:latin typeface="Arial" panose="020B0604020202020204" pitchFamily="34" charset="0"/>
                <a:cs typeface="Arial" panose="020B0604020202020204" pitchFamily="34" charset="0"/>
              </a:rPr>
              <a:t>Niveau de productivité</a:t>
            </a:r>
          </a:p>
        </p:txBody>
      </p:sp>
      <p:sp>
        <p:nvSpPr>
          <p:cNvPr id="8" name="Rectangle 6"/>
          <p:cNvSpPr/>
          <p:nvPr/>
        </p:nvSpPr>
        <p:spPr>
          <a:xfrm>
            <a:off x="5027285" y="3919702"/>
            <a:ext cx="22682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1" dirty="0">
                <a:solidFill>
                  <a:schemeClr val="bg1"/>
                </a:solidFill>
                <a:latin typeface="Arial" panose="020B0604020202020204" pitchFamily="34" charset="0"/>
                <a:cs typeface="Arial" panose="020B0604020202020204" pitchFamily="34" charset="0"/>
              </a:rPr>
              <a:t>Compétitivité de mon pays</a:t>
            </a:r>
          </a:p>
        </p:txBody>
      </p:sp>
      <p:sp>
        <p:nvSpPr>
          <p:cNvPr id="9" name="Text Box 7"/>
          <p:cNvSpPr txBox="1">
            <a:spLocks noChangeArrowheads="1"/>
          </p:cNvSpPr>
          <p:nvPr/>
        </p:nvSpPr>
        <p:spPr bwMode="auto">
          <a:xfrm>
            <a:off x="5262819" y="2754885"/>
            <a:ext cx="2319866" cy="720000"/>
          </a:xfrm>
          <a:prstGeom prst="rect">
            <a:avLst/>
          </a:prstGeom>
          <a:solidFill>
            <a:schemeClr val="accent3"/>
          </a:solidFill>
          <a:ln w="9525">
            <a:solidFill>
              <a:schemeClr val="folHlink"/>
            </a:solidFill>
            <a:miter lim="800000"/>
            <a:headEnd/>
            <a:tailEnd/>
          </a:ln>
        </p:spPr>
        <p:txBody>
          <a:bodyPr wrap="non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hangingPunct="1"/>
            <a:r>
              <a:rPr lang="fr" sz="1400" b="1">
                <a:solidFill>
                  <a:schemeClr val="bg1"/>
                </a:solidFill>
                <a:latin typeface="Arial" panose="020B0604020202020204" pitchFamily="34" charset="0"/>
                <a:cs typeface="Arial" panose="020B0604020202020204" pitchFamily="34" charset="0"/>
              </a:rPr>
              <a:t>Amélioration de la </a:t>
            </a:r>
          </a:p>
          <a:p>
            <a:pPr algn="ctr" rtl="0" eaLnBrk="1" hangingPunct="1"/>
            <a:r>
              <a:rPr lang="fr" sz="1400" b="1">
                <a:solidFill>
                  <a:schemeClr val="bg1"/>
                </a:solidFill>
                <a:latin typeface="Arial" panose="020B0604020202020204" pitchFamily="34" charset="0"/>
                <a:cs typeface="Arial" panose="020B0604020202020204" pitchFamily="34" charset="0"/>
              </a:rPr>
              <a:t>balance courante </a:t>
            </a:r>
          </a:p>
          <a:p>
            <a:pPr algn="ctr" rtl="0" eaLnBrk="1" hangingPunct="1"/>
            <a:r>
              <a:rPr lang="fr" sz="1400" b="1">
                <a:solidFill>
                  <a:schemeClr val="bg1"/>
                </a:solidFill>
                <a:latin typeface="Arial" panose="020B0604020202020204" pitchFamily="34" charset="0"/>
                <a:cs typeface="Arial" panose="020B0604020202020204" pitchFamily="34" charset="0"/>
              </a:rPr>
              <a:t>et accumulation de capital</a:t>
            </a:r>
          </a:p>
          <a:p>
            <a:pPr rtl="0" eaLnBrk="1" hangingPunct="1"/>
            <a:endParaRPr lang="en-GB" sz="1600" b="1" dirty="0">
              <a:solidFill>
                <a:schemeClr val="bg1"/>
              </a:solidFill>
              <a:latin typeface="Verdana" pitchFamily="34" charset="0"/>
            </a:endParaRPr>
          </a:p>
        </p:txBody>
      </p:sp>
      <p:sp>
        <p:nvSpPr>
          <p:cNvPr id="10" name="Text Box 8"/>
          <p:cNvSpPr txBox="1">
            <a:spLocks noChangeArrowheads="1"/>
          </p:cNvSpPr>
          <p:nvPr/>
        </p:nvSpPr>
        <p:spPr bwMode="auto">
          <a:xfrm>
            <a:off x="5661375" y="1973012"/>
            <a:ext cx="2252540" cy="307777"/>
          </a:xfrm>
          <a:prstGeom prst="rect">
            <a:avLst/>
          </a:prstGeom>
          <a:solidFill>
            <a:srgbClr val="4472C4"/>
          </a:solidFill>
          <a:ln w="9525">
            <a:solidFill>
              <a:schemeClr val="accent1"/>
            </a:solidFill>
            <a:miter lim="800000"/>
            <a:headEnd/>
            <a:tailEnd/>
          </a:ln>
        </p:spPr>
        <p:txBody>
          <a:bodyPr wrap="non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rtl="0" eaLnBrk="1" hangingPunct="1"/>
            <a:r>
              <a:rPr lang="fr" sz="1400" b="1" dirty="0">
                <a:solidFill>
                  <a:schemeClr val="bg1"/>
                </a:solidFill>
                <a:latin typeface="Arial" panose="020B0604020202020204" pitchFamily="34" charset="0"/>
                <a:cs typeface="Arial" panose="020B0604020202020204" pitchFamily="34" charset="0"/>
              </a:rPr>
              <a:t>Croissance économique</a:t>
            </a:r>
          </a:p>
        </p:txBody>
      </p:sp>
      <p:sp>
        <p:nvSpPr>
          <p:cNvPr id="11" name="Text Box 9"/>
          <p:cNvSpPr txBox="1">
            <a:spLocks noChangeArrowheads="1"/>
          </p:cNvSpPr>
          <p:nvPr/>
        </p:nvSpPr>
        <p:spPr bwMode="auto">
          <a:xfrm>
            <a:off x="2843808" y="1262203"/>
            <a:ext cx="2250937" cy="523220"/>
          </a:xfrm>
          <a:prstGeom prst="rect">
            <a:avLst/>
          </a:prstGeom>
          <a:solidFill>
            <a:srgbClr val="5B9BD5">
              <a:lumMod val="60000"/>
              <a:lumOff val="40000"/>
            </a:srgbClr>
          </a:solidFill>
          <a:ln w="9525">
            <a:solidFill>
              <a:schemeClr val="accent4"/>
            </a:solidFill>
            <a:miter lim="800000"/>
            <a:headEnd/>
            <a:tailEnd/>
          </a:ln>
        </p:spPr>
        <p:txBody>
          <a:bodyPr wrap="non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hangingPunct="1"/>
            <a:r>
              <a:rPr lang="fr" sz="1400" b="1" dirty="0">
                <a:solidFill>
                  <a:schemeClr val="bg1"/>
                </a:solidFill>
                <a:latin typeface="Arial" panose="020B0604020202020204" pitchFamily="34" charset="0"/>
                <a:cs typeface="Arial" panose="020B0604020202020204" pitchFamily="34" charset="0"/>
              </a:rPr>
              <a:t>Gains de prospérité &amp; </a:t>
            </a:r>
          </a:p>
          <a:p>
            <a:pPr algn="ctr" rtl="0" eaLnBrk="1" hangingPunct="1"/>
            <a:r>
              <a:rPr lang="fr" sz="1400" b="1" dirty="0">
                <a:solidFill>
                  <a:schemeClr val="bg1"/>
                </a:solidFill>
                <a:latin typeface="Arial" panose="020B0604020202020204" pitchFamily="34" charset="0"/>
                <a:cs typeface="Arial" panose="020B0604020202020204" pitchFamily="34" charset="0"/>
              </a:rPr>
              <a:t>réduction de la </a:t>
            </a:r>
            <a:r>
              <a:rPr lang="fr" sz="1400" b="1" dirty="0" smtClean="0">
                <a:solidFill>
                  <a:schemeClr val="bg1"/>
                </a:solidFill>
                <a:latin typeface="Arial" panose="020B0604020202020204" pitchFamily="34" charset="0"/>
                <a:cs typeface="Arial" panose="020B0604020202020204" pitchFamily="34" charset="0"/>
              </a:rPr>
              <a:t>pauvreté</a:t>
            </a:r>
            <a:endParaRPr kumimoji="0" lang="en-GB" sz="1400" b="1" i="0" u="none" strike="noStrike" kern="0" cap="none" spc="0" normalizeH="0" baseline="0" noProof="0" dirty="0">
              <a:ln>
                <a:noFill/>
              </a:ln>
              <a:solidFill>
                <a:prstClr val="white"/>
              </a:solidFill>
              <a:effectLst/>
              <a:uLnTx/>
              <a:uFillTx/>
              <a:latin typeface="Verdana" pitchFamily="34" charset="0"/>
            </a:endParaRPr>
          </a:p>
        </p:txBody>
      </p:sp>
      <p:sp>
        <p:nvSpPr>
          <p:cNvPr id="12" name="Text Box 6"/>
          <p:cNvSpPr txBox="1">
            <a:spLocks noChangeArrowheads="1"/>
          </p:cNvSpPr>
          <p:nvPr/>
        </p:nvSpPr>
        <p:spPr bwMode="auto">
          <a:xfrm>
            <a:off x="1479975" y="2859610"/>
            <a:ext cx="1495529" cy="738664"/>
          </a:xfrm>
          <a:prstGeom prst="rect">
            <a:avLst/>
          </a:prstGeom>
          <a:solidFill>
            <a:srgbClr val="4472C4">
              <a:lumMod val="75000"/>
            </a:srgbClr>
          </a:solidFill>
          <a:ln w="9525">
            <a:solidFill>
              <a:schemeClr val="accent2"/>
            </a:solidFill>
            <a:miter lim="800000"/>
            <a:headEnd/>
            <a:tailEnd/>
          </a:ln>
        </p:spPr>
        <p:txBody>
          <a:bodyPr wrap="squar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hangingPunct="1"/>
            <a:r>
              <a:rPr lang="fr" sz="1400" b="1" dirty="0">
                <a:solidFill>
                  <a:schemeClr val="bg1"/>
                </a:solidFill>
                <a:latin typeface="Arial" panose="020B0604020202020204" pitchFamily="34" charset="0"/>
                <a:cs typeface="Arial" panose="020B0604020202020204" pitchFamily="34" charset="0"/>
              </a:rPr>
              <a:t>Accroissement de la part de </a:t>
            </a:r>
            <a:r>
              <a:rPr lang="fr" sz="1400" b="1" dirty="0" smtClean="0">
                <a:solidFill>
                  <a:schemeClr val="bg1"/>
                </a:solidFill>
                <a:latin typeface="Arial" panose="020B0604020202020204" pitchFamily="34" charset="0"/>
                <a:cs typeface="Arial" panose="020B0604020202020204" pitchFamily="34" charset="0"/>
              </a:rPr>
              <a:t>marché</a:t>
            </a:r>
            <a:endParaRPr kumimoji="0" lang="en-GB" sz="1400" b="1" i="0" u="none" strike="noStrike" kern="0" cap="none" spc="0" normalizeH="0" baseline="0" noProof="0" dirty="0">
              <a:ln>
                <a:noFill/>
              </a:ln>
              <a:solidFill>
                <a:prstClr val="white"/>
              </a:solidFill>
              <a:effectLst/>
              <a:uLnTx/>
              <a:uFillTx/>
              <a:latin typeface="Verdana" pitchFamily="34" charset="0"/>
            </a:endParaRPr>
          </a:p>
        </p:txBody>
      </p:sp>
      <p:sp>
        <p:nvSpPr>
          <p:cNvPr id="13" name="Right Arrow 12"/>
          <p:cNvSpPr/>
          <p:nvPr/>
        </p:nvSpPr>
        <p:spPr>
          <a:xfrm rot="18270828">
            <a:off x="2373612" y="4967375"/>
            <a:ext cx="684076" cy="57606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Right Arrow 11"/>
          <p:cNvSpPr/>
          <p:nvPr/>
        </p:nvSpPr>
        <p:spPr>
          <a:xfrm rot="13813603">
            <a:off x="5759533" y="4969492"/>
            <a:ext cx="684076" cy="576064"/>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35567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Mais qu’est-ce que la compétitivité?</a:t>
            </a:r>
            <a:endParaRPr lang="es-PE" sz="2600" dirty="0"/>
          </a:p>
        </p:txBody>
      </p:sp>
      <p:sp>
        <p:nvSpPr>
          <p:cNvPr id="4" name="Rounded Rectangle 5"/>
          <p:cNvSpPr/>
          <p:nvPr/>
        </p:nvSpPr>
        <p:spPr>
          <a:xfrm>
            <a:off x="1566069" y="1988840"/>
            <a:ext cx="5958259" cy="3645727"/>
          </a:xfrm>
          <a:prstGeom prst="roundRect">
            <a:avLst/>
          </a:prstGeom>
          <a:solidFill>
            <a:srgbClr val="0070C0">
              <a:alpha val="75000"/>
            </a:srgb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fr" sz="2000" b="1">
                <a:ln w="1905"/>
                <a:solidFill>
                  <a:schemeClr val="accent4">
                    <a:lumMod val="9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Le Forum économique mondial définit la compétitivité comme étant: </a:t>
            </a:r>
          </a:p>
          <a:p>
            <a:pPr algn="ctr" rtl="0">
              <a:defRPr/>
            </a:pPr>
            <a:endParaRPr lang="en-US" sz="2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rtl="0">
              <a:defRPr/>
            </a:pPr>
            <a:r>
              <a:rPr lang="fr" sz="2000">
                <a:solidFill>
                  <a:schemeClr val="bg1"/>
                </a:solidFill>
                <a:latin typeface="Arial" panose="020B0604020202020204" pitchFamily="34" charset="0"/>
                <a:cs typeface="Arial" panose="020B0604020202020204" pitchFamily="34" charset="0"/>
              </a:rPr>
              <a:t>« L’ensemble des institutions, des politiques et des facteurs qui déterminent le niveau de </a:t>
            </a:r>
            <a:r>
              <a:rPr lang="fr" sz="2000" b="1">
                <a:solidFill>
                  <a:schemeClr val="bg1"/>
                </a:solidFill>
                <a:latin typeface="Arial" panose="020B0604020202020204" pitchFamily="34" charset="0"/>
                <a:cs typeface="Arial" panose="020B0604020202020204" pitchFamily="34" charset="0"/>
              </a:rPr>
              <a:t>productivité</a:t>
            </a:r>
            <a:r>
              <a:rPr lang="fr" sz="2000">
                <a:solidFill>
                  <a:schemeClr val="bg1"/>
                </a:solidFill>
                <a:latin typeface="Arial" panose="020B0604020202020204" pitchFamily="34" charset="0"/>
                <a:cs typeface="Arial" panose="020B0604020202020204" pitchFamily="34" charset="0"/>
              </a:rPr>
              <a:t> d’un pays »</a:t>
            </a:r>
          </a:p>
          <a:p>
            <a:pPr algn="ctr" rtl="0">
              <a:defRPr/>
            </a:pPr>
            <a:endParaRPr lang="en-US" sz="2000" dirty="0">
              <a:solidFill>
                <a:prstClr val="white"/>
              </a:solidFill>
              <a:latin typeface="Arial" panose="020B0604020202020204" pitchFamily="34" charset="0"/>
              <a:cs typeface="Arial" panose="020B0604020202020204" pitchFamily="34" charset="0"/>
            </a:endParaRPr>
          </a:p>
          <a:p>
            <a:pPr algn="ctr" rtl="0">
              <a:defRPr/>
            </a:pPr>
            <a:r>
              <a:rPr lang="fr" sz="2000" i="1">
                <a:solidFill>
                  <a:schemeClr val="bg1"/>
                </a:solidFill>
                <a:latin typeface="Arial" panose="020B0604020202020204" pitchFamily="34" charset="0"/>
                <a:cs typeface="Arial" panose="020B0604020202020204" pitchFamily="34" charset="0"/>
              </a:rPr>
              <a:t>Le niveau de productivité détermine à son tour le niveau de prospérité auquel peut accéder une économie</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1156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Compétitivité et environnement favorable: indices et classements </a:t>
            </a:r>
            <a:endParaRPr lang="es-PE" sz="1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53960"/>
            <a:ext cx="4243227" cy="182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68" y="1937936"/>
            <a:ext cx="2039867" cy="203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827" y="4486275"/>
            <a:ext cx="11715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4486275"/>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4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Rapport mondial sur la compétitivité: aspects essentiels</a:t>
            </a:r>
            <a:endParaRPr lang="es-PE" sz="2000" dirty="0"/>
          </a:p>
        </p:txBody>
      </p:sp>
      <p:sp>
        <p:nvSpPr>
          <p:cNvPr id="3" name="Marcador de contenido 2"/>
          <p:cNvSpPr>
            <a:spLocks noGrp="1"/>
          </p:cNvSpPr>
          <p:nvPr>
            <p:ph idx="1"/>
          </p:nvPr>
        </p:nvSpPr>
        <p:spPr>
          <a:xfrm>
            <a:off x="497512" y="1484784"/>
            <a:ext cx="8229600" cy="5373216"/>
          </a:xfrm>
        </p:spPr>
        <p:txBody>
          <a:bodyPr rtlCol="0">
            <a:normAutofit/>
          </a:bodyPr>
          <a:lstStyle/>
          <a:p>
            <a:pPr rtl="0"/>
            <a:r>
              <a:rPr lang="fr" sz="2000">
                <a:solidFill>
                  <a:schemeClr val="accent4">
                    <a:lumMod val="25000"/>
                  </a:schemeClr>
                </a:solidFill>
              </a:rPr>
              <a:t>Compare 144 économies </a:t>
            </a:r>
          </a:p>
          <a:p>
            <a:pPr rtl="0"/>
            <a:r>
              <a:rPr lang="fr" sz="2000">
                <a:solidFill>
                  <a:schemeClr val="accent4">
                    <a:lumMod val="25000"/>
                  </a:schemeClr>
                </a:solidFill>
              </a:rPr>
              <a:t>160 institutions partenaires</a:t>
            </a:r>
          </a:p>
          <a:p>
            <a:pPr rtl="0"/>
            <a:r>
              <a:rPr lang="fr" sz="2000">
                <a:solidFill>
                  <a:schemeClr val="accent4">
                    <a:lumMod val="25000"/>
                  </a:schemeClr>
                </a:solidFill>
              </a:rPr>
              <a:t>Basé sur le travail de Porter</a:t>
            </a:r>
          </a:p>
          <a:p>
            <a:pPr rtl="0"/>
            <a:r>
              <a:rPr lang="fr" sz="2000">
                <a:solidFill>
                  <a:schemeClr val="accent4">
                    <a:lumMod val="25000"/>
                  </a:schemeClr>
                </a:solidFill>
              </a:rPr>
              <a:t>Développé par Sala-i-Martin, Columbia et Artadi, Bocconi.</a:t>
            </a:r>
          </a:p>
          <a:p>
            <a:pPr rtl="0"/>
            <a:r>
              <a:rPr lang="fr" sz="2000">
                <a:solidFill>
                  <a:schemeClr val="accent4">
                    <a:lumMod val="25000"/>
                  </a:schemeClr>
                </a:solidFill>
              </a:rPr>
              <a:t>Utilise l’indice 100</a:t>
            </a:r>
          </a:p>
          <a:p>
            <a:pPr rtl="0"/>
            <a:r>
              <a:rPr lang="fr" sz="2000">
                <a:solidFill>
                  <a:schemeClr val="accent4">
                    <a:lumMod val="25000"/>
                  </a:schemeClr>
                </a:solidFill>
              </a:rPr>
              <a:t>Constitue une moyenne pondérée de nombreuses composantes différentes</a:t>
            </a:r>
          </a:p>
          <a:p>
            <a:pPr rtl="0"/>
            <a:r>
              <a:rPr lang="fr" sz="2000">
                <a:solidFill>
                  <a:schemeClr val="accent4">
                    <a:lumMod val="25000"/>
                  </a:schemeClr>
                </a:solidFill>
              </a:rPr>
              <a:t>Composantes regroupées sous 12 piliers </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6682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Rapport mondial sur la compétitivité: données utilisées</a:t>
            </a:r>
            <a:endParaRPr lang="es-PE" sz="2000" dirty="0"/>
          </a:p>
        </p:txBody>
      </p:sp>
      <p:sp>
        <p:nvSpPr>
          <p:cNvPr id="3" name="Marcador de contenido 2"/>
          <p:cNvSpPr>
            <a:spLocks noGrp="1"/>
          </p:cNvSpPr>
          <p:nvPr>
            <p:ph idx="1"/>
          </p:nvPr>
        </p:nvSpPr>
        <p:spPr>
          <a:xfrm>
            <a:off x="421196" y="2015744"/>
            <a:ext cx="8229600" cy="4857403"/>
          </a:xfrm>
        </p:spPr>
        <p:txBody>
          <a:bodyPr rtlCol="0">
            <a:normAutofit/>
          </a:bodyPr>
          <a:lstStyle/>
          <a:p>
            <a:pPr rtl="0"/>
            <a:r>
              <a:rPr lang="fr" sz="2400">
                <a:solidFill>
                  <a:schemeClr val="accent4">
                    <a:lumMod val="25000"/>
                  </a:schemeClr>
                </a:solidFill>
              </a:rPr>
              <a:t>Statistiques provenant d’organisations publiques internationales et d’entreprises privées</a:t>
            </a:r>
          </a:p>
          <a:p>
            <a:pPr marL="0" indent="0" rtl="0">
              <a:buNone/>
            </a:pPr>
            <a:endParaRPr lang="en-US" sz="2400" dirty="0">
              <a:solidFill>
                <a:schemeClr val="accent4">
                  <a:lumMod val="25000"/>
                </a:schemeClr>
              </a:solidFill>
            </a:endParaRPr>
          </a:p>
          <a:p>
            <a:pPr rtl="0"/>
            <a:r>
              <a:rPr lang="fr" sz="2400">
                <a:solidFill>
                  <a:schemeClr val="accent4">
                    <a:lumMod val="25000"/>
                  </a:schemeClr>
                </a:solidFill>
              </a:rPr>
              <a:t>Sondages d’opinion auprès des dirigeants</a:t>
            </a:r>
          </a:p>
        </p:txBody>
      </p:sp>
      <p:sp>
        <p:nvSpPr>
          <p:cNvPr id="4"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TextBox 4"/>
          <p:cNvSpPr txBox="1"/>
          <p:nvPr/>
        </p:nvSpPr>
        <p:spPr>
          <a:xfrm>
            <a:off x="611560" y="6381328"/>
            <a:ext cx="4885568" cy="369332"/>
          </a:xfrm>
          <a:prstGeom prst="rect">
            <a:avLst/>
          </a:prstGeom>
          <a:noFill/>
        </p:spPr>
        <p:txBody>
          <a:bodyPr wrap="none" rtlCol="0">
            <a:spAutoFit/>
          </a:bodyPr>
          <a:lstStyle/>
          <a:p>
            <a:pPr rtl="0"/>
            <a:r>
              <a:rPr lang="fr">
                <a:solidFill>
                  <a:schemeClr val="accent1"/>
                </a:solidFill>
              </a:rPr>
              <a:t>Pour plus d’informations: https://www.weforum.org/</a:t>
            </a:r>
          </a:p>
        </p:txBody>
      </p:sp>
    </p:spTree>
    <p:extLst>
      <p:ext uri="{BB962C8B-B14F-4D97-AF65-F5344CB8AC3E}">
        <p14:creationId xmlns:p14="http://schemas.microsoft.com/office/powerpoint/2010/main" val="27416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1680</TotalTime>
  <Words>1648</Words>
  <Application>Microsoft Office PowerPoint</Application>
  <PresentationFormat>On-screen Show (4:3)</PresentationFormat>
  <Paragraphs>232</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Tahoma</vt:lpstr>
      <vt:lpstr>Times New Roman</vt:lpstr>
      <vt:lpstr>Verdana</vt:lpstr>
      <vt:lpstr>Wingdings</vt:lpstr>
      <vt:lpstr>Theme1</vt:lpstr>
      <vt:lpstr>PowerPoint Presentation</vt:lpstr>
      <vt:lpstr>Plaidoyer et lobbying</vt:lpstr>
      <vt:lpstr>Qu’est-ce que l’environnement des affaires?</vt:lpstr>
      <vt:lpstr>Compétitivité</vt:lpstr>
      <vt:lpstr>Environnement des affaires, croissance et réduction de la pauvreté</vt:lpstr>
      <vt:lpstr>Mais qu’est-ce que la compétitivité?</vt:lpstr>
      <vt:lpstr>Compétitivité et environnement favorable: indices et classements </vt:lpstr>
      <vt:lpstr>Rapport mondial sur la compétitivité: aspects essentiels</vt:lpstr>
      <vt:lpstr>Rapport mondial sur la compétitivité: données utilisées</vt:lpstr>
      <vt:lpstr>PowerPoint Presentation</vt:lpstr>
      <vt:lpstr>PowerPoint Presentation</vt:lpstr>
      <vt:lpstr>Êtes-vous d’accord avec les chefs d’entreprises kazakhs? Pour discussion</vt:lpstr>
      <vt:lpstr>PowerPoint Presentation</vt:lpstr>
      <vt:lpstr>Êtes-vous d’accord avec les chefs d’entreprises boliviens? Pour discussion</vt:lpstr>
      <vt:lpstr>Banque mondiale: indice de facilité de faire des affaires</vt:lpstr>
      <vt:lpstr>Indice de facilité de faire des affaires: aspects essentiels</vt:lpstr>
      <vt:lpstr>Facilité de faire des affaires: classement</vt:lpstr>
      <vt:lpstr>Facilité de faire des affaires au Kazakhstan</vt:lpstr>
      <vt:lpstr>Facilité de faire des affaires en Bolivie</vt:lpstr>
      <vt:lpstr>L’environnement propice aux entreprises durables (EESE) de l’OIT</vt:lpstr>
      <vt:lpstr>Nous avons regroupé les 17 piliers, 4 secteurs et 5 contextes</vt:lpstr>
      <vt:lpstr>EESE Équateur</vt:lpstr>
      <vt:lpstr>EESE Équateur </vt:lpstr>
      <vt:lpstr> EESE-Data est conçue dans le Cadre de l’entreprise durable..... Prés de 400 indicateurs par pays dans EESE-Data... </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Michael Scheen</cp:lastModifiedBy>
  <cp:revision>193</cp:revision>
  <dcterms:created xsi:type="dcterms:W3CDTF">2014-08-07T13:00:49Z</dcterms:created>
  <dcterms:modified xsi:type="dcterms:W3CDTF">2018-11-29T15:28:50Z</dcterms:modified>
</cp:coreProperties>
</file>