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handoutMasterIdLst>
    <p:handoutMasterId r:id="rId28"/>
  </p:handoutMasterIdLst>
  <p:sldIdLst>
    <p:sldId id="276" r:id="rId2"/>
    <p:sldId id="340" r:id="rId3"/>
    <p:sldId id="288" r:id="rId4"/>
    <p:sldId id="289" r:id="rId5"/>
    <p:sldId id="290" r:id="rId6"/>
    <p:sldId id="291" r:id="rId7"/>
    <p:sldId id="294"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1C"/>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4560" autoAdjust="0"/>
  </p:normalViewPr>
  <p:slideViewPr>
    <p:cSldViewPr>
      <p:cViewPr varScale="1">
        <p:scale>
          <a:sx n="77" d="100"/>
          <a:sy n="77" d="100"/>
        </p:scale>
        <p:origin x="84"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25.10.2018</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es-ES"/>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25/10/2018</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s-ES"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s-ES"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organizaciones empresariales y de empleadores representan los intereses de las empresas para garantizar que los agentes económicos puedan influir en el entorno político, social y económico, con el fin de propiciar el BIENESTAR, es decir, la estabilidad, el crecimiento, la creación de empleo, el trabajo decente y la reducción de la pobreza. </a:t>
            </a:r>
          </a:p>
          <a:p>
            <a:r>
              <a:rPr lang="es-ES" dirty="0"/>
              <a:t>Las organizaciones empresariales y de empleadores deben hacer campaña para conseguir que cada una de las condiciones subyacentes de los entornos políticos, sociales y económicos lleven al bienestar:</a:t>
            </a:r>
          </a:p>
          <a:p>
            <a:r>
              <a:rPr lang="es-ES" dirty="0"/>
              <a:t>Buen entorno empresarial</a:t>
            </a:r>
          </a:p>
          <a:p>
            <a:r>
              <a:rPr lang="es-ES" dirty="0"/>
              <a:t>Aumento de la productividad</a:t>
            </a:r>
          </a:p>
          <a:p>
            <a:r>
              <a:rPr lang="es-ES" dirty="0"/>
              <a:t>Competitividad</a:t>
            </a:r>
          </a:p>
          <a:p>
            <a:r>
              <a:rPr lang="es-ES" dirty="0"/>
              <a:t>Lo cual se traduce en un aumento de las exportaciones</a:t>
            </a:r>
          </a:p>
          <a:p>
            <a:r>
              <a:rPr lang="es-ES" dirty="0"/>
              <a:t>Lo cual  se traduce en un mejor saldo en cuenta corriente</a:t>
            </a:r>
          </a:p>
          <a:p>
            <a:r>
              <a:rPr lang="es-ES" dirty="0"/>
              <a:t>Lo cual se traduce en un mayor crecimiento y estabilidad</a:t>
            </a:r>
          </a:p>
        </p:txBody>
      </p:sp>
      <p:sp>
        <p:nvSpPr>
          <p:cNvPr id="4" name="Marcador de número de diapositiva 3"/>
          <p:cNvSpPr>
            <a:spLocks noGrp="1"/>
          </p:cNvSpPr>
          <p:nvPr>
            <p:ph type="sldNum" sz="quarter" idx="10"/>
          </p:nvPr>
        </p:nvSpPr>
        <p:spPr/>
        <p:txBody>
          <a:bodyPr/>
          <a:lstStyle/>
          <a:p>
            <a:fld id="{491BB93F-D445-47D8-A284-AD967FE4B214}" type="slidenum">
              <a:rPr lang="en-GB" smtClean="0"/>
              <a:t>5</a:t>
            </a:fld>
            <a:endParaRPr lang="es-ES" dirty="0"/>
          </a:p>
        </p:txBody>
      </p:sp>
    </p:spTree>
    <p:extLst>
      <p:ext uri="{BB962C8B-B14F-4D97-AF65-F5344CB8AC3E}">
        <p14:creationId xmlns:p14="http://schemas.microsoft.com/office/powerpoint/2010/main" val="202310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9</a:t>
            </a:fld>
            <a:endParaRPr lang="es-ES" dirty="0"/>
          </a:p>
        </p:txBody>
      </p:sp>
    </p:spTree>
    <p:extLst>
      <p:ext uri="{BB962C8B-B14F-4D97-AF65-F5344CB8AC3E}">
        <p14:creationId xmlns:p14="http://schemas.microsoft.com/office/powerpoint/2010/main" val="406074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18</a:t>
            </a:fld>
            <a:endParaRPr lang="es-ES" dirty="0"/>
          </a:p>
        </p:txBody>
      </p:sp>
    </p:spTree>
    <p:extLst>
      <p:ext uri="{BB962C8B-B14F-4D97-AF65-F5344CB8AC3E}">
        <p14:creationId xmlns:p14="http://schemas.microsoft.com/office/powerpoint/2010/main" val="257943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Área económica:</a:t>
            </a:r>
          </a:p>
          <a:p>
            <a:endParaRPr lang="es-ES" dirty="0"/>
          </a:p>
          <a:p>
            <a:pPr marL="171450" lvl="0" indent="-171450">
              <a:buFont typeface="Arial" panose="020B0604020202020204" pitchFamily="34" charset="0"/>
              <a:buChar char="•"/>
            </a:pPr>
            <a:r>
              <a:rPr lang="es-ES" dirty="0"/>
              <a:t>índice de crecimiento real del PIB: El índice de crecimiento de la economía ecuatoriana ha mostrado una tendencia a la baja evidente en los últimos años (gráfico 6). Existe una correlación importante entre el crecimiento de la economía y la variación en el precio del petróleo, lo que demuestra que el país sigue siendo muy dependiente y vulnerable a las fluctuaciones en los mercados internacionales de crudo. Asimismo, la recesión económica ha conllevado una disminución del crecimiento de la renta per cápita.</a:t>
            </a:r>
          </a:p>
          <a:p>
            <a:endParaRPr lang="es-ES" dirty="0"/>
          </a:p>
          <a:p>
            <a:pPr marL="171450" indent="-171450">
              <a:buFont typeface="Arial" panose="020B0604020202020204" pitchFamily="34" charset="0"/>
              <a:buChar char="•"/>
            </a:pPr>
            <a:r>
              <a:rPr lang="es-ES" dirty="0"/>
              <a:t>Exportaciones totales: Las exportaciones e importaciones de Ecuador han mantenido una tendencia al alza en los últimos años; sin embargo, el índice de crecimiento de estas variables se ha reducido considerablemente. Al analizar las exportaciones según el tipo de producto, se observa que las exportaciones de productos primarios mantuvo una tendencia al alza en los últimos años. </a:t>
            </a:r>
            <a:r>
              <a:rPr lang="es-ES" dirty="0" smtClean="0"/>
              <a:t>La </a:t>
            </a:r>
            <a:r>
              <a:rPr lang="es-ES" dirty="0"/>
              <a:t>exportación de bienes procesados sufrió una reducción considerable tras 2013, lo que implicó que las exportaciones de bienes manufacturados en 2014 fueron un 21% inferiores a las de 2012.</a:t>
            </a:r>
          </a:p>
          <a:p>
            <a:endParaRPr lang="es-ES" dirty="0"/>
          </a:p>
          <a:p>
            <a:endParaRPr lang="es-ES" dirty="0"/>
          </a:p>
          <a:p>
            <a:r>
              <a:rPr lang="es-ES" dirty="0"/>
              <a:t>Área social:</a:t>
            </a:r>
          </a:p>
          <a:p>
            <a:endParaRPr lang="es-ES" dirty="0"/>
          </a:p>
          <a:p>
            <a:pPr marL="171450" indent="-171450">
              <a:buFont typeface="Arial" panose="020B0604020202020204" pitchFamily="34" charset="0"/>
              <a:buChar char="•"/>
            </a:pPr>
            <a:r>
              <a:rPr lang="es-ES" dirty="0"/>
              <a:t>Índice de matrícula en educación secundaria: La falta de recursos económicos es la principal razón para no asistir a las instituciones educativas. Sin embargo, este motivo ha perdido peso en los últimos años, pasando de un 55% en 2004 a un 31% en 2013. Otros motivos de peso fueron: falta de interés (15,%), enfermedad o discapacidad (12,5%) y empleo (9,6%).</a:t>
            </a:r>
          </a:p>
          <a:p>
            <a:endParaRPr lang="es-ES" dirty="0"/>
          </a:p>
          <a:p>
            <a:pPr marL="171450" indent="-171450">
              <a:buFont typeface="Arial" panose="020B0604020202020204" pitchFamily="34" charset="0"/>
              <a:buChar char="•"/>
            </a:pPr>
            <a:r>
              <a:rPr lang="es-ES" dirty="0"/>
              <a:t>Acceso al seguro de salud.</a:t>
            </a:r>
          </a:p>
        </p:txBody>
      </p:sp>
      <p:sp>
        <p:nvSpPr>
          <p:cNvPr id="4" name="Marcador de número de diapositiva 3"/>
          <p:cNvSpPr>
            <a:spLocks noGrp="1"/>
          </p:cNvSpPr>
          <p:nvPr>
            <p:ph type="sldNum" sz="quarter" idx="10"/>
          </p:nvPr>
        </p:nvSpPr>
        <p:spPr/>
        <p:txBody>
          <a:bodyPr/>
          <a:lstStyle/>
          <a:p>
            <a:fld id="{491BB93F-D445-47D8-A284-AD967FE4B214}" type="slidenum">
              <a:rPr lang="en-GB" smtClean="0"/>
              <a:t>22</a:t>
            </a:fld>
            <a:endParaRPr lang="es-ES" dirty="0"/>
          </a:p>
        </p:txBody>
      </p:sp>
    </p:spTree>
    <p:extLst>
      <p:ext uri="{BB962C8B-B14F-4D97-AF65-F5344CB8AC3E}">
        <p14:creationId xmlns:p14="http://schemas.microsoft.com/office/powerpoint/2010/main" val="124055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Área política:</a:t>
            </a:r>
          </a:p>
          <a:p>
            <a:endParaRPr lang="es-ES" dirty="0"/>
          </a:p>
          <a:p>
            <a:pPr marL="171450" indent="-171450">
              <a:buFont typeface="Arial" panose="020B0604020202020204" pitchFamily="34" charset="0"/>
              <a:buChar char="•"/>
            </a:pPr>
            <a:r>
              <a:rPr lang="es-ES" dirty="0"/>
              <a:t>Índice de percepción de la corrupción: El índice de percepción de la corrupción en el sector público, estimado por Transparencia Internacional, se mide en 175 naciones. La calificación del Ecuador según este índice, en el informe 2014, fue la menor entre los países miembros de la CAN, y lo ubica en la posición 110 a nivel mundial. </a:t>
            </a:r>
          </a:p>
          <a:p>
            <a:endParaRPr lang="es-ES" dirty="0"/>
          </a:p>
          <a:p>
            <a:endParaRPr lang="es-ES" dirty="0"/>
          </a:p>
          <a:p>
            <a:pPr marL="171450" indent="-171450">
              <a:buFont typeface="Arial" panose="020B0604020202020204" pitchFamily="34" charset="0"/>
              <a:buChar char="•"/>
            </a:pPr>
            <a:r>
              <a:rPr lang="es-ES" dirty="0"/>
              <a:t>Índice de eficacia gubernamental: La percepción de la eficacia del gobierno ha aumentado en los últimos años. Sin embargo, a pesar de la mejor calificación obtenida, Ecuador mantiene una posición inferior a los otros países miembros de la CAN.</a:t>
            </a:r>
          </a:p>
          <a:p>
            <a:endParaRPr lang="es-ES" dirty="0"/>
          </a:p>
          <a:p>
            <a:endParaRPr lang="es-ES" dirty="0"/>
          </a:p>
          <a:p>
            <a:r>
              <a:rPr lang="es-ES" dirty="0"/>
              <a:t>Área medioambiental:</a:t>
            </a:r>
          </a:p>
          <a:p>
            <a:endParaRPr lang="es-ES" dirty="0"/>
          </a:p>
          <a:p>
            <a:pPr marL="171450" indent="-171450">
              <a:buFont typeface="Arial" panose="020B0604020202020204" pitchFamily="34" charset="0"/>
              <a:buChar char="•"/>
            </a:pPr>
            <a:r>
              <a:rPr lang="es-ES" dirty="0"/>
              <a:t>¿Cuál es el problema medioambiental que más le afecta? Para los empresarios entrevistados, el problema ambiental que mayor afectación causa es la contaminación (54,6%), seguido del calentamiento global (26,8%) y la gestión de residuos (18,6%). Sin embargo, existen marcadas diferencias de percepción dependiendo del tamaño y la condición del establecimiento. Así, para las medianas empresas, el peso del problema de la gestión de residuos es mayor que para las pequeñas, al igual que para las empresas de la economía formal en comparación con la economía informal.</a:t>
            </a:r>
          </a:p>
        </p:txBody>
      </p:sp>
      <p:sp>
        <p:nvSpPr>
          <p:cNvPr id="4" name="Marcador de número de diapositiva 3"/>
          <p:cNvSpPr>
            <a:spLocks noGrp="1"/>
          </p:cNvSpPr>
          <p:nvPr>
            <p:ph type="sldNum" sz="quarter" idx="10"/>
          </p:nvPr>
        </p:nvSpPr>
        <p:spPr/>
        <p:txBody>
          <a:bodyPr/>
          <a:lstStyle/>
          <a:p>
            <a:fld id="{491BB93F-D445-47D8-A284-AD967FE4B214}" type="slidenum">
              <a:rPr lang="en-GB" smtClean="0"/>
              <a:t>23</a:t>
            </a:fld>
            <a:endParaRPr lang="es-ES" dirty="0"/>
          </a:p>
        </p:txBody>
      </p:sp>
    </p:spTree>
    <p:extLst>
      <p:ext uri="{BB962C8B-B14F-4D97-AF65-F5344CB8AC3E}">
        <p14:creationId xmlns:p14="http://schemas.microsoft.com/office/powerpoint/2010/main" val="2056578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r>
              <a:rPr lang="it-IT"/>
              <a:t>www.itcilo.org</a:t>
            </a:r>
            <a:endParaRPr lang="en-GB" dirty="0"/>
          </a:p>
        </p:txBody>
      </p:sp>
      <p:sp>
        <p:nvSpPr>
          <p:cNvPr id="8" name="Footer Placeholder 7"/>
          <p:cNvSpPr>
            <a:spLocks noGrp="1"/>
          </p:cNvSpPr>
          <p:nvPr>
            <p:ph type="ftr" sz="quarter" idx="11"/>
          </p:nvPr>
        </p:nvSpPr>
        <p:spPr/>
        <p:txBody>
          <a:bodyPr/>
          <a:lstStyle/>
          <a:p>
            <a:r>
              <a:rPr lang="it-IT"/>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it-IT"/>
              <a:t>www.itcilo.org</a:t>
            </a:r>
            <a:endParaRPr lang="en-GB" dirty="0"/>
          </a:p>
        </p:txBody>
      </p:sp>
      <p:sp>
        <p:nvSpPr>
          <p:cNvPr id="4" name="Footer Placeholder 3"/>
          <p:cNvSpPr>
            <a:spLocks noGrp="1"/>
          </p:cNvSpPr>
          <p:nvPr>
            <p:ph type="ftr" sz="quarter" idx="11"/>
          </p:nvPr>
        </p:nvSpPr>
        <p:spPr/>
        <p:txBody>
          <a:bodyPr/>
          <a:lstStyle/>
          <a:p>
            <a:r>
              <a:rPr lang="it-IT"/>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www.itcilo.org</a:t>
            </a:r>
            <a:endParaRPr lang="en-GB" dirty="0"/>
          </a:p>
        </p:txBody>
      </p:sp>
      <p:sp>
        <p:nvSpPr>
          <p:cNvPr id="3" name="Footer Placeholder 2"/>
          <p:cNvSpPr>
            <a:spLocks noGrp="1"/>
          </p:cNvSpPr>
          <p:nvPr>
            <p:ph type="ftr" sz="quarter" idx="11"/>
          </p:nvPr>
        </p:nvSpPr>
        <p:spPr/>
        <p:txBody>
          <a:bodyPr/>
          <a:lstStyle/>
          <a:p>
            <a:r>
              <a:rPr lang="it-IT"/>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www.itcilo.org</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s-ES"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225" y="5301208"/>
            <a:ext cx="7956924" cy="913070"/>
          </a:xfrm>
          <a:prstGeom prst="rect">
            <a:avLst/>
          </a:prstGeom>
          <a:noFill/>
        </p:spPr>
        <p:txBody>
          <a:bodyPr wrap="square" rtlCol="0">
            <a:spAutoFit/>
          </a:bodyPr>
          <a:lstStyle/>
          <a:p>
            <a:pPr algn="ctr"/>
            <a:r>
              <a:rPr lang="es-ES" sz="3200" dirty="0">
                <a:solidFill>
                  <a:schemeClr val="bg1"/>
                </a:solidFill>
                <a:latin typeface="Arial" panose="020B0604020202020204" pitchFamily="34" charset="0"/>
              </a:rPr>
              <a:t>Cabildeo y promoción </a:t>
            </a:r>
          </a:p>
          <a:p>
            <a:pPr algn="ctr"/>
            <a:r>
              <a:rPr lang="es-ES" sz="3200" baseline="30000" dirty="0">
                <a:solidFill>
                  <a:schemeClr val="bg1"/>
                </a:solidFill>
                <a:latin typeface="Arial" panose="020B0604020202020204" pitchFamily="34" charset="0"/>
              </a:rPr>
              <a:t>Evaluación del entorno empresarial</a:t>
            </a:r>
            <a:endParaRPr lang="es-ES" sz="32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301208"/>
            <a:ext cx="936104"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99" y="4864571"/>
            <a:ext cx="1847950" cy="1809378"/>
          </a:xfrm>
          <a:prstGeom prst="rect">
            <a:avLst/>
          </a:prstGeom>
        </p:spPr>
      </p:pic>
      <p:sp>
        <p:nvSpPr>
          <p:cNvPr id="8" name="object 15"/>
          <p:cNvSpPr txBox="1">
            <a:spLocks/>
          </p:cNvSpPr>
          <p:nvPr/>
        </p:nvSpPr>
        <p:spPr>
          <a:xfrm>
            <a:off x="-684584" y="259244"/>
            <a:ext cx="7920880" cy="2756669"/>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gn="ctr">
              <a:lnSpc>
                <a:spcPts val="4070"/>
              </a:lnSpc>
              <a:spcBef>
                <a:spcPts val="0"/>
              </a:spcBef>
              <a:defRPr/>
            </a:pPr>
            <a:r>
              <a:rPr lang="es-ES" sz="2400" spc="-220" dirty="0">
                <a:solidFill>
                  <a:srgbClr val="92D050"/>
                </a:solidFill>
              </a:rPr>
              <a:t>Programa</a:t>
            </a:r>
            <a:r>
              <a:rPr lang="es-ES" sz="2400" dirty="0"/>
              <a:t> </a:t>
            </a:r>
            <a:r>
              <a:rPr lang="es-ES" sz="2400" spc="-170" dirty="0">
                <a:solidFill>
                  <a:srgbClr val="92D050"/>
                </a:solidFill>
              </a:rPr>
              <a:t> de  Actividades</a:t>
            </a:r>
            <a:r>
              <a:rPr lang="es-ES" sz="2400" b="0" spc="-80" dirty="0">
                <a:solidFill>
                  <a:schemeClr val="bg1"/>
                </a:solidFill>
              </a:rPr>
              <a:t> para los Empleadores</a:t>
            </a:r>
            <a:r>
              <a:rPr lang="es-ES" sz="2400" dirty="0"/>
              <a:t> </a:t>
            </a:r>
            <a:r>
              <a:rPr sz="2400" dirty="0"/>
              <a:t/>
            </a:r>
            <a:br>
              <a:rPr sz="2400" dirty="0"/>
            </a:br>
            <a:r>
              <a:rPr lang="es-ES" sz="1700" dirty="0" smtClean="0">
                <a:solidFill>
                  <a:schemeClr val="bg1"/>
                </a:solidFill>
              </a:rPr>
              <a:t>Organizaciones </a:t>
            </a:r>
            <a:r>
              <a:rPr lang="es-ES" sz="1700" dirty="0" smtClean="0">
                <a:solidFill>
                  <a:schemeClr val="bg1"/>
                </a:solidFill>
              </a:rPr>
              <a:t>Empresariales </a:t>
            </a:r>
            <a:r>
              <a:rPr lang="es-ES" sz="1700" dirty="0" smtClean="0">
                <a:solidFill>
                  <a:schemeClr val="bg1"/>
                </a:solidFill>
              </a:rPr>
              <a:t>y de Empleadores Efectivas</a:t>
            </a:r>
            <a:endParaRPr lang="es-ES" sz="1700" spc="-165" dirty="0">
              <a:solidFill>
                <a:schemeClr val="bg1"/>
              </a:solidFill>
            </a:endParaRPr>
          </a:p>
        </p:txBody>
      </p:sp>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40725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6880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78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¿Está de acuerdo con los líderes empresariales kazajos? Para debatir</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87" y="2132856"/>
            <a:ext cx="877161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834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4" name="Imagen 3"/>
          <p:cNvPicPr>
            <a:picLocks noChangeAspect="1"/>
          </p:cNvPicPr>
          <p:nvPr/>
        </p:nvPicPr>
        <p:blipFill rotWithShape="1">
          <a:blip r:embed="rId2"/>
          <a:srcRect l="21399" t="14506" r="22274" b="9749"/>
          <a:stretch/>
        </p:blipFill>
        <p:spPr>
          <a:xfrm>
            <a:off x="0" y="0"/>
            <a:ext cx="9144000" cy="6857999"/>
          </a:xfrm>
          <a:prstGeom prst="rect">
            <a:avLst/>
          </a:prstGeom>
        </p:spPr>
      </p:pic>
    </p:spTree>
    <p:extLst>
      <p:ext uri="{BB962C8B-B14F-4D97-AF65-F5344CB8AC3E}">
        <p14:creationId xmlns:p14="http://schemas.microsoft.com/office/powerpoint/2010/main" val="40862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¿Está de acuerdo con los líderes empresariales bolivianos? Para debatir</a:t>
            </a:r>
          </a:p>
        </p:txBody>
      </p:sp>
      <p:pic>
        <p:nvPicPr>
          <p:cNvPr id="4" name="Imagen 3"/>
          <p:cNvPicPr>
            <a:picLocks noChangeAspect="1"/>
          </p:cNvPicPr>
          <p:nvPr/>
        </p:nvPicPr>
        <p:blipFill rotWithShape="1">
          <a:blip r:embed="rId2"/>
          <a:srcRect l="21345" t="17118" r="24119" b="49300"/>
          <a:stretch/>
        </p:blipFill>
        <p:spPr>
          <a:xfrm>
            <a:off x="25093" y="1916832"/>
            <a:ext cx="9089410" cy="3820148"/>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647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260648"/>
            <a:ext cx="6336704" cy="504056"/>
          </a:xfrm>
        </p:spPr>
        <p:txBody>
          <a:bodyPr/>
          <a:lstStyle/>
          <a:p>
            <a:r>
              <a:rPr lang="es-ES" sz="2000" dirty="0"/>
              <a:t>Banco Mundial: </a:t>
            </a:r>
            <a:br>
              <a:rPr lang="es-ES" sz="2000" dirty="0"/>
            </a:br>
            <a:r>
              <a:rPr lang="es-ES" sz="2000" dirty="0"/>
              <a:t>Facilidad para hacer negocios</a:t>
            </a:r>
          </a:p>
        </p:txBody>
      </p:sp>
      <p:sp>
        <p:nvSpPr>
          <p:cNvPr id="3" name="Marcador de contenido 2"/>
          <p:cNvSpPr>
            <a:spLocks noGrp="1"/>
          </p:cNvSpPr>
          <p:nvPr>
            <p:ph idx="1"/>
          </p:nvPr>
        </p:nvSpPr>
        <p:spPr/>
        <p:txBody>
          <a:bodyPr>
            <a:normAutofit/>
          </a:bodyPr>
          <a:lstStyle/>
          <a:p>
            <a:pPr marL="0" indent="0">
              <a:buNone/>
            </a:pPr>
            <a:r>
              <a:rPr lang="es-ES" sz="2400" b="1" i="1" dirty="0">
                <a:solidFill>
                  <a:schemeClr val="accent4">
                    <a:lumMod val="25000"/>
                  </a:schemeClr>
                </a:solidFill>
              </a:rPr>
              <a:t>Medición del</a:t>
            </a:r>
            <a:r>
              <a:rPr lang="es-ES"/>
              <a:t> </a:t>
            </a:r>
            <a:r>
              <a:rPr lang="es-ES" sz="2400" dirty="0">
                <a:solidFill>
                  <a:schemeClr val="accent4">
                    <a:lumMod val="25000"/>
                  </a:schemeClr>
                </a:solidFill>
              </a:rPr>
              <a:t>“entorno reglamentario que afecta a pequeñas y medianas empresas locales que operan en la ciudad con más negocios de una economía” (BM, 2015)</a:t>
            </a:r>
            <a:r>
              <a:rPr lang="es-ES"/>
              <a:t> </a:t>
            </a:r>
            <a:endParaRPr lang="es-ES" sz="2400" dirty="0">
              <a:solidFill>
                <a:schemeClr val="accent4">
                  <a:lumMod val="25000"/>
                </a:schemeClr>
              </a:solidFill>
            </a:endParaRPr>
          </a:p>
          <a:p>
            <a:pPr marL="0" indent="0">
              <a:buNone/>
            </a:pPr>
            <a:endParaRPr lang="es-ES" sz="2400" dirty="0">
              <a:solidFill>
                <a:schemeClr val="accent4">
                  <a:lumMod val="25000"/>
                </a:schemeClr>
              </a:solidFill>
            </a:endParaRPr>
          </a:p>
          <a:p>
            <a:pPr marL="0" indent="0">
              <a:buNone/>
            </a:pPr>
            <a:endParaRPr lang="es-ES" sz="2400" dirty="0">
              <a:solidFill>
                <a:schemeClr val="accent4">
                  <a:lumMod val="2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005412" cy="27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extBox 5"/>
          <p:cNvSpPr txBox="1"/>
          <p:nvPr/>
        </p:nvSpPr>
        <p:spPr>
          <a:xfrm>
            <a:off x="611560" y="6381328"/>
            <a:ext cx="5337808" cy="369332"/>
          </a:xfrm>
          <a:prstGeom prst="rect">
            <a:avLst/>
          </a:prstGeom>
          <a:noFill/>
        </p:spPr>
        <p:txBody>
          <a:bodyPr wrap="none" rtlCol="0">
            <a:spAutoFit/>
          </a:bodyPr>
          <a:lstStyle/>
          <a:p>
            <a:r>
              <a:rPr lang="es-ES" dirty="0">
                <a:solidFill>
                  <a:schemeClr val="accent1"/>
                </a:solidFill>
              </a:rPr>
              <a:t>Si desea obtener más información, visite: http://www.doingbusiness.org/ </a:t>
            </a:r>
          </a:p>
        </p:txBody>
      </p:sp>
    </p:spTree>
    <p:extLst>
      <p:ext uri="{BB962C8B-B14F-4D97-AF65-F5344CB8AC3E}">
        <p14:creationId xmlns:p14="http://schemas.microsoft.com/office/powerpoint/2010/main" val="203898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Clasificación de facilidad para hacer negocios Características principales</a:t>
            </a:r>
          </a:p>
        </p:txBody>
      </p:sp>
      <p:sp>
        <p:nvSpPr>
          <p:cNvPr id="3" name="Marcador de contenido 2"/>
          <p:cNvSpPr>
            <a:spLocks noGrp="1"/>
          </p:cNvSpPr>
          <p:nvPr>
            <p:ph idx="1"/>
          </p:nvPr>
        </p:nvSpPr>
        <p:spPr>
          <a:xfrm>
            <a:off x="539552" y="1700808"/>
            <a:ext cx="8229600" cy="4857403"/>
          </a:xfrm>
        </p:spPr>
        <p:txBody>
          <a:bodyPr>
            <a:normAutofit/>
          </a:bodyPr>
          <a:lstStyle/>
          <a:p>
            <a:r>
              <a:rPr lang="es-ES" sz="2400" dirty="0">
                <a:solidFill>
                  <a:schemeClr val="accent4">
                    <a:lumMod val="25000"/>
                  </a:schemeClr>
                </a:solidFill>
              </a:rPr>
              <a:t>Desde 2005</a:t>
            </a:r>
          </a:p>
          <a:p>
            <a:r>
              <a:rPr lang="es-ES" sz="2400" dirty="0">
                <a:solidFill>
                  <a:schemeClr val="accent4">
                    <a:lumMod val="25000"/>
                  </a:schemeClr>
                </a:solidFill>
              </a:rPr>
              <a:t>Compara 189 economías </a:t>
            </a:r>
          </a:p>
          <a:p>
            <a:r>
              <a:rPr lang="es-ES" sz="2400" dirty="0">
                <a:solidFill>
                  <a:schemeClr val="accent4">
                    <a:lumMod val="25000"/>
                  </a:schemeClr>
                </a:solidFill>
              </a:rPr>
              <a:t>Basado en el trabajo de Djankov y otros economistas del Banco Mundial</a:t>
            </a:r>
          </a:p>
          <a:p>
            <a:r>
              <a:rPr lang="es-ES" sz="2400" dirty="0">
                <a:solidFill>
                  <a:schemeClr val="accent4">
                    <a:lumMod val="25000"/>
                  </a:schemeClr>
                </a:solidFill>
              </a:rPr>
              <a:t>Es un promedio ponderado de diferentes factores</a:t>
            </a:r>
          </a:p>
          <a:p>
            <a:r>
              <a:rPr lang="es-ES" sz="2400" dirty="0">
                <a:solidFill>
                  <a:schemeClr val="accent4">
                    <a:lumMod val="25000"/>
                  </a:schemeClr>
                </a:solidFill>
              </a:rPr>
              <a:t>10 conjuntos de indicadores</a:t>
            </a:r>
          </a:p>
        </p:txBody>
      </p:sp>
      <p:sp>
        <p:nvSpPr>
          <p:cNvPr id="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12306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Clasificación de facilidad para hacer negocios</a:t>
            </a:r>
          </a:p>
        </p:txBody>
      </p:sp>
      <p:pic>
        <p:nvPicPr>
          <p:cNvPr id="4" name="Picture 3"/>
          <p:cNvPicPr>
            <a:picLocks noChangeAspect="1"/>
          </p:cNvPicPr>
          <p:nvPr/>
        </p:nvPicPr>
        <p:blipFill rotWithShape="1">
          <a:blip r:embed="rId2"/>
          <a:srcRect b="33535"/>
          <a:stretch/>
        </p:blipFill>
        <p:spPr>
          <a:xfrm>
            <a:off x="127728" y="1772817"/>
            <a:ext cx="8816535" cy="3240360"/>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4959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Clasificación de facilidad para hacer negocios en Kazajstán</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1" y="1311756"/>
            <a:ext cx="7818120" cy="427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519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Clasificación de facilidad para hacer negocios en Bolivia</a:t>
            </a:r>
          </a:p>
        </p:txBody>
      </p:sp>
      <p:pic>
        <p:nvPicPr>
          <p:cNvPr id="4" name="Imagen 3"/>
          <p:cNvPicPr>
            <a:picLocks noChangeAspect="1"/>
          </p:cNvPicPr>
          <p:nvPr/>
        </p:nvPicPr>
        <p:blipFill rotWithShape="1">
          <a:blip r:embed="rId2"/>
          <a:srcRect l="12273" t="12453" r="12728" b="23554"/>
          <a:stretch/>
        </p:blipFill>
        <p:spPr>
          <a:xfrm>
            <a:off x="467544" y="1268760"/>
            <a:ext cx="7920880" cy="4681182"/>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7332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Promoción y cabildeo</a:t>
            </a:r>
            <a:endParaRPr lang="es-ES" dirty="0"/>
          </a:p>
        </p:txBody>
      </p:sp>
      <p:sp>
        <p:nvSpPr>
          <p:cNvPr id="3" name="Content Placeholder 2"/>
          <p:cNvSpPr>
            <a:spLocks noGrp="1"/>
          </p:cNvSpPr>
          <p:nvPr>
            <p:ph idx="1"/>
          </p:nvPr>
        </p:nvSpPr>
        <p:spPr/>
        <p:txBody>
          <a:bodyPr>
            <a:normAutofit lnSpcReduction="10000"/>
          </a:bodyPr>
          <a:lstStyle/>
          <a:p>
            <a:r>
              <a:rPr lang="es-ES" dirty="0"/>
              <a:t>Las campañas de promoción y cabildeo tienen un objetivo común:</a:t>
            </a:r>
          </a:p>
          <a:p>
            <a:pPr marL="0" indent="0">
              <a:buNone/>
            </a:pPr>
            <a:r>
              <a:rPr lang="es-ES" dirty="0"/>
              <a:t> </a:t>
            </a:r>
          </a:p>
          <a:p>
            <a:pPr marL="0" indent="0" algn="ctr">
              <a:buNone/>
            </a:pPr>
            <a:r>
              <a:rPr lang="es-ES" b="1" dirty="0">
                <a:solidFill>
                  <a:schemeClr val="accent1"/>
                </a:solidFill>
              </a:rPr>
              <a:t>Mejorar el entorno empresarial</a:t>
            </a:r>
          </a:p>
          <a:p>
            <a:pPr marL="0" indent="0">
              <a:buNone/>
            </a:pPr>
            <a:endParaRPr lang="es-ES" dirty="0"/>
          </a:p>
          <a:p>
            <a:pPr marL="0" indent="0" algn="ctr">
              <a:buNone/>
            </a:pPr>
            <a:r>
              <a:rPr lang="es-ES" dirty="0"/>
              <a:t>¿En qué </a:t>
            </a:r>
            <a:r>
              <a:rPr lang="es-ES" dirty="0" smtClean="0"/>
              <a:t>consisten? </a:t>
            </a:r>
            <a:r>
              <a:rPr lang="es-ES" dirty="0"/>
              <a:t>¿Cómo se </a:t>
            </a:r>
            <a:r>
              <a:rPr lang="es-ES" dirty="0" smtClean="0"/>
              <a:t>evalúan? </a:t>
            </a:r>
            <a:r>
              <a:rPr lang="es-ES" dirty="0"/>
              <a:t>¿Tengo datos a mi disposición para llevar a cabo tareas de promoción y cabildeo basadas en hechos?</a:t>
            </a:r>
          </a:p>
        </p:txBody>
      </p:sp>
    </p:spTree>
    <p:extLst>
      <p:ext uri="{BB962C8B-B14F-4D97-AF65-F5344CB8AC3E}">
        <p14:creationId xmlns:p14="http://schemas.microsoft.com/office/powerpoint/2010/main" val="31475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Herramienta «Entorno propicio para las empresas sostenibles» (EPES) de la OIT</a:t>
            </a:r>
          </a:p>
        </p:txBody>
      </p:sp>
      <p:sp>
        <p:nvSpPr>
          <p:cNvPr id="3" name="Marcador de contenido 2"/>
          <p:cNvSpPr>
            <a:spLocks noGrp="1"/>
          </p:cNvSpPr>
          <p:nvPr>
            <p:ph idx="1"/>
          </p:nvPr>
        </p:nvSpPr>
        <p:spPr>
          <a:xfrm>
            <a:off x="539552" y="1576362"/>
            <a:ext cx="8229600" cy="4857403"/>
          </a:xfrm>
        </p:spPr>
        <p:txBody>
          <a:bodyPr>
            <a:normAutofit/>
          </a:bodyPr>
          <a:lstStyle/>
          <a:p>
            <a:r>
              <a:rPr lang="es-ES" sz="2000" dirty="0">
                <a:solidFill>
                  <a:schemeClr val="accent4">
                    <a:lumMod val="25000"/>
                  </a:schemeClr>
                </a:solidFill>
              </a:rPr>
              <a:t>La OIT ha diseñado su propia herramienta de evaluación, denominada «Un entorno propicio para las empresas sostenibles», como base para ofrecer recomendaciones empíricas sobre cómo mejorar el entorno propicio para las empresas. Esta herramienta se centra en los aspectos políticos, económicos, sociales y medioambientales a la hora de hacer negocios.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753" y="3501008"/>
            <a:ext cx="58705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extBox 5"/>
          <p:cNvSpPr txBox="1"/>
          <p:nvPr/>
        </p:nvSpPr>
        <p:spPr>
          <a:xfrm>
            <a:off x="611560" y="6381328"/>
            <a:ext cx="7057317" cy="369332"/>
          </a:xfrm>
          <a:prstGeom prst="rect">
            <a:avLst/>
          </a:prstGeom>
          <a:noFill/>
        </p:spPr>
        <p:txBody>
          <a:bodyPr wrap="none" rtlCol="0">
            <a:spAutoFit/>
          </a:bodyPr>
          <a:lstStyle/>
          <a:p>
            <a:r>
              <a:rPr lang="es-ES" dirty="0">
                <a:solidFill>
                  <a:schemeClr val="accent1"/>
                </a:solidFill>
              </a:rPr>
              <a:t>Si desea obtener más información, visite: www.ilo.org/eese y http://eese-toolkit.itcilo.org</a:t>
            </a:r>
          </a:p>
        </p:txBody>
      </p:sp>
    </p:spTree>
    <p:extLst>
      <p:ext uri="{BB962C8B-B14F-4D97-AF65-F5344CB8AC3E}">
        <p14:creationId xmlns:p14="http://schemas.microsoft.com/office/powerpoint/2010/main" val="4941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Bef>
                <a:spcPts val="0"/>
              </a:spcBef>
              <a:spcAft>
                <a:spcPts val="0"/>
              </a:spcAft>
            </a:pPr>
            <a:r>
              <a:rPr lang="es-ES" sz="1800" dirty="0"/>
              <a:t>Hemos agrupado los 17 pilares, las 4 áreas y los 5 «contextos»</a:t>
            </a:r>
          </a:p>
        </p:txBody>
      </p:sp>
      <p:sp>
        <p:nvSpPr>
          <p:cNvPr id="5" name="object 17"/>
          <p:cNvSpPr/>
          <p:nvPr/>
        </p:nvSpPr>
        <p:spPr>
          <a:xfrm>
            <a:off x="3005963" y="928804"/>
            <a:ext cx="3060065" cy="3059937"/>
          </a:xfrm>
          <a:custGeom>
            <a:avLst/>
            <a:gdLst/>
            <a:ahLst/>
            <a:cxnLst/>
            <a:rect l="l" t="t" r="r" b="b"/>
            <a:pathLst>
              <a:path w="3060065" h="3059937">
                <a:moveTo>
                  <a:pt x="0" y="1529968"/>
                </a:moveTo>
                <a:lnTo>
                  <a:pt x="5072" y="1655443"/>
                </a:lnTo>
                <a:lnTo>
                  <a:pt x="20025" y="1778126"/>
                </a:lnTo>
                <a:lnTo>
                  <a:pt x="44467" y="1897622"/>
                </a:lnTo>
                <a:lnTo>
                  <a:pt x="78003" y="2013539"/>
                </a:lnTo>
                <a:lnTo>
                  <a:pt x="120239" y="2125481"/>
                </a:lnTo>
                <a:lnTo>
                  <a:pt x="170781" y="2233056"/>
                </a:lnTo>
                <a:lnTo>
                  <a:pt x="229235" y="2335870"/>
                </a:lnTo>
                <a:lnTo>
                  <a:pt x="295208" y="2433528"/>
                </a:lnTo>
                <a:lnTo>
                  <a:pt x="368306" y="2525637"/>
                </a:lnTo>
                <a:lnTo>
                  <a:pt x="448135" y="2611802"/>
                </a:lnTo>
                <a:lnTo>
                  <a:pt x="534300" y="2691631"/>
                </a:lnTo>
                <a:lnTo>
                  <a:pt x="626409" y="2764729"/>
                </a:lnTo>
                <a:lnTo>
                  <a:pt x="724067" y="2830702"/>
                </a:lnTo>
                <a:lnTo>
                  <a:pt x="826881" y="2889156"/>
                </a:lnTo>
                <a:lnTo>
                  <a:pt x="934456" y="2939698"/>
                </a:lnTo>
                <a:lnTo>
                  <a:pt x="1046398" y="2981934"/>
                </a:lnTo>
                <a:lnTo>
                  <a:pt x="1162315" y="3015470"/>
                </a:lnTo>
                <a:lnTo>
                  <a:pt x="1281811" y="3039912"/>
                </a:lnTo>
                <a:lnTo>
                  <a:pt x="1404494" y="3054865"/>
                </a:lnTo>
                <a:lnTo>
                  <a:pt x="1529968" y="3059937"/>
                </a:lnTo>
                <a:lnTo>
                  <a:pt x="1655461" y="3054865"/>
                </a:lnTo>
                <a:lnTo>
                  <a:pt x="1778160" y="3039912"/>
                </a:lnTo>
                <a:lnTo>
                  <a:pt x="1897671" y="3015470"/>
                </a:lnTo>
                <a:lnTo>
                  <a:pt x="2013601" y="2981934"/>
                </a:lnTo>
                <a:lnTo>
                  <a:pt x="2125555" y="2939698"/>
                </a:lnTo>
                <a:lnTo>
                  <a:pt x="2233140" y="2889156"/>
                </a:lnTo>
                <a:lnTo>
                  <a:pt x="2335962" y="2830702"/>
                </a:lnTo>
                <a:lnTo>
                  <a:pt x="2433627" y="2764729"/>
                </a:lnTo>
                <a:lnTo>
                  <a:pt x="2525742" y="2691631"/>
                </a:lnTo>
                <a:lnTo>
                  <a:pt x="2611913" y="2611802"/>
                </a:lnTo>
                <a:lnTo>
                  <a:pt x="2691746" y="2525637"/>
                </a:lnTo>
                <a:lnTo>
                  <a:pt x="2764847" y="2433528"/>
                </a:lnTo>
                <a:lnTo>
                  <a:pt x="2830823" y="2335870"/>
                </a:lnTo>
                <a:lnTo>
                  <a:pt x="2889280" y="2233056"/>
                </a:lnTo>
                <a:lnTo>
                  <a:pt x="2939823" y="2125481"/>
                </a:lnTo>
                <a:lnTo>
                  <a:pt x="2982060" y="2013539"/>
                </a:lnTo>
                <a:lnTo>
                  <a:pt x="3015596" y="1897622"/>
                </a:lnTo>
                <a:lnTo>
                  <a:pt x="3040038" y="1778126"/>
                </a:lnTo>
                <a:lnTo>
                  <a:pt x="3054992" y="1655443"/>
                </a:lnTo>
                <a:lnTo>
                  <a:pt x="3060065" y="1529968"/>
                </a:lnTo>
                <a:lnTo>
                  <a:pt x="3054992" y="1404476"/>
                </a:lnTo>
                <a:lnTo>
                  <a:pt x="3040038" y="1281780"/>
                </a:lnTo>
                <a:lnTo>
                  <a:pt x="3015596" y="1162273"/>
                </a:lnTo>
                <a:lnTo>
                  <a:pt x="2982060" y="1046349"/>
                </a:lnTo>
                <a:lnTo>
                  <a:pt x="2939823" y="934402"/>
                </a:lnTo>
                <a:lnTo>
                  <a:pt x="2889280" y="826825"/>
                </a:lnTo>
                <a:lnTo>
                  <a:pt x="2830823" y="724011"/>
                </a:lnTo>
                <a:lnTo>
                  <a:pt x="2764847" y="626354"/>
                </a:lnTo>
                <a:lnTo>
                  <a:pt x="2691746" y="534249"/>
                </a:lnTo>
                <a:lnTo>
                  <a:pt x="2611913" y="448087"/>
                </a:lnTo>
                <a:lnTo>
                  <a:pt x="2525742" y="368264"/>
                </a:lnTo>
                <a:lnTo>
                  <a:pt x="2433627" y="295172"/>
                </a:lnTo>
                <a:lnTo>
                  <a:pt x="2335962" y="229205"/>
                </a:lnTo>
                <a:lnTo>
                  <a:pt x="2233140" y="170757"/>
                </a:lnTo>
                <a:lnTo>
                  <a:pt x="2125555" y="120221"/>
                </a:lnTo>
                <a:lnTo>
                  <a:pt x="2013601" y="77991"/>
                </a:lnTo>
                <a:lnTo>
                  <a:pt x="1897671" y="44460"/>
                </a:lnTo>
                <a:lnTo>
                  <a:pt x="1778160" y="20022"/>
                </a:lnTo>
                <a:lnTo>
                  <a:pt x="1655461" y="5071"/>
                </a:lnTo>
                <a:lnTo>
                  <a:pt x="1529968" y="0"/>
                </a:lnTo>
                <a:lnTo>
                  <a:pt x="1404494" y="5071"/>
                </a:lnTo>
                <a:lnTo>
                  <a:pt x="1281811" y="20022"/>
                </a:lnTo>
                <a:lnTo>
                  <a:pt x="1162315" y="44460"/>
                </a:lnTo>
                <a:lnTo>
                  <a:pt x="1046398" y="77991"/>
                </a:lnTo>
                <a:lnTo>
                  <a:pt x="934456" y="120221"/>
                </a:lnTo>
                <a:lnTo>
                  <a:pt x="826881" y="170757"/>
                </a:lnTo>
                <a:lnTo>
                  <a:pt x="724067" y="229205"/>
                </a:lnTo>
                <a:lnTo>
                  <a:pt x="626409" y="295172"/>
                </a:lnTo>
                <a:lnTo>
                  <a:pt x="534300" y="368264"/>
                </a:lnTo>
                <a:lnTo>
                  <a:pt x="448135" y="448087"/>
                </a:lnTo>
                <a:lnTo>
                  <a:pt x="368306" y="534249"/>
                </a:lnTo>
                <a:lnTo>
                  <a:pt x="295208" y="626354"/>
                </a:lnTo>
                <a:lnTo>
                  <a:pt x="229235" y="724011"/>
                </a:lnTo>
                <a:lnTo>
                  <a:pt x="170781" y="826825"/>
                </a:lnTo>
                <a:lnTo>
                  <a:pt x="120239" y="934402"/>
                </a:lnTo>
                <a:lnTo>
                  <a:pt x="78003" y="1046349"/>
                </a:lnTo>
                <a:lnTo>
                  <a:pt x="44467" y="1162273"/>
                </a:lnTo>
                <a:lnTo>
                  <a:pt x="20025" y="1281780"/>
                </a:lnTo>
                <a:lnTo>
                  <a:pt x="5072" y="1404476"/>
                </a:lnTo>
                <a:lnTo>
                  <a:pt x="0" y="1529968"/>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 name="object 18"/>
          <p:cNvSpPr/>
          <p:nvPr/>
        </p:nvSpPr>
        <p:spPr>
          <a:xfrm>
            <a:off x="4280576" y="2101850"/>
            <a:ext cx="3059938" cy="3059938"/>
          </a:xfrm>
          <a:custGeom>
            <a:avLst/>
            <a:gdLst/>
            <a:ahLst/>
            <a:cxnLst/>
            <a:rect l="l" t="t" r="r" b="b"/>
            <a:pathLst>
              <a:path w="3059938" h="3059938">
                <a:moveTo>
                  <a:pt x="0" y="1529969"/>
                </a:moveTo>
                <a:lnTo>
                  <a:pt x="5071" y="1655443"/>
                </a:lnTo>
                <a:lnTo>
                  <a:pt x="20022" y="1778126"/>
                </a:lnTo>
                <a:lnTo>
                  <a:pt x="44460" y="1897622"/>
                </a:lnTo>
                <a:lnTo>
                  <a:pt x="77991" y="2013539"/>
                </a:lnTo>
                <a:lnTo>
                  <a:pt x="120221" y="2125481"/>
                </a:lnTo>
                <a:lnTo>
                  <a:pt x="170757" y="2233056"/>
                </a:lnTo>
                <a:lnTo>
                  <a:pt x="229205" y="2335870"/>
                </a:lnTo>
                <a:lnTo>
                  <a:pt x="295172" y="2433528"/>
                </a:lnTo>
                <a:lnTo>
                  <a:pt x="368264" y="2525637"/>
                </a:lnTo>
                <a:lnTo>
                  <a:pt x="448087" y="2611802"/>
                </a:lnTo>
                <a:lnTo>
                  <a:pt x="534249" y="2691631"/>
                </a:lnTo>
                <a:lnTo>
                  <a:pt x="626354" y="2764729"/>
                </a:lnTo>
                <a:lnTo>
                  <a:pt x="724011" y="2830702"/>
                </a:lnTo>
                <a:lnTo>
                  <a:pt x="826825" y="2889156"/>
                </a:lnTo>
                <a:lnTo>
                  <a:pt x="934402" y="2939698"/>
                </a:lnTo>
                <a:lnTo>
                  <a:pt x="1046349" y="2981934"/>
                </a:lnTo>
                <a:lnTo>
                  <a:pt x="1162273" y="3015470"/>
                </a:lnTo>
                <a:lnTo>
                  <a:pt x="1281780" y="3039912"/>
                </a:lnTo>
                <a:lnTo>
                  <a:pt x="1404476" y="3054865"/>
                </a:lnTo>
                <a:lnTo>
                  <a:pt x="1529969" y="3059938"/>
                </a:lnTo>
                <a:lnTo>
                  <a:pt x="1655461" y="3054865"/>
                </a:lnTo>
                <a:lnTo>
                  <a:pt x="1778157" y="3039912"/>
                </a:lnTo>
                <a:lnTo>
                  <a:pt x="1897664" y="3015470"/>
                </a:lnTo>
                <a:lnTo>
                  <a:pt x="2013588" y="2981934"/>
                </a:lnTo>
                <a:lnTo>
                  <a:pt x="2125535" y="2939698"/>
                </a:lnTo>
                <a:lnTo>
                  <a:pt x="2233112" y="2889156"/>
                </a:lnTo>
                <a:lnTo>
                  <a:pt x="2335926" y="2830702"/>
                </a:lnTo>
                <a:lnTo>
                  <a:pt x="2433583" y="2764729"/>
                </a:lnTo>
                <a:lnTo>
                  <a:pt x="2525688" y="2691631"/>
                </a:lnTo>
                <a:lnTo>
                  <a:pt x="2611850" y="2611802"/>
                </a:lnTo>
                <a:lnTo>
                  <a:pt x="2691673" y="2525637"/>
                </a:lnTo>
                <a:lnTo>
                  <a:pt x="2764765" y="2433528"/>
                </a:lnTo>
                <a:lnTo>
                  <a:pt x="2830732" y="2335870"/>
                </a:lnTo>
                <a:lnTo>
                  <a:pt x="2889180" y="2233056"/>
                </a:lnTo>
                <a:lnTo>
                  <a:pt x="2939716" y="2125481"/>
                </a:lnTo>
                <a:lnTo>
                  <a:pt x="2981946" y="2013539"/>
                </a:lnTo>
                <a:lnTo>
                  <a:pt x="3015477" y="1897622"/>
                </a:lnTo>
                <a:lnTo>
                  <a:pt x="3039915" y="1778126"/>
                </a:lnTo>
                <a:lnTo>
                  <a:pt x="3054866" y="1655443"/>
                </a:lnTo>
                <a:lnTo>
                  <a:pt x="3059938" y="1529969"/>
                </a:lnTo>
                <a:lnTo>
                  <a:pt x="3054866" y="1404476"/>
                </a:lnTo>
                <a:lnTo>
                  <a:pt x="3039915" y="1281780"/>
                </a:lnTo>
                <a:lnTo>
                  <a:pt x="3015477" y="1162273"/>
                </a:lnTo>
                <a:lnTo>
                  <a:pt x="2981946" y="1046349"/>
                </a:lnTo>
                <a:lnTo>
                  <a:pt x="2939716" y="934402"/>
                </a:lnTo>
                <a:lnTo>
                  <a:pt x="2889180" y="826825"/>
                </a:lnTo>
                <a:lnTo>
                  <a:pt x="2830732" y="724011"/>
                </a:lnTo>
                <a:lnTo>
                  <a:pt x="2764765" y="626354"/>
                </a:lnTo>
                <a:lnTo>
                  <a:pt x="2691673" y="534249"/>
                </a:lnTo>
                <a:lnTo>
                  <a:pt x="2611850" y="448087"/>
                </a:lnTo>
                <a:lnTo>
                  <a:pt x="2525688" y="368264"/>
                </a:lnTo>
                <a:lnTo>
                  <a:pt x="2433583" y="295172"/>
                </a:lnTo>
                <a:lnTo>
                  <a:pt x="2335926" y="229205"/>
                </a:lnTo>
                <a:lnTo>
                  <a:pt x="2233112" y="170757"/>
                </a:lnTo>
                <a:lnTo>
                  <a:pt x="2125535" y="120221"/>
                </a:lnTo>
                <a:lnTo>
                  <a:pt x="2013588" y="77991"/>
                </a:lnTo>
                <a:lnTo>
                  <a:pt x="1897664" y="44460"/>
                </a:lnTo>
                <a:lnTo>
                  <a:pt x="1778157" y="20022"/>
                </a:lnTo>
                <a:lnTo>
                  <a:pt x="1655461" y="5071"/>
                </a:lnTo>
                <a:lnTo>
                  <a:pt x="1529969" y="0"/>
                </a:lnTo>
                <a:lnTo>
                  <a:pt x="1404476" y="5071"/>
                </a:lnTo>
                <a:lnTo>
                  <a:pt x="1281780" y="20022"/>
                </a:lnTo>
                <a:lnTo>
                  <a:pt x="1162273" y="44460"/>
                </a:lnTo>
                <a:lnTo>
                  <a:pt x="1046349" y="77991"/>
                </a:lnTo>
                <a:lnTo>
                  <a:pt x="934402" y="120221"/>
                </a:lnTo>
                <a:lnTo>
                  <a:pt x="826825" y="170757"/>
                </a:lnTo>
                <a:lnTo>
                  <a:pt x="724011" y="229205"/>
                </a:lnTo>
                <a:lnTo>
                  <a:pt x="626354" y="295172"/>
                </a:lnTo>
                <a:lnTo>
                  <a:pt x="534249" y="368264"/>
                </a:lnTo>
                <a:lnTo>
                  <a:pt x="448087" y="448087"/>
                </a:lnTo>
                <a:lnTo>
                  <a:pt x="368264" y="534249"/>
                </a:lnTo>
                <a:lnTo>
                  <a:pt x="295172" y="626354"/>
                </a:lnTo>
                <a:lnTo>
                  <a:pt x="229205" y="724011"/>
                </a:lnTo>
                <a:lnTo>
                  <a:pt x="170757" y="826825"/>
                </a:lnTo>
                <a:lnTo>
                  <a:pt x="120221" y="934402"/>
                </a:lnTo>
                <a:lnTo>
                  <a:pt x="77991" y="1046349"/>
                </a:lnTo>
                <a:lnTo>
                  <a:pt x="44460" y="1162273"/>
                </a:lnTo>
                <a:lnTo>
                  <a:pt x="20022" y="1281780"/>
                </a:lnTo>
                <a:lnTo>
                  <a:pt x="5071" y="1404476"/>
                </a:lnTo>
                <a:lnTo>
                  <a:pt x="0" y="1529969"/>
                </a:lnTo>
                <a:close/>
              </a:path>
            </a:pathLst>
          </a:custGeom>
          <a:solidFill>
            <a:sysClr val="window" lastClr="FFFFFF">
              <a:lumMod val="65000"/>
            </a:sysClr>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 name="object 19"/>
          <p:cNvSpPr/>
          <p:nvPr/>
        </p:nvSpPr>
        <p:spPr>
          <a:xfrm>
            <a:off x="2956560" y="3384677"/>
            <a:ext cx="3060065" cy="3060026"/>
          </a:xfrm>
          <a:custGeom>
            <a:avLst/>
            <a:gdLst/>
            <a:ahLst/>
            <a:cxnLst/>
            <a:rect l="l" t="t" r="r" b="b"/>
            <a:pathLst>
              <a:path w="3060065" h="3060026">
                <a:moveTo>
                  <a:pt x="0" y="1529969"/>
                </a:moveTo>
                <a:lnTo>
                  <a:pt x="5072" y="1655459"/>
                </a:lnTo>
                <a:lnTo>
                  <a:pt x="20025" y="1778156"/>
                </a:lnTo>
                <a:lnTo>
                  <a:pt x="44467" y="1897665"/>
                </a:lnTo>
                <a:lnTo>
                  <a:pt x="78003" y="2013592"/>
                </a:lnTo>
                <a:lnTo>
                  <a:pt x="120239" y="2125544"/>
                </a:lnTo>
                <a:lnTo>
                  <a:pt x="170781" y="2233126"/>
                </a:lnTo>
                <a:lnTo>
                  <a:pt x="229235" y="2335946"/>
                </a:lnTo>
                <a:lnTo>
                  <a:pt x="295208" y="2433608"/>
                </a:lnTo>
                <a:lnTo>
                  <a:pt x="368306" y="2525721"/>
                </a:lnTo>
                <a:lnTo>
                  <a:pt x="448135" y="2611889"/>
                </a:lnTo>
                <a:lnTo>
                  <a:pt x="534300" y="2691720"/>
                </a:lnTo>
                <a:lnTo>
                  <a:pt x="626409" y="2764819"/>
                </a:lnTo>
                <a:lnTo>
                  <a:pt x="724067" y="2830793"/>
                </a:lnTo>
                <a:lnTo>
                  <a:pt x="826881" y="2889247"/>
                </a:lnTo>
                <a:lnTo>
                  <a:pt x="934456" y="2939789"/>
                </a:lnTo>
                <a:lnTo>
                  <a:pt x="1046398" y="2982025"/>
                </a:lnTo>
                <a:lnTo>
                  <a:pt x="1162315" y="3015560"/>
                </a:lnTo>
                <a:lnTo>
                  <a:pt x="1281811" y="3040001"/>
                </a:lnTo>
                <a:lnTo>
                  <a:pt x="1404494" y="3054954"/>
                </a:lnTo>
                <a:lnTo>
                  <a:pt x="1529968" y="3060026"/>
                </a:lnTo>
                <a:lnTo>
                  <a:pt x="1655461" y="3054954"/>
                </a:lnTo>
                <a:lnTo>
                  <a:pt x="1778160" y="3040001"/>
                </a:lnTo>
                <a:lnTo>
                  <a:pt x="1897671" y="3015560"/>
                </a:lnTo>
                <a:lnTo>
                  <a:pt x="2013601" y="2982025"/>
                </a:lnTo>
                <a:lnTo>
                  <a:pt x="2125555" y="2939789"/>
                </a:lnTo>
                <a:lnTo>
                  <a:pt x="2233140" y="2889247"/>
                </a:lnTo>
                <a:lnTo>
                  <a:pt x="2335962" y="2830793"/>
                </a:lnTo>
                <a:lnTo>
                  <a:pt x="2433627" y="2764819"/>
                </a:lnTo>
                <a:lnTo>
                  <a:pt x="2525742" y="2691720"/>
                </a:lnTo>
                <a:lnTo>
                  <a:pt x="2611913" y="2611889"/>
                </a:lnTo>
                <a:lnTo>
                  <a:pt x="2691746" y="2525721"/>
                </a:lnTo>
                <a:lnTo>
                  <a:pt x="2764847" y="2433608"/>
                </a:lnTo>
                <a:lnTo>
                  <a:pt x="2830823" y="2335946"/>
                </a:lnTo>
                <a:lnTo>
                  <a:pt x="2889280" y="2233126"/>
                </a:lnTo>
                <a:lnTo>
                  <a:pt x="2939823" y="2125544"/>
                </a:lnTo>
                <a:lnTo>
                  <a:pt x="2982060" y="2013592"/>
                </a:lnTo>
                <a:lnTo>
                  <a:pt x="3015596" y="1897665"/>
                </a:lnTo>
                <a:lnTo>
                  <a:pt x="3040038" y="1778156"/>
                </a:lnTo>
                <a:lnTo>
                  <a:pt x="3054992" y="1655459"/>
                </a:lnTo>
                <a:lnTo>
                  <a:pt x="3060065" y="1529969"/>
                </a:lnTo>
                <a:lnTo>
                  <a:pt x="3054992" y="1404494"/>
                </a:lnTo>
                <a:lnTo>
                  <a:pt x="3040038" y="1281811"/>
                </a:lnTo>
                <a:lnTo>
                  <a:pt x="3015596" y="1162315"/>
                </a:lnTo>
                <a:lnTo>
                  <a:pt x="2982060" y="1046398"/>
                </a:lnTo>
                <a:lnTo>
                  <a:pt x="2939823" y="934456"/>
                </a:lnTo>
                <a:lnTo>
                  <a:pt x="2889280" y="826881"/>
                </a:lnTo>
                <a:lnTo>
                  <a:pt x="2830823" y="724067"/>
                </a:lnTo>
                <a:lnTo>
                  <a:pt x="2764847" y="626409"/>
                </a:lnTo>
                <a:lnTo>
                  <a:pt x="2691746" y="534300"/>
                </a:lnTo>
                <a:lnTo>
                  <a:pt x="2611913" y="448135"/>
                </a:lnTo>
                <a:lnTo>
                  <a:pt x="2525742" y="368306"/>
                </a:lnTo>
                <a:lnTo>
                  <a:pt x="2433627" y="295208"/>
                </a:lnTo>
                <a:lnTo>
                  <a:pt x="2335962" y="229235"/>
                </a:lnTo>
                <a:lnTo>
                  <a:pt x="2233140" y="170781"/>
                </a:lnTo>
                <a:lnTo>
                  <a:pt x="2125555" y="120239"/>
                </a:lnTo>
                <a:lnTo>
                  <a:pt x="2013601" y="78003"/>
                </a:lnTo>
                <a:lnTo>
                  <a:pt x="1897671" y="44467"/>
                </a:lnTo>
                <a:lnTo>
                  <a:pt x="1778160" y="20025"/>
                </a:lnTo>
                <a:lnTo>
                  <a:pt x="1655461" y="5072"/>
                </a:lnTo>
                <a:lnTo>
                  <a:pt x="1529968" y="0"/>
                </a:lnTo>
                <a:lnTo>
                  <a:pt x="1404494" y="5072"/>
                </a:lnTo>
                <a:lnTo>
                  <a:pt x="1281811" y="20025"/>
                </a:lnTo>
                <a:lnTo>
                  <a:pt x="1162315" y="44467"/>
                </a:lnTo>
                <a:lnTo>
                  <a:pt x="1046398" y="78003"/>
                </a:lnTo>
                <a:lnTo>
                  <a:pt x="934456" y="120239"/>
                </a:lnTo>
                <a:lnTo>
                  <a:pt x="826881" y="170781"/>
                </a:lnTo>
                <a:lnTo>
                  <a:pt x="724067" y="229235"/>
                </a:lnTo>
                <a:lnTo>
                  <a:pt x="626409" y="295208"/>
                </a:lnTo>
                <a:lnTo>
                  <a:pt x="534300" y="368306"/>
                </a:lnTo>
                <a:lnTo>
                  <a:pt x="448135" y="448135"/>
                </a:lnTo>
                <a:lnTo>
                  <a:pt x="368306" y="534300"/>
                </a:lnTo>
                <a:lnTo>
                  <a:pt x="295208" y="626409"/>
                </a:lnTo>
                <a:lnTo>
                  <a:pt x="229235" y="724067"/>
                </a:lnTo>
                <a:lnTo>
                  <a:pt x="170781" y="826881"/>
                </a:lnTo>
                <a:lnTo>
                  <a:pt x="120239" y="934456"/>
                </a:lnTo>
                <a:lnTo>
                  <a:pt x="78003" y="1046398"/>
                </a:lnTo>
                <a:lnTo>
                  <a:pt x="44467" y="1162315"/>
                </a:lnTo>
                <a:lnTo>
                  <a:pt x="20025" y="1281811"/>
                </a:lnTo>
                <a:lnTo>
                  <a:pt x="5072" y="1404494"/>
                </a:lnTo>
                <a:lnTo>
                  <a:pt x="0" y="1529969"/>
                </a:lnTo>
                <a:close/>
              </a:path>
            </a:pathLst>
          </a:custGeom>
          <a:solidFill>
            <a:srgbClr val="FF00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20"/>
          <p:cNvSpPr/>
          <p:nvPr/>
        </p:nvSpPr>
        <p:spPr>
          <a:xfrm>
            <a:off x="1618296" y="2244724"/>
            <a:ext cx="3059938" cy="3059938"/>
          </a:xfrm>
          <a:custGeom>
            <a:avLst/>
            <a:gdLst/>
            <a:ahLst/>
            <a:cxnLst/>
            <a:rect l="l" t="t" r="r" b="b"/>
            <a:pathLst>
              <a:path w="3059938" h="3059938">
                <a:moveTo>
                  <a:pt x="0" y="1529969"/>
                </a:moveTo>
                <a:lnTo>
                  <a:pt x="5072" y="1655443"/>
                </a:lnTo>
                <a:lnTo>
                  <a:pt x="20025" y="1778126"/>
                </a:lnTo>
                <a:lnTo>
                  <a:pt x="44467" y="1897622"/>
                </a:lnTo>
                <a:lnTo>
                  <a:pt x="78003" y="2013539"/>
                </a:lnTo>
                <a:lnTo>
                  <a:pt x="120239" y="2125481"/>
                </a:lnTo>
                <a:lnTo>
                  <a:pt x="170781" y="2233056"/>
                </a:lnTo>
                <a:lnTo>
                  <a:pt x="229235" y="2335870"/>
                </a:lnTo>
                <a:lnTo>
                  <a:pt x="295208" y="2433528"/>
                </a:lnTo>
                <a:lnTo>
                  <a:pt x="368306" y="2525637"/>
                </a:lnTo>
                <a:lnTo>
                  <a:pt x="448135" y="2611802"/>
                </a:lnTo>
                <a:lnTo>
                  <a:pt x="534300" y="2691631"/>
                </a:lnTo>
                <a:lnTo>
                  <a:pt x="626409" y="2764729"/>
                </a:lnTo>
                <a:lnTo>
                  <a:pt x="724067" y="2830702"/>
                </a:lnTo>
                <a:lnTo>
                  <a:pt x="826881" y="2889156"/>
                </a:lnTo>
                <a:lnTo>
                  <a:pt x="934456" y="2939698"/>
                </a:lnTo>
                <a:lnTo>
                  <a:pt x="1046398" y="2981934"/>
                </a:lnTo>
                <a:lnTo>
                  <a:pt x="1162315" y="3015470"/>
                </a:lnTo>
                <a:lnTo>
                  <a:pt x="1281811" y="3039912"/>
                </a:lnTo>
                <a:lnTo>
                  <a:pt x="1404494" y="3054865"/>
                </a:lnTo>
                <a:lnTo>
                  <a:pt x="1529969" y="3059938"/>
                </a:lnTo>
                <a:lnTo>
                  <a:pt x="1655461" y="3054865"/>
                </a:lnTo>
                <a:lnTo>
                  <a:pt x="1778157" y="3039912"/>
                </a:lnTo>
                <a:lnTo>
                  <a:pt x="1897664" y="3015470"/>
                </a:lnTo>
                <a:lnTo>
                  <a:pt x="2013588" y="2981934"/>
                </a:lnTo>
                <a:lnTo>
                  <a:pt x="2125535" y="2939698"/>
                </a:lnTo>
                <a:lnTo>
                  <a:pt x="2233112" y="2889156"/>
                </a:lnTo>
                <a:lnTo>
                  <a:pt x="2335926" y="2830702"/>
                </a:lnTo>
                <a:lnTo>
                  <a:pt x="2433583" y="2764729"/>
                </a:lnTo>
                <a:lnTo>
                  <a:pt x="2525688" y="2691631"/>
                </a:lnTo>
                <a:lnTo>
                  <a:pt x="2611850" y="2611802"/>
                </a:lnTo>
                <a:lnTo>
                  <a:pt x="2691673" y="2525637"/>
                </a:lnTo>
                <a:lnTo>
                  <a:pt x="2764765" y="2433528"/>
                </a:lnTo>
                <a:lnTo>
                  <a:pt x="2830732" y="2335870"/>
                </a:lnTo>
                <a:lnTo>
                  <a:pt x="2889180" y="2233056"/>
                </a:lnTo>
                <a:lnTo>
                  <a:pt x="2939716" y="2125481"/>
                </a:lnTo>
                <a:lnTo>
                  <a:pt x="2981946" y="2013539"/>
                </a:lnTo>
                <a:lnTo>
                  <a:pt x="3015477" y="1897622"/>
                </a:lnTo>
                <a:lnTo>
                  <a:pt x="3039915" y="1778126"/>
                </a:lnTo>
                <a:lnTo>
                  <a:pt x="3054866" y="1655443"/>
                </a:lnTo>
                <a:lnTo>
                  <a:pt x="3059938" y="1529969"/>
                </a:lnTo>
                <a:lnTo>
                  <a:pt x="3054866" y="1404476"/>
                </a:lnTo>
                <a:lnTo>
                  <a:pt x="3039915" y="1281780"/>
                </a:lnTo>
                <a:lnTo>
                  <a:pt x="3015477" y="1162273"/>
                </a:lnTo>
                <a:lnTo>
                  <a:pt x="2981946" y="1046349"/>
                </a:lnTo>
                <a:lnTo>
                  <a:pt x="2939716" y="934402"/>
                </a:lnTo>
                <a:lnTo>
                  <a:pt x="2889180" y="826825"/>
                </a:lnTo>
                <a:lnTo>
                  <a:pt x="2830732" y="724011"/>
                </a:lnTo>
                <a:lnTo>
                  <a:pt x="2764765" y="626354"/>
                </a:lnTo>
                <a:lnTo>
                  <a:pt x="2691673" y="534249"/>
                </a:lnTo>
                <a:lnTo>
                  <a:pt x="2611850" y="448087"/>
                </a:lnTo>
                <a:lnTo>
                  <a:pt x="2525688" y="368264"/>
                </a:lnTo>
                <a:lnTo>
                  <a:pt x="2433583" y="295172"/>
                </a:lnTo>
                <a:lnTo>
                  <a:pt x="2335926" y="229205"/>
                </a:lnTo>
                <a:lnTo>
                  <a:pt x="2233112" y="170757"/>
                </a:lnTo>
                <a:lnTo>
                  <a:pt x="2125535" y="120221"/>
                </a:lnTo>
                <a:lnTo>
                  <a:pt x="2013588" y="77991"/>
                </a:lnTo>
                <a:lnTo>
                  <a:pt x="1897664" y="44460"/>
                </a:lnTo>
                <a:lnTo>
                  <a:pt x="1778157" y="20022"/>
                </a:lnTo>
                <a:lnTo>
                  <a:pt x="1655461" y="5071"/>
                </a:lnTo>
                <a:lnTo>
                  <a:pt x="1529969" y="0"/>
                </a:lnTo>
                <a:lnTo>
                  <a:pt x="1404494" y="5071"/>
                </a:lnTo>
                <a:lnTo>
                  <a:pt x="1281811" y="20022"/>
                </a:lnTo>
                <a:lnTo>
                  <a:pt x="1162315" y="44460"/>
                </a:lnTo>
                <a:lnTo>
                  <a:pt x="1046398" y="77991"/>
                </a:lnTo>
                <a:lnTo>
                  <a:pt x="934456" y="120221"/>
                </a:lnTo>
                <a:lnTo>
                  <a:pt x="826881" y="170757"/>
                </a:lnTo>
                <a:lnTo>
                  <a:pt x="724067" y="229205"/>
                </a:lnTo>
                <a:lnTo>
                  <a:pt x="626409" y="295172"/>
                </a:lnTo>
                <a:lnTo>
                  <a:pt x="534300" y="368264"/>
                </a:lnTo>
                <a:lnTo>
                  <a:pt x="448135" y="448087"/>
                </a:lnTo>
                <a:lnTo>
                  <a:pt x="368306" y="534249"/>
                </a:lnTo>
                <a:lnTo>
                  <a:pt x="295208" y="626354"/>
                </a:lnTo>
                <a:lnTo>
                  <a:pt x="229235" y="724011"/>
                </a:lnTo>
                <a:lnTo>
                  <a:pt x="170781" y="826825"/>
                </a:lnTo>
                <a:lnTo>
                  <a:pt x="120239" y="934402"/>
                </a:lnTo>
                <a:lnTo>
                  <a:pt x="78003" y="1046349"/>
                </a:lnTo>
                <a:lnTo>
                  <a:pt x="44467" y="1162273"/>
                </a:lnTo>
                <a:lnTo>
                  <a:pt x="20025" y="1281780"/>
                </a:lnTo>
                <a:lnTo>
                  <a:pt x="5072" y="1404476"/>
                </a:lnTo>
                <a:lnTo>
                  <a:pt x="0" y="1529969"/>
                </a:lnTo>
                <a:close/>
              </a:path>
            </a:pathLst>
          </a:custGeom>
          <a:solidFill>
            <a:srgbClr val="00AF5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13"/>
          <p:cNvSpPr txBox="1"/>
          <p:nvPr/>
        </p:nvSpPr>
        <p:spPr>
          <a:xfrm>
            <a:off x="3707904" y="1406423"/>
            <a:ext cx="1343493" cy="254304"/>
          </a:xfrm>
          <a:prstGeom prst="rect">
            <a:avLst/>
          </a:prstGeom>
        </p:spPr>
        <p:txBody>
          <a:bodyPr wrap="square" lIns="0" tIns="0" rIns="0" bIns="0" rtlCol="0">
            <a:noAutofit/>
          </a:bodyPr>
          <a:lstStyle/>
          <a:p>
            <a:pPr marL="12700">
              <a:lnSpc>
                <a:spcPts val="1935"/>
              </a:lnSpc>
              <a:spcBef>
                <a:spcPts val="96"/>
              </a:spcBef>
            </a:pPr>
            <a:r>
              <a:rPr lang="es-ES" dirty="0"/>
              <a:t>ECONÓMICO</a:t>
            </a:r>
            <a:endParaRPr lang="es-ES" b="1" dirty="0">
              <a:solidFill>
                <a:prstClr val="black"/>
              </a:solidFill>
              <a:latin typeface="Calibri Light"/>
              <a:cs typeface="Calibri Light"/>
            </a:endParaRPr>
          </a:p>
        </p:txBody>
      </p:sp>
      <p:sp>
        <p:nvSpPr>
          <p:cNvPr id="10" name="object 8"/>
          <p:cNvSpPr txBox="1"/>
          <p:nvPr/>
        </p:nvSpPr>
        <p:spPr>
          <a:xfrm>
            <a:off x="5301210" y="3120517"/>
            <a:ext cx="1755274" cy="528319"/>
          </a:xfrm>
          <a:prstGeom prst="rect">
            <a:avLst/>
          </a:prstGeom>
        </p:spPr>
        <p:txBody>
          <a:bodyPr wrap="square" lIns="0" tIns="0" rIns="0" bIns="0" rtlCol="0">
            <a:noAutofit/>
          </a:bodyPr>
          <a:lstStyle/>
          <a:p>
            <a:pPr marL="250444">
              <a:lnSpc>
                <a:spcPts val="1935"/>
              </a:lnSpc>
              <a:spcBef>
                <a:spcPts val="96"/>
              </a:spcBef>
            </a:pPr>
            <a:r>
              <a:rPr lang="es-ES" dirty="0">
                <a:solidFill>
                  <a:schemeClr val="accent2"/>
                </a:solidFill>
              </a:rPr>
              <a:t>POLÍTICO / INSTITUCIONAL</a:t>
            </a:r>
            <a:endParaRPr lang="es-ES" b="1" dirty="0">
              <a:solidFill>
                <a:schemeClr val="accent2"/>
              </a:solidFill>
              <a:effectLst>
                <a:outerShdw blurRad="38100" dist="38100" dir="2700000" algn="tl">
                  <a:srgbClr val="000000">
                    <a:alpha val="43137"/>
                  </a:srgbClr>
                </a:outerShdw>
              </a:effectLst>
              <a:latin typeface="Calibri Light"/>
              <a:cs typeface="Calibri Light"/>
            </a:endParaRPr>
          </a:p>
          <a:p>
            <a:pPr marL="12700" marR="517">
              <a:lnSpc>
                <a:spcPts val="2160"/>
              </a:lnSpc>
              <a:spcBef>
                <a:spcPts val="11"/>
              </a:spcBef>
            </a:pPr>
            <a:endParaRPr lang="es-ES"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1" name="object 2"/>
          <p:cNvSpPr txBox="1"/>
          <p:nvPr/>
        </p:nvSpPr>
        <p:spPr>
          <a:xfrm>
            <a:off x="4236778" y="5606211"/>
            <a:ext cx="716222" cy="254304"/>
          </a:xfrm>
          <a:prstGeom prst="rect">
            <a:avLst/>
          </a:prstGeom>
        </p:spPr>
        <p:txBody>
          <a:bodyPr wrap="square" lIns="0" tIns="0" rIns="0" bIns="0" rtlCol="0">
            <a:noAutofit/>
          </a:bodyPr>
          <a:lstStyle/>
          <a:p>
            <a:pPr marL="12700">
              <a:lnSpc>
                <a:spcPts val="1935"/>
              </a:lnSpc>
              <a:spcBef>
                <a:spcPts val="96"/>
              </a:spcBef>
            </a:pPr>
            <a:r>
              <a:rPr lang="es-ES" sz="2700" b="1" baseline="3034" dirty="0">
                <a:solidFill>
                  <a:srgbClr val="FFFFFF"/>
                </a:solidFill>
                <a:effectLst>
                  <a:outerShdw blurRad="38100" dist="38100" dir="2700000" algn="tl">
                    <a:srgbClr val="000000">
                      <a:alpha val="43137"/>
                    </a:srgbClr>
                  </a:outerShdw>
                </a:effectLst>
                <a:latin typeface="Calibri Light"/>
              </a:rPr>
              <a:t>SO</a:t>
            </a:r>
            <a:r>
              <a:rPr lang="es-ES" sz="2700" b="1" spc="-4" baseline="3034" dirty="0">
                <a:solidFill>
                  <a:srgbClr val="FFFFFF"/>
                </a:solidFill>
                <a:effectLst>
                  <a:outerShdw blurRad="38100" dist="38100" dir="2700000" algn="tl">
                    <a:srgbClr val="000000">
                      <a:alpha val="43137"/>
                    </a:srgbClr>
                  </a:outerShdw>
                </a:effectLst>
                <a:latin typeface="Calibri Light"/>
              </a:rPr>
              <a:t>C</a:t>
            </a:r>
            <a:r>
              <a:rPr lang="es-ES" sz="2700" b="1" baseline="3034" dirty="0">
                <a:solidFill>
                  <a:srgbClr val="FFFFFF"/>
                </a:solidFill>
                <a:effectLst>
                  <a:outerShdw blurRad="38100" dist="38100" dir="2700000" algn="tl">
                    <a:srgbClr val="000000">
                      <a:alpha val="43137"/>
                    </a:srgbClr>
                  </a:outerShdw>
                </a:effectLst>
                <a:latin typeface="Calibri Light"/>
              </a:rPr>
              <a:t>I</a:t>
            </a:r>
            <a:r>
              <a:rPr lang="es-ES" sz="2700" b="1" spc="4" baseline="3034" dirty="0">
                <a:solidFill>
                  <a:srgbClr val="FFFFFF"/>
                </a:solidFill>
                <a:effectLst>
                  <a:outerShdw blurRad="38100" dist="38100" dir="2700000" algn="tl">
                    <a:srgbClr val="000000">
                      <a:alpha val="43137"/>
                    </a:srgbClr>
                  </a:outerShdw>
                </a:effectLst>
                <a:latin typeface="Calibri Light"/>
              </a:rPr>
              <a:t>A</a:t>
            </a:r>
            <a:r>
              <a:rPr lang="es-ES" sz="2700" b="1" baseline="3034" dirty="0">
                <a:solidFill>
                  <a:srgbClr val="FFFFFF"/>
                </a:solidFill>
                <a:effectLst>
                  <a:outerShdw blurRad="38100" dist="38100" dir="2700000" algn="tl">
                    <a:srgbClr val="000000">
                      <a:alpha val="43137"/>
                    </a:srgbClr>
                  </a:outerShdw>
                </a:effectLst>
                <a:latin typeface="Calibri Light"/>
              </a:rPr>
              <a:t>L</a:t>
            </a:r>
            <a:endParaRPr lang="es-ES"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2" name="object 7"/>
          <p:cNvSpPr txBox="1"/>
          <p:nvPr/>
        </p:nvSpPr>
        <p:spPr>
          <a:xfrm>
            <a:off x="1758823" y="3523488"/>
            <a:ext cx="1898777" cy="391794"/>
          </a:xfrm>
          <a:prstGeom prst="rect">
            <a:avLst/>
          </a:prstGeom>
        </p:spPr>
        <p:txBody>
          <a:bodyPr wrap="square" lIns="0" tIns="0" rIns="0" bIns="0" rtlCol="0">
            <a:noAutofit/>
          </a:bodyPr>
          <a:lstStyle/>
          <a:p>
            <a:pPr marL="12700">
              <a:lnSpc>
                <a:spcPts val="1935"/>
              </a:lnSpc>
              <a:spcBef>
                <a:spcPts val="96"/>
              </a:spcBef>
            </a:pPr>
            <a:r>
              <a:rPr lang="es-ES"/>
              <a:t>MEDIOAMBIENTAL</a:t>
            </a:r>
            <a:endParaRPr lang="es-ES"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3" name="object 12"/>
          <p:cNvSpPr txBox="1"/>
          <p:nvPr/>
        </p:nvSpPr>
        <p:spPr>
          <a:xfrm>
            <a:off x="296934" y="1775528"/>
            <a:ext cx="2435916" cy="444576"/>
          </a:xfrm>
          <a:prstGeom prst="rect">
            <a:avLst/>
          </a:prstGeom>
        </p:spPr>
        <p:txBody>
          <a:bodyPr wrap="square" lIns="0" tIns="0" rIns="0" bIns="0" rtlCol="0">
            <a:noAutofit/>
          </a:bodyPr>
          <a:lstStyle/>
          <a:p>
            <a:pPr marL="12700">
              <a:lnSpc>
                <a:spcPts val="1800"/>
              </a:lnSpc>
              <a:spcBef>
                <a:spcPts val="8"/>
              </a:spcBef>
            </a:pPr>
            <a:r>
              <a:rPr lang="es-ES" sz="2250" baseline="1820" dirty="0">
                <a:solidFill>
                  <a:srgbClr val="00AF50"/>
                </a:solidFill>
              </a:rPr>
              <a:t>MEDIOAMBIENTAL</a:t>
            </a:r>
            <a:br>
              <a:rPr lang="es-ES" sz="2250" baseline="1820" dirty="0">
                <a:solidFill>
                  <a:srgbClr val="00AF50"/>
                </a:solidFill>
              </a:rPr>
            </a:br>
            <a:r>
              <a:rPr lang="es-ES" sz="2250" baseline="1820" dirty="0">
                <a:solidFill>
                  <a:srgbClr val="00AF50"/>
                </a:solidFill>
              </a:rPr>
              <a:t>Gestión medioambiental</a:t>
            </a:r>
            <a:endParaRPr lang="es-ES" sz="1500" dirty="0">
              <a:solidFill>
                <a:prstClr val="black"/>
              </a:solidFill>
              <a:cs typeface="Calibri"/>
            </a:endParaRPr>
          </a:p>
        </p:txBody>
      </p:sp>
      <p:sp>
        <p:nvSpPr>
          <p:cNvPr id="14" name="object 5"/>
          <p:cNvSpPr txBox="1"/>
          <p:nvPr/>
        </p:nvSpPr>
        <p:spPr>
          <a:xfrm>
            <a:off x="415027" y="4873922"/>
            <a:ext cx="620104" cy="215900"/>
          </a:xfrm>
          <a:prstGeom prst="rect">
            <a:avLst/>
          </a:prstGeom>
        </p:spPr>
        <p:txBody>
          <a:bodyPr wrap="square" lIns="0" tIns="0" rIns="0" bIns="0" rtlCol="0">
            <a:noAutofit/>
          </a:bodyPr>
          <a:lstStyle/>
          <a:p>
            <a:pPr marL="12700">
              <a:lnSpc>
                <a:spcPts val="1630"/>
              </a:lnSpc>
              <a:spcBef>
                <a:spcPts val="81"/>
              </a:spcBef>
            </a:pPr>
            <a:r>
              <a:rPr lang="es-ES" sz="2250" b="1" baseline="3640" dirty="0">
                <a:solidFill>
                  <a:srgbClr val="FF0000"/>
                </a:solidFill>
              </a:rPr>
              <a:t>SOCIAL</a:t>
            </a:r>
            <a:endParaRPr lang="es-ES" sz="1500" dirty="0">
              <a:solidFill>
                <a:prstClr val="black"/>
              </a:solidFill>
              <a:cs typeface="Calibri"/>
            </a:endParaRPr>
          </a:p>
        </p:txBody>
      </p:sp>
      <p:sp>
        <p:nvSpPr>
          <p:cNvPr id="15" name="object 3"/>
          <p:cNvSpPr txBox="1"/>
          <p:nvPr/>
        </p:nvSpPr>
        <p:spPr>
          <a:xfrm>
            <a:off x="618681" y="5161788"/>
            <a:ext cx="1792421" cy="901801"/>
          </a:xfrm>
          <a:prstGeom prst="rect">
            <a:avLst/>
          </a:prstGeom>
        </p:spPr>
        <p:txBody>
          <a:bodyPr wrap="square" lIns="0" tIns="0" rIns="0" bIns="0" rtlCol="0">
            <a:noAutofit/>
          </a:bodyPr>
          <a:lstStyle/>
          <a:p>
            <a:pPr marL="12700" marR="28575">
              <a:lnSpc>
                <a:spcPts val="1630"/>
              </a:lnSpc>
              <a:spcBef>
                <a:spcPts val="81"/>
              </a:spcBef>
            </a:pPr>
            <a:r>
              <a:rPr lang="es-ES" dirty="0">
                <a:solidFill>
                  <a:srgbClr val="C00000"/>
                </a:solidFill>
              </a:rPr>
              <a:t>Inclusión social</a:t>
            </a:r>
            <a:endParaRPr lang="es-ES" sz="1500" dirty="0">
              <a:solidFill>
                <a:srgbClr val="C00000"/>
              </a:solidFill>
              <a:cs typeface="Calibri"/>
            </a:endParaRPr>
          </a:p>
          <a:p>
            <a:pPr marL="12700">
              <a:lnSpc>
                <a:spcPts val="1800"/>
              </a:lnSpc>
              <a:spcBef>
                <a:spcPts val="8"/>
              </a:spcBef>
            </a:pPr>
            <a:r>
              <a:rPr lang="es-ES" dirty="0">
                <a:solidFill>
                  <a:srgbClr val="C00000"/>
                </a:solidFill>
              </a:rPr>
              <a:t>Educación y formación</a:t>
            </a:r>
            <a:endParaRPr lang="es-ES" sz="1500" dirty="0">
              <a:solidFill>
                <a:srgbClr val="C00000"/>
              </a:solidFill>
              <a:cs typeface="Calibri"/>
            </a:endParaRPr>
          </a:p>
          <a:p>
            <a:pPr marL="12700" marR="28575">
              <a:lnSpc>
                <a:spcPts val="1800"/>
              </a:lnSpc>
            </a:pPr>
            <a:r>
              <a:rPr lang="es-ES" dirty="0">
                <a:solidFill>
                  <a:srgbClr val="C00000"/>
                </a:solidFill>
              </a:rPr>
              <a:t>Diálogo social</a:t>
            </a:r>
            <a:endParaRPr lang="es-ES" sz="1500" dirty="0">
              <a:solidFill>
                <a:srgbClr val="C00000"/>
              </a:solidFill>
              <a:cs typeface="Calibri"/>
            </a:endParaRPr>
          </a:p>
          <a:p>
            <a:pPr marL="12700" marR="28575">
              <a:lnSpc>
                <a:spcPts val="1800"/>
              </a:lnSpc>
            </a:pPr>
            <a:r>
              <a:rPr lang="es-ES" dirty="0" smtClean="0">
                <a:solidFill>
                  <a:srgbClr val="C00000"/>
                </a:solidFill>
              </a:rPr>
              <a:t>Protección </a:t>
            </a:r>
            <a:r>
              <a:rPr lang="es-ES" dirty="0">
                <a:solidFill>
                  <a:srgbClr val="C00000"/>
                </a:solidFill>
              </a:rPr>
              <a:t>s</a:t>
            </a:r>
            <a:r>
              <a:rPr lang="es-ES" dirty="0" smtClean="0">
                <a:solidFill>
                  <a:srgbClr val="C00000"/>
                </a:solidFill>
              </a:rPr>
              <a:t>ocial </a:t>
            </a:r>
            <a:r>
              <a:rPr lang="es-ES" dirty="0"/>
              <a:t>social</a:t>
            </a:r>
            <a:endParaRPr lang="es-ES" sz="1500" dirty="0">
              <a:solidFill>
                <a:prstClr val="black"/>
              </a:solidFill>
              <a:cs typeface="Calibri"/>
            </a:endParaRPr>
          </a:p>
        </p:txBody>
      </p:sp>
      <p:sp>
        <p:nvSpPr>
          <p:cNvPr id="16" name="object 15"/>
          <p:cNvSpPr txBox="1"/>
          <p:nvPr/>
        </p:nvSpPr>
        <p:spPr>
          <a:xfrm>
            <a:off x="6339141" y="1156524"/>
            <a:ext cx="2619949" cy="902081"/>
          </a:xfrm>
          <a:prstGeom prst="rect">
            <a:avLst/>
          </a:prstGeom>
        </p:spPr>
        <p:txBody>
          <a:bodyPr wrap="square" lIns="0" tIns="0" rIns="0" bIns="0" rtlCol="0">
            <a:noAutofit/>
          </a:bodyPr>
          <a:lstStyle/>
          <a:p>
            <a:pPr marL="941260" marR="16532" algn="ctr">
              <a:lnSpc>
                <a:spcPts val="1630"/>
              </a:lnSpc>
              <a:spcBef>
                <a:spcPts val="81"/>
              </a:spcBef>
            </a:pPr>
            <a:r>
              <a:rPr lang="es-ES" sz="2250" b="1" baseline="3640" dirty="0">
                <a:solidFill>
                  <a:srgbClr val="2D75B6"/>
                </a:solidFill>
              </a:rPr>
              <a:t>M</a:t>
            </a:r>
            <a:r>
              <a:rPr lang="es-ES" sz="2250" b="1" spc="-9" baseline="3640" dirty="0">
                <a:solidFill>
                  <a:srgbClr val="2D75B6"/>
                </a:solidFill>
              </a:rPr>
              <a:t>A</a:t>
            </a:r>
            <a:r>
              <a:rPr lang="es-ES" sz="2250" b="1" baseline="3640" dirty="0">
                <a:solidFill>
                  <a:srgbClr val="2D75B6"/>
                </a:solidFill>
              </a:rPr>
              <a:t>C</a:t>
            </a:r>
            <a:r>
              <a:rPr lang="es-ES" sz="2250" b="1" spc="-19" baseline="3640" dirty="0">
                <a:solidFill>
                  <a:srgbClr val="2D75B6"/>
                </a:solidFill>
              </a:rPr>
              <a:t>R</a:t>
            </a:r>
            <a:r>
              <a:rPr lang="es-ES" sz="2250" b="1" spc="4" baseline="3640" dirty="0">
                <a:solidFill>
                  <a:srgbClr val="2D75B6"/>
                </a:solidFill>
              </a:rPr>
              <a:t>O</a:t>
            </a:r>
            <a:r>
              <a:rPr lang="es-ES" sz="2250" b="1" spc="-25" baseline="3640" dirty="0">
                <a:solidFill>
                  <a:srgbClr val="2D75B6"/>
                </a:solidFill>
              </a:rPr>
              <a:t>E</a:t>
            </a:r>
            <a:r>
              <a:rPr lang="es-ES" sz="2250" b="1" baseline="3640" dirty="0">
                <a:solidFill>
                  <a:srgbClr val="2D75B6"/>
                </a:solidFill>
              </a:rPr>
              <a:t>C</a:t>
            </a:r>
            <a:r>
              <a:rPr lang="es-ES" sz="2250" b="1" spc="4" baseline="3640" dirty="0">
                <a:solidFill>
                  <a:srgbClr val="2D75B6"/>
                </a:solidFill>
              </a:rPr>
              <a:t>ONO</a:t>
            </a:r>
            <a:r>
              <a:rPr lang="es-ES" sz="2250" b="1" baseline="3640" dirty="0">
                <a:solidFill>
                  <a:srgbClr val="2D75B6"/>
                </a:solidFill>
              </a:rPr>
              <a:t>M</a:t>
            </a:r>
            <a:r>
              <a:rPr lang="es-ES" sz="2250" b="1" spc="-4" baseline="3640" dirty="0">
                <a:solidFill>
                  <a:srgbClr val="2D75B6"/>
                </a:solidFill>
              </a:rPr>
              <a:t>Í</a:t>
            </a:r>
            <a:r>
              <a:rPr lang="es-ES" sz="2250" b="1" baseline="3640" dirty="0">
                <a:solidFill>
                  <a:srgbClr val="2D75B6"/>
                </a:solidFill>
              </a:rPr>
              <a:t>A</a:t>
            </a:r>
            <a:endParaRPr lang="es-ES" sz="1500" dirty="0">
              <a:solidFill>
                <a:prstClr val="black"/>
              </a:solidFill>
              <a:cs typeface="Calibri"/>
            </a:endParaRPr>
          </a:p>
          <a:p>
            <a:pPr marL="361695">
              <a:lnSpc>
                <a:spcPts val="1800"/>
              </a:lnSpc>
              <a:spcBef>
                <a:spcPts val="8"/>
              </a:spcBef>
            </a:pPr>
            <a:r>
              <a:rPr lang="es-ES" sz="2250" b="1" baseline="1820" dirty="0">
                <a:solidFill>
                  <a:srgbClr val="2D75B6"/>
                </a:solidFill>
              </a:rPr>
              <a:t>Política macroeconómica</a:t>
            </a:r>
            <a:endParaRPr lang="es-ES" sz="1500" dirty="0">
              <a:solidFill>
                <a:prstClr val="black"/>
              </a:solidFill>
              <a:cs typeface="Calibri"/>
            </a:endParaRPr>
          </a:p>
          <a:p>
            <a:pPr marL="12700" marR="2334">
              <a:lnSpc>
                <a:spcPts val="1800"/>
              </a:lnSpc>
            </a:pPr>
            <a:r>
              <a:rPr lang="es-ES" sz="2250" b="1" baseline="1820" dirty="0">
                <a:solidFill>
                  <a:srgbClr val="2D75B6"/>
                </a:solidFill>
              </a:rPr>
              <a:t>Integración comercial y económica</a:t>
            </a:r>
            <a:endParaRPr lang="es-ES" sz="1500" dirty="0">
              <a:solidFill>
                <a:prstClr val="black"/>
              </a:solidFill>
              <a:cs typeface="Calibri"/>
            </a:endParaRPr>
          </a:p>
          <a:p>
            <a:pPr marL="876396" marR="15763" algn="ctr">
              <a:lnSpc>
                <a:spcPts val="1805"/>
              </a:lnSpc>
            </a:pPr>
            <a:r>
              <a:rPr lang="es-ES" sz="2250" b="1" baseline="1820" dirty="0">
                <a:solidFill>
                  <a:srgbClr val="2D75B6"/>
                </a:solidFill>
              </a:rPr>
              <a:t>Acceso a financiación</a:t>
            </a:r>
            <a:endParaRPr lang="es-ES" sz="1500" dirty="0">
              <a:solidFill>
                <a:prstClr val="black"/>
              </a:solidFill>
              <a:cs typeface="Calibri"/>
            </a:endParaRPr>
          </a:p>
        </p:txBody>
      </p:sp>
      <p:sp>
        <p:nvSpPr>
          <p:cNvPr id="17" name="object 11"/>
          <p:cNvSpPr txBox="1"/>
          <p:nvPr/>
        </p:nvSpPr>
        <p:spPr>
          <a:xfrm>
            <a:off x="7236939" y="2244724"/>
            <a:ext cx="1669534" cy="1130630"/>
          </a:xfrm>
          <a:prstGeom prst="rect">
            <a:avLst/>
          </a:prstGeom>
        </p:spPr>
        <p:txBody>
          <a:bodyPr wrap="square" lIns="0" tIns="0" rIns="0" bIns="0" rtlCol="0">
            <a:noAutofit/>
          </a:bodyPr>
          <a:lstStyle/>
          <a:p>
            <a:pPr marL="184911" marR="1777">
              <a:lnSpc>
                <a:spcPts val="1630"/>
              </a:lnSpc>
              <a:spcBef>
                <a:spcPts val="81"/>
              </a:spcBef>
            </a:pPr>
            <a:r>
              <a:rPr lang="es-ES" sz="2250" b="1" baseline="3640" dirty="0">
                <a:solidFill>
                  <a:srgbClr val="006FC0"/>
                </a:solidFill>
              </a:rPr>
              <a:t>MICROECONOMÍA</a:t>
            </a:r>
            <a:endParaRPr lang="es-ES" sz="1500" dirty="0">
              <a:solidFill>
                <a:prstClr val="black"/>
              </a:solidFill>
              <a:cs typeface="Calibri"/>
            </a:endParaRPr>
          </a:p>
          <a:p>
            <a:pPr marL="27528" marR="15920" algn="ctr">
              <a:lnSpc>
                <a:spcPts val="1800"/>
              </a:lnSpc>
              <a:spcBef>
                <a:spcPts val="8"/>
              </a:spcBef>
            </a:pPr>
            <a:r>
              <a:rPr lang="es-ES" sz="2250" baseline="1820" dirty="0">
                <a:solidFill>
                  <a:srgbClr val="006FC0"/>
                </a:solidFill>
              </a:rPr>
              <a:t>Cultura empresarial</a:t>
            </a:r>
            <a:endParaRPr lang="es-ES" sz="1500" dirty="0">
              <a:solidFill>
                <a:prstClr val="black"/>
              </a:solidFill>
              <a:cs typeface="Calibri"/>
            </a:endParaRPr>
          </a:p>
          <a:p>
            <a:pPr marL="12700">
              <a:lnSpc>
                <a:spcPts val="1800"/>
              </a:lnSpc>
            </a:pPr>
            <a:r>
              <a:rPr lang="es-ES" sz="2250" baseline="1820" dirty="0">
                <a:solidFill>
                  <a:srgbClr val="006FC0"/>
                </a:solidFill>
              </a:rPr>
              <a:t>Entorno jurídico y reglamentario</a:t>
            </a:r>
            <a:r>
              <a:rPr lang="es-ES" dirty="0"/>
              <a:t> </a:t>
            </a:r>
            <a:endParaRPr lang="es-ES" sz="1500" dirty="0">
              <a:solidFill>
                <a:prstClr val="black"/>
              </a:solidFill>
              <a:cs typeface="Calibri"/>
            </a:endParaRPr>
          </a:p>
          <a:p>
            <a:pPr marL="630174" marR="1778">
              <a:lnSpc>
                <a:spcPts val="1800"/>
              </a:lnSpc>
            </a:pPr>
            <a:endParaRPr lang="es-ES" sz="1500" dirty="0">
              <a:solidFill>
                <a:prstClr val="black"/>
              </a:solidFill>
              <a:cs typeface="Calibri"/>
            </a:endParaRPr>
          </a:p>
          <a:p>
            <a:pPr marL="126563" marR="15932" algn="ctr">
              <a:lnSpc>
                <a:spcPts val="1800"/>
              </a:lnSpc>
            </a:pPr>
            <a:r>
              <a:rPr lang="es-ES" sz="2250" baseline="1820" dirty="0">
                <a:solidFill>
                  <a:srgbClr val="006FC0"/>
                </a:solidFill>
              </a:rPr>
              <a:t>Competencia justa</a:t>
            </a:r>
            <a:endParaRPr lang="es-ES" sz="2250" baseline="1820" dirty="0">
              <a:solidFill>
                <a:srgbClr val="006FC0"/>
              </a:solidFill>
              <a:cs typeface="Calibri"/>
            </a:endParaRPr>
          </a:p>
          <a:p>
            <a:pPr marL="126563" marR="15932" algn="ctr">
              <a:lnSpc>
                <a:spcPts val="1800"/>
              </a:lnSpc>
            </a:pPr>
            <a:endParaRPr lang="es-ES" sz="1500" dirty="0">
              <a:solidFill>
                <a:prstClr val="black"/>
              </a:solidFill>
              <a:cs typeface="Calibri"/>
            </a:endParaRPr>
          </a:p>
        </p:txBody>
      </p:sp>
      <p:sp>
        <p:nvSpPr>
          <p:cNvPr id="18" name="object 9"/>
          <p:cNvSpPr txBox="1"/>
          <p:nvPr/>
        </p:nvSpPr>
        <p:spPr>
          <a:xfrm>
            <a:off x="7542148" y="3597885"/>
            <a:ext cx="1326444" cy="455919"/>
          </a:xfrm>
          <a:prstGeom prst="rect">
            <a:avLst/>
          </a:prstGeom>
        </p:spPr>
        <p:txBody>
          <a:bodyPr wrap="square" lIns="0" tIns="0" rIns="0" bIns="0" rtlCol="0">
            <a:noAutofit/>
          </a:bodyPr>
          <a:lstStyle/>
          <a:p>
            <a:pPr marL="12700" marR="205">
              <a:lnSpc>
                <a:spcPts val="1720"/>
              </a:lnSpc>
              <a:spcBef>
                <a:spcPts val="86"/>
              </a:spcBef>
            </a:pPr>
            <a:r>
              <a:rPr lang="es-ES" sz="2250" baseline="1820" dirty="0">
                <a:solidFill>
                  <a:srgbClr val="006FC0"/>
                </a:solidFill>
              </a:rPr>
              <a:t>Infraestructura</a:t>
            </a:r>
            <a:endParaRPr lang="es-ES" sz="1500" dirty="0">
              <a:solidFill>
                <a:prstClr val="black"/>
              </a:solidFill>
              <a:cs typeface="Calibri"/>
            </a:endParaRPr>
          </a:p>
          <a:p>
            <a:pPr marL="835913">
              <a:lnSpc>
                <a:spcPts val="1800"/>
              </a:lnSpc>
              <a:spcBef>
                <a:spcPts val="4"/>
              </a:spcBef>
            </a:pPr>
            <a:r>
              <a:rPr lang="es-ES" dirty="0">
                <a:solidFill>
                  <a:schemeClr val="accent1"/>
                </a:solidFill>
              </a:rPr>
              <a:t>TIC</a:t>
            </a:r>
            <a:endParaRPr lang="es-ES" sz="1500" dirty="0">
              <a:solidFill>
                <a:schemeClr val="accent1"/>
              </a:solidFill>
              <a:cs typeface="Calibri"/>
            </a:endParaRPr>
          </a:p>
        </p:txBody>
      </p:sp>
      <p:sp>
        <p:nvSpPr>
          <p:cNvPr id="19" name="object 6"/>
          <p:cNvSpPr txBox="1"/>
          <p:nvPr/>
        </p:nvSpPr>
        <p:spPr>
          <a:xfrm>
            <a:off x="6147016" y="4342272"/>
            <a:ext cx="3004198" cy="1359204"/>
          </a:xfrm>
          <a:prstGeom prst="rect">
            <a:avLst/>
          </a:prstGeom>
        </p:spPr>
        <p:txBody>
          <a:bodyPr wrap="square" lIns="0" tIns="0" rIns="0" bIns="0" rtlCol="0">
            <a:noAutofit/>
          </a:bodyPr>
          <a:lstStyle/>
          <a:p>
            <a:pPr marL="737044" marR="16642" algn="ctr">
              <a:lnSpc>
                <a:spcPts val="1630"/>
              </a:lnSpc>
              <a:spcBef>
                <a:spcPts val="81"/>
              </a:spcBef>
            </a:pPr>
            <a:r>
              <a:rPr lang="es-ES" dirty="0">
                <a:solidFill>
                  <a:schemeClr val="accent2"/>
                </a:solidFill>
              </a:rPr>
              <a:t>POLÍTICO / INSTITUCIONAL</a:t>
            </a:r>
            <a:endParaRPr lang="es-ES" sz="1500" dirty="0">
              <a:solidFill>
                <a:schemeClr val="accent2"/>
              </a:solidFill>
              <a:cs typeface="Calibri"/>
            </a:endParaRPr>
          </a:p>
          <a:p>
            <a:pPr marL="815411" marR="16058" algn="ctr">
              <a:lnSpc>
                <a:spcPts val="1800"/>
              </a:lnSpc>
              <a:spcBef>
                <a:spcPts val="8"/>
              </a:spcBef>
            </a:pPr>
            <a:r>
              <a:rPr lang="es-ES" dirty="0">
                <a:solidFill>
                  <a:schemeClr val="accent2"/>
                </a:solidFill>
              </a:rPr>
              <a:t>Paz y estabilidad política</a:t>
            </a:r>
            <a:endParaRPr lang="es-ES" sz="1500" dirty="0">
              <a:solidFill>
                <a:schemeClr val="accent2"/>
              </a:solidFill>
              <a:cs typeface="Calibri"/>
            </a:endParaRPr>
          </a:p>
          <a:p>
            <a:pPr marL="1415033">
              <a:lnSpc>
                <a:spcPts val="1800"/>
              </a:lnSpc>
            </a:pPr>
            <a:r>
              <a:rPr lang="es-ES" dirty="0">
                <a:solidFill>
                  <a:schemeClr val="accent2"/>
                </a:solidFill>
              </a:rPr>
              <a:t>Buen gobierno</a:t>
            </a:r>
            <a:endParaRPr lang="es-ES" sz="1500" dirty="0">
              <a:solidFill>
                <a:schemeClr val="accent2"/>
              </a:solidFill>
              <a:cs typeface="Calibri"/>
            </a:endParaRPr>
          </a:p>
          <a:p>
            <a:pPr marL="1133094" marR="30287">
              <a:lnSpc>
                <a:spcPts val="1800"/>
              </a:lnSpc>
            </a:pPr>
            <a:r>
              <a:rPr lang="es-ES" dirty="0">
                <a:solidFill>
                  <a:schemeClr val="accent2"/>
                </a:solidFill>
              </a:rPr>
              <a:t>Estado de derecho</a:t>
            </a:r>
            <a:endParaRPr lang="es-ES" sz="1500" dirty="0">
              <a:solidFill>
                <a:schemeClr val="accent2"/>
              </a:solidFill>
              <a:cs typeface="Calibri"/>
            </a:endParaRPr>
          </a:p>
          <a:p>
            <a:pPr marL="12700" marR="30287">
              <a:lnSpc>
                <a:spcPts val="1800"/>
              </a:lnSpc>
            </a:pPr>
            <a:r>
              <a:rPr lang="es-ES" dirty="0">
                <a:solidFill>
                  <a:schemeClr val="accent2"/>
                </a:solidFill>
              </a:rPr>
              <a:t>Derechos humanos y normas internacionales del trabajo</a:t>
            </a:r>
            <a:endParaRPr lang="es-ES" sz="1500" dirty="0">
              <a:solidFill>
                <a:schemeClr val="accent2"/>
              </a:solidFill>
              <a:cs typeface="Calibri"/>
            </a:endParaRPr>
          </a:p>
          <a:p>
            <a:pPr marL="674116" marR="30287">
              <a:lnSpc>
                <a:spcPts val="1800"/>
              </a:lnSpc>
            </a:pPr>
            <a:endParaRPr lang="es-ES" sz="1500" dirty="0">
              <a:solidFill>
                <a:prstClr val="black"/>
              </a:solidFill>
              <a:cs typeface="Calibri"/>
            </a:endParaRPr>
          </a:p>
        </p:txBody>
      </p:sp>
      <p:sp>
        <p:nvSpPr>
          <p:cNvPr id="20"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8106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EPES Ecuador:</a:t>
            </a:r>
          </a:p>
        </p:txBody>
      </p:sp>
      <p:pic>
        <p:nvPicPr>
          <p:cNvPr id="4" name="Imagen 3"/>
          <p:cNvPicPr>
            <a:picLocks noChangeAspect="1"/>
          </p:cNvPicPr>
          <p:nvPr/>
        </p:nvPicPr>
        <p:blipFill rotWithShape="1">
          <a:blip r:embed="rId3"/>
          <a:srcRect l="54650" t="38572" r="6749" b="21689"/>
          <a:stretch/>
        </p:blipFill>
        <p:spPr>
          <a:xfrm>
            <a:off x="134390" y="1371430"/>
            <a:ext cx="4551528" cy="2433626"/>
          </a:xfrm>
          <a:prstGeom prst="rect">
            <a:avLst/>
          </a:prstGeom>
        </p:spPr>
      </p:pic>
      <p:pic>
        <p:nvPicPr>
          <p:cNvPr id="5" name="Imagen 4"/>
          <p:cNvPicPr>
            <a:picLocks noChangeAspect="1"/>
          </p:cNvPicPr>
          <p:nvPr/>
        </p:nvPicPr>
        <p:blipFill rotWithShape="1">
          <a:blip r:embed="rId4"/>
          <a:srcRect l="55804" t="35961" r="7274" b="16651"/>
          <a:stretch/>
        </p:blipFill>
        <p:spPr>
          <a:xfrm>
            <a:off x="4788024" y="1380292"/>
            <a:ext cx="4185314" cy="2466819"/>
          </a:xfrm>
          <a:prstGeom prst="rect">
            <a:avLst/>
          </a:prstGeom>
        </p:spPr>
      </p:pic>
      <p:pic>
        <p:nvPicPr>
          <p:cNvPr id="6" name="Imagen 5"/>
          <p:cNvPicPr>
            <a:picLocks noChangeAspect="1"/>
          </p:cNvPicPr>
          <p:nvPr/>
        </p:nvPicPr>
        <p:blipFill rotWithShape="1">
          <a:blip r:embed="rId5"/>
          <a:srcRect l="54230" t="36334" r="6540" b="23928"/>
          <a:stretch/>
        </p:blipFill>
        <p:spPr>
          <a:xfrm>
            <a:off x="137838" y="4355207"/>
            <a:ext cx="4548080" cy="2466819"/>
          </a:xfrm>
          <a:prstGeom prst="rect">
            <a:avLst/>
          </a:prstGeom>
        </p:spPr>
      </p:pic>
      <p:pic>
        <p:nvPicPr>
          <p:cNvPr id="7" name="Imagen 6"/>
          <p:cNvPicPr>
            <a:picLocks noChangeAspect="1"/>
          </p:cNvPicPr>
          <p:nvPr/>
        </p:nvPicPr>
        <p:blipFill rotWithShape="1">
          <a:blip r:embed="rId6"/>
          <a:srcRect l="6610" t="38759" r="55629" b="18890"/>
          <a:stretch/>
        </p:blipFill>
        <p:spPr>
          <a:xfrm>
            <a:off x="4788024" y="4355207"/>
            <a:ext cx="4185314" cy="2458608"/>
          </a:xfrm>
          <a:prstGeom prst="rect">
            <a:avLst/>
          </a:prstGeom>
        </p:spPr>
      </p:pic>
      <p:sp>
        <p:nvSpPr>
          <p:cNvPr id="8" name="CuadroTexto 7"/>
          <p:cNvSpPr txBox="1"/>
          <p:nvPr/>
        </p:nvSpPr>
        <p:spPr>
          <a:xfrm>
            <a:off x="943302" y="1380292"/>
            <a:ext cx="3384376"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6. Ecuador: índice de crecimiento real del PIB</a:t>
            </a:r>
          </a:p>
        </p:txBody>
      </p:sp>
      <p:sp>
        <p:nvSpPr>
          <p:cNvPr id="9" name="CuadroTexto 8"/>
          <p:cNvSpPr txBox="1"/>
          <p:nvPr/>
        </p:nvSpPr>
        <p:spPr>
          <a:xfrm>
            <a:off x="5558257" y="1405710"/>
            <a:ext cx="2644848"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46. Ecuador: exportaciones totales </a:t>
            </a:r>
          </a:p>
        </p:txBody>
      </p:sp>
      <p:sp>
        <p:nvSpPr>
          <p:cNvPr id="10" name="CuadroTexto 9"/>
          <p:cNvSpPr txBox="1"/>
          <p:nvPr/>
        </p:nvSpPr>
        <p:spPr>
          <a:xfrm>
            <a:off x="431540" y="4355207"/>
            <a:ext cx="4104456"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66. Ecuador: Índice neto de matrícula en educación secundaria </a:t>
            </a:r>
          </a:p>
        </p:txBody>
      </p:sp>
      <p:sp>
        <p:nvSpPr>
          <p:cNvPr id="11" name="CuadroTexto 10"/>
          <p:cNvSpPr txBox="1"/>
          <p:nvPr/>
        </p:nvSpPr>
        <p:spPr>
          <a:xfrm>
            <a:off x="5082395" y="4355206"/>
            <a:ext cx="3596572"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74. Ecuador: Acceso al seguro de salud</a:t>
            </a:r>
          </a:p>
        </p:txBody>
      </p:sp>
      <p:sp>
        <p:nvSpPr>
          <p:cNvPr id="12" name="CuadroTexto 11"/>
          <p:cNvSpPr txBox="1"/>
          <p:nvPr/>
        </p:nvSpPr>
        <p:spPr>
          <a:xfrm>
            <a:off x="137838" y="3847111"/>
            <a:ext cx="2736304" cy="400110"/>
          </a:xfrm>
          <a:prstGeom prst="rect">
            <a:avLst/>
          </a:prstGeom>
          <a:noFill/>
        </p:spPr>
        <p:txBody>
          <a:bodyPr wrap="square" rtlCol="0">
            <a:spAutoFit/>
          </a:bodyPr>
          <a:lstStyle/>
          <a:p>
            <a:pPr fontAlgn="base">
              <a:spcBef>
                <a:spcPct val="0"/>
              </a:spcBef>
              <a:spcAft>
                <a:spcPct val="0"/>
              </a:spcAft>
            </a:pPr>
            <a:r>
              <a:rPr lang="es-ES" sz="2000" dirty="0">
                <a:solidFill>
                  <a:srgbClr val="1F497D"/>
                </a:solidFill>
                <a:latin typeface="Arial" panose="020B0604020202020204" pitchFamily="34" charset="0"/>
              </a:rPr>
              <a:t>Área social:  </a:t>
            </a:r>
            <a:endParaRPr lang="es-ES"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
        <p:nvSpPr>
          <p:cNvPr id="13" name="CuadroTexto 12"/>
          <p:cNvSpPr txBox="1"/>
          <p:nvPr/>
        </p:nvSpPr>
        <p:spPr>
          <a:xfrm>
            <a:off x="76194" y="881731"/>
            <a:ext cx="2808312" cy="400110"/>
          </a:xfrm>
          <a:prstGeom prst="rect">
            <a:avLst/>
          </a:prstGeom>
          <a:noFill/>
        </p:spPr>
        <p:txBody>
          <a:bodyPr wrap="square" rtlCol="0">
            <a:spAutoFit/>
          </a:bodyPr>
          <a:lstStyle/>
          <a:p>
            <a:pPr fontAlgn="base">
              <a:spcBef>
                <a:spcPct val="0"/>
              </a:spcBef>
              <a:spcAft>
                <a:spcPct val="0"/>
              </a:spcAft>
            </a:pPr>
            <a:r>
              <a:rPr lang="es-ES" sz="2000" dirty="0">
                <a:solidFill>
                  <a:srgbClr val="1F497D"/>
                </a:solidFill>
                <a:latin typeface="Arial" panose="020B0604020202020204" pitchFamily="34" charset="0"/>
              </a:rPr>
              <a:t>Área económica:  </a:t>
            </a:r>
            <a:endParaRPr lang="es-ES"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023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EPES Ecuador: </a:t>
            </a:r>
          </a:p>
        </p:txBody>
      </p:sp>
      <p:pic>
        <p:nvPicPr>
          <p:cNvPr id="4" name="Imagen 3"/>
          <p:cNvPicPr>
            <a:picLocks noChangeAspect="1"/>
          </p:cNvPicPr>
          <p:nvPr/>
        </p:nvPicPr>
        <p:blipFill rotWithShape="1">
          <a:blip r:embed="rId3"/>
          <a:srcRect l="55489" t="36707" r="6645" b="18703"/>
          <a:stretch/>
        </p:blipFill>
        <p:spPr>
          <a:xfrm>
            <a:off x="196397" y="1433145"/>
            <a:ext cx="4312693" cy="2360482"/>
          </a:xfrm>
          <a:prstGeom prst="rect">
            <a:avLst/>
          </a:prstGeom>
        </p:spPr>
      </p:pic>
      <p:pic>
        <p:nvPicPr>
          <p:cNvPr id="5" name="Imagen 4"/>
          <p:cNvPicPr>
            <a:picLocks noChangeAspect="1"/>
          </p:cNvPicPr>
          <p:nvPr/>
        </p:nvPicPr>
        <p:blipFill rotWithShape="1">
          <a:blip r:embed="rId4"/>
          <a:srcRect l="6610" t="29617" r="56153" b="28218"/>
          <a:stretch/>
        </p:blipFill>
        <p:spPr>
          <a:xfrm>
            <a:off x="4716503" y="1412776"/>
            <a:ext cx="4396286" cy="2360482"/>
          </a:xfrm>
          <a:prstGeom prst="rect">
            <a:avLst/>
          </a:prstGeom>
        </p:spPr>
      </p:pic>
      <p:pic>
        <p:nvPicPr>
          <p:cNvPr id="6" name="Imagen 5"/>
          <p:cNvPicPr>
            <a:picLocks noChangeAspect="1"/>
          </p:cNvPicPr>
          <p:nvPr/>
        </p:nvPicPr>
        <p:blipFill rotWithShape="1">
          <a:blip r:embed="rId5"/>
          <a:srcRect l="52238" t="34281" r="5176" b="25046"/>
          <a:stretch/>
        </p:blipFill>
        <p:spPr>
          <a:xfrm>
            <a:off x="2123428" y="4354500"/>
            <a:ext cx="5186149" cy="2503500"/>
          </a:xfrm>
          <a:prstGeom prst="rect">
            <a:avLst/>
          </a:prstGeom>
        </p:spPr>
      </p:pic>
      <p:sp>
        <p:nvSpPr>
          <p:cNvPr id="7" name="CuadroTexto 6"/>
          <p:cNvSpPr txBox="1"/>
          <p:nvPr/>
        </p:nvSpPr>
        <p:spPr>
          <a:xfrm>
            <a:off x="196397" y="910100"/>
            <a:ext cx="2952328" cy="400110"/>
          </a:xfrm>
          <a:prstGeom prst="rect">
            <a:avLst/>
          </a:prstGeom>
          <a:noFill/>
        </p:spPr>
        <p:txBody>
          <a:bodyPr wrap="square" rtlCol="0">
            <a:spAutoFit/>
          </a:bodyPr>
          <a:lstStyle/>
          <a:p>
            <a:pPr fontAlgn="base">
              <a:spcBef>
                <a:spcPct val="0"/>
              </a:spcBef>
              <a:spcAft>
                <a:spcPct val="0"/>
              </a:spcAft>
            </a:pPr>
            <a:r>
              <a:rPr lang="es-ES" sz="2000" dirty="0">
                <a:solidFill>
                  <a:srgbClr val="1F497D"/>
                </a:solidFill>
                <a:latin typeface="Arial" panose="020B0604020202020204" pitchFamily="34" charset="0"/>
              </a:rPr>
              <a:t>Área política: </a:t>
            </a:r>
            <a:endParaRPr lang="es-ES"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
        <p:nvSpPr>
          <p:cNvPr id="8" name="CuadroTexto 7"/>
          <p:cNvSpPr txBox="1"/>
          <p:nvPr/>
        </p:nvSpPr>
        <p:spPr>
          <a:xfrm>
            <a:off x="196397" y="3916562"/>
            <a:ext cx="3672408" cy="369332"/>
          </a:xfrm>
          <a:prstGeom prst="rect">
            <a:avLst/>
          </a:prstGeom>
          <a:noFill/>
        </p:spPr>
        <p:txBody>
          <a:bodyPr wrap="square" rtlCol="0">
            <a:spAutoFit/>
          </a:bodyPr>
          <a:lstStyle/>
          <a:p>
            <a:pPr fontAlgn="base">
              <a:spcBef>
                <a:spcPct val="0"/>
              </a:spcBef>
              <a:spcAft>
                <a:spcPct val="0"/>
              </a:spcAft>
            </a:pPr>
            <a:r>
              <a:rPr lang="es-ES" dirty="0">
                <a:solidFill>
                  <a:srgbClr val="1F497D"/>
                </a:solidFill>
                <a:latin typeface="Verdana" panose="020B0604030504040204" pitchFamily="34" charset="0"/>
              </a:rPr>
              <a:t>Área medioambiental: </a:t>
            </a:r>
            <a:endParaRPr lang="es-ES"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683568" y="1412776"/>
            <a:ext cx="3520605"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85. Índice de percepción de la corrupción.</a:t>
            </a:r>
          </a:p>
        </p:txBody>
      </p:sp>
      <p:sp>
        <p:nvSpPr>
          <p:cNvPr id="11" name="CuadroTexto 10"/>
          <p:cNvSpPr txBox="1"/>
          <p:nvPr/>
        </p:nvSpPr>
        <p:spPr>
          <a:xfrm>
            <a:off x="5364088" y="1433145"/>
            <a:ext cx="3454485"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87. Índice de eficacia gubernamental</a:t>
            </a:r>
          </a:p>
        </p:txBody>
      </p:sp>
      <p:sp>
        <p:nvSpPr>
          <p:cNvPr id="12" name="CuadroTexto 11"/>
          <p:cNvSpPr txBox="1"/>
          <p:nvPr/>
        </p:nvSpPr>
        <p:spPr>
          <a:xfrm>
            <a:off x="2483769" y="4342035"/>
            <a:ext cx="4604580"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rPr>
              <a:t>Gráfico 95. Problemas medioambientales que más le afectan</a:t>
            </a:r>
          </a:p>
        </p:txBody>
      </p:sp>
      <p:sp>
        <p:nvSpPr>
          <p:cNvPr id="13"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55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12700" fontAlgn="auto">
              <a:lnSpc>
                <a:spcPts val="2545"/>
              </a:lnSpc>
              <a:spcBef>
                <a:spcPts val="127"/>
              </a:spcBef>
              <a:spcAft>
                <a:spcPts val="0"/>
              </a:spcAft>
            </a:pPr>
            <a:r>
              <a:t/>
            </a:r>
            <a:br/>
            <a:r>
              <a:rPr lang="es-ES" sz="2000" baseline="3413" dirty="0"/>
              <a:t>Los datos EPES son diseñados en el marco de empresas sostenibles.</a:t>
            </a:r>
            <a:r>
              <a:t/>
            </a:r>
            <a:br/>
            <a:endParaRPr lang="es-ES" sz="2000" dirty="0"/>
          </a:p>
        </p:txBody>
      </p:sp>
      <p:sp>
        <p:nvSpPr>
          <p:cNvPr id="4" name="object 13"/>
          <p:cNvSpPr/>
          <p:nvPr/>
        </p:nvSpPr>
        <p:spPr>
          <a:xfrm>
            <a:off x="539546" y="1187958"/>
            <a:ext cx="2628011" cy="2556002"/>
          </a:xfrm>
          <a:custGeom>
            <a:avLst/>
            <a:gdLst/>
            <a:ahLst/>
            <a:cxnLst/>
            <a:rect l="l" t="t" r="r" b="b"/>
            <a:pathLst>
              <a:path w="2628011" h="2556002">
                <a:moveTo>
                  <a:pt x="0" y="2556002"/>
                </a:moveTo>
                <a:lnTo>
                  <a:pt x="2628011" y="2556002"/>
                </a:lnTo>
                <a:lnTo>
                  <a:pt x="2628011" y="0"/>
                </a:lnTo>
                <a:lnTo>
                  <a:pt x="0" y="0"/>
                </a:lnTo>
                <a:lnTo>
                  <a:pt x="0" y="2556002"/>
                </a:lnTo>
                <a:close/>
              </a:path>
            </a:pathLst>
          </a:custGeom>
          <a:solidFill>
            <a:srgbClr val="DEEBF7"/>
          </a:solidFill>
        </p:spPr>
        <p:txBody>
          <a:bodyPr wrap="square" lIns="0" tIns="0" rIns="0" bIns="0" rtlCol="0">
            <a:noAutofit/>
          </a:bodyPr>
          <a:lstStyle/>
          <a:p>
            <a:pPr marL="484393" marR="485280" algn="ctr" fontAlgn="auto">
              <a:lnSpc>
                <a:spcPct val="101725"/>
              </a:lnSpc>
              <a:spcBef>
                <a:spcPts val="340"/>
              </a:spcBef>
              <a:spcAft>
                <a:spcPts val="0"/>
              </a:spcAft>
            </a:pPr>
            <a:r>
              <a:rPr lang="es-ES" sz="900" dirty="0">
                <a:solidFill>
                  <a:schemeClr val="accent3"/>
                </a:solidFill>
              </a:rPr>
              <a:t>MACROECONOMÍA</a:t>
            </a:r>
            <a:endParaRPr lang="es-ES" sz="900" dirty="0">
              <a:solidFill>
                <a:schemeClr val="accent3"/>
              </a:solidFill>
              <a:cs typeface="Calibri"/>
            </a:endParaRPr>
          </a:p>
          <a:p>
            <a:pPr marL="766610" marR="769197" algn="ctr" fontAlgn="auto">
              <a:lnSpc>
                <a:spcPts val="1675"/>
              </a:lnSpc>
              <a:spcBef>
                <a:spcPts val="83"/>
              </a:spcBef>
              <a:spcAft>
                <a:spcPts val="0"/>
              </a:spcAft>
            </a:pPr>
            <a:r>
              <a:rPr lang="es-ES" sz="900" dirty="0">
                <a:solidFill>
                  <a:schemeClr val="accent3"/>
                </a:solidFill>
              </a:rPr>
              <a:t>Más de 80 indicadores</a:t>
            </a:r>
            <a:endParaRPr lang="es-ES" sz="900" dirty="0">
              <a:solidFill>
                <a:schemeClr val="accent3"/>
              </a:solidFill>
              <a:cs typeface="Calibri"/>
            </a:endParaRPr>
          </a:p>
          <a:p>
            <a:pPr marL="91693" fontAlgn="auto">
              <a:lnSpc>
                <a:spcPts val="1445"/>
              </a:lnSpc>
              <a:spcBef>
                <a:spcPts val="0"/>
              </a:spcBef>
              <a:spcAft>
                <a:spcPts val="0"/>
              </a:spcAft>
            </a:pPr>
            <a:r>
              <a:rPr lang="es-ES" sz="900" dirty="0">
                <a:solidFill>
                  <a:schemeClr val="accent3"/>
                </a:solidFill>
              </a:rPr>
              <a:t>05.01  – Índice de fortaleza de los derechos legales</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05.</a:t>
            </a:r>
            <a:r>
              <a:rPr lang="es-ES" sz="900" baseline="2275" dirty="0">
                <a:solidFill>
                  <a:schemeClr val="accent3"/>
                </a:solidFill>
              </a:rPr>
              <a:t> </a:t>
            </a:r>
            <a:r>
              <a:rPr lang="es-ES" sz="900" dirty="0">
                <a:solidFill>
                  <a:schemeClr val="accent3"/>
                </a:solidFill>
              </a:rPr>
              <a:t>Obtención de crédito</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05.02  – Alcance de la información crediticia</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08.</a:t>
            </a:r>
            <a:r>
              <a:rPr lang="es-ES" sz="900" baseline="2275" dirty="0">
                <a:solidFill>
                  <a:schemeClr val="accent3"/>
                </a:solidFill>
              </a:rPr>
              <a:t> </a:t>
            </a:r>
            <a:r>
              <a:rPr lang="es-ES" sz="900" dirty="0">
                <a:solidFill>
                  <a:schemeClr val="accent3"/>
                </a:solidFill>
              </a:rPr>
              <a:t>Comercio transfronterizo</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10.</a:t>
            </a:r>
            <a:r>
              <a:rPr lang="es-ES" sz="900" baseline="2275" dirty="0">
                <a:solidFill>
                  <a:schemeClr val="accent3"/>
                </a:solidFill>
              </a:rPr>
              <a:t> </a:t>
            </a:r>
            <a:r>
              <a:rPr lang="es-ES" sz="900" dirty="0">
                <a:solidFill>
                  <a:schemeClr val="accent3"/>
                </a:solidFill>
              </a:rPr>
              <a:t>Resolución de la insolvencia</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03.03 Inflación</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08.08 Índice de derechos legales (Prestatarios…)</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03.04 Deuda del gobierno</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08.B.</a:t>
            </a:r>
            <a:r>
              <a:rPr lang="es-ES" sz="900" baseline="2275" dirty="0">
                <a:solidFill>
                  <a:schemeClr val="accent3"/>
                </a:solidFill>
              </a:rPr>
              <a:t> </a:t>
            </a:r>
            <a:r>
              <a:rPr lang="es-ES" sz="900" dirty="0">
                <a:solidFill>
                  <a:schemeClr val="accent3"/>
                </a:solidFill>
              </a:rPr>
              <a:t>Solvencia y confianza</a:t>
            </a:r>
            <a:endParaRPr lang="es-ES" sz="900" dirty="0">
              <a:solidFill>
                <a:schemeClr val="accent3"/>
              </a:solidFill>
              <a:cs typeface="Calibri"/>
            </a:endParaRPr>
          </a:p>
          <a:p>
            <a:pPr marL="91693" fontAlgn="auto">
              <a:lnSpc>
                <a:spcPts val="1440"/>
              </a:lnSpc>
              <a:spcBef>
                <a:spcPts val="0"/>
              </a:spcBef>
              <a:spcAft>
                <a:spcPts val="0"/>
              </a:spcAft>
            </a:pPr>
            <a:r>
              <a:rPr lang="es-ES" sz="900" dirty="0">
                <a:solidFill>
                  <a:schemeClr val="accent3"/>
                </a:solidFill>
              </a:rPr>
              <a:t>08.05 Capital de riesgo disponible</a:t>
            </a:r>
            <a:endParaRPr lang="es-ES" sz="900" dirty="0">
              <a:solidFill>
                <a:schemeClr val="accent3"/>
              </a:solidFill>
              <a:cs typeface="Calibri"/>
            </a:endParaRPr>
          </a:p>
          <a:p>
            <a:pPr marL="91693" fontAlgn="auto">
              <a:lnSpc>
                <a:spcPts val="1440"/>
              </a:lnSpc>
              <a:spcBef>
                <a:spcPts val="0"/>
              </a:spcBef>
              <a:spcAft>
                <a:spcPts val="0"/>
              </a:spcAft>
            </a:pPr>
            <a:r>
              <a:rPr lang="es-ES" sz="900" baseline="2275" dirty="0">
                <a:solidFill>
                  <a:schemeClr val="accent3"/>
                </a:solidFill>
              </a:rPr>
              <a:t>…</a:t>
            </a:r>
            <a:endParaRPr lang="es-ES" sz="900" dirty="0">
              <a:solidFill>
                <a:schemeClr val="accent3"/>
              </a:solidFill>
              <a:cs typeface="Calibri"/>
            </a:endParaRPr>
          </a:p>
        </p:txBody>
      </p:sp>
      <p:sp>
        <p:nvSpPr>
          <p:cNvPr id="5" name="object 12"/>
          <p:cNvSpPr/>
          <p:nvPr/>
        </p:nvSpPr>
        <p:spPr>
          <a:xfrm>
            <a:off x="3278886" y="1187958"/>
            <a:ext cx="2628011" cy="2556002"/>
          </a:xfrm>
          <a:custGeom>
            <a:avLst/>
            <a:gdLst/>
            <a:ahLst/>
            <a:cxnLst/>
            <a:rect l="l" t="t" r="r" b="b"/>
            <a:pathLst>
              <a:path w="2628011" h="2556002">
                <a:moveTo>
                  <a:pt x="0" y="2556002"/>
                </a:moveTo>
                <a:lnTo>
                  <a:pt x="2628011" y="2556002"/>
                </a:lnTo>
                <a:lnTo>
                  <a:pt x="2628011" y="0"/>
                </a:lnTo>
                <a:lnTo>
                  <a:pt x="0" y="0"/>
                </a:lnTo>
                <a:lnTo>
                  <a:pt x="0" y="2556002"/>
                </a:lnTo>
                <a:close/>
              </a:path>
            </a:pathLst>
          </a:custGeom>
          <a:solidFill>
            <a:srgbClr val="006FC0"/>
          </a:solidFill>
        </p:spPr>
        <p:txBody>
          <a:bodyPr wrap="square" lIns="0" tIns="0" rIns="0" bIns="0" rtlCol="0">
            <a:noAutofit/>
          </a:bodyPr>
          <a:lstStyle/>
          <a:p>
            <a:pPr marL="519953" marR="516680" algn="ctr" fontAlgn="auto">
              <a:lnSpc>
                <a:spcPct val="101725"/>
              </a:lnSpc>
              <a:spcBef>
                <a:spcPts val="340"/>
              </a:spcBef>
              <a:spcAft>
                <a:spcPts val="0"/>
              </a:spcAft>
            </a:pPr>
            <a:r>
              <a:rPr lang="es-ES" sz="900" dirty="0"/>
              <a:t>MICROECONOMÍA</a:t>
            </a:r>
            <a:endParaRPr lang="es-ES" sz="900" dirty="0">
              <a:solidFill>
                <a:prstClr val="white"/>
              </a:solidFill>
              <a:cs typeface="Calibri"/>
            </a:endParaRPr>
          </a:p>
          <a:p>
            <a:pPr marL="722972" marR="723145" algn="ctr" fontAlgn="auto">
              <a:lnSpc>
                <a:spcPts val="1675"/>
              </a:lnSpc>
              <a:spcBef>
                <a:spcPts val="83"/>
              </a:spcBef>
              <a:spcAft>
                <a:spcPts val="0"/>
              </a:spcAft>
            </a:pPr>
            <a:r>
              <a:rPr lang="es-ES" sz="900" dirty="0"/>
              <a:t>Más de 130 indicadores</a:t>
            </a:r>
            <a:endParaRPr lang="es-ES" sz="900" dirty="0">
              <a:solidFill>
                <a:prstClr val="white"/>
              </a:solidFill>
              <a:cs typeface="Calibri"/>
            </a:endParaRPr>
          </a:p>
          <a:p>
            <a:pPr marL="91948" fontAlgn="auto">
              <a:lnSpc>
                <a:spcPts val="1445"/>
              </a:lnSpc>
              <a:spcBef>
                <a:spcPts val="0"/>
              </a:spcBef>
              <a:spcAft>
                <a:spcPts val="0"/>
              </a:spcAft>
            </a:pPr>
            <a:r>
              <a:rPr lang="es-ES" sz="900" dirty="0"/>
              <a:t>07.06  – Tasa de impuestos totales (% beneficios)</a:t>
            </a:r>
            <a:endParaRPr lang="es-ES" sz="900" dirty="0">
              <a:solidFill>
                <a:prstClr val="white"/>
              </a:solidFill>
              <a:cs typeface="Calibri"/>
            </a:endParaRPr>
          </a:p>
          <a:p>
            <a:pPr marL="91948" fontAlgn="auto">
              <a:lnSpc>
                <a:spcPts val="1440"/>
              </a:lnSpc>
              <a:spcBef>
                <a:spcPts val="0"/>
              </a:spcBef>
              <a:spcAft>
                <a:spcPts val="0"/>
              </a:spcAft>
            </a:pPr>
            <a:r>
              <a:rPr lang="es-ES" sz="900" dirty="0"/>
              <a:t>07.04 – Impuesto al trabajo y contribuciones</a:t>
            </a:r>
            <a:endParaRPr lang="es-ES" sz="900" dirty="0">
              <a:solidFill>
                <a:prstClr val="white"/>
              </a:solidFill>
              <a:cs typeface="Calibri"/>
            </a:endParaRPr>
          </a:p>
          <a:p>
            <a:pPr marL="91948" fontAlgn="auto">
              <a:lnSpc>
                <a:spcPts val="1440"/>
              </a:lnSpc>
              <a:spcBef>
                <a:spcPts val="0"/>
              </a:spcBef>
              <a:spcAft>
                <a:spcPts val="0"/>
              </a:spcAft>
            </a:pPr>
            <a:r>
              <a:rPr lang="es-ES" sz="900" dirty="0"/>
              <a:t>07.</a:t>
            </a:r>
            <a:r>
              <a:rPr lang="es-ES" sz="900" baseline="2275" dirty="0">
                <a:solidFill>
                  <a:prstClr val="white"/>
                </a:solidFill>
              </a:rPr>
              <a:t> </a:t>
            </a:r>
            <a:r>
              <a:rPr lang="es-ES" sz="900" dirty="0"/>
              <a:t>Pago de impuestos</a:t>
            </a:r>
            <a:endParaRPr lang="es-ES" sz="900" dirty="0">
              <a:solidFill>
                <a:prstClr val="white"/>
              </a:solidFill>
              <a:cs typeface="Calibri"/>
            </a:endParaRPr>
          </a:p>
          <a:p>
            <a:pPr marL="91948" fontAlgn="auto">
              <a:lnSpc>
                <a:spcPts val="1440"/>
              </a:lnSpc>
              <a:spcBef>
                <a:spcPts val="0"/>
              </a:spcBef>
              <a:spcAft>
                <a:spcPts val="0"/>
              </a:spcAft>
            </a:pPr>
            <a:r>
              <a:rPr lang="es-ES" sz="900" dirty="0"/>
              <a:t>07.03  – Beneficio posterior  a la declaración de impuestos</a:t>
            </a:r>
            <a:endParaRPr lang="es-ES" sz="900" dirty="0">
              <a:solidFill>
                <a:prstClr val="white"/>
              </a:solidFill>
              <a:cs typeface="Calibri"/>
            </a:endParaRPr>
          </a:p>
          <a:p>
            <a:pPr marL="91948" fontAlgn="auto">
              <a:lnSpc>
                <a:spcPts val="1440"/>
              </a:lnSpc>
              <a:spcBef>
                <a:spcPts val="0"/>
              </a:spcBef>
              <a:spcAft>
                <a:spcPts val="0"/>
              </a:spcAft>
            </a:pPr>
            <a:r>
              <a:rPr lang="es-ES" sz="900" dirty="0"/>
              <a:t>04.</a:t>
            </a:r>
            <a:r>
              <a:rPr lang="es-ES" sz="900" baseline="2275" dirty="0">
                <a:solidFill>
                  <a:prstClr val="white"/>
                </a:solidFill>
              </a:rPr>
              <a:t> </a:t>
            </a:r>
            <a:r>
              <a:rPr lang="es-ES" sz="900" dirty="0"/>
              <a:t>Registro de propiedades</a:t>
            </a:r>
            <a:endParaRPr lang="es-ES" sz="900" dirty="0">
              <a:solidFill>
                <a:prstClr val="white"/>
              </a:solidFill>
              <a:cs typeface="Calibri"/>
            </a:endParaRPr>
          </a:p>
          <a:p>
            <a:pPr marL="91948" fontAlgn="auto">
              <a:lnSpc>
                <a:spcPts val="1440"/>
              </a:lnSpc>
              <a:spcBef>
                <a:spcPts val="0"/>
              </a:spcBef>
              <a:spcAft>
                <a:spcPts val="0"/>
              </a:spcAft>
            </a:pPr>
            <a:r>
              <a:rPr lang="es-ES" sz="900" dirty="0"/>
              <a:t>03.</a:t>
            </a:r>
            <a:r>
              <a:rPr lang="es-ES" sz="900" baseline="2275" dirty="0">
                <a:solidFill>
                  <a:prstClr val="white"/>
                </a:solidFill>
              </a:rPr>
              <a:t> </a:t>
            </a:r>
            <a:r>
              <a:rPr lang="es-ES" sz="900" dirty="0"/>
              <a:t>Obtención de electricidad</a:t>
            </a:r>
            <a:endParaRPr lang="es-ES" sz="900" dirty="0">
              <a:solidFill>
                <a:prstClr val="white"/>
              </a:solidFill>
              <a:cs typeface="Calibri"/>
            </a:endParaRPr>
          </a:p>
          <a:p>
            <a:pPr marL="91948" fontAlgn="auto">
              <a:lnSpc>
                <a:spcPts val="1440"/>
              </a:lnSpc>
              <a:spcBef>
                <a:spcPts val="0"/>
              </a:spcBef>
              <a:spcAft>
                <a:spcPts val="0"/>
              </a:spcAft>
            </a:pPr>
            <a:r>
              <a:rPr lang="es-ES" sz="900" dirty="0"/>
              <a:t>02.</a:t>
            </a:r>
            <a:r>
              <a:rPr lang="es-ES" sz="900" baseline="2275" dirty="0">
                <a:solidFill>
                  <a:prstClr val="white"/>
                </a:solidFill>
              </a:rPr>
              <a:t> </a:t>
            </a:r>
            <a:r>
              <a:rPr lang="es-ES" sz="900" dirty="0"/>
              <a:t>Gestión de permisos de construcción</a:t>
            </a:r>
            <a:endParaRPr lang="es-ES" sz="900" dirty="0">
              <a:solidFill>
                <a:prstClr val="white"/>
              </a:solidFill>
              <a:cs typeface="Calibri"/>
            </a:endParaRPr>
          </a:p>
          <a:p>
            <a:pPr marL="91948" fontAlgn="auto">
              <a:lnSpc>
                <a:spcPts val="1440"/>
              </a:lnSpc>
              <a:spcBef>
                <a:spcPts val="0"/>
              </a:spcBef>
              <a:spcAft>
                <a:spcPts val="0"/>
              </a:spcAft>
            </a:pPr>
            <a:r>
              <a:rPr lang="es-ES" sz="900" dirty="0"/>
              <a:t>01.</a:t>
            </a:r>
            <a:r>
              <a:rPr lang="es-ES" sz="900" baseline="2275" dirty="0">
                <a:solidFill>
                  <a:prstClr val="white"/>
                </a:solidFill>
              </a:rPr>
              <a:t> </a:t>
            </a:r>
            <a:r>
              <a:rPr lang="es-ES" sz="900" dirty="0"/>
              <a:t>Apertura de negocios</a:t>
            </a:r>
            <a:endParaRPr lang="es-ES" sz="900" dirty="0">
              <a:solidFill>
                <a:prstClr val="white"/>
              </a:solidFill>
              <a:cs typeface="Calibri"/>
            </a:endParaRPr>
          </a:p>
          <a:p>
            <a:pPr marL="91948" fontAlgn="auto">
              <a:lnSpc>
                <a:spcPts val="1440"/>
              </a:lnSpc>
              <a:spcBef>
                <a:spcPts val="0"/>
              </a:spcBef>
              <a:spcAft>
                <a:spcPts val="0"/>
              </a:spcAft>
            </a:pPr>
            <a:r>
              <a:rPr lang="es-ES" sz="900" dirty="0"/>
              <a:t>06.05 Tasa tributaria total</a:t>
            </a:r>
            <a:endParaRPr lang="es-ES" sz="900" dirty="0">
              <a:solidFill>
                <a:prstClr val="white"/>
              </a:solidFill>
              <a:cs typeface="Calibri"/>
            </a:endParaRPr>
          </a:p>
          <a:p>
            <a:pPr marL="91948" fontAlgn="auto">
              <a:lnSpc>
                <a:spcPts val="1440"/>
              </a:lnSpc>
              <a:spcBef>
                <a:spcPts val="0"/>
              </a:spcBef>
              <a:spcAft>
                <a:spcPts val="0"/>
              </a:spcAft>
            </a:pPr>
            <a:r>
              <a:rPr lang="es-ES" sz="900" dirty="0"/>
              <a:t>07.03 Prácticas de contratación y despido</a:t>
            </a:r>
            <a:endParaRPr lang="es-ES" sz="900" dirty="0">
              <a:solidFill>
                <a:prstClr val="white"/>
              </a:solidFill>
              <a:cs typeface="Calibri"/>
            </a:endParaRPr>
          </a:p>
          <a:p>
            <a:pPr marL="91948" fontAlgn="auto">
              <a:lnSpc>
                <a:spcPts val="1440"/>
              </a:lnSpc>
              <a:spcBef>
                <a:spcPts val="0"/>
              </a:spcBef>
              <a:spcAft>
                <a:spcPts val="0"/>
              </a:spcAft>
            </a:pPr>
            <a:r>
              <a:rPr lang="es-ES" sz="900" baseline="2275" dirty="0">
                <a:solidFill>
                  <a:prstClr val="white"/>
                </a:solidFill>
              </a:rPr>
              <a:t>…</a:t>
            </a:r>
            <a:endParaRPr lang="es-ES" sz="900" dirty="0">
              <a:solidFill>
                <a:prstClr val="white"/>
              </a:solidFill>
              <a:cs typeface="Calibri"/>
            </a:endParaRPr>
          </a:p>
        </p:txBody>
      </p:sp>
      <p:sp>
        <p:nvSpPr>
          <p:cNvPr id="6" name="object 2"/>
          <p:cNvSpPr txBox="1"/>
          <p:nvPr/>
        </p:nvSpPr>
        <p:spPr>
          <a:xfrm>
            <a:off x="6018276" y="1187958"/>
            <a:ext cx="2628010" cy="2556002"/>
          </a:xfrm>
          <a:prstGeom prst="rect">
            <a:avLst/>
          </a:prstGeom>
          <a:solidFill>
            <a:sysClr val="window" lastClr="FFFFFF">
              <a:lumMod val="65000"/>
            </a:sysClr>
          </a:solidFill>
        </p:spPr>
        <p:txBody>
          <a:bodyPr wrap="square" lIns="0" tIns="0" rIns="0" bIns="0" rtlCol="0">
            <a:noAutofit/>
          </a:bodyPr>
          <a:lstStyle/>
          <a:p>
            <a:pPr marL="164988" marR="163682" algn="ctr" fontAlgn="auto">
              <a:lnSpc>
                <a:spcPct val="101725"/>
              </a:lnSpc>
              <a:spcBef>
                <a:spcPts val="340"/>
              </a:spcBef>
              <a:spcAft>
                <a:spcPts val="0"/>
              </a:spcAft>
            </a:pPr>
            <a:r>
              <a:rPr lang="es-ES" sz="900" dirty="0"/>
              <a:t>POLÍTICO/INSTITUCIONAL</a:t>
            </a:r>
            <a:endParaRPr lang="es-ES" sz="900" dirty="0">
              <a:solidFill>
                <a:prstClr val="white"/>
              </a:solidFill>
              <a:cs typeface="Calibri"/>
            </a:endParaRPr>
          </a:p>
          <a:p>
            <a:pPr marL="767676" marR="768130" algn="ctr" fontAlgn="auto">
              <a:lnSpc>
                <a:spcPts val="1675"/>
              </a:lnSpc>
              <a:spcBef>
                <a:spcPts val="83"/>
              </a:spcBef>
              <a:spcAft>
                <a:spcPts val="0"/>
              </a:spcAft>
            </a:pPr>
            <a:r>
              <a:rPr lang="es-ES" sz="900" dirty="0"/>
              <a:t>Más de 70 indicadores</a:t>
            </a:r>
            <a:endParaRPr lang="es-ES" sz="900" dirty="0">
              <a:solidFill>
                <a:prstClr val="white"/>
              </a:solidFill>
              <a:cs typeface="Calibri"/>
            </a:endParaRPr>
          </a:p>
          <a:p>
            <a:pPr marL="92328" fontAlgn="auto">
              <a:lnSpc>
                <a:spcPts val="1445"/>
              </a:lnSpc>
              <a:spcBef>
                <a:spcPts val="0"/>
              </a:spcBef>
              <a:spcAft>
                <a:spcPts val="0"/>
              </a:spcAft>
            </a:pPr>
            <a:r>
              <a:rPr lang="es-ES" sz="900" dirty="0"/>
              <a:t>06.01  – Índice del grado de divulgación</a:t>
            </a:r>
            <a:endParaRPr lang="es-ES" sz="900" dirty="0">
              <a:solidFill>
                <a:prstClr val="white"/>
              </a:solidFill>
              <a:cs typeface="Calibri"/>
            </a:endParaRPr>
          </a:p>
          <a:p>
            <a:pPr marL="92328" fontAlgn="auto">
              <a:lnSpc>
                <a:spcPts val="1440"/>
              </a:lnSpc>
              <a:spcBef>
                <a:spcPts val="0"/>
              </a:spcBef>
              <a:spcAft>
                <a:spcPts val="0"/>
              </a:spcAft>
            </a:pPr>
            <a:r>
              <a:rPr lang="es-ES" sz="900" dirty="0"/>
              <a:t>06.</a:t>
            </a:r>
            <a:r>
              <a:rPr lang="es-ES" sz="900" baseline="2275" dirty="0">
                <a:solidFill>
                  <a:prstClr val="white"/>
                </a:solidFill>
              </a:rPr>
              <a:t> </a:t>
            </a:r>
            <a:r>
              <a:rPr lang="es-ES" sz="900" dirty="0"/>
              <a:t>Protección de inversores</a:t>
            </a:r>
            <a:endParaRPr lang="es-ES" sz="900" dirty="0">
              <a:solidFill>
                <a:prstClr val="white"/>
              </a:solidFill>
              <a:cs typeface="Calibri"/>
            </a:endParaRPr>
          </a:p>
          <a:p>
            <a:pPr marL="92328" fontAlgn="auto">
              <a:lnSpc>
                <a:spcPts val="1440"/>
              </a:lnSpc>
              <a:spcBef>
                <a:spcPts val="0"/>
              </a:spcBef>
              <a:spcAft>
                <a:spcPts val="0"/>
              </a:spcAft>
            </a:pPr>
            <a:r>
              <a:rPr lang="es-ES" sz="900" dirty="0"/>
              <a:t>06.04 – Fortaleza del inversor...</a:t>
            </a:r>
            <a:endParaRPr lang="es-ES" sz="900" dirty="0">
              <a:solidFill>
                <a:prstClr val="white"/>
              </a:solidFill>
              <a:cs typeface="Calibri"/>
            </a:endParaRPr>
          </a:p>
          <a:p>
            <a:pPr marL="92328" fontAlgn="auto">
              <a:lnSpc>
                <a:spcPts val="1440"/>
              </a:lnSpc>
              <a:spcBef>
                <a:spcPts val="0"/>
              </a:spcBef>
              <a:spcAft>
                <a:spcPts val="0"/>
              </a:spcAft>
            </a:pPr>
            <a:r>
              <a:rPr lang="es-ES" sz="900" dirty="0"/>
              <a:t>09.</a:t>
            </a:r>
            <a:r>
              <a:rPr lang="es-ES" sz="900" baseline="2275" dirty="0">
                <a:solidFill>
                  <a:prstClr val="white"/>
                </a:solidFill>
              </a:rPr>
              <a:t> </a:t>
            </a:r>
            <a:r>
              <a:rPr lang="es-ES" sz="900" dirty="0"/>
              <a:t>Cumplimiento de los contratos (EC)</a:t>
            </a:r>
            <a:endParaRPr lang="es-ES" sz="900" dirty="0">
              <a:solidFill>
                <a:prstClr val="white"/>
              </a:solidFill>
              <a:cs typeface="Calibri"/>
            </a:endParaRPr>
          </a:p>
          <a:p>
            <a:pPr marL="92328" fontAlgn="auto">
              <a:lnSpc>
                <a:spcPts val="1440"/>
              </a:lnSpc>
              <a:spcBef>
                <a:spcPts val="0"/>
              </a:spcBef>
              <a:spcAft>
                <a:spcPts val="0"/>
              </a:spcAft>
            </a:pPr>
            <a:r>
              <a:rPr lang="es-ES" sz="900" dirty="0"/>
              <a:t>06.02 – Grado de responsabilidad del director…</a:t>
            </a:r>
            <a:endParaRPr lang="es-ES" sz="900" dirty="0">
              <a:solidFill>
                <a:prstClr val="white"/>
              </a:solidFill>
              <a:cs typeface="Calibri"/>
            </a:endParaRPr>
          </a:p>
          <a:p>
            <a:pPr marL="92328" fontAlgn="auto">
              <a:lnSpc>
                <a:spcPts val="1440"/>
              </a:lnSpc>
              <a:spcBef>
                <a:spcPts val="0"/>
              </a:spcBef>
              <a:spcAft>
                <a:spcPts val="0"/>
              </a:spcAft>
            </a:pPr>
            <a:r>
              <a:rPr lang="es-ES" sz="900" dirty="0"/>
              <a:t>06.03 – Facilidad de los juicios de accionistas…</a:t>
            </a:r>
            <a:endParaRPr lang="es-ES" sz="900" dirty="0">
              <a:solidFill>
                <a:prstClr val="white"/>
              </a:solidFill>
              <a:cs typeface="Calibri"/>
            </a:endParaRPr>
          </a:p>
          <a:p>
            <a:pPr marL="92328" fontAlgn="auto">
              <a:lnSpc>
                <a:spcPts val="1440"/>
              </a:lnSpc>
              <a:spcBef>
                <a:spcPts val="0"/>
              </a:spcBef>
              <a:spcAft>
                <a:spcPts val="0"/>
              </a:spcAft>
            </a:pPr>
            <a:r>
              <a:rPr lang="es-ES" sz="900" dirty="0"/>
              <a:t>01.21 Alcance de la protección del inversor</a:t>
            </a:r>
            <a:endParaRPr lang="es-ES" sz="900" dirty="0">
              <a:solidFill>
                <a:prstClr val="white"/>
              </a:solidFill>
              <a:cs typeface="Calibri"/>
            </a:endParaRPr>
          </a:p>
          <a:p>
            <a:pPr marL="92328" fontAlgn="auto">
              <a:lnSpc>
                <a:spcPts val="1440"/>
              </a:lnSpc>
              <a:spcBef>
                <a:spcPts val="0"/>
              </a:spcBef>
              <a:spcAft>
                <a:spcPts val="0"/>
              </a:spcAft>
            </a:pPr>
            <a:r>
              <a:rPr lang="es-ES" sz="900" dirty="0"/>
              <a:t>07.10 Participación de la mujer en el mercado laboral…</a:t>
            </a:r>
            <a:endParaRPr lang="es-ES" sz="900" dirty="0">
              <a:solidFill>
                <a:prstClr val="white"/>
              </a:solidFill>
              <a:cs typeface="Calibri"/>
            </a:endParaRPr>
          </a:p>
          <a:p>
            <a:pPr marL="92328" fontAlgn="auto">
              <a:lnSpc>
                <a:spcPts val="1440"/>
              </a:lnSpc>
              <a:spcBef>
                <a:spcPts val="0"/>
              </a:spcBef>
              <a:spcAft>
                <a:spcPts val="0"/>
              </a:spcAft>
            </a:pPr>
            <a:r>
              <a:rPr lang="es-ES" sz="900" dirty="0"/>
              <a:t>01.05 Pagos irregulares y sobornos</a:t>
            </a:r>
            <a:endParaRPr lang="es-ES" sz="900" dirty="0">
              <a:solidFill>
                <a:prstClr val="white"/>
              </a:solidFill>
              <a:cs typeface="Calibri"/>
            </a:endParaRPr>
          </a:p>
          <a:p>
            <a:pPr marL="92328" fontAlgn="auto">
              <a:lnSpc>
                <a:spcPts val="1440"/>
              </a:lnSpc>
              <a:spcBef>
                <a:spcPts val="0"/>
              </a:spcBef>
              <a:spcAft>
                <a:spcPts val="0"/>
              </a:spcAft>
            </a:pPr>
            <a:r>
              <a:rPr lang="es-ES" sz="900" dirty="0"/>
              <a:t>01.12 Transparencia del gobierno…</a:t>
            </a:r>
            <a:endParaRPr lang="es-ES" sz="900" dirty="0">
              <a:solidFill>
                <a:prstClr val="white"/>
              </a:solidFill>
              <a:cs typeface="Calibri"/>
            </a:endParaRPr>
          </a:p>
          <a:p>
            <a:pPr marL="92328" fontAlgn="auto">
              <a:lnSpc>
                <a:spcPts val="1440"/>
              </a:lnSpc>
              <a:spcBef>
                <a:spcPts val="0"/>
              </a:spcBef>
              <a:spcAft>
                <a:spcPts val="0"/>
              </a:spcAft>
            </a:pPr>
            <a:r>
              <a:rPr lang="es-ES" sz="900" baseline="2275" dirty="0">
                <a:solidFill>
                  <a:prstClr val="white"/>
                </a:solidFill>
              </a:rPr>
              <a:t>…</a:t>
            </a:r>
            <a:endParaRPr lang="es-ES" sz="900" dirty="0">
              <a:solidFill>
                <a:prstClr val="white"/>
              </a:solidFill>
              <a:cs typeface="Calibri"/>
            </a:endParaRPr>
          </a:p>
          <a:p>
            <a:pPr marL="164988" marR="163682" lvl="0" indent="0" algn="ctr" defTabSz="914400" eaLnBrk="1" fontAlgn="auto" latinLnBrk="0" hangingPunct="1">
              <a:lnSpc>
                <a:spcPct val="101725"/>
              </a:lnSpc>
              <a:spcBef>
                <a:spcPts val="340"/>
              </a:spcBef>
              <a:spcAft>
                <a:spcPts val="0"/>
              </a:spcAft>
              <a:buClrTx/>
              <a:buSzTx/>
              <a:buFontTx/>
              <a:buNone/>
              <a:tabLst/>
              <a:defRPr/>
            </a:pPr>
            <a:endParaRPr kumimoji="0" lang="es-ES" sz="1200" b="0" i="0" u="none" strike="noStrike" kern="0" cap="none" spc="0" normalizeH="0" baseline="0" noProof="0" dirty="0">
              <a:ln>
                <a:noFill/>
              </a:ln>
              <a:solidFill>
                <a:prstClr val="white"/>
              </a:solidFill>
              <a:effectLst/>
              <a:uLnTx/>
              <a:uFillTx/>
              <a:cs typeface="Calibri"/>
            </a:endParaRPr>
          </a:p>
        </p:txBody>
      </p:sp>
      <p:sp>
        <p:nvSpPr>
          <p:cNvPr id="8" name="object 6"/>
          <p:cNvSpPr txBox="1"/>
          <p:nvPr/>
        </p:nvSpPr>
        <p:spPr>
          <a:xfrm>
            <a:off x="539546" y="3851998"/>
            <a:ext cx="2628011" cy="2556002"/>
          </a:xfrm>
          <a:prstGeom prst="rect">
            <a:avLst/>
          </a:prstGeom>
          <a:solidFill>
            <a:srgbClr val="00B050"/>
          </a:solidFill>
        </p:spPr>
        <p:txBody>
          <a:bodyPr wrap="square" lIns="0" tIns="0" rIns="0" bIns="0" rtlCol="0">
            <a:noAutofit/>
          </a:bodyPr>
          <a:lstStyle/>
          <a:p>
            <a:pPr marL="537733" marR="539395" algn="ctr">
              <a:lnSpc>
                <a:spcPct val="101725"/>
              </a:lnSpc>
              <a:spcBef>
                <a:spcPts val="340"/>
              </a:spcBef>
            </a:pPr>
            <a:r>
              <a:rPr lang="es-ES" sz="900" dirty="0"/>
              <a:t>MEDIOAMBIENTAL</a:t>
            </a:r>
            <a:endParaRPr lang="es-ES" sz="900" dirty="0">
              <a:solidFill>
                <a:prstClr val="white"/>
              </a:solidFill>
              <a:cs typeface="Calibri"/>
            </a:endParaRPr>
          </a:p>
          <a:p>
            <a:pPr marL="810226" marR="812984" algn="ctr">
              <a:lnSpc>
                <a:spcPts val="1675"/>
              </a:lnSpc>
              <a:spcBef>
                <a:spcPts val="83"/>
              </a:spcBef>
            </a:pPr>
            <a:r>
              <a:rPr lang="es-ES" sz="900" dirty="0"/>
              <a:t>15 indicadores</a:t>
            </a:r>
            <a:endParaRPr lang="es-ES" sz="900" dirty="0">
              <a:solidFill>
                <a:prstClr val="white"/>
              </a:solidFill>
              <a:cs typeface="Calibri"/>
            </a:endParaRPr>
          </a:p>
          <a:p>
            <a:pPr marL="91693" marR="1035921">
              <a:lnSpc>
                <a:spcPct val="99995"/>
              </a:lnSpc>
            </a:pPr>
            <a:r>
              <a:rPr lang="es-ES" sz="900" dirty="0"/>
              <a:t>Clima y energía, Recursos hídricos, depuración de aguas residuales, Repercusión en la salud, Acceso a sanciones</a:t>
            </a:r>
            <a:endParaRPr lang="es-ES" sz="900" dirty="0">
              <a:solidFill>
                <a:prstClr val="white"/>
              </a:solidFill>
              <a:cs typeface="Calibri"/>
            </a:endParaRPr>
          </a:p>
          <a:p>
            <a:pPr marL="91693">
              <a:lnSpc>
                <a:spcPts val="1445"/>
              </a:lnSpc>
              <a:spcBef>
                <a:spcPts val="72"/>
              </a:spcBef>
            </a:pPr>
            <a:r>
              <a:rPr lang="es-ES" sz="900" dirty="0"/>
              <a:t>Saneamiento de agua</a:t>
            </a:r>
            <a:endParaRPr lang="es-ES" sz="900" dirty="0">
              <a:solidFill>
                <a:prstClr val="white"/>
              </a:solidFill>
              <a:cs typeface="Calibri"/>
            </a:endParaRPr>
          </a:p>
          <a:p>
            <a:pPr marL="91693">
              <a:lnSpc>
                <a:spcPts val="1445"/>
              </a:lnSpc>
            </a:pPr>
            <a:r>
              <a:rPr lang="es-ES" sz="900" dirty="0"/>
              <a:t>Acceso a agua potable</a:t>
            </a:r>
            <a:endParaRPr lang="es-ES" sz="900" dirty="0">
              <a:solidFill>
                <a:prstClr val="white"/>
              </a:solidFill>
              <a:cs typeface="Calibri"/>
            </a:endParaRPr>
          </a:p>
          <a:p>
            <a:pPr marL="91693">
              <a:lnSpc>
                <a:spcPts val="1440"/>
              </a:lnSpc>
            </a:pPr>
            <a:r>
              <a:rPr lang="es-ES" sz="900" dirty="0"/>
              <a:t>Salud  medioambiental</a:t>
            </a:r>
            <a:endParaRPr lang="es-ES" sz="900" dirty="0">
              <a:solidFill>
                <a:prstClr val="white"/>
              </a:solidFill>
              <a:cs typeface="Calibri"/>
            </a:endParaRPr>
          </a:p>
          <a:p>
            <a:pPr marL="91693">
              <a:lnSpc>
                <a:spcPts val="1440"/>
              </a:lnSpc>
            </a:pPr>
            <a:r>
              <a:rPr lang="es-ES" sz="900" dirty="0"/>
              <a:t>Calidad de aire en los hogares</a:t>
            </a:r>
            <a:endParaRPr lang="es-ES" sz="900" dirty="0">
              <a:solidFill>
                <a:prstClr val="white"/>
              </a:solidFill>
              <a:cs typeface="Calibri"/>
            </a:endParaRPr>
          </a:p>
          <a:p>
            <a:pPr marL="91693">
              <a:lnSpc>
                <a:spcPts val="1440"/>
              </a:lnSpc>
            </a:pPr>
            <a:r>
              <a:rPr lang="es-ES" sz="900" dirty="0"/>
              <a:t>Vitalidad del ecosistema</a:t>
            </a:r>
            <a:endParaRPr lang="es-ES" sz="900" dirty="0">
              <a:solidFill>
                <a:prstClr val="white"/>
              </a:solidFill>
              <a:cs typeface="Calibri"/>
            </a:endParaRPr>
          </a:p>
          <a:p>
            <a:pPr marL="91693">
              <a:lnSpc>
                <a:spcPts val="1440"/>
              </a:lnSpc>
            </a:pPr>
            <a:r>
              <a:rPr lang="es-ES" sz="900" baseline="2275" dirty="0">
                <a:solidFill>
                  <a:srgbClr val="525252"/>
                </a:solidFill>
              </a:rPr>
              <a:t>…</a:t>
            </a:r>
            <a:endParaRPr lang="es-ES" sz="900" dirty="0">
              <a:solidFill>
                <a:prstClr val="black"/>
              </a:solidFill>
              <a:cs typeface="Calibri"/>
            </a:endParaRPr>
          </a:p>
        </p:txBody>
      </p:sp>
      <p:sp>
        <p:nvSpPr>
          <p:cNvPr id="9" name="object 5"/>
          <p:cNvSpPr txBox="1"/>
          <p:nvPr/>
        </p:nvSpPr>
        <p:spPr>
          <a:xfrm>
            <a:off x="3243375" y="3851998"/>
            <a:ext cx="2628011" cy="2556002"/>
          </a:xfrm>
          <a:prstGeom prst="rect">
            <a:avLst/>
          </a:prstGeom>
          <a:solidFill>
            <a:srgbClr val="FF0000"/>
          </a:solidFill>
        </p:spPr>
        <p:txBody>
          <a:bodyPr wrap="square" lIns="0" tIns="0" rIns="0" bIns="0" rtlCol="0">
            <a:noAutofit/>
          </a:bodyPr>
          <a:lstStyle/>
          <a:p>
            <a:pPr marL="984646" marR="985465" algn="ctr">
              <a:lnSpc>
                <a:spcPct val="101725"/>
              </a:lnSpc>
              <a:spcBef>
                <a:spcPts val="340"/>
              </a:spcBef>
            </a:pPr>
            <a:r>
              <a:rPr lang="es-ES" sz="900" dirty="0"/>
              <a:t>SOCIAL</a:t>
            </a:r>
            <a:endParaRPr lang="es-ES" sz="900" dirty="0">
              <a:solidFill>
                <a:prstClr val="white"/>
              </a:solidFill>
              <a:cs typeface="Calibri"/>
            </a:endParaRPr>
          </a:p>
          <a:p>
            <a:pPr marL="767041" marR="768936" algn="ctr">
              <a:lnSpc>
                <a:spcPts val="1675"/>
              </a:lnSpc>
              <a:spcBef>
                <a:spcPts val="83"/>
              </a:spcBef>
            </a:pPr>
            <a:r>
              <a:rPr lang="es-ES" sz="900" dirty="0"/>
              <a:t>Más de 70 indicadores</a:t>
            </a:r>
            <a:endParaRPr lang="es-ES" sz="900" dirty="0">
              <a:solidFill>
                <a:prstClr val="white"/>
              </a:solidFill>
              <a:cs typeface="Calibri"/>
            </a:endParaRPr>
          </a:p>
          <a:p>
            <a:pPr marL="92075">
              <a:lnSpc>
                <a:spcPts val="1445"/>
              </a:lnSpc>
            </a:pPr>
            <a:r>
              <a:rPr lang="es-ES" sz="900" dirty="0"/>
              <a:t>05.02 Matrícula en educación terciaria</a:t>
            </a:r>
            <a:endParaRPr lang="es-ES" sz="900" dirty="0">
              <a:solidFill>
                <a:prstClr val="white"/>
              </a:solidFill>
              <a:cs typeface="Calibri"/>
            </a:endParaRPr>
          </a:p>
          <a:p>
            <a:pPr marL="92075">
              <a:lnSpc>
                <a:spcPts val="1440"/>
              </a:lnSpc>
            </a:pPr>
            <a:r>
              <a:rPr lang="es-ES" sz="900" baseline="2275" dirty="0">
                <a:solidFill>
                  <a:prstClr val="white"/>
                </a:solidFill>
              </a:rPr>
              <a:t>0</a:t>
            </a:r>
            <a:r>
              <a:rPr lang="es-ES" sz="900" spc="4" baseline="2275" dirty="0">
                <a:solidFill>
                  <a:prstClr val="white"/>
                </a:solidFill>
              </a:rPr>
              <a:t>5</a:t>
            </a:r>
            <a:r>
              <a:rPr lang="es-ES" sz="900" spc="9" baseline="2275" dirty="0">
                <a:solidFill>
                  <a:prstClr val="white"/>
                </a:solidFill>
              </a:rPr>
              <a:t>.</a:t>
            </a:r>
            <a:r>
              <a:rPr lang="es-ES" sz="900" spc="14" baseline="2275" dirty="0">
                <a:solidFill>
                  <a:prstClr val="white"/>
                </a:solidFill>
              </a:rPr>
              <a:t>A</a:t>
            </a:r>
            <a:r>
              <a:rPr lang="es-ES" sz="900" baseline="2275" dirty="0">
                <a:solidFill>
                  <a:prstClr val="white"/>
                </a:solidFill>
              </a:rPr>
              <a:t>.</a:t>
            </a:r>
            <a:r>
              <a:rPr lang="es-ES" sz="900" dirty="0"/>
              <a:t> Calidad de la educación</a:t>
            </a:r>
            <a:endParaRPr lang="es-ES" sz="900" dirty="0">
              <a:solidFill>
                <a:prstClr val="white"/>
              </a:solidFill>
              <a:cs typeface="Calibri"/>
            </a:endParaRPr>
          </a:p>
          <a:p>
            <a:pPr marL="92075">
              <a:lnSpc>
                <a:spcPts val="1440"/>
              </a:lnSpc>
            </a:pPr>
            <a:r>
              <a:rPr lang="es-ES" sz="900" dirty="0"/>
              <a:t>05.</a:t>
            </a:r>
            <a:r>
              <a:rPr lang="es-ES" sz="900" baseline="2275" dirty="0">
                <a:solidFill>
                  <a:prstClr val="white"/>
                </a:solidFill>
              </a:rPr>
              <a:t> </a:t>
            </a:r>
            <a:r>
              <a:rPr lang="es-ES" sz="900" dirty="0"/>
              <a:t>Educación superior y formación</a:t>
            </a:r>
            <a:endParaRPr lang="es-ES" sz="900" dirty="0">
              <a:solidFill>
                <a:prstClr val="white"/>
              </a:solidFill>
              <a:cs typeface="Calibri"/>
            </a:endParaRPr>
          </a:p>
          <a:p>
            <a:pPr marL="92075">
              <a:lnSpc>
                <a:spcPts val="1440"/>
              </a:lnSpc>
            </a:pPr>
            <a:r>
              <a:rPr lang="es-ES" sz="900" dirty="0"/>
              <a:t>05.04 Calidad de la enseñanza de matemáticas y ciencias</a:t>
            </a:r>
            <a:endParaRPr lang="es-ES" sz="900" dirty="0">
              <a:solidFill>
                <a:prstClr val="white"/>
              </a:solidFill>
              <a:cs typeface="Calibri"/>
            </a:endParaRPr>
          </a:p>
          <a:p>
            <a:pPr marL="92075">
              <a:lnSpc>
                <a:spcPts val="1440"/>
              </a:lnSpc>
            </a:pPr>
            <a:r>
              <a:rPr lang="es-ES" sz="900" dirty="0"/>
              <a:t>04.08 Esperanza de vida</a:t>
            </a:r>
            <a:endParaRPr lang="es-ES" sz="900" dirty="0">
              <a:solidFill>
                <a:prstClr val="white"/>
              </a:solidFill>
              <a:cs typeface="Calibri"/>
            </a:endParaRPr>
          </a:p>
          <a:p>
            <a:pPr marL="92075">
              <a:lnSpc>
                <a:spcPts val="1440"/>
              </a:lnSpc>
            </a:pPr>
            <a:r>
              <a:rPr lang="es-ES" sz="900" dirty="0"/>
              <a:t>04.06 Incidencia del VIH</a:t>
            </a:r>
            <a:endParaRPr lang="es-ES" sz="900" dirty="0">
              <a:solidFill>
                <a:prstClr val="white"/>
              </a:solidFill>
              <a:cs typeface="Calibri"/>
            </a:endParaRPr>
          </a:p>
          <a:p>
            <a:pPr marL="92075">
              <a:lnSpc>
                <a:spcPts val="1445"/>
              </a:lnSpc>
            </a:pPr>
            <a:r>
              <a:rPr lang="es-ES" sz="900" dirty="0"/>
              <a:t>04.09 Calidad de la educación primaria</a:t>
            </a:r>
            <a:endParaRPr lang="es-ES" sz="900" dirty="0">
              <a:solidFill>
                <a:prstClr val="white"/>
              </a:solidFill>
              <a:cs typeface="Calibri"/>
            </a:endParaRPr>
          </a:p>
          <a:p>
            <a:pPr marL="92075">
              <a:lnSpc>
                <a:spcPts val="1440"/>
              </a:lnSpc>
            </a:pPr>
            <a:r>
              <a:rPr lang="es-ES" sz="900" dirty="0"/>
              <a:t>04.07 Mortalidad infantil</a:t>
            </a:r>
            <a:endParaRPr lang="es-ES" sz="900" dirty="0">
              <a:solidFill>
                <a:prstClr val="white"/>
              </a:solidFill>
              <a:cs typeface="Calibri"/>
            </a:endParaRPr>
          </a:p>
          <a:p>
            <a:pPr marL="92075">
              <a:lnSpc>
                <a:spcPts val="1440"/>
              </a:lnSpc>
            </a:pPr>
            <a:r>
              <a:rPr lang="es-ES" sz="900" dirty="0"/>
              <a:t>05.1 Matriculación en educación secundaria</a:t>
            </a:r>
            <a:endParaRPr lang="es-ES" sz="900" dirty="0">
              <a:solidFill>
                <a:prstClr val="white"/>
              </a:solidFill>
              <a:cs typeface="Calibri"/>
            </a:endParaRPr>
          </a:p>
          <a:p>
            <a:pPr marL="92075">
              <a:lnSpc>
                <a:spcPts val="1440"/>
              </a:lnSpc>
            </a:pPr>
            <a:r>
              <a:rPr lang="es-ES" sz="900" dirty="0"/>
              <a:t>05.B.</a:t>
            </a:r>
            <a:r>
              <a:rPr lang="es-ES" sz="900" baseline="2275" dirty="0">
                <a:solidFill>
                  <a:prstClr val="white"/>
                </a:solidFill>
              </a:rPr>
              <a:t> </a:t>
            </a:r>
            <a:r>
              <a:rPr lang="es-ES" sz="900" dirty="0"/>
              <a:t>Calidad de la educación</a:t>
            </a:r>
            <a:endParaRPr lang="es-ES" sz="900" dirty="0">
              <a:solidFill>
                <a:prstClr val="white"/>
              </a:solidFill>
              <a:cs typeface="Calibri"/>
            </a:endParaRPr>
          </a:p>
          <a:p>
            <a:pPr marL="92075">
              <a:lnSpc>
                <a:spcPts val="1440"/>
              </a:lnSpc>
            </a:pPr>
            <a:r>
              <a:rPr lang="es-ES" sz="900" baseline="2275" dirty="0">
                <a:solidFill>
                  <a:srgbClr val="525252"/>
                </a:solidFill>
              </a:rPr>
              <a:t>…</a:t>
            </a:r>
            <a:endParaRPr lang="es-ES" sz="900" dirty="0">
              <a:solidFill>
                <a:prstClr val="black"/>
              </a:solidFill>
              <a:cs typeface="Calibri"/>
            </a:endParaRPr>
          </a:p>
        </p:txBody>
      </p:sp>
      <p:sp>
        <p:nvSpPr>
          <p:cNvPr id="10" name="object 7"/>
          <p:cNvSpPr txBox="1"/>
          <p:nvPr/>
        </p:nvSpPr>
        <p:spPr>
          <a:xfrm>
            <a:off x="6012434" y="3836352"/>
            <a:ext cx="2628011" cy="2556002"/>
          </a:xfrm>
          <a:prstGeom prst="rect">
            <a:avLst/>
          </a:prstGeom>
          <a:solidFill>
            <a:srgbClr val="F79646">
              <a:lumMod val="50000"/>
            </a:srgbClr>
          </a:solidFill>
        </p:spPr>
        <p:txBody>
          <a:bodyPr wrap="square" lIns="0" tIns="0" rIns="0" bIns="0" rtlCol="0">
            <a:noAutofit/>
          </a:bodyPr>
          <a:lstStyle/>
          <a:p>
            <a:pPr marL="892677" marR="892362" lvl="0" indent="0" algn="ctr" defTabSz="914400" eaLnBrk="1" fontAlgn="auto" latinLnBrk="0" hangingPunct="1">
              <a:lnSpc>
                <a:spcPct val="101725"/>
              </a:lnSpc>
              <a:spcBef>
                <a:spcPts val="340"/>
              </a:spcBef>
              <a:spcAft>
                <a:spcPts val="0"/>
              </a:spcAft>
              <a:buClrTx/>
              <a:buSzTx/>
              <a:buFontTx/>
              <a:buNone/>
              <a:tabLst/>
              <a:defRPr/>
            </a:pPr>
            <a:r>
              <a:rPr kumimoji="0" lang="es-ES" sz="900" b="1" i="0" u="none" strike="noStrike" kern="0" cap="none" spc="0" normalizeH="0" baseline="0" noProof="0" dirty="0">
                <a:ln>
                  <a:noFill/>
                </a:ln>
                <a:solidFill>
                  <a:prstClr val="white"/>
                </a:solidFill>
                <a:effectLst/>
                <a:uLnTx/>
                <a:uFillTx/>
              </a:rPr>
              <a:t>GE</a:t>
            </a:r>
            <a:r>
              <a:rPr kumimoji="0" lang="es-ES" sz="900" b="1" i="0" u="none" strike="noStrike" kern="0" cap="none" spc="4" normalizeH="0" baseline="0" noProof="0" dirty="0">
                <a:ln>
                  <a:noFill/>
                </a:ln>
                <a:solidFill>
                  <a:prstClr val="white"/>
                </a:solidFill>
                <a:effectLst/>
                <a:uLnTx/>
                <a:uFillTx/>
              </a:rPr>
              <a:t>N</a:t>
            </a:r>
            <a:r>
              <a:rPr kumimoji="0" lang="es-ES" sz="900" b="1" i="0" u="none" strike="noStrike" kern="0" cap="none" spc="0" normalizeH="0" baseline="0" noProof="0" dirty="0">
                <a:ln>
                  <a:noFill/>
                </a:ln>
                <a:solidFill>
                  <a:prstClr val="white"/>
                </a:solidFill>
                <a:effectLst/>
                <a:uLnTx/>
                <a:uFillTx/>
              </a:rPr>
              <a:t>ER</a:t>
            </a:r>
            <a:r>
              <a:rPr kumimoji="0" lang="es-ES" sz="900" b="1" i="0" u="none" strike="noStrike" kern="0" cap="none" spc="4" normalizeH="0" baseline="0" noProof="0" dirty="0">
                <a:ln>
                  <a:noFill/>
                </a:ln>
                <a:solidFill>
                  <a:prstClr val="white"/>
                </a:solidFill>
                <a:effectLst/>
                <a:uLnTx/>
                <a:uFillTx/>
              </a:rPr>
              <a:t>A</a:t>
            </a:r>
            <a:r>
              <a:rPr kumimoji="0" lang="es-ES" sz="900" b="1" i="0" u="none" strike="noStrike" kern="0" cap="none" spc="0" normalizeH="0" baseline="0" noProof="0" dirty="0">
                <a:ln>
                  <a:noFill/>
                </a:ln>
                <a:solidFill>
                  <a:prstClr val="white"/>
                </a:solidFill>
                <a:effectLst/>
                <a:uLnTx/>
                <a:uFillTx/>
              </a:rPr>
              <a:t>L</a:t>
            </a:r>
            <a:endParaRPr kumimoji="0" lang="es-ES" sz="900" b="0" i="0" u="none" strike="noStrike" kern="0" cap="none" spc="0" normalizeH="0" baseline="0" noProof="0" dirty="0">
              <a:ln>
                <a:noFill/>
              </a:ln>
              <a:solidFill>
                <a:prstClr val="white"/>
              </a:solidFill>
              <a:effectLst/>
              <a:uLnTx/>
              <a:uFillTx/>
              <a:cs typeface="Calibri"/>
            </a:endParaRPr>
          </a:p>
          <a:p>
            <a:pPr marL="856411" marR="857036" lvl="0" indent="0" algn="ctr" defTabSz="914400" eaLnBrk="1" fontAlgn="auto" latinLnBrk="0" hangingPunct="1">
              <a:lnSpc>
                <a:spcPts val="1675"/>
              </a:lnSpc>
              <a:spcBef>
                <a:spcPts val="83"/>
              </a:spcBef>
              <a:spcAft>
                <a:spcPts val="0"/>
              </a:spcAft>
              <a:buClrTx/>
              <a:buSzTx/>
              <a:buFontTx/>
              <a:buNone/>
              <a:tabLst/>
              <a:defRPr/>
            </a:pPr>
            <a:r>
              <a:rPr lang="es-ES" sz="900" dirty="0"/>
              <a:t>9 indicadores</a:t>
            </a:r>
            <a:endParaRPr kumimoji="0" lang="es-ES" sz="900" b="0" i="0" u="none" strike="noStrike" kern="0" cap="none" spc="0" normalizeH="0" baseline="0" noProof="0" dirty="0">
              <a:ln>
                <a:noFill/>
              </a:ln>
              <a:solidFill>
                <a:prstClr val="white"/>
              </a:solidFill>
              <a:effectLst/>
              <a:uLnTx/>
              <a:uFillTx/>
              <a:cs typeface="Calibri"/>
            </a:endParaRPr>
          </a:p>
          <a:p>
            <a:pPr marL="92455" marR="85268" lvl="0" indent="0" defTabSz="914400" eaLnBrk="1" fontAlgn="auto" latinLnBrk="0" hangingPunct="1">
              <a:lnSpc>
                <a:spcPct val="100097"/>
              </a:lnSpc>
              <a:spcBef>
                <a:spcPts val="0"/>
              </a:spcBef>
              <a:spcAft>
                <a:spcPts val="0"/>
              </a:spcAft>
              <a:buClrTx/>
              <a:buSzTx/>
              <a:buFontTx/>
              <a:buNone/>
              <a:tabLst/>
              <a:defRPr/>
            </a:pPr>
            <a:r>
              <a:rPr lang="es-ES" sz="900" dirty="0"/>
              <a:t>Facilidad para hacer negocios (DB), Índice de Rendimiento medioambiental (EPI), Índice Mundial de Competitividad (IMC)</a:t>
            </a:r>
          </a:p>
          <a:p>
            <a:pPr marL="92455" marR="0" lvl="0" indent="0" defTabSz="914400" eaLnBrk="1" fontAlgn="auto" latinLnBrk="0" hangingPunct="1">
              <a:lnSpc>
                <a:spcPts val="1445"/>
              </a:lnSpc>
              <a:spcBef>
                <a:spcPts val="72"/>
              </a:spcBef>
              <a:spcAft>
                <a:spcPts val="0"/>
              </a:spcAft>
              <a:buClrTx/>
              <a:buSzTx/>
              <a:buFontTx/>
              <a:buNone/>
              <a:tabLst/>
              <a:defRPr/>
            </a:pPr>
            <a:r>
              <a:rPr lang="es-ES" sz="900" dirty="0"/>
              <a:t>I. IMC: Requisitos básicos </a:t>
            </a:r>
            <a:endParaRPr kumimoji="0" lang="es-ES" sz="900" b="0" i="0" u="none" strike="noStrike" kern="0" cap="none" spc="0" normalizeH="0" baseline="0" noProof="0" dirty="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lang="es-ES" sz="900" b="0" i="0" u="none" strike="noStrike" kern="0" cap="none" spc="0" normalizeH="0" baseline="2275" noProof="0" dirty="0">
                <a:ln>
                  <a:noFill/>
                </a:ln>
                <a:solidFill>
                  <a:prstClr val="white"/>
                </a:solidFill>
                <a:effectLst/>
                <a:uLnTx/>
                <a:uFillTx/>
              </a:rPr>
              <a:t>II. </a:t>
            </a:r>
            <a:r>
              <a:rPr lang="es-ES" sz="900" dirty="0"/>
              <a:t>IMC: Impulsores de la eficiencia </a:t>
            </a:r>
            <a:endParaRPr kumimoji="0" lang="es-ES" sz="900" b="0" i="0" u="none" strike="noStrike" kern="0" cap="none" spc="0" normalizeH="0" baseline="0" noProof="0" dirty="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lang="es-ES" sz="900" b="0" i="0" u="none" strike="noStrike" kern="0" cap="none" spc="0" normalizeH="0" baseline="2275" noProof="0" dirty="0">
                <a:ln>
                  <a:noFill/>
                </a:ln>
                <a:solidFill>
                  <a:prstClr val="white"/>
                </a:solidFill>
                <a:effectLst/>
                <a:uLnTx/>
                <a:uFillTx/>
              </a:rPr>
              <a:t>III. </a:t>
            </a:r>
            <a:r>
              <a:rPr lang="es-ES" sz="900" dirty="0"/>
              <a:t>IMC: Innovación y sofisticación ...</a:t>
            </a:r>
            <a:endParaRPr kumimoji="0" lang="es-ES" sz="900" b="0" i="0" u="none" strike="noStrike" kern="0" cap="none" spc="0" normalizeH="0" baseline="0" noProof="0" dirty="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lang="es-ES" sz="900" dirty="0"/>
              <a:t>Índice de facilitación del comercio mundial</a:t>
            </a:r>
            <a:endParaRPr kumimoji="0" lang="es-ES" sz="900" b="0" i="0" u="none" strike="noStrike" kern="0" cap="none" spc="0" normalizeH="0" baseline="0" noProof="0" dirty="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lang="es-ES" sz="900" dirty="0"/>
              <a:t>Índice de desarrollo humano (IDH)</a:t>
            </a:r>
            <a:endParaRPr kumimoji="0" lang="es-ES" sz="900" b="0" i="0" u="none" strike="noStrike" kern="0" cap="none" spc="0" normalizeH="0" baseline="0" noProof="0" dirty="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lang="es-ES" sz="900" dirty="0"/>
              <a:t>Índice del estado de las redes</a:t>
            </a:r>
            <a:endParaRPr kumimoji="0" lang="es-ES" sz="900" b="0" i="0" u="none" strike="noStrike" kern="0" cap="none" spc="0" normalizeH="0" baseline="0" noProof="0" dirty="0">
              <a:ln>
                <a:noFill/>
              </a:ln>
              <a:solidFill>
                <a:prstClr val="white"/>
              </a:solidFill>
              <a:effectLst/>
              <a:uLnTx/>
              <a:uFillTx/>
              <a:cs typeface="Calibri"/>
            </a:endParaRPr>
          </a:p>
        </p:txBody>
      </p:sp>
      <p:sp>
        <p:nvSpPr>
          <p:cNvPr id="12" name="CuadroTexto 11"/>
          <p:cNvSpPr txBox="1"/>
          <p:nvPr/>
        </p:nvSpPr>
        <p:spPr>
          <a:xfrm>
            <a:off x="2583049" y="777863"/>
            <a:ext cx="7560846" cy="400110"/>
          </a:xfrm>
          <a:prstGeom prst="rect">
            <a:avLst/>
          </a:prstGeom>
          <a:noFill/>
        </p:spPr>
        <p:txBody>
          <a:bodyPr wrap="square" rtlCol="0">
            <a:spAutoFit/>
          </a:bodyPr>
          <a:lstStyle/>
          <a:p>
            <a:r>
              <a:rPr lang="es-ES"/>
              <a:t>Cerca de 400 indicadores por país…</a:t>
            </a:r>
            <a:endParaRPr lang="es-ES" sz="2000" dirty="0">
              <a:solidFill>
                <a:schemeClr val="accent4">
                  <a:lumMod val="25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2583049" y="6484746"/>
            <a:ext cx="4856813" cy="646331"/>
          </a:xfrm>
          <a:prstGeom prst="rect">
            <a:avLst/>
          </a:prstGeom>
          <a:noFill/>
        </p:spPr>
        <p:txBody>
          <a:bodyPr wrap="square" rtlCol="0">
            <a:spAutoFit/>
          </a:bodyPr>
          <a:lstStyle/>
          <a:p>
            <a:r>
              <a:rPr lang="es-ES" dirty="0">
                <a:solidFill>
                  <a:schemeClr val="accent4">
                    <a:lumMod val="25000"/>
                  </a:schemeClr>
                </a:solidFill>
              </a:rPr>
              <a:t>       http://metaleph.com/eese-data/ </a:t>
            </a:r>
          </a:p>
          <a:p>
            <a:endParaRPr lang="es-ES" dirty="0"/>
          </a:p>
        </p:txBody>
      </p:sp>
      <p:sp>
        <p:nvSpPr>
          <p:cNvPr id="1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128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s-ES" b="1" baseline="30000" dirty="0"/>
              <a:t>Si desea obtener más información, póngase en contacto con:</a:t>
            </a:r>
            <a:r>
              <a:t/>
            </a:r>
            <a:br/>
            <a:endParaRPr lang="es-ES" baseline="30000" dirty="0"/>
          </a:p>
          <a:p>
            <a:pPr algn="ctr"/>
            <a:r>
              <a:rPr lang="es-ES" baseline="30000" dirty="0"/>
              <a:t>Programa de Actividades para los Empleadores</a:t>
            </a:r>
          </a:p>
          <a:p>
            <a:pPr algn="ctr"/>
            <a:r>
              <a:rPr lang="es-ES" baseline="30000" dirty="0"/>
              <a:t>Correo electrónico:: actempturin@itcilo.org</a:t>
            </a:r>
          </a:p>
          <a:p>
            <a:pPr algn="ctr"/>
            <a:r>
              <a:rPr lang="es-ES" baseline="30000" dirty="0"/>
              <a:t>Teléfono: +39 011 693 6590</a:t>
            </a:r>
          </a:p>
          <a:p>
            <a:pPr algn="ctr"/>
            <a:r>
              <a:rPr lang="es-ES" baseline="30000" dirty="0"/>
              <a:t>http://lempnet.itcilo.org</a:t>
            </a:r>
          </a:p>
          <a:p>
            <a:pPr algn="ctr"/>
            <a:endParaRPr lang="es-ES" dirty="0"/>
          </a:p>
        </p:txBody>
      </p:sp>
      <p:sp>
        <p:nvSpPr>
          <p:cNvPr id="8" name="TextBox 7"/>
          <p:cNvSpPr txBox="1"/>
          <p:nvPr/>
        </p:nvSpPr>
        <p:spPr>
          <a:xfrm>
            <a:off x="1403648" y="3645024"/>
            <a:ext cx="6761354" cy="1518364"/>
          </a:xfrm>
          <a:prstGeom prst="rect">
            <a:avLst/>
          </a:prstGeom>
          <a:noFill/>
        </p:spPr>
        <p:txBody>
          <a:bodyPr wrap="square" rtlCol="0">
            <a:spAutoFit/>
          </a:bodyPr>
          <a:lstStyle/>
          <a:p>
            <a:pPr algn="ctr"/>
            <a:r>
              <a:rPr lang="es-ES" sz="2800" i="1" baseline="30000" dirty="0"/>
              <a:t>Somos una organización </a:t>
            </a:r>
            <a:r>
              <a:rPr lang="es-ES" sz="2800" b="1" i="1" baseline="30000" dirty="0"/>
              <a:t>sólida</a:t>
            </a:r>
            <a:r>
              <a:rPr lang="es-ES" sz="2800" i="1" baseline="30000" dirty="0"/>
              <a:t> </a:t>
            </a:r>
            <a:r>
              <a:rPr lang="es-ES" sz="2800" i="1" baseline="30000"/>
              <a:t>y</a:t>
            </a:r>
            <a:r>
              <a:rPr lang="es-ES" sz="2800" b="1" i="1" baseline="30000"/>
              <a:t> </a:t>
            </a:r>
            <a:r>
              <a:rPr lang="es-ES" sz="2800" b="1" i="1" baseline="30000" smtClean="0"/>
              <a:t>confiable </a:t>
            </a:r>
            <a:r>
              <a:rPr lang="es-ES" sz="2800" i="1" baseline="30000" dirty="0"/>
              <a:t>que proporciona servicios de formación para fortalecer a los representantes de los empleadores  y esperamos ayudarles a cubrir sus necesidades de formación.</a:t>
            </a:r>
          </a:p>
          <a:p>
            <a:pPr algn="ctr"/>
            <a:endParaRPr lang="es-ES"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a:t>¿Qué es el entorno empresarial?</a:t>
            </a:r>
          </a:p>
        </p:txBody>
      </p:sp>
      <p:sp>
        <p:nvSpPr>
          <p:cNvPr id="3" name="Marcador de contenido 2"/>
          <p:cNvSpPr>
            <a:spLocks noGrp="1"/>
          </p:cNvSpPr>
          <p:nvPr>
            <p:ph idx="1"/>
          </p:nvPr>
        </p:nvSpPr>
        <p:spPr>
          <a:xfrm>
            <a:off x="519113" y="1517120"/>
            <a:ext cx="8229600" cy="4857403"/>
          </a:xfrm>
        </p:spPr>
        <p:txBody>
          <a:bodyPr>
            <a:normAutofit/>
          </a:bodyPr>
          <a:lstStyle/>
          <a:p>
            <a:r>
              <a:rPr lang="es-ES" sz="2000" dirty="0">
                <a:solidFill>
                  <a:schemeClr val="accent4">
                    <a:lumMod val="25000"/>
                  </a:schemeClr>
                </a:solidFill>
              </a:rPr>
              <a:t>El entorno empresarial es el conjunto de factores que dan forma a las oportunidades e incentivos para que las empresas puedan invertir productivamente, crear empleo y </a:t>
            </a:r>
            <a:r>
              <a:rPr lang="es-ES" sz="2000" dirty="0" smtClean="0">
                <a:solidFill>
                  <a:schemeClr val="accent4">
                    <a:lumMod val="25000"/>
                  </a:schemeClr>
                </a:solidFill>
              </a:rPr>
              <a:t>expandirse.</a:t>
            </a:r>
            <a:endParaRPr lang="es-ES" sz="2000" dirty="0">
              <a:solidFill>
                <a:schemeClr val="accent4">
                  <a:lumMod val="25000"/>
                </a:schemeClr>
              </a:solidFill>
            </a:endParaRPr>
          </a:p>
          <a:p>
            <a:r>
              <a:rPr lang="es-ES" sz="2000" dirty="0">
                <a:solidFill>
                  <a:schemeClr val="accent4">
                    <a:lumMod val="25000"/>
                  </a:schemeClr>
                </a:solidFill>
              </a:rPr>
              <a:t>Consiste en un conjunto de condiciones políticas, legales e institucionales que rigen la actividad de las </a:t>
            </a:r>
            <a:r>
              <a:rPr lang="es-ES" sz="2000" dirty="0" smtClean="0">
                <a:solidFill>
                  <a:schemeClr val="accent4">
                    <a:lumMod val="25000"/>
                  </a:schemeClr>
                </a:solidFill>
              </a:rPr>
              <a:t>empresas.</a:t>
            </a:r>
            <a:endParaRPr lang="es-ES" sz="2000" dirty="0">
              <a:solidFill>
                <a:schemeClr val="accent4">
                  <a:lumMod val="25000"/>
                </a:schemeClr>
              </a:solidFill>
            </a:endParaRPr>
          </a:p>
          <a:p>
            <a:pPr marL="0" indent="0">
              <a:buNone/>
            </a:pPr>
            <a:endParaRPr lang="es-ES" sz="2000" dirty="0">
              <a:solidFill>
                <a:schemeClr val="accent4">
                  <a:lumMod val="25000"/>
                </a:schemeClr>
              </a:solidFill>
            </a:endParaRPr>
          </a:p>
        </p:txBody>
      </p:sp>
      <p:sp>
        <p:nvSpPr>
          <p:cNvPr id="5" name="Text Box 4"/>
          <p:cNvSpPr txBox="1">
            <a:spLocks noChangeArrowheads="1"/>
          </p:cNvSpPr>
          <p:nvPr/>
        </p:nvSpPr>
        <p:spPr bwMode="auto">
          <a:xfrm>
            <a:off x="3354388" y="4006850"/>
            <a:ext cx="1765300" cy="646331"/>
          </a:xfrm>
          <a:prstGeom prst="rect">
            <a:avLst/>
          </a:prstGeom>
          <a:solidFill>
            <a:srgbClr val="D348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200" b="1" i="0" u="none" strike="noStrike" kern="0" cap="none" spc="0" normalizeH="0" baseline="0" noProof="0" dirty="0">
                <a:ln>
                  <a:noFill/>
                </a:ln>
                <a:solidFill>
                  <a:srgbClr val="000000"/>
                </a:solidFill>
                <a:effectLst/>
                <a:uLnTx/>
                <a:uFillTx/>
                <a:latin typeface="Verdana" pitchFamily="34" charset="0"/>
              </a:rPr>
              <a:t>Estabilidad política y macroeconómica</a:t>
            </a:r>
            <a:endParaRPr kumimoji="0" lang="es-ES" sz="1200" b="1"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6" name="Text Box 10"/>
          <p:cNvSpPr txBox="1">
            <a:spLocks noChangeArrowheads="1"/>
          </p:cNvSpPr>
          <p:nvPr/>
        </p:nvSpPr>
        <p:spPr bwMode="auto">
          <a:xfrm>
            <a:off x="1042988" y="4149725"/>
            <a:ext cx="1625600" cy="46166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200" b="1" dirty="0">
                <a:solidFill>
                  <a:srgbClr val="000000"/>
                </a:solidFill>
                <a:latin typeface="Verdana" pitchFamily="34" charset="0"/>
              </a:rPr>
              <a:t>Nivel de infraestructura</a:t>
            </a:r>
          </a:p>
        </p:txBody>
      </p:sp>
      <p:sp>
        <p:nvSpPr>
          <p:cNvPr id="7" name="Text Box 5"/>
          <p:cNvSpPr txBox="1">
            <a:spLocks noChangeArrowheads="1"/>
          </p:cNvSpPr>
          <p:nvPr/>
        </p:nvSpPr>
        <p:spPr bwMode="auto">
          <a:xfrm>
            <a:off x="1341438" y="4945063"/>
            <a:ext cx="167640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400" b="1" dirty="0">
                <a:solidFill>
                  <a:srgbClr val="000000"/>
                </a:solidFill>
                <a:latin typeface="Verdana" pitchFamily="34" charset="0"/>
              </a:rPr>
              <a:t>Sistema educativo</a:t>
            </a:r>
          </a:p>
        </p:txBody>
      </p:sp>
      <p:sp>
        <p:nvSpPr>
          <p:cNvPr id="8" name="Text Box 6"/>
          <p:cNvSpPr txBox="1">
            <a:spLocks noChangeArrowheads="1"/>
          </p:cNvSpPr>
          <p:nvPr/>
        </p:nvSpPr>
        <p:spPr bwMode="auto">
          <a:xfrm>
            <a:off x="3195638" y="5033963"/>
            <a:ext cx="1104900" cy="276999"/>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200" b="1" dirty="0" smtClean="0">
                <a:solidFill>
                  <a:srgbClr val="000000"/>
                </a:solidFill>
                <a:latin typeface="Verdana" pitchFamily="34" charset="0"/>
              </a:rPr>
              <a:t>Impuestos</a:t>
            </a:r>
            <a:endParaRPr lang="es-ES" sz="1200" b="1" dirty="0">
              <a:solidFill>
                <a:srgbClr val="000000"/>
              </a:solidFill>
              <a:latin typeface="Verdana" pitchFamily="34" charset="0"/>
            </a:endParaRPr>
          </a:p>
        </p:txBody>
      </p:sp>
      <p:sp>
        <p:nvSpPr>
          <p:cNvPr id="9" name="Text Box 12"/>
          <p:cNvSpPr txBox="1">
            <a:spLocks noChangeArrowheads="1"/>
          </p:cNvSpPr>
          <p:nvPr/>
        </p:nvSpPr>
        <p:spPr bwMode="auto">
          <a:xfrm>
            <a:off x="2554288" y="5651500"/>
            <a:ext cx="1206500" cy="517525"/>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s-ES" sz="1400" b="1" dirty="0">
                <a:solidFill>
                  <a:srgbClr val="000000"/>
                </a:solidFill>
                <a:latin typeface="Verdana" pitchFamily="34" charset="0"/>
              </a:rPr>
              <a:t>Estado de Derecho</a:t>
            </a:r>
          </a:p>
        </p:txBody>
      </p:sp>
      <p:sp>
        <p:nvSpPr>
          <p:cNvPr id="11" name="Text Box 9"/>
          <p:cNvSpPr txBox="1">
            <a:spLocks noChangeArrowheads="1"/>
          </p:cNvSpPr>
          <p:nvPr/>
        </p:nvSpPr>
        <p:spPr bwMode="auto">
          <a:xfrm>
            <a:off x="5424488" y="4157663"/>
            <a:ext cx="1689100" cy="5175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400" b="1" dirty="0">
                <a:solidFill>
                  <a:srgbClr val="000000"/>
                </a:solidFill>
                <a:latin typeface="Verdana" pitchFamily="34" charset="0"/>
              </a:rPr>
              <a:t>Sistema administrativo</a:t>
            </a:r>
          </a:p>
        </p:txBody>
      </p:sp>
      <p:sp>
        <p:nvSpPr>
          <p:cNvPr id="12" name="Text Box 8"/>
          <p:cNvSpPr txBox="1">
            <a:spLocks noChangeArrowheads="1"/>
          </p:cNvSpPr>
          <p:nvPr/>
        </p:nvSpPr>
        <p:spPr bwMode="auto">
          <a:xfrm>
            <a:off x="4633913" y="5040313"/>
            <a:ext cx="1647825" cy="738664"/>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400" b="1" dirty="0">
                <a:solidFill>
                  <a:srgbClr val="000000"/>
                </a:solidFill>
                <a:latin typeface="Verdana" pitchFamily="34" charset="0"/>
              </a:rPr>
              <a:t>Legislación sobre competencia</a:t>
            </a:r>
          </a:p>
        </p:txBody>
      </p:sp>
      <p:sp>
        <p:nvSpPr>
          <p:cNvPr id="13" name="Text Box 7"/>
          <p:cNvSpPr txBox="1">
            <a:spLocks noChangeArrowheads="1"/>
          </p:cNvSpPr>
          <p:nvPr/>
        </p:nvSpPr>
        <p:spPr bwMode="auto">
          <a:xfrm>
            <a:off x="6599238" y="4899025"/>
            <a:ext cx="1092200" cy="51752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400" b="1" dirty="0">
                <a:solidFill>
                  <a:srgbClr val="000000"/>
                </a:solidFill>
                <a:latin typeface="Verdana" pitchFamily="34" charset="0"/>
              </a:rPr>
              <a:t>Mercado abiertos</a:t>
            </a:r>
          </a:p>
        </p:txBody>
      </p:sp>
      <p:sp>
        <p:nvSpPr>
          <p:cNvPr id="15" name="Text Box 11"/>
          <p:cNvSpPr txBox="1">
            <a:spLocks noChangeArrowheads="1"/>
          </p:cNvSpPr>
          <p:nvPr/>
        </p:nvSpPr>
        <p:spPr bwMode="auto">
          <a:xfrm>
            <a:off x="7427913" y="4141788"/>
            <a:ext cx="1028700" cy="46166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200" b="1" dirty="0">
                <a:solidFill>
                  <a:srgbClr val="000000"/>
                </a:solidFill>
                <a:latin typeface="Verdana" pitchFamily="34" charset="0"/>
              </a:rPr>
              <a:t>Acceso a crédito</a:t>
            </a:r>
          </a:p>
        </p:txBody>
      </p:sp>
      <p:sp>
        <p:nvSpPr>
          <p:cNvPr id="16" name="Text Box 13"/>
          <p:cNvSpPr txBox="1">
            <a:spLocks noChangeArrowheads="1"/>
          </p:cNvSpPr>
          <p:nvPr/>
        </p:nvSpPr>
        <p:spPr bwMode="auto">
          <a:xfrm>
            <a:off x="4932363" y="5856998"/>
            <a:ext cx="1349375" cy="51752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s-ES" sz="1400" b="1" dirty="0">
                <a:solidFill>
                  <a:srgbClr val="000000"/>
                </a:solidFill>
                <a:latin typeface="Verdana" pitchFamily="34" charset="0"/>
              </a:rPr>
              <a:t>Legislación laboral</a:t>
            </a:r>
          </a:p>
        </p:txBody>
      </p:sp>
      <p:sp>
        <p:nvSpPr>
          <p:cNvPr id="1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4368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Competitividad</a:t>
            </a:r>
          </a:p>
        </p:txBody>
      </p:sp>
      <p:sp>
        <p:nvSpPr>
          <p:cNvPr id="3" name="Marcador de contenido 2"/>
          <p:cNvSpPr>
            <a:spLocks noGrp="1"/>
          </p:cNvSpPr>
          <p:nvPr>
            <p:ph idx="1"/>
          </p:nvPr>
        </p:nvSpPr>
        <p:spPr/>
        <p:txBody>
          <a:bodyPr>
            <a:normAutofit/>
          </a:bodyPr>
          <a:lstStyle/>
          <a:p>
            <a:pPr marL="0" indent="0" algn="ctr" defTabSz="449263">
              <a:spcBef>
                <a:spcPts val="8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s-ES" sz="2800" dirty="0">
                <a:solidFill>
                  <a:schemeClr val="accent4">
                    <a:lumMod val="25000"/>
                  </a:schemeClr>
                </a:solidFill>
              </a:rPr>
              <a:t>Mejorar el entorno empresarial contribuye a aumentar la</a:t>
            </a:r>
            <a:r>
              <a:rPr lang="es-ES" sz="2800" dirty="0">
                <a:solidFill>
                  <a:schemeClr val="accent1"/>
                </a:solidFill>
              </a:rPr>
              <a:t> competitividad </a:t>
            </a:r>
            <a:r>
              <a:rPr lang="es-ES" sz="2800" dirty="0">
                <a:solidFill>
                  <a:schemeClr val="accent4">
                    <a:lumMod val="25000"/>
                  </a:schemeClr>
                </a:solidFill>
              </a:rPr>
              <a:t>del país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3284538"/>
            <a:ext cx="6819900" cy="270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69674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Relación entre entorno empresarial/ crecimiento/ reducción de la pobreza</a:t>
            </a:r>
          </a:p>
        </p:txBody>
      </p:sp>
      <p:sp>
        <p:nvSpPr>
          <p:cNvPr id="4" name="Rectangle 4"/>
          <p:cNvSpPr/>
          <p:nvPr/>
        </p:nvSpPr>
        <p:spPr>
          <a:xfrm>
            <a:off x="483154" y="5700443"/>
            <a:ext cx="7704856" cy="590593"/>
          </a:xfrm>
          <a:prstGeom prst="rect">
            <a:avLst/>
          </a:prstGeom>
          <a:solidFill>
            <a:srgbClr val="5B9BD5">
              <a:lumMod val="50000"/>
            </a:srgbClr>
          </a:solidFill>
          <a:ln w="12700" cap="flat" cmpd="sng" algn="ctr">
            <a:solidFill>
              <a:srgbClr val="5B9BD5">
                <a:shade val="50000"/>
              </a:srgbClr>
            </a:solidFill>
            <a:prstDash val="solid"/>
            <a:miter lim="800000"/>
          </a:ln>
          <a:effectLst/>
        </p:spPr>
        <p:txBody>
          <a:bodyPr rtlCol="0" anchor="ctr"/>
          <a:lstStyle/>
          <a:p>
            <a:pPr algn="ctr"/>
            <a:r>
              <a:rPr lang="es-ES" sz="2000" b="1" dirty="0">
                <a:solidFill>
                  <a:schemeClr val="bg1"/>
                </a:solidFill>
                <a:latin typeface="Arial" panose="020B0604020202020204" pitchFamily="34" charset="0"/>
              </a:rPr>
              <a:t>Buen entorno empresarial</a:t>
            </a:r>
          </a:p>
        </p:txBody>
      </p:sp>
      <p:sp>
        <p:nvSpPr>
          <p:cNvPr id="6" name="Right Arrow 13"/>
          <p:cNvSpPr/>
          <p:nvPr/>
        </p:nvSpPr>
        <p:spPr>
          <a:xfrm rot="16200000">
            <a:off x="2643304" y="3344857"/>
            <a:ext cx="3220339" cy="1350150"/>
          </a:xfrm>
          <a:prstGeom prst="rightArrow">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ndParaRPr>
          </a:p>
        </p:txBody>
      </p:sp>
      <p:sp>
        <p:nvSpPr>
          <p:cNvPr id="7" name="Rectangle 6"/>
          <p:cNvSpPr/>
          <p:nvPr/>
        </p:nvSpPr>
        <p:spPr>
          <a:xfrm>
            <a:off x="914587" y="3929497"/>
            <a:ext cx="2268252" cy="8640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r>
              <a:rPr lang="es-ES" sz="1600" b="1" dirty="0">
                <a:solidFill>
                  <a:schemeClr val="bg1"/>
                </a:solidFill>
                <a:latin typeface="Arial" panose="020B0604020202020204" pitchFamily="34" charset="0"/>
              </a:rPr>
              <a:t>Nivel de productividad </a:t>
            </a:r>
          </a:p>
        </p:txBody>
      </p:sp>
      <p:sp>
        <p:nvSpPr>
          <p:cNvPr id="8" name="Rectangle 6"/>
          <p:cNvSpPr/>
          <p:nvPr/>
        </p:nvSpPr>
        <p:spPr>
          <a:xfrm>
            <a:off x="5027285" y="3919702"/>
            <a:ext cx="22682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Arial" panose="020B0604020202020204" pitchFamily="34" charset="0"/>
              </a:rPr>
              <a:t>Competitividad de mi país</a:t>
            </a:r>
          </a:p>
        </p:txBody>
      </p:sp>
      <p:sp>
        <p:nvSpPr>
          <p:cNvPr id="9" name="Text Box 7"/>
          <p:cNvSpPr txBox="1">
            <a:spLocks noChangeArrowheads="1"/>
          </p:cNvSpPr>
          <p:nvPr/>
        </p:nvSpPr>
        <p:spPr bwMode="auto">
          <a:xfrm>
            <a:off x="5113326" y="2609459"/>
            <a:ext cx="2550699" cy="1200329"/>
          </a:xfrm>
          <a:prstGeom prst="rect">
            <a:avLst/>
          </a:prstGeom>
          <a:solidFill>
            <a:schemeClr val="accent3"/>
          </a:solidFill>
          <a:ln w="9525">
            <a:solidFill>
              <a:schemeClr val="folHlink"/>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s-ES" sz="1400" b="1" dirty="0">
                <a:solidFill>
                  <a:schemeClr val="bg1"/>
                </a:solidFill>
                <a:latin typeface="Arial" panose="020B0604020202020204" pitchFamily="34" charset="0"/>
              </a:rPr>
              <a:t>Mejora de balance corriente</a:t>
            </a:r>
            <a:br>
              <a:rPr lang="es-ES" sz="1400" b="1" dirty="0">
                <a:solidFill>
                  <a:schemeClr val="bg1"/>
                </a:solidFill>
                <a:latin typeface="Arial" panose="020B0604020202020204" pitchFamily="34" charset="0"/>
              </a:rPr>
            </a:br>
            <a:r>
              <a:rPr lang="es-ES" sz="1400" b="1" dirty="0">
                <a:solidFill>
                  <a:schemeClr val="bg1"/>
                </a:solidFill>
                <a:latin typeface="Arial" panose="020B0604020202020204" pitchFamily="34" charset="0"/>
              </a:rPr>
              <a:t> y la acumulación de capital</a:t>
            </a:r>
          </a:p>
          <a:p>
            <a:pPr algn="ctr" eaLnBrk="1" hangingPunct="1"/>
            <a:endParaRPr lang="es-ES" sz="1400" b="1" dirty="0">
              <a:solidFill>
                <a:schemeClr val="bg1"/>
              </a:solidFill>
              <a:latin typeface="Arial" panose="020B0604020202020204" pitchFamily="34" charset="0"/>
            </a:endParaRPr>
          </a:p>
          <a:p>
            <a:pPr algn="ctr" eaLnBrk="1" hangingPunct="1"/>
            <a:endParaRPr lang="es-ES" sz="1400" b="1" dirty="0">
              <a:solidFill>
                <a:schemeClr val="bg1"/>
              </a:solidFill>
              <a:latin typeface="Arial" panose="020B0604020202020204" pitchFamily="34" charset="0"/>
            </a:endParaRPr>
          </a:p>
          <a:p>
            <a:pPr eaLnBrk="1" hangingPunct="1"/>
            <a:endParaRPr lang="es-ES" sz="1600" b="1" dirty="0">
              <a:solidFill>
                <a:schemeClr val="bg1"/>
              </a:solidFill>
              <a:latin typeface="Verdana" pitchFamily="34" charset="0"/>
            </a:endParaRPr>
          </a:p>
        </p:txBody>
      </p:sp>
      <p:sp>
        <p:nvSpPr>
          <p:cNvPr id="10" name="Text Box 8"/>
          <p:cNvSpPr txBox="1">
            <a:spLocks noChangeArrowheads="1"/>
          </p:cNvSpPr>
          <p:nvPr/>
        </p:nvSpPr>
        <p:spPr bwMode="auto">
          <a:xfrm>
            <a:off x="5661375" y="1973012"/>
            <a:ext cx="1428596" cy="584775"/>
          </a:xfrm>
          <a:prstGeom prst="rect">
            <a:avLst/>
          </a:prstGeom>
          <a:solidFill>
            <a:srgbClr val="4472C4"/>
          </a:solidFill>
          <a:ln w="9525">
            <a:solidFill>
              <a:schemeClr val="accent1"/>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s-ES" sz="1600" b="1" dirty="0">
                <a:solidFill>
                  <a:schemeClr val="bg1"/>
                </a:solidFill>
                <a:latin typeface="Arial" panose="020B0604020202020204" pitchFamily="34" charset="0"/>
              </a:rPr>
              <a:t>Crecimiento </a:t>
            </a:r>
            <a:br>
              <a:rPr lang="es-ES" sz="1600" b="1" dirty="0">
                <a:solidFill>
                  <a:schemeClr val="bg1"/>
                </a:solidFill>
                <a:latin typeface="Arial" panose="020B0604020202020204" pitchFamily="34" charset="0"/>
              </a:rPr>
            </a:br>
            <a:r>
              <a:rPr lang="es-ES" sz="1600" b="1" dirty="0">
                <a:solidFill>
                  <a:schemeClr val="bg1"/>
                </a:solidFill>
                <a:latin typeface="Arial" panose="020B0604020202020204" pitchFamily="34" charset="0"/>
              </a:rPr>
              <a:t>económico</a:t>
            </a:r>
          </a:p>
        </p:txBody>
      </p:sp>
      <p:sp>
        <p:nvSpPr>
          <p:cNvPr id="11" name="Text Box 9"/>
          <p:cNvSpPr txBox="1">
            <a:spLocks noChangeArrowheads="1"/>
          </p:cNvSpPr>
          <p:nvPr/>
        </p:nvSpPr>
        <p:spPr bwMode="auto">
          <a:xfrm>
            <a:off x="2617794" y="1262203"/>
            <a:ext cx="2898550" cy="1077218"/>
          </a:xfrm>
          <a:prstGeom prst="rect">
            <a:avLst/>
          </a:prstGeom>
          <a:solidFill>
            <a:srgbClr val="5B9BD5">
              <a:lumMod val="60000"/>
              <a:lumOff val="40000"/>
            </a:srgbClr>
          </a:solidFill>
          <a:ln w="9525">
            <a:solidFill>
              <a:schemeClr val="accent4"/>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s-ES" sz="1600" b="1" dirty="0">
                <a:solidFill>
                  <a:schemeClr val="bg1"/>
                </a:solidFill>
                <a:latin typeface="Arial" panose="020B0604020202020204" pitchFamily="34" charset="0"/>
              </a:rPr>
              <a:t>Aumento de la prosperidad </a:t>
            </a:r>
            <a:br>
              <a:rPr lang="es-ES" sz="1600" b="1" dirty="0">
                <a:solidFill>
                  <a:schemeClr val="bg1"/>
                </a:solidFill>
                <a:latin typeface="Arial" panose="020B0604020202020204" pitchFamily="34" charset="0"/>
              </a:rPr>
            </a:br>
            <a:r>
              <a:rPr lang="es-ES" sz="1600" b="1" dirty="0">
                <a:solidFill>
                  <a:schemeClr val="bg1"/>
                </a:solidFill>
                <a:latin typeface="Arial" panose="020B0604020202020204" pitchFamily="34" charset="0"/>
              </a:rPr>
              <a:t>y reducción de la pobreza </a:t>
            </a:r>
          </a:p>
          <a:p>
            <a:pPr algn="ctr" eaLnBrk="1" hangingPunct="1"/>
            <a:endParaRPr lang="es-ES" sz="1600" b="1" dirty="0">
              <a:solidFill>
                <a:schemeClr val="bg1"/>
              </a:solidFill>
              <a:latin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600" b="1" i="0" u="none" strike="noStrike" kern="0" cap="none" spc="0" normalizeH="0" baseline="0" noProof="0" dirty="0">
              <a:ln>
                <a:noFill/>
              </a:ln>
              <a:solidFill>
                <a:prstClr val="white"/>
              </a:solidFill>
              <a:effectLst/>
              <a:uLnTx/>
              <a:uFillTx/>
              <a:latin typeface="Verdana" pitchFamily="34" charset="0"/>
              <a:cs typeface="Arial" charset="0"/>
            </a:endParaRPr>
          </a:p>
        </p:txBody>
      </p:sp>
      <p:sp>
        <p:nvSpPr>
          <p:cNvPr id="12" name="Text Box 6"/>
          <p:cNvSpPr txBox="1">
            <a:spLocks noChangeArrowheads="1"/>
          </p:cNvSpPr>
          <p:nvPr/>
        </p:nvSpPr>
        <p:spPr bwMode="auto">
          <a:xfrm>
            <a:off x="1476527" y="2609459"/>
            <a:ext cx="1495529" cy="1077218"/>
          </a:xfrm>
          <a:prstGeom prst="rect">
            <a:avLst/>
          </a:prstGeom>
          <a:solidFill>
            <a:srgbClr val="4472C4">
              <a:lumMod val="75000"/>
            </a:srgbClr>
          </a:solidFill>
          <a:ln w="9525">
            <a:solidFill>
              <a:schemeClr val="accent2"/>
            </a:solidFill>
            <a:miter lim="800000"/>
            <a:headEnd/>
            <a:tailEnd/>
          </a:ln>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s-ES" sz="1600" b="1" dirty="0">
                <a:solidFill>
                  <a:schemeClr val="bg1"/>
                </a:solidFill>
                <a:latin typeface="Arial" panose="020B0604020202020204" pitchFamily="34" charset="0"/>
              </a:rPr>
              <a:t>Aumento de la cuota de mercado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600" b="1" i="0" u="none" strike="noStrike" kern="0" cap="none" spc="0" normalizeH="0" baseline="0" noProof="0" dirty="0">
              <a:ln>
                <a:noFill/>
              </a:ln>
              <a:solidFill>
                <a:prstClr val="white"/>
              </a:solidFill>
              <a:effectLst/>
              <a:uLnTx/>
              <a:uFillTx/>
              <a:latin typeface="Verdana" pitchFamily="34" charset="0"/>
            </a:endParaRPr>
          </a:p>
        </p:txBody>
      </p:sp>
      <p:sp>
        <p:nvSpPr>
          <p:cNvPr id="13" name="Right Arrow 12"/>
          <p:cNvSpPr/>
          <p:nvPr/>
        </p:nvSpPr>
        <p:spPr>
          <a:xfrm rot="18270828">
            <a:off x="2373612" y="4967375"/>
            <a:ext cx="684076" cy="57606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Arrow 11"/>
          <p:cNvSpPr/>
          <p:nvPr/>
        </p:nvSpPr>
        <p:spPr>
          <a:xfrm rot="13813603">
            <a:off x="5759533" y="4969492"/>
            <a:ext cx="684076" cy="576064"/>
          </a:xfrm>
          <a:prstGeom prst="rightArrow">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ndParaRPr>
          </a:p>
        </p:txBody>
      </p:sp>
      <p:sp>
        <p:nvSpPr>
          <p:cNvPr id="1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5567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¿Qué es la competitividad?</a:t>
            </a:r>
          </a:p>
        </p:txBody>
      </p:sp>
      <p:sp>
        <p:nvSpPr>
          <p:cNvPr id="4" name="Rounded Rectangle 5"/>
          <p:cNvSpPr/>
          <p:nvPr/>
        </p:nvSpPr>
        <p:spPr>
          <a:xfrm>
            <a:off x="1566069" y="1988840"/>
            <a:ext cx="5958259" cy="3645727"/>
          </a:xfrm>
          <a:prstGeom prst="roundRect">
            <a:avLst/>
          </a:prstGeom>
          <a:solidFill>
            <a:srgbClr val="0070C0">
              <a:alpha val="75000"/>
            </a:srgb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b="1" dirty="0">
                <a:ln w="1905"/>
                <a:solidFill>
                  <a:schemeClr val="accent4">
                    <a:lumMod val="90000"/>
                  </a:schemeClr>
                </a:solidFill>
                <a:effectLst>
                  <a:innerShdw blurRad="69850" dist="43180" dir="5400000">
                    <a:srgbClr val="000000">
                      <a:alpha val="65000"/>
                    </a:srgbClr>
                  </a:innerShdw>
                </a:effectLst>
                <a:latin typeface="Arial" panose="020B0604020202020204" pitchFamily="34" charset="0"/>
              </a:rPr>
              <a:t>El Foro Económico Mundial describe la competitividad del siguiente modo: </a:t>
            </a:r>
          </a:p>
          <a:p>
            <a:pPr algn="ctr">
              <a:defRPr/>
            </a:pPr>
            <a:endParaRPr lang="es-ES" sz="2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es-ES" sz="2000" dirty="0">
                <a:solidFill>
                  <a:schemeClr val="bg1"/>
                </a:solidFill>
                <a:latin typeface="Arial" panose="020B0604020202020204" pitchFamily="34" charset="0"/>
              </a:rPr>
              <a:t>“El conjunto de instituciones, políticas, y factores que determinan el nivel de </a:t>
            </a:r>
            <a:r>
              <a:rPr lang="es-ES" sz="2000" b="1" dirty="0">
                <a:solidFill>
                  <a:schemeClr val="bg1"/>
                </a:solidFill>
                <a:latin typeface="Arial" panose="020B0604020202020204" pitchFamily="34" charset="0"/>
              </a:rPr>
              <a:t>productividad</a:t>
            </a:r>
            <a:r>
              <a:rPr lang="es-ES" sz="2000" dirty="0">
                <a:solidFill>
                  <a:schemeClr val="bg1"/>
                </a:solidFill>
                <a:latin typeface="Arial" panose="020B0604020202020204" pitchFamily="34" charset="0"/>
              </a:rPr>
              <a:t> de un país”</a:t>
            </a:r>
          </a:p>
          <a:p>
            <a:pPr algn="ctr">
              <a:defRPr/>
            </a:pPr>
            <a:endParaRPr lang="es-ES" sz="2000" dirty="0">
              <a:solidFill>
                <a:prstClr val="white"/>
              </a:solidFill>
              <a:latin typeface="Arial" panose="020B0604020202020204" pitchFamily="34" charset="0"/>
              <a:cs typeface="Arial" panose="020B0604020202020204" pitchFamily="34" charset="0"/>
            </a:endParaRPr>
          </a:p>
          <a:p>
            <a:pPr algn="ctr">
              <a:defRPr/>
            </a:pPr>
            <a:r>
              <a:rPr lang="es-ES" sz="2000" i="1" dirty="0">
                <a:solidFill>
                  <a:schemeClr val="bg1"/>
                </a:solidFill>
                <a:latin typeface="Arial" panose="020B0604020202020204" pitchFamily="34" charset="0"/>
              </a:rPr>
              <a:t>El nivel de productividad, a su vez, determina el nivel de prosperidad que una economía puede alcanzar.</a:t>
            </a:r>
          </a:p>
        </p:txBody>
      </p:sp>
      <p:sp>
        <p:nvSpPr>
          <p:cNvPr id="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1156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Índices y clasificaciones de competitividad y entorno propicio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153960"/>
            <a:ext cx="4243227" cy="182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37936"/>
            <a:ext cx="2039867" cy="203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00" y="4486275"/>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4359508"/>
            <a:ext cx="2163485" cy="20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260648"/>
            <a:ext cx="5976664" cy="504056"/>
          </a:xfrm>
        </p:spPr>
        <p:txBody>
          <a:bodyPr/>
          <a:lstStyle/>
          <a:p>
            <a:r>
              <a:rPr lang="es-ES" sz="1900" dirty="0"/>
              <a:t>Informe Mundial sobre Competitividad: características principales</a:t>
            </a:r>
          </a:p>
        </p:txBody>
      </p:sp>
      <p:sp>
        <p:nvSpPr>
          <p:cNvPr id="3" name="Marcador de contenido 2"/>
          <p:cNvSpPr>
            <a:spLocks noGrp="1"/>
          </p:cNvSpPr>
          <p:nvPr>
            <p:ph idx="1"/>
          </p:nvPr>
        </p:nvSpPr>
        <p:spPr>
          <a:xfrm>
            <a:off x="497512" y="1484784"/>
            <a:ext cx="8229600" cy="5373216"/>
          </a:xfrm>
        </p:spPr>
        <p:txBody>
          <a:bodyPr>
            <a:normAutofit/>
          </a:bodyPr>
          <a:lstStyle/>
          <a:p>
            <a:r>
              <a:rPr lang="es-ES" sz="2000" dirty="0">
                <a:solidFill>
                  <a:schemeClr val="accent4">
                    <a:lumMod val="25000"/>
                  </a:schemeClr>
                </a:solidFill>
              </a:rPr>
              <a:t>Compara 144 economías </a:t>
            </a:r>
          </a:p>
          <a:p>
            <a:r>
              <a:rPr lang="es-ES" sz="2000" dirty="0">
                <a:solidFill>
                  <a:schemeClr val="accent4">
                    <a:lumMod val="25000"/>
                  </a:schemeClr>
                </a:solidFill>
              </a:rPr>
              <a:t>160 socios institucionales</a:t>
            </a:r>
          </a:p>
          <a:p>
            <a:r>
              <a:rPr lang="es-ES" sz="2000" dirty="0">
                <a:solidFill>
                  <a:schemeClr val="accent4">
                    <a:lumMod val="25000"/>
                  </a:schemeClr>
                </a:solidFill>
              </a:rPr>
              <a:t>Basado en el trabajo de Porter</a:t>
            </a:r>
          </a:p>
          <a:p>
            <a:r>
              <a:rPr lang="es-ES" sz="2000" dirty="0">
                <a:solidFill>
                  <a:schemeClr val="accent4">
                    <a:lumMod val="25000"/>
                  </a:schemeClr>
                </a:solidFill>
              </a:rPr>
              <a:t>Desarrollado por </a:t>
            </a:r>
            <a:r>
              <a:rPr lang="es-ES" sz="2000" dirty="0" smtClean="0">
                <a:solidFill>
                  <a:schemeClr val="accent4">
                    <a:lumMod val="25000"/>
                  </a:schemeClr>
                </a:solidFill>
              </a:rPr>
              <a:t>Sala-i-Martín </a:t>
            </a:r>
            <a:r>
              <a:rPr lang="es-ES" sz="2000" dirty="0">
                <a:solidFill>
                  <a:schemeClr val="accent4">
                    <a:lumMod val="25000"/>
                  </a:schemeClr>
                </a:solidFill>
              </a:rPr>
              <a:t>(Columbia) y Artadi (Bocconi)</a:t>
            </a:r>
          </a:p>
          <a:p>
            <a:r>
              <a:rPr lang="es-ES" sz="2000" dirty="0">
                <a:solidFill>
                  <a:schemeClr val="accent4">
                    <a:lumMod val="25000"/>
                  </a:schemeClr>
                </a:solidFill>
              </a:rPr>
              <a:t>Utiliza 100 índices</a:t>
            </a:r>
          </a:p>
          <a:p>
            <a:r>
              <a:rPr lang="es-ES" sz="2000" dirty="0">
                <a:solidFill>
                  <a:schemeClr val="accent4">
                    <a:lumMod val="25000"/>
                  </a:schemeClr>
                </a:solidFill>
              </a:rPr>
              <a:t>Es un promedio ponderado de diferentes factores</a:t>
            </a:r>
          </a:p>
          <a:p>
            <a:r>
              <a:rPr lang="es-ES" sz="2000" dirty="0">
                <a:solidFill>
                  <a:schemeClr val="accent4">
                    <a:lumMod val="25000"/>
                  </a:schemeClr>
                </a:solidFill>
              </a:rPr>
              <a:t>Sus componentes se agrupan en 12 pilares </a:t>
            </a:r>
          </a:p>
        </p:txBody>
      </p:sp>
      <p:sp>
        <p:nvSpPr>
          <p:cNvPr id="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6682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Índice de Competitividad Mundial: </a:t>
            </a:r>
            <a:br>
              <a:rPr lang="es-ES" sz="2000" dirty="0"/>
            </a:br>
            <a:r>
              <a:rPr lang="es-ES" sz="2000" dirty="0"/>
              <a:t>datos utilizados</a:t>
            </a:r>
          </a:p>
        </p:txBody>
      </p:sp>
      <p:sp>
        <p:nvSpPr>
          <p:cNvPr id="3" name="Marcador de contenido 2"/>
          <p:cNvSpPr>
            <a:spLocks noGrp="1"/>
          </p:cNvSpPr>
          <p:nvPr>
            <p:ph idx="1"/>
          </p:nvPr>
        </p:nvSpPr>
        <p:spPr>
          <a:xfrm>
            <a:off x="421196" y="2015744"/>
            <a:ext cx="8229600" cy="4857403"/>
          </a:xfrm>
        </p:spPr>
        <p:txBody>
          <a:bodyPr>
            <a:normAutofit/>
          </a:bodyPr>
          <a:lstStyle/>
          <a:p>
            <a:r>
              <a:rPr lang="es-ES" sz="2400" dirty="0">
                <a:solidFill>
                  <a:schemeClr val="accent4">
                    <a:lumMod val="25000"/>
                  </a:schemeClr>
                </a:solidFill>
              </a:rPr>
              <a:t>Estadísticas de organizaciones internacionales públicas y empresas privadas</a:t>
            </a:r>
          </a:p>
          <a:p>
            <a:pPr marL="0" indent="0">
              <a:buNone/>
            </a:pPr>
            <a:endParaRPr lang="es-ES" sz="2400" dirty="0">
              <a:solidFill>
                <a:schemeClr val="accent4">
                  <a:lumMod val="25000"/>
                </a:schemeClr>
              </a:solidFill>
            </a:endParaRPr>
          </a:p>
          <a:p>
            <a:r>
              <a:rPr lang="es-ES" sz="2400" dirty="0">
                <a:solidFill>
                  <a:schemeClr val="accent4">
                    <a:lumMod val="25000"/>
                  </a:schemeClr>
                </a:solidFill>
              </a:rPr>
              <a:t>Encuesta de opinión de ejecutivos</a:t>
            </a:r>
          </a:p>
        </p:txBody>
      </p:sp>
      <p:sp>
        <p:nvSpPr>
          <p:cNvPr id="4"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5" name="TextBox 4"/>
          <p:cNvSpPr txBox="1"/>
          <p:nvPr/>
        </p:nvSpPr>
        <p:spPr>
          <a:xfrm>
            <a:off x="611560" y="6381328"/>
            <a:ext cx="4885568" cy="369332"/>
          </a:xfrm>
          <a:prstGeom prst="rect">
            <a:avLst/>
          </a:prstGeom>
          <a:noFill/>
        </p:spPr>
        <p:txBody>
          <a:bodyPr wrap="none" rtlCol="0">
            <a:spAutoFit/>
          </a:bodyPr>
          <a:lstStyle/>
          <a:p>
            <a:r>
              <a:rPr lang="es-ES" dirty="0">
                <a:solidFill>
                  <a:schemeClr val="accent1"/>
                </a:solidFill>
              </a:rPr>
              <a:t>Si desea obtener más información, visite: https://www.weforum.org/</a:t>
            </a:r>
          </a:p>
        </p:txBody>
      </p:sp>
    </p:spTree>
    <p:extLst>
      <p:ext uri="{BB962C8B-B14F-4D97-AF65-F5344CB8AC3E}">
        <p14:creationId xmlns:p14="http://schemas.microsoft.com/office/powerpoint/2010/main" val="27416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TotalTime>
  <Words>1748</Words>
  <Application>Microsoft Office PowerPoint</Application>
  <PresentationFormat>On-screen Show (4:3)</PresentationFormat>
  <Paragraphs>226</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Verdana</vt:lpstr>
      <vt:lpstr>Theme1</vt:lpstr>
      <vt:lpstr>PowerPoint Presentation</vt:lpstr>
      <vt:lpstr>Promoción y cabildeo</vt:lpstr>
      <vt:lpstr>¿Qué es el entorno empresarial?</vt:lpstr>
      <vt:lpstr>Competitividad</vt:lpstr>
      <vt:lpstr>Relación entre entorno empresarial/ crecimiento/ reducción de la pobreza</vt:lpstr>
      <vt:lpstr>¿Qué es la competitividad?</vt:lpstr>
      <vt:lpstr>Índices y clasificaciones de competitividad y entorno propicio </vt:lpstr>
      <vt:lpstr>Informe Mundial sobre Competitividad: características principales</vt:lpstr>
      <vt:lpstr>Índice de Competitividad Mundial:  datos utilizados</vt:lpstr>
      <vt:lpstr>PowerPoint Presentation</vt:lpstr>
      <vt:lpstr>PowerPoint Presentation</vt:lpstr>
      <vt:lpstr>¿Está de acuerdo con los líderes empresariales kazajos? Para debatir</vt:lpstr>
      <vt:lpstr>PowerPoint Presentation</vt:lpstr>
      <vt:lpstr>¿Está de acuerdo con los líderes empresariales bolivianos? Para debatir</vt:lpstr>
      <vt:lpstr>Banco Mundial:  Facilidad para hacer negocios</vt:lpstr>
      <vt:lpstr>Clasificación de facilidad para hacer negocios Características principales</vt:lpstr>
      <vt:lpstr>Clasificación de facilidad para hacer negocios</vt:lpstr>
      <vt:lpstr>Clasificación de facilidad para hacer negocios en Kazajstán</vt:lpstr>
      <vt:lpstr>Clasificación de facilidad para hacer negocios en Bolivia</vt:lpstr>
      <vt:lpstr>Herramienta «Entorno propicio para las empresas sostenibles» (EPES) de la OIT</vt:lpstr>
      <vt:lpstr>Hemos agrupado los 17 pilares, las 4 áreas y los 5 «contextos»</vt:lpstr>
      <vt:lpstr>EPES Ecuador:</vt:lpstr>
      <vt:lpstr>EPES Ecuador: </vt:lpstr>
      <vt:lpstr> Los datos EPES son diseñados en el marco de empresas sostenibles. </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Anders Meyer</cp:lastModifiedBy>
  <cp:revision>195</cp:revision>
  <dcterms:created xsi:type="dcterms:W3CDTF">2014-08-07T13:00:49Z</dcterms:created>
  <dcterms:modified xsi:type="dcterms:W3CDTF">2018-10-25T09:43:59Z</dcterms:modified>
</cp:coreProperties>
</file>