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27"/>
  </p:notesMasterIdLst>
  <p:handoutMasterIdLst>
    <p:handoutMasterId r:id="rId28"/>
  </p:handoutMasterIdLst>
  <p:sldIdLst>
    <p:sldId id="345" r:id="rId2"/>
    <p:sldId id="340" r:id="rId3"/>
    <p:sldId id="287" r:id="rId4"/>
    <p:sldId id="289" r:id="rId5"/>
    <p:sldId id="344" r:id="rId6"/>
    <p:sldId id="290" r:id="rId7"/>
    <p:sldId id="294" r:id="rId8"/>
    <p:sldId id="296" r:id="rId9"/>
    <p:sldId id="297" r:id="rId10"/>
    <p:sldId id="298" r:id="rId11"/>
    <p:sldId id="346" r:id="rId12"/>
    <p:sldId id="300" r:id="rId13"/>
    <p:sldId id="347" r:id="rId14"/>
    <p:sldId id="348" r:id="rId15"/>
    <p:sldId id="303" r:id="rId16"/>
    <p:sldId id="304" r:id="rId17"/>
    <p:sldId id="305" r:id="rId18"/>
    <p:sldId id="306" r:id="rId19"/>
    <p:sldId id="349" r:id="rId20"/>
    <p:sldId id="343" r:id="rId21"/>
    <p:sldId id="341" r:id="rId22"/>
    <p:sldId id="310" r:id="rId23"/>
    <p:sldId id="311" r:id="rId24"/>
    <p:sldId id="342" r:id="rId25"/>
    <p:sldId id="280" r:id="rId2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EEBF7"/>
    <a:srgbClr val="9DC3E6"/>
    <a:srgbClr val="1F5734"/>
    <a:srgbClr val="155983"/>
    <a:srgbClr val="44A8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815" autoAdjust="0"/>
    <p:restoredTop sz="84540" autoAdjust="0"/>
  </p:normalViewPr>
  <p:slideViewPr>
    <p:cSldViewPr>
      <p:cViewPr varScale="1">
        <p:scale>
          <a:sx n="94" d="100"/>
          <a:sy n="94" d="100"/>
        </p:scale>
        <p:origin x="1140" y="78"/>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3" d="100"/>
          <a:sy n="53" d="100"/>
        </p:scale>
        <p:origin x="-2832" y="-9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C556BC0-0AE8-4B9A-96DE-6EF47AA0C4DB}" type="datetimeFigureOut">
              <a:rPr lang="cs-CZ" smtClean="0"/>
              <a:t>21.11.2018</a:t>
            </a:fld>
            <a:endParaRPr lang="cs-CZ"/>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BE9F1BB-7937-4EAC-9BEF-79D905C1AD2A}" type="slidenum">
              <a:rPr lang="cs-CZ" smtClean="0"/>
              <a:t>‹#›</a:t>
            </a:fld>
            <a:endParaRPr lang="cs-CZ"/>
          </a:p>
        </p:txBody>
      </p:sp>
    </p:spTree>
    <p:extLst>
      <p:ext uri="{BB962C8B-B14F-4D97-AF65-F5344CB8AC3E}">
        <p14:creationId xmlns:p14="http://schemas.microsoft.com/office/powerpoint/2010/main" val="22266266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3125CF7-9E89-40A1-AA39-E0059C81810F}" type="datetimeFigureOut">
              <a:rPr lang="en-GB" smtClean="0"/>
              <a:t>21/11/2018</a:t>
            </a:fld>
            <a:endParaRPr lang="en-GB"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91BB93F-D445-47D8-A284-AD967FE4B214}" type="slidenum">
              <a:rPr lang="en-GB" smtClean="0"/>
              <a:t>‹#›</a:t>
            </a:fld>
            <a:endParaRPr lang="en-GB" dirty="0"/>
          </a:p>
        </p:txBody>
      </p:sp>
    </p:spTree>
    <p:extLst>
      <p:ext uri="{BB962C8B-B14F-4D97-AF65-F5344CB8AC3E}">
        <p14:creationId xmlns:p14="http://schemas.microsoft.com/office/powerpoint/2010/main" val="787941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91BB93F-D445-47D8-A284-AD967FE4B214}" type="slidenum">
              <a:rPr lang="en-GB" smtClean="0"/>
              <a:t>1</a:t>
            </a:fld>
            <a:endParaRPr lang="en-GB" dirty="0"/>
          </a:p>
        </p:txBody>
      </p:sp>
    </p:spTree>
    <p:extLst>
      <p:ext uri="{BB962C8B-B14F-4D97-AF65-F5344CB8AC3E}">
        <p14:creationId xmlns:p14="http://schemas.microsoft.com/office/powerpoint/2010/main" val="3179889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491BB93F-D445-47D8-A284-AD967FE4B214}" type="slidenum">
              <a:rPr lang="en-GB" smtClean="0"/>
              <a:t>3</a:t>
            </a:fld>
            <a:endParaRPr lang="en-GB" dirty="0"/>
          </a:p>
        </p:txBody>
      </p:sp>
    </p:spTree>
    <p:extLst>
      <p:ext uri="{BB962C8B-B14F-4D97-AF65-F5344CB8AC3E}">
        <p14:creationId xmlns:p14="http://schemas.microsoft.com/office/powerpoint/2010/main" val="19713042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EOs represent business interests to ensure that the economic actors can co-influence the political, social and economic environment, to make it conducive for WELFARE i.e. stability, growth, job creation, decent work, poverty alleviation. </a:t>
            </a:r>
          </a:p>
          <a:p>
            <a:r>
              <a:rPr lang="en-US" dirty="0"/>
              <a:t>EOs need to lobby for the achievement of each underlying condition to have having political, social and economic environments conducive to welfare:</a:t>
            </a:r>
          </a:p>
          <a:p>
            <a:r>
              <a:rPr lang="en-US" dirty="0"/>
              <a:t>Good business environment</a:t>
            </a:r>
          </a:p>
          <a:p>
            <a:r>
              <a:rPr lang="en-US" dirty="0"/>
              <a:t>Productivity gains</a:t>
            </a:r>
          </a:p>
          <a:p>
            <a:r>
              <a:rPr lang="en-US" dirty="0"/>
              <a:t>Competitiveness</a:t>
            </a:r>
          </a:p>
          <a:p>
            <a:r>
              <a:rPr lang="en-US" dirty="0"/>
              <a:t>Which in turn have a positive effect on Exports increase</a:t>
            </a:r>
          </a:p>
          <a:p>
            <a:r>
              <a:rPr lang="en-US" dirty="0"/>
              <a:t>Which in turn have a positive effect on Better account balance</a:t>
            </a:r>
          </a:p>
          <a:p>
            <a:r>
              <a:rPr lang="en-US" dirty="0"/>
              <a:t>Which in turn have a positive effect on stability and growth</a:t>
            </a:r>
          </a:p>
        </p:txBody>
      </p:sp>
      <p:sp>
        <p:nvSpPr>
          <p:cNvPr id="4" name="Marcador de número de diapositiva 3"/>
          <p:cNvSpPr>
            <a:spLocks noGrp="1"/>
          </p:cNvSpPr>
          <p:nvPr>
            <p:ph type="sldNum" sz="quarter" idx="10"/>
          </p:nvPr>
        </p:nvSpPr>
        <p:spPr/>
        <p:txBody>
          <a:bodyPr/>
          <a:lstStyle/>
          <a:p>
            <a:fld id="{491BB93F-D445-47D8-A284-AD967FE4B214}" type="slidenum">
              <a:rPr lang="en-GB" smtClean="0"/>
              <a:t>5</a:t>
            </a:fld>
            <a:endParaRPr lang="en-GB" dirty="0"/>
          </a:p>
        </p:txBody>
      </p:sp>
    </p:spTree>
    <p:extLst>
      <p:ext uri="{BB962C8B-B14F-4D97-AF65-F5344CB8AC3E}">
        <p14:creationId xmlns:p14="http://schemas.microsoft.com/office/powerpoint/2010/main" val="3310161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n-GB" dirty="0"/>
          </a:p>
        </p:txBody>
      </p:sp>
      <p:sp>
        <p:nvSpPr>
          <p:cNvPr id="4" name="Marcador de número de diapositiva 3"/>
          <p:cNvSpPr>
            <a:spLocks noGrp="1"/>
          </p:cNvSpPr>
          <p:nvPr>
            <p:ph type="sldNum" sz="quarter" idx="10"/>
          </p:nvPr>
        </p:nvSpPr>
        <p:spPr/>
        <p:txBody>
          <a:bodyPr/>
          <a:lstStyle/>
          <a:p>
            <a:fld id="{491BB93F-D445-47D8-A284-AD967FE4B214}" type="slidenum">
              <a:rPr lang="en-GB" smtClean="0"/>
              <a:t>9</a:t>
            </a:fld>
            <a:endParaRPr lang="en-GB" dirty="0"/>
          </a:p>
        </p:txBody>
      </p:sp>
    </p:spTree>
    <p:extLst>
      <p:ext uri="{BB962C8B-B14F-4D97-AF65-F5344CB8AC3E}">
        <p14:creationId xmlns:p14="http://schemas.microsoft.com/office/powerpoint/2010/main" val="40607420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491BB93F-D445-47D8-A284-AD967FE4B214}" type="slidenum">
              <a:rPr lang="en-GB" smtClean="0"/>
              <a:t>18</a:t>
            </a:fld>
            <a:endParaRPr lang="en-GB" dirty="0"/>
          </a:p>
        </p:txBody>
      </p:sp>
    </p:spTree>
    <p:extLst>
      <p:ext uri="{BB962C8B-B14F-4D97-AF65-F5344CB8AC3E}">
        <p14:creationId xmlns:p14="http://schemas.microsoft.com/office/powerpoint/2010/main" val="25794373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491BB93F-D445-47D8-A284-AD967FE4B214}" type="slidenum">
              <a:rPr lang="en-GB" smtClean="0"/>
              <a:t>21</a:t>
            </a:fld>
            <a:endParaRPr lang="en-GB" dirty="0"/>
          </a:p>
        </p:txBody>
      </p:sp>
    </p:spTree>
    <p:extLst>
      <p:ext uri="{BB962C8B-B14F-4D97-AF65-F5344CB8AC3E}">
        <p14:creationId xmlns:p14="http://schemas.microsoft.com/office/powerpoint/2010/main" val="32151193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Economic area:</a:t>
            </a:r>
          </a:p>
          <a:p>
            <a:endParaRPr lang="en-US" dirty="0"/>
          </a:p>
          <a:p>
            <a:pPr marL="171450" lvl="0" indent="-171450">
              <a:buFont typeface="Arial" panose="020B0604020202020204" pitchFamily="34" charset="0"/>
              <a:buChar char="•"/>
            </a:pPr>
            <a:r>
              <a:rPr lang="en-US" dirty="0"/>
              <a:t>Real GDP growth rate: The growth rate of the Ecuadorian economy has shown an evident downward trend in recent years (Figure 6).</a:t>
            </a:r>
            <a:r>
              <a:rPr lang="en-US" baseline="0" dirty="0"/>
              <a:t> </a:t>
            </a:r>
            <a:r>
              <a:rPr lang="en-US" dirty="0"/>
              <a:t>There is an important correlation between the growth of the economy and the variation in the price of oil, which shows that the country remains highly dependent and vulnerable to fluctuations in international crude oil markets.</a:t>
            </a:r>
            <a:r>
              <a:rPr lang="en-US" baseline="0" dirty="0"/>
              <a:t> </a:t>
            </a:r>
            <a:r>
              <a:rPr lang="en-US" dirty="0"/>
              <a:t>Likewise, the slowdown of the economy has meant that per capita income growth is reduced.</a:t>
            </a:r>
          </a:p>
          <a:p>
            <a:endParaRPr lang="en-US" dirty="0"/>
          </a:p>
          <a:p>
            <a:pPr marL="171450" indent="-171450">
              <a:buFont typeface="Arial" panose="020B0604020202020204" pitchFamily="34" charset="0"/>
              <a:buChar char="•"/>
            </a:pPr>
            <a:r>
              <a:rPr lang="en-US" dirty="0"/>
              <a:t>Total exports: Ecuador's exports and imports have maintained an increasing trend in recent years; However, the growth rate</a:t>
            </a:r>
            <a:r>
              <a:rPr lang="en-US" baseline="0" dirty="0"/>
              <a:t> o</a:t>
            </a:r>
            <a:r>
              <a:rPr lang="en-US" dirty="0"/>
              <a:t>f these variables has been considerably reduced. When analyzing exports by type of product, it is observed that exports of primary goods maintained a growing trend in recent years. In contrast, exports of processed goods suffered a significant reduction after 2013, which meant that exports of manufactured goods in 2014 are 21% lower than those of 2012.</a:t>
            </a:r>
          </a:p>
          <a:p>
            <a:endParaRPr lang="en-US" dirty="0"/>
          </a:p>
          <a:p>
            <a:endParaRPr lang="en-US" dirty="0"/>
          </a:p>
          <a:p>
            <a:r>
              <a:rPr lang="en-US" dirty="0"/>
              <a:t>Social area:</a:t>
            </a:r>
          </a:p>
          <a:p>
            <a:endParaRPr lang="en-US" dirty="0"/>
          </a:p>
          <a:p>
            <a:pPr marL="171450" indent="-171450">
              <a:buFont typeface="Arial" panose="020B0604020202020204" pitchFamily="34" charset="0"/>
              <a:buChar char="•"/>
            </a:pPr>
            <a:r>
              <a:rPr lang="en-US" dirty="0"/>
              <a:t>Secondary enrollment rate: The lack of economic resources is the main reason for not attending educational institutions. However, this reason has lost</a:t>
            </a:r>
            <a:r>
              <a:rPr lang="en-US" baseline="0" dirty="0"/>
              <a:t> </a:t>
            </a:r>
            <a:r>
              <a:rPr lang="en-US" dirty="0"/>
              <a:t>weight in recent years, falling from about 55% in 2004 to about 31% in 2013. Other high-profile reasons were: lack of interest (15.5%), Illness or disability (12.5%) and work (9.6%).</a:t>
            </a:r>
          </a:p>
          <a:p>
            <a:endParaRPr lang="en-US" dirty="0"/>
          </a:p>
          <a:p>
            <a:pPr marL="171450" indent="-171450">
              <a:buFont typeface="Arial" panose="020B0604020202020204" pitchFamily="34" charset="0"/>
              <a:buChar char="•"/>
            </a:pPr>
            <a:r>
              <a:rPr lang="en-US" dirty="0"/>
              <a:t>Access to health insurance.</a:t>
            </a:r>
            <a:endParaRPr lang="es-PE" dirty="0"/>
          </a:p>
        </p:txBody>
      </p:sp>
      <p:sp>
        <p:nvSpPr>
          <p:cNvPr id="4" name="Marcador de número de diapositiva 3"/>
          <p:cNvSpPr>
            <a:spLocks noGrp="1"/>
          </p:cNvSpPr>
          <p:nvPr>
            <p:ph type="sldNum" sz="quarter" idx="10"/>
          </p:nvPr>
        </p:nvSpPr>
        <p:spPr/>
        <p:txBody>
          <a:bodyPr/>
          <a:lstStyle/>
          <a:p>
            <a:fld id="{491BB93F-D445-47D8-A284-AD967FE4B214}" type="slidenum">
              <a:rPr lang="en-GB" smtClean="0"/>
              <a:t>22</a:t>
            </a:fld>
            <a:endParaRPr lang="en-GB" dirty="0"/>
          </a:p>
        </p:txBody>
      </p:sp>
    </p:spTree>
    <p:extLst>
      <p:ext uri="{BB962C8B-B14F-4D97-AF65-F5344CB8AC3E}">
        <p14:creationId xmlns:p14="http://schemas.microsoft.com/office/powerpoint/2010/main" val="12405540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a:t>Political area:</a:t>
            </a:r>
          </a:p>
          <a:p>
            <a:endParaRPr lang="en-US" dirty="0"/>
          </a:p>
          <a:p>
            <a:pPr marL="171450" indent="-171450">
              <a:buFont typeface="Arial" panose="020B0604020202020204" pitchFamily="34" charset="0"/>
              <a:buChar char="•"/>
            </a:pPr>
            <a:r>
              <a:rPr lang="en-US" dirty="0"/>
              <a:t>Corruption Perceptions Index: The Corruption Perceptions Index in the public sector, estimated by Transparency International, is measured in 175 nations. Ecuador's rating according to this index, in the 2014 report, was the lowest among CAN member countries, placing it in position 110 in the world. </a:t>
            </a:r>
          </a:p>
          <a:p>
            <a:endParaRPr lang="en-US" dirty="0"/>
          </a:p>
          <a:p>
            <a:endParaRPr lang="en-US" dirty="0"/>
          </a:p>
          <a:p>
            <a:pPr marL="171450" indent="-171450">
              <a:buFont typeface="Arial" panose="020B0604020202020204" pitchFamily="34" charset="0"/>
              <a:buChar char="•"/>
            </a:pPr>
            <a:r>
              <a:rPr lang="en-US" dirty="0"/>
              <a:t>Government efficiency index: The perception of efficiency of the Government</a:t>
            </a:r>
            <a:r>
              <a:rPr lang="en-US" baseline="0" dirty="0"/>
              <a:t> </a:t>
            </a:r>
            <a:r>
              <a:rPr lang="en-US" dirty="0"/>
              <a:t>has increased in recent years.</a:t>
            </a:r>
            <a:r>
              <a:rPr lang="en-US" baseline="0" dirty="0"/>
              <a:t> H</a:t>
            </a:r>
            <a:r>
              <a:rPr lang="en-US" dirty="0"/>
              <a:t>owever, in spite of the best rating obtained, Ecuador maintains a lower position than the other member countries of the CAN.</a:t>
            </a:r>
          </a:p>
          <a:p>
            <a:endParaRPr lang="en-US" dirty="0"/>
          </a:p>
          <a:p>
            <a:endParaRPr lang="en-US" dirty="0"/>
          </a:p>
          <a:p>
            <a:r>
              <a:rPr lang="en-US" dirty="0"/>
              <a:t>Environmental area:</a:t>
            </a:r>
          </a:p>
          <a:p>
            <a:endParaRPr lang="en-US" dirty="0"/>
          </a:p>
          <a:p>
            <a:pPr marL="171450" indent="-171450">
              <a:buFont typeface="Arial" panose="020B0604020202020204" pitchFamily="34" charset="0"/>
              <a:buChar char="•"/>
            </a:pPr>
            <a:r>
              <a:rPr lang="en-US" dirty="0"/>
              <a:t>What is the environmental problem that most affects you?: For the entrepreneurs interviewed, the main environmental problem is pollution (54.6%), followed by climate warming (26.8%) and waste management ( 18.6%). However, there are marked differences in perception depending on the size and condition of the establishment. Thus, for midsize companies, the burden of the problem of waste management is greater than for small ones, as for formal ones compared with informal ones.</a:t>
            </a:r>
            <a:endParaRPr lang="es-PE" dirty="0"/>
          </a:p>
        </p:txBody>
      </p:sp>
      <p:sp>
        <p:nvSpPr>
          <p:cNvPr id="4" name="Marcador de número de diapositiva 3"/>
          <p:cNvSpPr>
            <a:spLocks noGrp="1"/>
          </p:cNvSpPr>
          <p:nvPr>
            <p:ph type="sldNum" sz="quarter" idx="10"/>
          </p:nvPr>
        </p:nvSpPr>
        <p:spPr/>
        <p:txBody>
          <a:bodyPr/>
          <a:lstStyle/>
          <a:p>
            <a:fld id="{491BB93F-D445-47D8-A284-AD967FE4B214}" type="slidenum">
              <a:rPr lang="en-GB" smtClean="0"/>
              <a:t>23</a:t>
            </a:fld>
            <a:endParaRPr lang="en-GB" dirty="0"/>
          </a:p>
        </p:txBody>
      </p:sp>
    </p:spTree>
    <p:extLst>
      <p:ext uri="{BB962C8B-B14F-4D97-AF65-F5344CB8AC3E}">
        <p14:creationId xmlns:p14="http://schemas.microsoft.com/office/powerpoint/2010/main" val="20565787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10"/>
          </p:nvPr>
        </p:nvSpPr>
        <p:spPr/>
        <p:txBody>
          <a:bodyPr/>
          <a:lstStyle/>
          <a:p>
            <a:fld id="{491BB93F-D445-47D8-A284-AD967FE4B214}" type="slidenum">
              <a:rPr lang="en-GB" smtClean="0"/>
              <a:t>24</a:t>
            </a:fld>
            <a:endParaRPr lang="en-GB" dirty="0"/>
          </a:p>
        </p:txBody>
      </p:sp>
    </p:spTree>
    <p:extLst>
      <p:ext uri="{BB962C8B-B14F-4D97-AF65-F5344CB8AC3E}">
        <p14:creationId xmlns:p14="http://schemas.microsoft.com/office/powerpoint/2010/main" val="41952264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5.jpeg"/><Relationship Id="rId7" Type="http://schemas.openxmlformats.org/officeDocument/2006/relationships/image" Target="../media/image9.jpeg"/><Relationship Id="rId2" Type="http://schemas.openxmlformats.org/officeDocument/2006/relationships/image" Target="../media/image4.jpeg"/><Relationship Id="rId1" Type="http://schemas.openxmlformats.org/officeDocument/2006/relationships/slideMaster" Target="../slideMasters/slideMaster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3" name="Picture 5"/>
          <p:cNvPicPr>
            <a:picLocks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2312"/>
            <a:ext cx="9144000" cy="6880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94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lang="en-GB"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it-IT"/>
              <a:t>www.itcilo.org</a:t>
            </a:r>
            <a:endParaRPr lang="en-GB" dirty="0"/>
          </a:p>
        </p:txBody>
      </p:sp>
      <p:sp>
        <p:nvSpPr>
          <p:cNvPr id="6" name="Footer Placeholder 5"/>
          <p:cNvSpPr>
            <a:spLocks noGrp="1"/>
          </p:cNvSpPr>
          <p:nvPr>
            <p:ph type="ftr" sz="quarter" idx="11"/>
          </p:nvPr>
        </p:nvSpPr>
        <p:spPr/>
        <p:txBody>
          <a:bodyPr/>
          <a:lstStyle/>
          <a:p>
            <a:r>
              <a:rPr lang="it-IT"/>
              <a:t>International Training Centre</a:t>
            </a:r>
            <a:endParaRPr lang="en-GB" dirty="0"/>
          </a:p>
        </p:txBody>
      </p:sp>
      <p:sp>
        <p:nvSpPr>
          <p:cNvPr id="7" name="Slide Number Placeholder 6"/>
          <p:cNvSpPr>
            <a:spLocks noGrp="1"/>
          </p:cNvSpPr>
          <p:nvPr>
            <p:ph type="sldNum" sz="quarter" idx="12"/>
          </p:nvPr>
        </p:nvSpPr>
        <p:spPr/>
        <p:txBody>
          <a:bodyPr/>
          <a:lstStyle/>
          <a:p>
            <a:fld id="{36A8831E-AEAD-4287-9ADF-D5A5FA1CF4F8}" type="slidenum">
              <a:rPr lang="en-GB" smtClean="0"/>
              <a:pPr/>
              <a:t>‹#›</a:t>
            </a:fld>
            <a:endParaRPr lang="en-GB" dirty="0"/>
          </a:p>
        </p:txBody>
      </p:sp>
    </p:spTree>
    <p:extLst>
      <p:ext uri="{BB962C8B-B14F-4D97-AF65-F5344CB8AC3E}">
        <p14:creationId xmlns:p14="http://schemas.microsoft.com/office/powerpoint/2010/main" val="251595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it-IT"/>
              <a:t>www.itcilo.org</a:t>
            </a:r>
            <a:endParaRPr lang="en-GB" dirty="0"/>
          </a:p>
        </p:txBody>
      </p:sp>
      <p:sp>
        <p:nvSpPr>
          <p:cNvPr id="5" name="Footer Placeholder 4"/>
          <p:cNvSpPr>
            <a:spLocks noGrp="1"/>
          </p:cNvSpPr>
          <p:nvPr>
            <p:ph type="ftr" sz="quarter" idx="11"/>
          </p:nvPr>
        </p:nvSpPr>
        <p:spPr/>
        <p:txBody>
          <a:bodyPr/>
          <a:lstStyle/>
          <a:p>
            <a:r>
              <a:rPr lang="it-IT"/>
              <a:t>International Training Centre</a:t>
            </a:r>
            <a:endParaRPr lang="en-GB" dirty="0"/>
          </a:p>
        </p:txBody>
      </p:sp>
      <p:sp>
        <p:nvSpPr>
          <p:cNvPr id="6" name="Slide Number Placeholder 5"/>
          <p:cNvSpPr>
            <a:spLocks noGrp="1"/>
          </p:cNvSpPr>
          <p:nvPr>
            <p:ph type="sldNum" sz="quarter" idx="12"/>
          </p:nvPr>
        </p:nvSpPr>
        <p:spPr/>
        <p:txBody>
          <a:bodyPr/>
          <a:lstStyle/>
          <a:p>
            <a:fld id="{36A8831E-AEAD-4287-9ADF-D5A5FA1CF4F8}" type="slidenum">
              <a:rPr lang="en-GB" smtClean="0"/>
              <a:pPr/>
              <a:t>‹#›</a:t>
            </a:fld>
            <a:endParaRPr lang="en-GB" dirty="0"/>
          </a:p>
        </p:txBody>
      </p:sp>
    </p:spTree>
    <p:extLst>
      <p:ext uri="{BB962C8B-B14F-4D97-AF65-F5344CB8AC3E}">
        <p14:creationId xmlns:p14="http://schemas.microsoft.com/office/powerpoint/2010/main" val="116163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r>
              <a:rPr lang="it-IT"/>
              <a:t>www.itcilo.org</a:t>
            </a:r>
            <a:endParaRPr lang="en-GB" dirty="0"/>
          </a:p>
        </p:txBody>
      </p:sp>
      <p:sp>
        <p:nvSpPr>
          <p:cNvPr id="5" name="Footer Placeholder 4"/>
          <p:cNvSpPr>
            <a:spLocks noGrp="1"/>
          </p:cNvSpPr>
          <p:nvPr>
            <p:ph type="ftr" sz="quarter" idx="11"/>
          </p:nvPr>
        </p:nvSpPr>
        <p:spPr/>
        <p:txBody>
          <a:bodyPr/>
          <a:lstStyle/>
          <a:p>
            <a:r>
              <a:rPr lang="it-IT"/>
              <a:t>International Training Centre</a:t>
            </a:r>
            <a:endParaRPr lang="en-GB" dirty="0"/>
          </a:p>
        </p:txBody>
      </p:sp>
      <p:sp>
        <p:nvSpPr>
          <p:cNvPr id="6" name="Slide Number Placeholder 5"/>
          <p:cNvSpPr>
            <a:spLocks noGrp="1"/>
          </p:cNvSpPr>
          <p:nvPr>
            <p:ph type="sldNum" sz="quarter" idx="12"/>
          </p:nvPr>
        </p:nvSpPr>
        <p:spPr/>
        <p:txBody>
          <a:bodyPr/>
          <a:lstStyle/>
          <a:p>
            <a:fld id="{36A8831E-AEAD-4287-9ADF-D5A5FA1CF4F8}" type="slidenum">
              <a:rPr lang="en-GB" smtClean="0"/>
              <a:pPr/>
              <a:t>‹#›</a:t>
            </a:fld>
            <a:endParaRPr lang="en-GB" dirty="0"/>
          </a:p>
        </p:txBody>
      </p:sp>
    </p:spTree>
    <p:extLst>
      <p:ext uri="{BB962C8B-B14F-4D97-AF65-F5344CB8AC3E}">
        <p14:creationId xmlns:p14="http://schemas.microsoft.com/office/powerpoint/2010/main" val="3759317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5" descr="M:\Centre\000 CORSI flyers e covers binders\Corsi 2014\Employment\A907454\title page slides (2).jpg"/>
          <p:cNvPicPr>
            <a:picLocks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1"/>
            <a:ext cx="9180000" cy="69120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M:\Centre\000 CORSI flyers e covers binders\Corsi 2014\Employment\A907454\loghi\ILO_organization EN-2.eps.jp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07504" y="6186170"/>
            <a:ext cx="1080120" cy="630069"/>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M:\Centre\000 CORSI flyers e covers binders\Corsi 2014\Employment\A907454\loghi\ETF.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331640" y="6172772"/>
            <a:ext cx="1441581" cy="62031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M:\Centre\000 CORSI flyers e covers binders\Corsi 2014\Employment\A907454\loghi\Japan ministry.jpg"/>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2940927" y="6348333"/>
            <a:ext cx="1512168" cy="444755"/>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M:\Centre\000 CORSI flyers e covers binders\Corsi 2014\Employment\A907454\loghi\cedefop.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5941501" y="6192957"/>
            <a:ext cx="1554497" cy="632903"/>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L:\simboli\Loghi ITCILO\Logo english.jpg"/>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7812360" y="6215886"/>
            <a:ext cx="1274474" cy="5775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L:\simboli\Cooperazione italiana\Loghi cooperazione jpg e psd\logo h5.jpg"/>
          <p:cNvPicPr>
            <a:picLocks noChangeAspect="1" noChangeArrowheads="1"/>
          </p:cNvPicPr>
          <p:nvPr userDrawn="1"/>
        </p:nvPicPr>
        <p:blipFill>
          <a:blip r:embed="rId8" cstate="print">
            <a:extLst>
              <a:ext uri="{28A0092B-C50C-407E-A947-70E740481C1C}">
                <a14:useLocalDpi xmlns:a14="http://schemas.microsoft.com/office/drawing/2010/main" val="0"/>
              </a:ext>
            </a:extLst>
          </a:blip>
          <a:srcRect/>
          <a:stretch>
            <a:fillRect/>
          </a:stretch>
        </p:blipFill>
        <p:spPr bwMode="auto">
          <a:xfrm>
            <a:off x="4788024" y="6165304"/>
            <a:ext cx="1042684" cy="628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94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600200"/>
            <a:ext cx="8401080" cy="4525963"/>
          </a:xfrm>
        </p:spPr>
        <p:txBody>
          <a:bodyPr/>
          <a:lstStyle>
            <a:lvl1pPr>
              <a:defRPr sz="2800">
                <a:solidFill>
                  <a:schemeClr val="accent2"/>
                </a:solidFill>
              </a:defRPr>
            </a:lvl1pPr>
            <a:lvl2pPr>
              <a:defRPr sz="2400">
                <a:solidFill>
                  <a:schemeClr val="accent2"/>
                </a:solidFill>
              </a:defRPr>
            </a:lvl2pPr>
            <a:lvl3pPr>
              <a:defRPr sz="2000">
                <a:solidFill>
                  <a:schemeClr val="accent2"/>
                </a:solidFill>
              </a:defRPr>
            </a:lvl3pPr>
            <a:lvl4pPr>
              <a:defRPr sz="1800">
                <a:solidFill>
                  <a:schemeClr val="accent2"/>
                </a:solidFill>
              </a:defRPr>
            </a:lvl4pPr>
            <a:lvl5pPr>
              <a:defRPr sz="1800">
                <a:solidFill>
                  <a:schemeClr val="accent2"/>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530983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2_Title Slide">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8" y="0"/>
            <a:ext cx="9142984" cy="6858000"/>
          </a:xfrm>
          <a:prstGeom prst="rect">
            <a:avLst/>
          </a:prstGeom>
        </p:spPr>
      </p:pic>
    </p:spTree>
    <p:extLst>
      <p:ext uri="{BB962C8B-B14F-4D97-AF65-F5344CB8AC3E}">
        <p14:creationId xmlns:p14="http://schemas.microsoft.com/office/powerpoint/2010/main" val="1314449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47664" y="260648"/>
            <a:ext cx="5976664" cy="504056"/>
          </a:xfrm>
        </p:spPr>
        <p:txBody>
          <a:bodyPr/>
          <a:lstStyle>
            <a:lvl1pPr algn="ct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268760"/>
            <a:ext cx="8229600" cy="4857403"/>
          </a:xfrm>
        </p:spPr>
        <p:txBody>
          <a:bodyPr/>
          <a:lstStyle>
            <a:lvl1pPr>
              <a:buClr>
                <a:schemeClr val="accent1"/>
              </a:buCl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Tree>
    <p:extLst>
      <p:ext uri="{BB962C8B-B14F-4D97-AF65-F5344CB8AC3E}">
        <p14:creationId xmlns:p14="http://schemas.microsoft.com/office/powerpoint/2010/main" val="124156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7850344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763688" y="404664"/>
            <a:ext cx="5616624" cy="936104"/>
          </a:xfrm>
        </p:spPr>
        <p:txBody>
          <a:bodyPr/>
          <a:lstStyle>
            <a:lvl1pPr>
              <a:defRPr>
                <a:solidFill>
                  <a:schemeClr val="tx1">
                    <a:lumMod val="50000"/>
                  </a:schemeClr>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600200"/>
            <a:ext cx="4038600" cy="4525963"/>
          </a:xfrm>
        </p:spPr>
        <p:txBody>
          <a:bodyPr/>
          <a:lstStyle>
            <a:lvl1pPr>
              <a:defRPr sz="2800">
                <a:solidFill>
                  <a:schemeClr val="accent2"/>
                </a:solidFill>
              </a:defRPr>
            </a:lvl1pPr>
            <a:lvl2pPr>
              <a:defRPr sz="2400">
                <a:solidFill>
                  <a:schemeClr val="accent2"/>
                </a:solidFill>
              </a:defRPr>
            </a:lvl2pPr>
            <a:lvl3pPr>
              <a:defRPr sz="2000">
                <a:solidFill>
                  <a:schemeClr val="accent2"/>
                </a:solidFill>
              </a:defRPr>
            </a:lvl3pPr>
            <a:lvl4pPr>
              <a:defRPr sz="1800">
                <a:solidFill>
                  <a:schemeClr val="accent2"/>
                </a:solidFill>
              </a:defRPr>
            </a:lvl4pPr>
            <a:lvl5pPr>
              <a:defRPr sz="1800">
                <a:solidFill>
                  <a:schemeClr val="accent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600200"/>
            <a:ext cx="4038600" cy="4525963"/>
          </a:xfrm>
        </p:spPr>
        <p:txBody>
          <a:bodyPr/>
          <a:lstStyle>
            <a:lvl1pPr>
              <a:defRPr sz="2800">
                <a:solidFill>
                  <a:schemeClr val="accent2"/>
                </a:solidFill>
              </a:defRPr>
            </a:lvl1pPr>
            <a:lvl2pPr>
              <a:defRPr sz="2400">
                <a:solidFill>
                  <a:schemeClr val="accent2"/>
                </a:solidFill>
              </a:defRPr>
            </a:lvl2pPr>
            <a:lvl3pPr>
              <a:defRPr sz="2000">
                <a:solidFill>
                  <a:schemeClr val="accent2"/>
                </a:solidFill>
              </a:defRPr>
            </a:lvl3pPr>
            <a:lvl4pPr>
              <a:defRPr sz="1800">
                <a:solidFill>
                  <a:schemeClr val="accent2"/>
                </a:solidFill>
              </a:defRPr>
            </a:lvl4pPr>
            <a:lvl5pPr>
              <a:defRPr sz="1800">
                <a:solidFill>
                  <a:schemeClr val="accent2"/>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3311238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63688" y="404664"/>
            <a:ext cx="5616624" cy="936104"/>
          </a:xfrm>
        </p:spPr>
        <p:txBody>
          <a:bodyPr/>
          <a:lstStyle>
            <a:lvl1pPr>
              <a:defRPr>
                <a:solidFill>
                  <a:schemeClr val="tx1">
                    <a:lumMod val="50000"/>
                  </a:schemeClr>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chemeClr val="accent2"/>
                </a:solidFill>
              </a:defRPr>
            </a:lvl1pPr>
            <a:lvl2pPr>
              <a:defRPr sz="2000">
                <a:solidFill>
                  <a:schemeClr val="accent2"/>
                </a:solidFill>
              </a:defRPr>
            </a:lvl2pPr>
            <a:lvl3pPr>
              <a:defRPr sz="1800">
                <a:solidFill>
                  <a:schemeClr val="accent2"/>
                </a:solidFill>
              </a:defRPr>
            </a:lvl3pPr>
            <a:lvl4pPr>
              <a:defRPr sz="1600">
                <a:solidFill>
                  <a:schemeClr val="accent2"/>
                </a:solidFill>
              </a:defRPr>
            </a:lvl4pPr>
            <a:lvl5pPr>
              <a:defRPr sz="1600">
                <a:solidFill>
                  <a:schemeClr val="accent2"/>
                </a:solidFil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chemeClr val="tx1">
                    <a:lumMod val="5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chemeClr val="accent2"/>
                </a:solidFill>
              </a:defRPr>
            </a:lvl1pPr>
            <a:lvl2pPr>
              <a:defRPr sz="2000">
                <a:solidFill>
                  <a:schemeClr val="accent2"/>
                </a:solidFill>
              </a:defRPr>
            </a:lvl2pPr>
            <a:lvl3pPr>
              <a:defRPr sz="1800">
                <a:solidFill>
                  <a:schemeClr val="accent2"/>
                </a:solidFill>
              </a:defRPr>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p:cNvSpPr>
            <a:spLocks noGrp="1"/>
          </p:cNvSpPr>
          <p:nvPr>
            <p:ph type="dt" sz="half" idx="10"/>
          </p:nvPr>
        </p:nvSpPr>
        <p:spPr/>
        <p:txBody>
          <a:bodyPr/>
          <a:lstStyle/>
          <a:p>
            <a:r>
              <a:rPr lang="it-IT"/>
              <a:t>www.itcilo.org</a:t>
            </a:r>
            <a:endParaRPr lang="en-GB" dirty="0"/>
          </a:p>
        </p:txBody>
      </p:sp>
      <p:sp>
        <p:nvSpPr>
          <p:cNvPr id="8" name="Footer Placeholder 7"/>
          <p:cNvSpPr>
            <a:spLocks noGrp="1"/>
          </p:cNvSpPr>
          <p:nvPr>
            <p:ph type="ftr" sz="quarter" idx="11"/>
          </p:nvPr>
        </p:nvSpPr>
        <p:spPr/>
        <p:txBody>
          <a:bodyPr/>
          <a:lstStyle/>
          <a:p>
            <a:r>
              <a:rPr lang="it-IT"/>
              <a:t>International Training Centre</a:t>
            </a:r>
            <a:endParaRPr lang="en-GB" dirty="0"/>
          </a:p>
        </p:txBody>
      </p:sp>
      <p:sp>
        <p:nvSpPr>
          <p:cNvPr id="9" name="Slide Number Placeholder 8"/>
          <p:cNvSpPr>
            <a:spLocks noGrp="1"/>
          </p:cNvSpPr>
          <p:nvPr>
            <p:ph type="sldNum" sz="quarter" idx="12"/>
          </p:nvPr>
        </p:nvSpPr>
        <p:spPr/>
        <p:txBody>
          <a:bodyPr/>
          <a:lstStyle/>
          <a:p>
            <a:fld id="{36A8831E-AEAD-4287-9ADF-D5A5FA1CF4F8}" type="slidenum">
              <a:rPr lang="en-GB" smtClean="0"/>
              <a:pPr/>
              <a:t>‹#›</a:t>
            </a:fld>
            <a:endParaRPr lang="en-GB" dirty="0"/>
          </a:p>
        </p:txBody>
      </p:sp>
    </p:spTree>
    <p:extLst>
      <p:ext uri="{BB962C8B-B14F-4D97-AF65-F5344CB8AC3E}">
        <p14:creationId xmlns:p14="http://schemas.microsoft.com/office/powerpoint/2010/main" val="299026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r>
              <a:rPr lang="it-IT"/>
              <a:t>www.itcilo.org</a:t>
            </a:r>
            <a:endParaRPr lang="en-GB" dirty="0"/>
          </a:p>
        </p:txBody>
      </p:sp>
      <p:sp>
        <p:nvSpPr>
          <p:cNvPr id="4" name="Footer Placeholder 3"/>
          <p:cNvSpPr>
            <a:spLocks noGrp="1"/>
          </p:cNvSpPr>
          <p:nvPr>
            <p:ph type="ftr" sz="quarter" idx="11"/>
          </p:nvPr>
        </p:nvSpPr>
        <p:spPr/>
        <p:txBody>
          <a:bodyPr/>
          <a:lstStyle/>
          <a:p>
            <a:r>
              <a:rPr lang="it-IT"/>
              <a:t>International Training Centre</a:t>
            </a:r>
            <a:endParaRPr lang="en-GB" dirty="0"/>
          </a:p>
        </p:txBody>
      </p:sp>
      <p:sp>
        <p:nvSpPr>
          <p:cNvPr id="5" name="Slide Number Placeholder 4"/>
          <p:cNvSpPr>
            <a:spLocks noGrp="1"/>
          </p:cNvSpPr>
          <p:nvPr>
            <p:ph type="sldNum" sz="quarter" idx="12"/>
          </p:nvPr>
        </p:nvSpPr>
        <p:spPr/>
        <p:txBody>
          <a:bodyPr/>
          <a:lstStyle/>
          <a:p>
            <a:fld id="{36A8831E-AEAD-4287-9ADF-D5A5FA1CF4F8}" type="slidenum">
              <a:rPr lang="en-GB" smtClean="0"/>
              <a:pPr/>
              <a:t>‹#›</a:t>
            </a:fld>
            <a:endParaRPr lang="en-GB" dirty="0"/>
          </a:p>
        </p:txBody>
      </p:sp>
    </p:spTree>
    <p:extLst>
      <p:ext uri="{BB962C8B-B14F-4D97-AF65-F5344CB8AC3E}">
        <p14:creationId xmlns:p14="http://schemas.microsoft.com/office/powerpoint/2010/main" val="296197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it-IT"/>
              <a:t>www.itcilo.org</a:t>
            </a:r>
            <a:endParaRPr lang="en-GB" dirty="0"/>
          </a:p>
        </p:txBody>
      </p:sp>
      <p:sp>
        <p:nvSpPr>
          <p:cNvPr id="3" name="Footer Placeholder 2"/>
          <p:cNvSpPr>
            <a:spLocks noGrp="1"/>
          </p:cNvSpPr>
          <p:nvPr>
            <p:ph type="ftr" sz="quarter" idx="11"/>
          </p:nvPr>
        </p:nvSpPr>
        <p:spPr/>
        <p:txBody>
          <a:bodyPr/>
          <a:lstStyle/>
          <a:p>
            <a:r>
              <a:rPr lang="it-IT"/>
              <a:t>International Training Centre</a:t>
            </a:r>
            <a:endParaRPr lang="en-GB" dirty="0"/>
          </a:p>
        </p:txBody>
      </p:sp>
      <p:sp>
        <p:nvSpPr>
          <p:cNvPr id="4" name="Slide Number Placeholder 3"/>
          <p:cNvSpPr>
            <a:spLocks noGrp="1"/>
          </p:cNvSpPr>
          <p:nvPr>
            <p:ph type="sldNum" sz="quarter" idx="12"/>
          </p:nvPr>
        </p:nvSpPr>
        <p:spPr/>
        <p:txBody>
          <a:bodyPr/>
          <a:lstStyle/>
          <a:p>
            <a:fld id="{36A8831E-AEAD-4287-9ADF-D5A5FA1CF4F8}" type="slidenum">
              <a:rPr lang="en-GB" smtClean="0"/>
              <a:pPr/>
              <a:t>‹#›</a:t>
            </a:fld>
            <a:endParaRPr lang="en-GB" dirty="0"/>
          </a:p>
        </p:txBody>
      </p:sp>
    </p:spTree>
    <p:extLst>
      <p:ext uri="{BB962C8B-B14F-4D97-AF65-F5344CB8AC3E}">
        <p14:creationId xmlns:p14="http://schemas.microsoft.com/office/powerpoint/2010/main" val="808647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r>
              <a:rPr lang="it-IT"/>
              <a:t>www.itcilo.org</a:t>
            </a:r>
            <a:endParaRPr lang="en-GB" dirty="0"/>
          </a:p>
        </p:txBody>
      </p:sp>
      <p:sp>
        <p:nvSpPr>
          <p:cNvPr id="6" name="Footer Placeholder 5"/>
          <p:cNvSpPr>
            <a:spLocks noGrp="1"/>
          </p:cNvSpPr>
          <p:nvPr>
            <p:ph type="ftr" sz="quarter" idx="11"/>
          </p:nvPr>
        </p:nvSpPr>
        <p:spPr/>
        <p:txBody>
          <a:bodyPr/>
          <a:lstStyle/>
          <a:p>
            <a:r>
              <a:rPr lang="it-IT"/>
              <a:t>International Training Centre</a:t>
            </a:r>
            <a:endParaRPr lang="en-GB" dirty="0"/>
          </a:p>
        </p:txBody>
      </p:sp>
      <p:sp>
        <p:nvSpPr>
          <p:cNvPr id="7" name="Slide Number Placeholder 6"/>
          <p:cNvSpPr>
            <a:spLocks noGrp="1"/>
          </p:cNvSpPr>
          <p:nvPr>
            <p:ph type="sldNum" sz="quarter" idx="12"/>
          </p:nvPr>
        </p:nvSpPr>
        <p:spPr/>
        <p:txBody>
          <a:bodyPr/>
          <a:lstStyle/>
          <a:p>
            <a:fld id="{36A8831E-AEAD-4287-9ADF-D5A5FA1CF4F8}" type="slidenum">
              <a:rPr lang="en-GB" smtClean="0"/>
              <a:pPr/>
              <a:t>‹#›</a:t>
            </a:fld>
            <a:endParaRPr lang="en-GB" dirty="0"/>
          </a:p>
        </p:txBody>
      </p:sp>
    </p:spTree>
    <p:extLst>
      <p:ext uri="{BB962C8B-B14F-4D97-AF65-F5344CB8AC3E}">
        <p14:creationId xmlns:p14="http://schemas.microsoft.com/office/powerpoint/2010/main" val="200658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67544" y="404664"/>
            <a:ext cx="5616624" cy="936104"/>
          </a:xfrm>
          <a:prstGeom prst="rect">
            <a:avLst/>
          </a:prstGeom>
        </p:spPr>
        <p:txBody>
          <a:bodyPr vert="horz" lIns="91440" tIns="45720" rIns="91440" bIns="45720" rtlCol="0" anchor="ctr">
            <a:noAutofit/>
          </a:bodyPr>
          <a:lstStyle/>
          <a:p>
            <a:r>
              <a:rPr lang="en-US"/>
              <a:t>Click to edit Master title style</a:t>
            </a:r>
            <a:endParaRPr lang="en-GB"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it-IT"/>
              <a:t>www.itcilo.org</a:t>
            </a:r>
            <a:endParaRPr lang="en-GB"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itchFamily="34" charset="0"/>
                <a:cs typeface="Arial" pitchFamily="34" charset="0"/>
              </a:defRPr>
            </a:lvl1pPr>
          </a:lstStyle>
          <a:p>
            <a:r>
              <a:rPr lang="it-IT"/>
              <a:t>International Training Centre</a:t>
            </a:r>
            <a:endParaRPr lang="en-GB"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6A8831E-AEAD-4287-9ADF-D5A5FA1CF4F8}" type="slidenum">
              <a:rPr lang="en-GB" smtClean="0"/>
              <a:pPr/>
              <a:t>‹#›</a:t>
            </a:fld>
            <a:endParaRPr lang="en-GB" dirty="0"/>
          </a:p>
        </p:txBody>
      </p:sp>
      <p:pic>
        <p:nvPicPr>
          <p:cNvPr id="9" name="Picture 5"/>
          <p:cNvPicPr>
            <a:picLocks noChangeAspect="1" noChangeArrowheads="1"/>
          </p:cNvPicPr>
          <p:nvPr userDrawn="1"/>
        </p:nvPicPr>
        <p:blipFill>
          <a:blip r:embed="rId16" cstate="print">
            <a:extLst>
              <a:ext uri="{28A0092B-C50C-407E-A947-70E740481C1C}">
                <a14:useLocalDpi xmlns:a14="http://schemas.microsoft.com/office/drawing/2010/main" val="0"/>
              </a:ext>
            </a:extLst>
          </a:blip>
          <a:stretch>
            <a:fillRect/>
          </a:stretch>
        </p:blipFill>
        <p:spPr bwMode="auto">
          <a:xfrm>
            <a:off x="0" y="-4683"/>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5"/>
          <p:cNvSpPr txBox="1">
            <a:spLocks/>
          </p:cNvSpPr>
          <p:nvPr userDrawn="1"/>
        </p:nvSpPr>
        <p:spPr>
          <a:xfrm>
            <a:off x="8401753" y="6304235"/>
            <a:ext cx="730424" cy="365125"/>
          </a:xfrm>
          <a:prstGeom prst="rect">
            <a:avLst/>
          </a:prstGeom>
        </p:spPr>
        <p:txBody>
          <a:bodyPr/>
          <a:lstStyle>
            <a:defPPr>
              <a:defRPr lang="en-US"/>
            </a:defPPr>
            <a:lvl1pPr marL="0" algn="ctr" defTabSz="914400" rtl="0" eaLnBrk="1" latinLnBrk="0" hangingPunct="1">
              <a:defRPr sz="2000" b="1" kern="1200">
                <a:solidFill>
                  <a:schemeClr val="tx1">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6A8831E-AEAD-4287-9ADF-D5A5FA1CF4F8}" type="slidenum">
              <a:rPr lang="en-GB" smtClean="0">
                <a:solidFill>
                  <a:schemeClr val="accent4">
                    <a:lumMod val="50000"/>
                  </a:schemeClr>
                </a:solidFill>
              </a:rPr>
              <a:pPr/>
              <a:t>‹#›</a:t>
            </a:fld>
            <a:endParaRPr lang="en-GB" dirty="0">
              <a:solidFill>
                <a:schemeClr val="accent4">
                  <a:lumMod val="50000"/>
                </a:schemeClr>
              </a:solidFill>
            </a:endParaRPr>
          </a:p>
        </p:txBody>
      </p:sp>
    </p:spTree>
    <p:extLst>
      <p:ext uri="{BB962C8B-B14F-4D97-AF65-F5344CB8AC3E}">
        <p14:creationId xmlns:p14="http://schemas.microsoft.com/office/powerpoint/2010/main" val="1397841798"/>
      </p:ext>
    </p:extLst>
  </p:cSld>
  <p:clrMap bg1="lt1" tx1="dk1" bg2="lt2" tx2="dk2" accent1="accent1" accent2="accent2" accent3="accent3" accent4="accent4" accent5="accent5" accent6="accent6" hlink="hlink" folHlink="folHlink"/>
  <p:sldLayoutIdLst>
    <p:sldLayoutId id="2147483691" r:id="rId1"/>
    <p:sldLayoutId id="2147483702"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649" r:id="rId13"/>
    <p:sldLayoutId id="2147483653"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p:txStyles>
    <p:title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Arial" pitchFamily="34" charset="0"/>
          <a:ea typeface="+mn-ea"/>
          <a:cs typeface="Arial"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itchFamily="34" charset="0"/>
          <a:ea typeface="+mn-ea"/>
          <a:cs typeface="Arial"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itchFamily="34" charset="0"/>
          <a:ea typeface="+mn-ea"/>
          <a:cs typeface="Arial"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itchFamily="34"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7.emf"/><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0.tif"/><Relationship Id="rId2" Type="http://schemas.openxmlformats.org/officeDocument/2006/relationships/image" Target="../media/image16.png"/><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5.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8224" y="4789567"/>
            <a:ext cx="1847950" cy="1809378"/>
          </a:xfrm>
          <a:prstGeom prst="rect">
            <a:avLst/>
          </a:prstGeom>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76503" y="447927"/>
            <a:ext cx="2304293" cy="719329"/>
          </a:xfrm>
          <a:prstGeom prst="rect">
            <a:avLst/>
          </a:prstGeom>
        </p:spPr>
      </p:pic>
      <p:sp>
        <p:nvSpPr>
          <p:cNvPr id="6" name="object 15"/>
          <p:cNvSpPr txBox="1">
            <a:spLocks/>
          </p:cNvSpPr>
          <p:nvPr/>
        </p:nvSpPr>
        <p:spPr>
          <a:xfrm>
            <a:off x="179512" y="312291"/>
            <a:ext cx="7704856" cy="990600"/>
          </a:xfrm>
          <a:prstGeom prst="rect">
            <a:avLst/>
          </a:prstGeom>
        </p:spPr>
        <p:txBody>
          <a:bodyPr rtlCol="0"/>
          <a:lstStyle>
            <a:lvl1pPr algn="l" defTabSz="914400" rtl="0" eaLnBrk="1" latinLnBrk="0" hangingPunct="1">
              <a:spcBef>
                <a:spcPct val="0"/>
              </a:spcBef>
              <a:buNone/>
              <a:defRPr sz="2800" b="1" kern="1200">
                <a:solidFill>
                  <a:schemeClr val="tx1"/>
                </a:solidFill>
                <a:latin typeface="Arial" pitchFamily="34" charset="0"/>
                <a:ea typeface="+mj-ea"/>
                <a:cs typeface="Arial" pitchFamily="34" charset="0"/>
              </a:defRPr>
            </a:lvl1pPr>
          </a:lstStyle>
          <a:p>
            <a:pPr marL="12700">
              <a:lnSpc>
                <a:spcPts val="4070"/>
              </a:lnSpc>
              <a:spcBef>
                <a:spcPts val="0"/>
              </a:spcBef>
              <a:defRPr/>
            </a:pPr>
            <a:r>
              <a:rPr lang="ru-RU" b="0" spc="-80" dirty="0">
                <a:solidFill>
                  <a:schemeClr val="bg1"/>
                </a:solidFill>
              </a:rPr>
              <a:t>Программа по </a:t>
            </a:r>
            <a:endParaRPr lang="en-US" b="0" spc="-80" dirty="0">
              <a:solidFill>
                <a:schemeClr val="bg1"/>
              </a:solidFill>
            </a:endParaRPr>
          </a:p>
          <a:p>
            <a:pPr marL="12700">
              <a:lnSpc>
                <a:spcPts val="4070"/>
              </a:lnSpc>
              <a:spcBef>
                <a:spcPts val="0"/>
              </a:spcBef>
              <a:defRPr/>
            </a:pPr>
            <a:r>
              <a:rPr lang="ru-RU" spc="-220" dirty="0">
                <a:solidFill>
                  <a:srgbClr val="92D050"/>
                </a:solidFill>
              </a:rPr>
              <a:t>деятельности работодателей</a:t>
            </a:r>
            <a:r>
              <a:rPr lang="en-US" dirty="0">
                <a:solidFill>
                  <a:schemeClr val="bg1"/>
                </a:solidFill>
              </a:rPr>
              <a:t/>
            </a:r>
            <a:br>
              <a:rPr lang="en-US" dirty="0">
                <a:solidFill>
                  <a:schemeClr val="bg1"/>
                </a:solidFill>
              </a:rPr>
            </a:br>
            <a:r>
              <a:rPr lang="ru-RU" sz="2000" dirty="0">
                <a:solidFill>
                  <a:prstClr val="white"/>
                </a:solidFill>
              </a:rPr>
              <a:t>Эффективные организации работодателей и бизнес организации</a:t>
            </a:r>
            <a:endParaRPr lang="en-US" sz="2000" spc="-275" dirty="0">
              <a:solidFill>
                <a:prstClr val="white"/>
              </a:solidFill>
            </a:endParaRPr>
          </a:p>
          <a:p>
            <a:pPr marL="12700">
              <a:lnSpc>
                <a:spcPts val="4070"/>
              </a:lnSpc>
              <a:spcBef>
                <a:spcPts val="0"/>
              </a:spcBef>
              <a:defRPr/>
            </a:pPr>
            <a:endParaRPr lang="en-US" sz="2000" spc="-165" dirty="0">
              <a:solidFill>
                <a:schemeClr val="bg1"/>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75656" y="5408506"/>
            <a:ext cx="571500" cy="571500"/>
          </a:xfrm>
          <a:prstGeom prst="rect">
            <a:avLst/>
          </a:prstGeom>
        </p:spPr>
      </p:pic>
      <p:sp>
        <p:nvSpPr>
          <p:cNvPr id="8" name="TextBox 7">
            <a:extLst>
              <a:ext uri="{FF2B5EF4-FFF2-40B4-BE49-F238E27FC236}">
                <a16:creationId xmlns:a16="http://schemas.microsoft.com/office/drawing/2014/main" id="{406C45FC-2D65-4E4A-BE77-66E718DB9DBD}"/>
              </a:ext>
            </a:extLst>
          </p:cNvPr>
          <p:cNvSpPr txBox="1"/>
          <p:nvPr/>
        </p:nvSpPr>
        <p:spPr>
          <a:xfrm>
            <a:off x="143468" y="5409593"/>
            <a:ext cx="7956924" cy="1331775"/>
          </a:xfrm>
          <a:prstGeom prst="rect">
            <a:avLst/>
          </a:prstGeom>
          <a:noFill/>
        </p:spPr>
        <p:txBody>
          <a:bodyPr wrap="square" rtlCol="0">
            <a:spAutoFit/>
          </a:bodyPr>
          <a:lstStyle/>
          <a:p>
            <a:pPr algn="ctr"/>
            <a:r>
              <a:rPr lang="ru-RU" sz="2800" dirty="0">
                <a:solidFill>
                  <a:schemeClr val="bg1"/>
                </a:solidFill>
                <a:latin typeface="Arial" panose="020B0604020202020204" pitchFamily="34" charset="0"/>
                <a:cs typeface="Arial" panose="020B0604020202020204" pitchFamily="34" charset="0"/>
              </a:rPr>
              <a:t>Лоббистская и </a:t>
            </a:r>
          </a:p>
          <a:p>
            <a:pPr algn="ctr"/>
            <a:r>
              <a:rPr lang="ru-RU" sz="2800" dirty="0">
                <a:solidFill>
                  <a:schemeClr val="bg1"/>
                </a:solidFill>
                <a:latin typeface="Arial" panose="020B0604020202020204" pitchFamily="34" charset="0"/>
                <a:cs typeface="Arial" panose="020B0604020202020204" pitchFamily="34" charset="0"/>
              </a:rPr>
              <a:t>адвокационная деятельность</a:t>
            </a:r>
            <a:r>
              <a:rPr lang="en-US" sz="2800" dirty="0">
                <a:solidFill>
                  <a:schemeClr val="bg1"/>
                </a:solidFill>
                <a:latin typeface="Arial" panose="020B0604020202020204" pitchFamily="34" charset="0"/>
                <a:cs typeface="Arial" panose="020B0604020202020204" pitchFamily="34" charset="0"/>
              </a:rPr>
              <a:t> </a:t>
            </a:r>
          </a:p>
          <a:p>
            <a:pPr algn="ctr">
              <a:lnSpc>
                <a:spcPct val="150000"/>
              </a:lnSpc>
            </a:pPr>
            <a:r>
              <a:rPr lang="ru-RU" sz="2800" baseline="30000" dirty="0">
                <a:solidFill>
                  <a:schemeClr val="bg1"/>
                </a:solidFill>
                <a:latin typeface="Arial" panose="020B0604020202020204" pitchFamily="34" charset="0"/>
                <a:cs typeface="Arial" panose="020B0604020202020204" pitchFamily="34" charset="0"/>
              </a:rPr>
              <a:t>Оценка бизнес-среды</a:t>
            </a:r>
            <a:endParaRPr lang="en-US" sz="2800" baseline="30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3941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0"/>
          <p:cNvSpPr>
            <a:spLocks noChangeArrowheads="1"/>
          </p:cNvSpPr>
          <p:nvPr/>
        </p:nvSpPr>
        <p:spPr bwMode="auto">
          <a:xfrm>
            <a:off x="8388424" y="6082637"/>
            <a:ext cx="636588" cy="762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eaLnBrk="1" hangingPunct="1">
              <a:spcBef>
                <a:spcPct val="0"/>
              </a:spcBef>
            </a:pPr>
            <a:endParaRPr lang="en-US" altLang="en-US" dirty="0"/>
          </a:p>
        </p:txBody>
      </p:sp>
      <p:pic>
        <p:nvPicPr>
          <p:cNvPr id="7" name="Рисунок 6">
            <a:extLst>
              <a:ext uri="{FF2B5EF4-FFF2-40B4-BE49-F238E27FC236}">
                <a16:creationId xmlns:a16="http://schemas.microsoft.com/office/drawing/2014/main" id="{85045A08-933E-9748-8918-ED0A398A36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7544" y="786002"/>
            <a:ext cx="7817914" cy="5949917"/>
          </a:xfrm>
          <a:prstGeom prst="rect">
            <a:avLst/>
          </a:prstGeom>
        </p:spPr>
      </p:pic>
    </p:spTree>
    <p:extLst>
      <p:ext uri="{BB962C8B-B14F-4D97-AF65-F5344CB8AC3E}">
        <p14:creationId xmlns:p14="http://schemas.microsoft.com/office/powerpoint/2010/main" val="3368800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E2F8EBB-4A34-AF4E-AB41-216B8F1A43DF}"/>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27A9AA96-7BB2-8B4C-B597-35EF37D08C2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13391"/>
            <a:ext cx="8928992" cy="6699985"/>
          </a:xfrm>
        </p:spPr>
      </p:pic>
    </p:spTree>
    <p:extLst>
      <p:ext uri="{BB962C8B-B14F-4D97-AF65-F5344CB8AC3E}">
        <p14:creationId xmlns:p14="http://schemas.microsoft.com/office/powerpoint/2010/main" val="127458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331640" y="260648"/>
            <a:ext cx="6408712" cy="504056"/>
          </a:xfrm>
        </p:spPr>
        <p:txBody>
          <a:bodyPr/>
          <a:lstStyle/>
          <a:p>
            <a:r>
              <a:rPr lang="ru-RU" sz="1800" dirty="0"/>
              <a:t>Согласны ли вы с мнением ведущих предпринимателей Казахстана? Тема для обсуждения</a:t>
            </a:r>
            <a:endParaRPr lang="es-PE" sz="1800" dirty="0"/>
          </a:p>
        </p:txBody>
      </p:sp>
      <p:sp>
        <p:nvSpPr>
          <p:cNvPr id="5" name="object 20"/>
          <p:cNvSpPr>
            <a:spLocks noChangeArrowheads="1"/>
          </p:cNvSpPr>
          <p:nvPr/>
        </p:nvSpPr>
        <p:spPr bwMode="auto">
          <a:xfrm>
            <a:off x="8388424" y="6082637"/>
            <a:ext cx="636588" cy="762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eaLnBrk="1" hangingPunct="1">
              <a:spcBef>
                <a:spcPct val="0"/>
              </a:spcBef>
            </a:pPr>
            <a:endParaRPr lang="en-US" altLang="en-US" dirty="0"/>
          </a:p>
        </p:txBody>
      </p:sp>
      <p:pic>
        <p:nvPicPr>
          <p:cNvPr id="7" name="Imagen 3">
            <a:extLst>
              <a:ext uri="{FF2B5EF4-FFF2-40B4-BE49-F238E27FC236}">
                <a16:creationId xmlns:a16="http://schemas.microsoft.com/office/drawing/2014/main" id="{C91EF542-360F-854E-AC16-B37832CD6AAB}"/>
              </a:ext>
            </a:extLst>
          </p:cNvPr>
          <p:cNvPicPr>
            <a:picLocks noGrp="1" noChangeAspect="1"/>
          </p:cNvPicPr>
          <p:nvPr>
            <p:ph idx="1"/>
          </p:nvPr>
        </p:nvPicPr>
        <p:blipFill rotWithShape="1">
          <a:blip r:embed="rId3"/>
          <a:srcRect l="37271" t="31297" r="22328" b="34250"/>
          <a:stretch/>
        </p:blipFill>
        <p:spPr>
          <a:xfrm>
            <a:off x="179512" y="1556792"/>
            <a:ext cx="8560716" cy="4104456"/>
          </a:xfrm>
          <a:prstGeom prst="rect">
            <a:avLst/>
          </a:prstGeom>
        </p:spPr>
      </p:pic>
    </p:spTree>
    <p:extLst>
      <p:ext uri="{BB962C8B-B14F-4D97-AF65-F5344CB8AC3E}">
        <p14:creationId xmlns:p14="http://schemas.microsoft.com/office/powerpoint/2010/main" val="2983463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CBF7E12-DD9D-0541-8CA2-CE16978482D5}"/>
              </a:ext>
            </a:extLst>
          </p:cNvPr>
          <p:cNvSpPr>
            <a:spLocks noGrp="1"/>
          </p:cNvSpPr>
          <p:nvPr>
            <p:ph type="title"/>
          </p:nvPr>
        </p:nvSpPr>
        <p:spPr/>
        <p:txBody>
          <a:bodyPr/>
          <a:lstStyle/>
          <a:p>
            <a:endParaRPr lang="ru-RU"/>
          </a:p>
        </p:txBody>
      </p:sp>
      <p:pic>
        <p:nvPicPr>
          <p:cNvPr id="5" name="Объект 4">
            <a:extLst>
              <a:ext uri="{FF2B5EF4-FFF2-40B4-BE49-F238E27FC236}">
                <a16:creationId xmlns:a16="http://schemas.microsoft.com/office/drawing/2014/main" id="{E068BE88-4A3D-A64B-87F6-BE798BC2CC8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7504" y="116632"/>
            <a:ext cx="9004015" cy="6678393"/>
          </a:xfrm>
        </p:spPr>
      </p:pic>
    </p:spTree>
    <p:extLst>
      <p:ext uri="{BB962C8B-B14F-4D97-AF65-F5344CB8AC3E}">
        <p14:creationId xmlns:p14="http://schemas.microsoft.com/office/powerpoint/2010/main" val="1350291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6267F7B7-DF5E-EC47-8FE3-14AFFC4D6D9C}"/>
              </a:ext>
            </a:extLst>
          </p:cNvPr>
          <p:cNvSpPr>
            <a:spLocks noGrp="1"/>
          </p:cNvSpPr>
          <p:nvPr>
            <p:ph type="title"/>
          </p:nvPr>
        </p:nvSpPr>
        <p:spPr>
          <a:xfrm>
            <a:off x="1475656" y="260648"/>
            <a:ext cx="6264696" cy="504056"/>
          </a:xfrm>
        </p:spPr>
        <p:txBody>
          <a:bodyPr/>
          <a:lstStyle/>
          <a:p>
            <a:r>
              <a:rPr lang="ru-RU" sz="1800" dirty="0"/>
              <a:t>Согласны ли вы с мнением ведущих предпринимателей Боливии? Тема для обсуждения</a:t>
            </a:r>
          </a:p>
        </p:txBody>
      </p:sp>
      <p:pic>
        <p:nvPicPr>
          <p:cNvPr id="10" name="Объект 9">
            <a:extLst>
              <a:ext uri="{FF2B5EF4-FFF2-40B4-BE49-F238E27FC236}">
                <a16:creationId xmlns:a16="http://schemas.microsoft.com/office/drawing/2014/main" id="{17321C2D-4F05-CE45-BA05-2DFF49BA8FF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949" y="1772816"/>
            <a:ext cx="8983553" cy="3816423"/>
          </a:xfrm>
        </p:spPr>
      </p:pic>
    </p:spTree>
    <p:extLst>
      <p:ext uri="{BB962C8B-B14F-4D97-AF65-F5344CB8AC3E}">
        <p14:creationId xmlns:p14="http://schemas.microsoft.com/office/powerpoint/2010/main" val="1711659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3648" y="260648"/>
            <a:ext cx="6336704" cy="504056"/>
          </a:xfrm>
        </p:spPr>
        <p:txBody>
          <a:bodyPr/>
          <a:lstStyle/>
          <a:p>
            <a:r>
              <a:rPr lang="ru-RU" sz="2000" dirty="0"/>
              <a:t>Всемирный банк</a:t>
            </a:r>
            <a:r>
              <a:rPr lang="en-US" sz="2000" dirty="0"/>
              <a:t>: </a:t>
            </a:r>
            <a:r>
              <a:rPr lang="ru-RU" sz="2000" dirty="0"/>
              <a:t>«Легкость ведения бизнеса» (</a:t>
            </a:r>
            <a:r>
              <a:rPr lang="en-US" sz="2000" dirty="0"/>
              <a:t>Ease of Doing Business)</a:t>
            </a:r>
            <a:endParaRPr lang="es-PE" sz="2000" dirty="0"/>
          </a:p>
        </p:txBody>
      </p:sp>
      <p:sp>
        <p:nvSpPr>
          <p:cNvPr id="3" name="Marcador de contenido 2"/>
          <p:cNvSpPr>
            <a:spLocks noGrp="1"/>
          </p:cNvSpPr>
          <p:nvPr>
            <p:ph idx="1"/>
          </p:nvPr>
        </p:nvSpPr>
        <p:spPr/>
        <p:txBody>
          <a:bodyPr>
            <a:normAutofit/>
          </a:bodyPr>
          <a:lstStyle/>
          <a:p>
            <a:pPr marL="0" indent="0">
              <a:buNone/>
            </a:pPr>
            <a:r>
              <a:rPr lang="ru-RU" sz="2400" b="1" i="1" dirty="0">
                <a:solidFill>
                  <a:schemeClr val="accent1">
                    <a:lumMod val="50000"/>
                  </a:schemeClr>
                </a:solidFill>
              </a:rPr>
              <a:t>Оценка</a:t>
            </a:r>
            <a:r>
              <a:rPr lang="en-US" sz="2400" b="1" i="1" dirty="0">
                <a:solidFill>
                  <a:schemeClr val="accent1">
                    <a:lumMod val="50000"/>
                  </a:schemeClr>
                </a:solidFill>
              </a:rPr>
              <a:t> </a:t>
            </a:r>
            <a:r>
              <a:rPr lang="ru-RU" sz="2400" dirty="0">
                <a:solidFill>
                  <a:schemeClr val="accent1">
                    <a:lumMod val="50000"/>
                  </a:schemeClr>
                </a:solidFill>
              </a:rPr>
              <a:t>«норм и правил, касающихся малых и средних предприятий страны, работающих в крупнейшем деловом центре страны» </a:t>
            </a:r>
            <a:r>
              <a:rPr lang="en-US" sz="2400" dirty="0">
                <a:solidFill>
                  <a:schemeClr val="accent4">
                    <a:lumMod val="25000"/>
                  </a:schemeClr>
                </a:solidFill>
              </a:rPr>
              <a:t>(</a:t>
            </a:r>
            <a:r>
              <a:rPr lang="ru-RU" sz="2400" dirty="0">
                <a:solidFill>
                  <a:schemeClr val="accent4">
                    <a:lumMod val="25000"/>
                  </a:schemeClr>
                </a:solidFill>
              </a:rPr>
              <a:t>Всемирный банк</a:t>
            </a:r>
            <a:r>
              <a:rPr lang="en-US" sz="2400" dirty="0">
                <a:solidFill>
                  <a:schemeClr val="accent4">
                    <a:lumMod val="25000"/>
                  </a:schemeClr>
                </a:solidFill>
              </a:rPr>
              <a:t>, 2015).</a:t>
            </a:r>
            <a:r>
              <a:rPr lang="it-IT" sz="2400" dirty="0">
                <a:solidFill>
                  <a:schemeClr val="accent4">
                    <a:lumMod val="25000"/>
                  </a:schemeClr>
                </a:solidFill>
              </a:rPr>
              <a:t> </a:t>
            </a:r>
          </a:p>
          <a:p>
            <a:pPr marL="0" indent="0">
              <a:buNone/>
            </a:pPr>
            <a:endParaRPr lang="it-IT" sz="2400" dirty="0">
              <a:solidFill>
                <a:schemeClr val="accent4">
                  <a:lumMod val="25000"/>
                </a:schemeClr>
              </a:solidFill>
            </a:endParaRPr>
          </a:p>
          <a:p>
            <a:pPr marL="0" indent="0">
              <a:buNone/>
            </a:pPr>
            <a:endParaRPr lang="it-IT" sz="2400" dirty="0">
              <a:solidFill>
                <a:schemeClr val="accent4">
                  <a:lumMod val="25000"/>
                </a:schemeClr>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51720" y="2924944"/>
            <a:ext cx="4005412" cy="2759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object 20"/>
          <p:cNvSpPr>
            <a:spLocks noChangeArrowheads="1"/>
          </p:cNvSpPr>
          <p:nvPr/>
        </p:nvSpPr>
        <p:spPr bwMode="auto">
          <a:xfrm>
            <a:off x="8388424" y="6082637"/>
            <a:ext cx="636588" cy="762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eaLnBrk="1" hangingPunct="1">
              <a:spcBef>
                <a:spcPct val="0"/>
              </a:spcBef>
            </a:pPr>
            <a:endParaRPr lang="en-US" altLang="en-US" dirty="0"/>
          </a:p>
        </p:txBody>
      </p:sp>
      <p:sp>
        <p:nvSpPr>
          <p:cNvPr id="6" name="TextBox 5"/>
          <p:cNvSpPr txBox="1"/>
          <p:nvPr/>
        </p:nvSpPr>
        <p:spPr>
          <a:xfrm>
            <a:off x="611560" y="6381328"/>
            <a:ext cx="6351482" cy="369332"/>
          </a:xfrm>
          <a:prstGeom prst="rect">
            <a:avLst/>
          </a:prstGeom>
          <a:noFill/>
        </p:spPr>
        <p:txBody>
          <a:bodyPr wrap="none" rtlCol="0">
            <a:spAutoFit/>
          </a:bodyPr>
          <a:lstStyle/>
          <a:p>
            <a:r>
              <a:rPr lang="ru-RU" dirty="0">
                <a:solidFill>
                  <a:schemeClr val="accent1"/>
                </a:solidFill>
              </a:rPr>
              <a:t>Более подробная информация</a:t>
            </a:r>
            <a:r>
              <a:rPr lang="en-GB" dirty="0">
                <a:solidFill>
                  <a:schemeClr val="accent1"/>
                </a:solidFill>
              </a:rPr>
              <a:t>: http://www.doingbusiness.org/ </a:t>
            </a:r>
          </a:p>
        </p:txBody>
      </p:sp>
    </p:spTree>
    <p:extLst>
      <p:ext uri="{BB962C8B-B14F-4D97-AF65-F5344CB8AC3E}">
        <p14:creationId xmlns:p14="http://schemas.microsoft.com/office/powerpoint/2010/main" val="2038981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ru-RU" sz="2000" dirty="0"/>
              <a:t>Рейтинг «Легкость ведения бизнеса»</a:t>
            </a:r>
            <a:r>
              <a:rPr lang="en-US" sz="2000" dirty="0"/>
              <a:t>: </a:t>
            </a:r>
            <a:r>
              <a:rPr lang="ru-RU" sz="2000" dirty="0"/>
              <a:t>основные характеристики</a:t>
            </a:r>
            <a:endParaRPr lang="es-PE" sz="2000" dirty="0"/>
          </a:p>
        </p:txBody>
      </p:sp>
      <p:sp>
        <p:nvSpPr>
          <p:cNvPr id="3" name="Marcador de contenido 2"/>
          <p:cNvSpPr>
            <a:spLocks noGrp="1"/>
          </p:cNvSpPr>
          <p:nvPr>
            <p:ph idx="1"/>
          </p:nvPr>
        </p:nvSpPr>
        <p:spPr>
          <a:xfrm>
            <a:off x="539552" y="1700808"/>
            <a:ext cx="8229600" cy="4857403"/>
          </a:xfrm>
        </p:spPr>
        <p:txBody>
          <a:bodyPr>
            <a:normAutofit/>
          </a:bodyPr>
          <a:lstStyle/>
          <a:p>
            <a:r>
              <a:rPr lang="ru-RU" sz="2400" dirty="0">
                <a:solidFill>
                  <a:schemeClr val="accent4">
                    <a:lumMod val="25000"/>
                  </a:schemeClr>
                </a:solidFill>
              </a:rPr>
              <a:t>С </a:t>
            </a:r>
            <a:r>
              <a:rPr lang="en-US" sz="2400" dirty="0">
                <a:solidFill>
                  <a:schemeClr val="accent4">
                    <a:lumMod val="25000"/>
                  </a:schemeClr>
                </a:solidFill>
              </a:rPr>
              <a:t>2005</a:t>
            </a:r>
            <a:r>
              <a:rPr lang="ru-RU" sz="2400" dirty="0">
                <a:solidFill>
                  <a:schemeClr val="accent4">
                    <a:lumMod val="25000"/>
                  </a:schemeClr>
                </a:solidFill>
              </a:rPr>
              <a:t> года</a:t>
            </a:r>
            <a:endParaRPr lang="en-US" sz="2400" dirty="0">
              <a:solidFill>
                <a:schemeClr val="accent4">
                  <a:lumMod val="25000"/>
                </a:schemeClr>
              </a:solidFill>
            </a:endParaRPr>
          </a:p>
          <a:p>
            <a:r>
              <a:rPr lang="ru-RU" sz="2400" dirty="0">
                <a:solidFill>
                  <a:schemeClr val="accent4">
                    <a:lumMod val="25000"/>
                  </a:schemeClr>
                </a:solidFill>
              </a:rPr>
              <a:t>Сопоставляются показатели </a:t>
            </a:r>
            <a:r>
              <a:rPr lang="en-US" sz="2400" dirty="0">
                <a:solidFill>
                  <a:schemeClr val="accent4">
                    <a:lumMod val="25000"/>
                  </a:schemeClr>
                </a:solidFill>
              </a:rPr>
              <a:t>189</a:t>
            </a:r>
            <a:r>
              <a:rPr lang="ru-RU" sz="2400" dirty="0">
                <a:solidFill>
                  <a:schemeClr val="accent4">
                    <a:lumMod val="25000"/>
                  </a:schemeClr>
                </a:solidFill>
              </a:rPr>
              <a:t> стран</a:t>
            </a:r>
            <a:endParaRPr lang="en-US" sz="2400" dirty="0">
              <a:solidFill>
                <a:schemeClr val="accent4">
                  <a:lumMod val="25000"/>
                </a:schemeClr>
              </a:solidFill>
            </a:endParaRPr>
          </a:p>
          <a:p>
            <a:r>
              <a:rPr lang="ru-RU" sz="2400" dirty="0">
                <a:solidFill>
                  <a:schemeClr val="accent4">
                    <a:lumMod val="25000"/>
                  </a:schemeClr>
                </a:solidFill>
              </a:rPr>
              <a:t>Основывается на трудах </a:t>
            </a:r>
            <a:r>
              <a:rPr lang="ru-RU" sz="2400" dirty="0" err="1">
                <a:solidFill>
                  <a:schemeClr val="accent4">
                    <a:lumMod val="25000"/>
                  </a:schemeClr>
                </a:solidFill>
              </a:rPr>
              <a:t>Дьянкова</a:t>
            </a:r>
            <a:r>
              <a:rPr lang="ru-RU" sz="2400" dirty="0">
                <a:solidFill>
                  <a:schemeClr val="accent4">
                    <a:lumMod val="25000"/>
                  </a:schemeClr>
                </a:solidFill>
              </a:rPr>
              <a:t> и других экономистов Всемирного банка</a:t>
            </a:r>
          </a:p>
          <a:p>
            <a:r>
              <a:rPr lang="ru-RU" sz="2400" dirty="0">
                <a:solidFill>
                  <a:schemeClr val="accent4">
                    <a:lumMod val="25000"/>
                  </a:schemeClr>
                </a:solidFill>
              </a:rPr>
              <a:t>Является средневзвешенным показателем множества различных компонентов</a:t>
            </a:r>
            <a:endParaRPr lang="en-US" sz="2400" dirty="0">
              <a:solidFill>
                <a:schemeClr val="accent4">
                  <a:lumMod val="25000"/>
                </a:schemeClr>
              </a:solidFill>
            </a:endParaRPr>
          </a:p>
          <a:p>
            <a:r>
              <a:rPr lang="en-US" sz="2400" dirty="0">
                <a:solidFill>
                  <a:schemeClr val="accent4">
                    <a:lumMod val="25000"/>
                  </a:schemeClr>
                </a:solidFill>
              </a:rPr>
              <a:t>10 </a:t>
            </a:r>
            <a:r>
              <a:rPr lang="ru-RU" sz="2400" dirty="0">
                <a:solidFill>
                  <a:schemeClr val="accent4">
                    <a:lumMod val="25000"/>
                  </a:schemeClr>
                </a:solidFill>
              </a:rPr>
              <a:t>групп показателей</a:t>
            </a:r>
            <a:endParaRPr lang="en-US" sz="2400" dirty="0">
              <a:solidFill>
                <a:schemeClr val="accent4">
                  <a:lumMod val="25000"/>
                </a:schemeClr>
              </a:solidFill>
            </a:endParaRPr>
          </a:p>
        </p:txBody>
      </p:sp>
      <p:sp>
        <p:nvSpPr>
          <p:cNvPr id="4" name="object 20"/>
          <p:cNvSpPr>
            <a:spLocks noChangeArrowheads="1"/>
          </p:cNvSpPr>
          <p:nvPr/>
        </p:nvSpPr>
        <p:spPr bwMode="auto">
          <a:xfrm>
            <a:off x="8388424" y="6082637"/>
            <a:ext cx="636588" cy="762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eaLnBrk="1" hangingPunct="1">
              <a:spcBef>
                <a:spcPct val="0"/>
              </a:spcBef>
            </a:pPr>
            <a:endParaRPr lang="en-US" altLang="en-US" dirty="0"/>
          </a:p>
        </p:txBody>
      </p:sp>
    </p:spTree>
    <p:extLst>
      <p:ext uri="{BB962C8B-B14F-4D97-AF65-F5344CB8AC3E}">
        <p14:creationId xmlns:p14="http://schemas.microsoft.com/office/powerpoint/2010/main" val="1123062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403648" y="260648"/>
            <a:ext cx="6120680" cy="504056"/>
          </a:xfrm>
        </p:spPr>
        <p:txBody>
          <a:bodyPr/>
          <a:lstStyle/>
          <a:p>
            <a:r>
              <a:rPr lang="ru-RU" sz="2400" dirty="0"/>
              <a:t>Рейтинг «Легкость ведения бизнеса»</a:t>
            </a:r>
            <a:endParaRPr lang="es-PE" sz="2400" dirty="0"/>
          </a:p>
        </p:txBody>
      </p:sp>
      <p:pic>
        <p:nvPicPr>
          <p:cNvPr id="4" name="Picture 3"/>
          <p:cNvPicPr>
            <a:picLocks noChangeAspect="1"/>
          </p:cNvPicPr>
          <p:nvPr/>
        </p:nvPicPr>
        <p:blipFill rotWithShape="1">
          <a:blip r:embed="rId2"/>
          <a:srcRect b="33535"/>
          <a:stretch/>
        </p:blipFill>
        <p:spPr>
          <a:xfrm>
            <a:off x="127728" y="1772817"/>
            <a:ext cx="8816535" cy="3240360"/>
          </a:xfrm>
          <a:prstGeom prst="rect">
            <a:avLst/>
          </a:prstGeom>
        </p:spPr>
      </p:pic>
      <p:sp>
        <p:nvSpPr>
          <p:cNvPr id="5" name="object 20"/>
          <p:cNvSpPr>
            <a:spLocks noChangeArrowheads="1"/>
          </p:cNvSpPr>
          <p:nvPr/>
        </p:nvSpPr>
        <p:spPr bwMode="auto">
          <a:xfrm>
            <a:off x="8388424" y="6082637"/>
            <a:ext cx="636588" cy="762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eaLnBrk="1" hangingPunct="1">
              <a:spcBef>
                <a:spcPct val="0"/>
              </a:spcBef>
            </a:pPr>
            <a:endParaRPr lang="en-US" altLang="en-US" dirty="0"/>
          </a:p>
        </p:txBody>
      </p:sp>
      <p:sp>
        <p:nvSpPr>
          <p:cNvPr id="6" name="TextBox 6">
            <a:extLst>
              <a:ext uri="{FF2B5EF4-FFF2-40B4-BE49-F238E27FC236}">
                <a16:creationId xmlns:a16="http://schemas.microsoft.com/office/drawing/2014/main" id="{1F2C2502-0EAD-234C-9FC9-807A03104389}"/>
              </a:ext>
            </a:extLst>
          </p:cNvPr>
          <p:cNvSpPr txBox="1"/>
          <p:nvPr/>
        </p:nvSpPr>
        <p:spPr>
          <a:xfrm>
            <a:off x="1847180" y="1412776"/>
            <a:ext cx="7117308" cy="4104456"/>
          </a:xfrm>
          <a:prstGeom prst="rect">
            <a:avLst/>
          </a:prstGeom>
          <a:solidFill>
            <a:srgbClr val="FFCC66"/>
          </a:solidFill>
        </p:spPr>
        <p:txBody>
          <a:bodyPr wrap="square" lIns="0" tIns="0" rIns="0" bIns="0" rtlCol="0">
            <a:noAutofit/>
          </a:bodyPr>
          <a:lstStyle/>
          <a:p>
            <a:pPr marL="171450" indent="-171450" fontAlgn="base">
              <a:spcBef>
                <a:spcPct val="0"/>
              </a:spcBef>
              <a:spcAft>
                <a:spcPct val="0"/>
              </a:spcAft>
              <a:buFont typeface="Arial" pitchFamily="34" charset="0"/>
              <a:buChar char="•"/>
            </a:pPr>
            <a:r>
              <a:rPr lang="ru-RU" sz="1400" dirty="0">
                <a:solidFill>
                  <a:prstClr val="black"/>
                </a:solidFill>
                <a:latin typeface="+mj-lt"/>
                <a:cs typeface="Arial" charset="0"/>
              </a:rPr>
              <a:t>Действия, временные и финансовые затраты и минимальный оплаченный капитал, необходимые для создания предприятия</a:t>
            </a:r>
          </a:p>
          <a:p>
            <a:pPr marL="171450" indent="-171450" fontAlgn="base">
              <a:spcBef>
                <a:spcPct val="0"/>
              </a:spcBef>
              <a:spcAft>
                <a:spcPct val="0"/>
              </a:spcAft>
              <a:buFont typeface="Arial" pitchFamily="34" charset="0"/>
              <a:buChar char="•"/>
            </a:pPr>
            <a:r>
              <a:rPr lang="ru-RU" sz="1400" dirty="0">
                <a:solidFill>
                  <a:prstClr val="black"/>
                </a:solidFill>
                <a:latin typeface="+mj-lt"/>
                <a:cs typeface="Arial" charset="0"/>
              </a:rPr>
              <a:t>Действия, временные и финансовые затраты, необходимые для выполнения всех формальностей, связанных со строительством склада</a:t>
            </a:r>
          </a:p>
          <a:p>
            <a:pPr marL="171450" indent="-171450" fontAlgn="base">
              <a:spcBef>
                <a:spcPct val="0"/>
              </a:spcBef>
              <a:spcAft>
                <a:spcPct val="0"/>
              </a:spcAft>
              <a:buFont typeface="Arial" pitchFamily="34" charset="0"/>
              <a:buChar char="•"/>
            </a:pPr>
            <a:r>
              <a:rPr lang="ru-RU" sz="1400" dirty="0">
                <a:solidFill>
                  <a:prstClr val="black"/>
                </a:solidFill>
                <a:latin typeface="+mj-lt"/>
                <a:cs typeface="Arial" charset="0"/>
              </a:rPr>
              <a:t>Действия, временные и финансовые затраты, необходимые для подключения к электросети</a:t>
            </a:r>
          </a:p>
          <a:p>
            <a:pPr marL="171450" indent="-171450" fontAlgn="base">
              <a:spcBef>
                <a:spcPct val="0"/>
              </a:spcBef>
              <a:spcAft>
                <a:spcPct val="0"/>
              </a:spcAft>
              <a:buFont typeface="Arial" pitchFamily="34" charset="0"/>
              <a:buChar char="•"/>
            </a:pPr>
            <a:r>
              <a:rPr lang="ru-RU" sz="1400" dirty="0">
                <a:solidFill>
                  <a:prstClr val="black"/>
                </a:solidFill>
                <a:latin typeface="+mj-lt"/>
                <a:cs typeface="Arial" charset="0"/>
              </a:rPr>
              <a:t>Действия, временные и финансовые затраты, необходимые для передачи собственности</a:t>
            </a:r>
          </a:p>
          <a:p>
            <a:pPr marL="171450" indent="-171450" fontAlgn="base">
              <a:spcBef>
                <a:spcPct val="0"/>
              </a:spcBef>
              <a:spcAft>
                <a:spcPct val="0"/>
              </a:spcAft>
              <a:buFont typeface="Arial" pitchFamily="34" charset="0"/>
              <a:buChar char="•"/>
            </a:pPr>
            <a:r>
              <a:rPr lang="ru-RU" sz="1400" dirty="0">
                <a:solidFill>
                  <a:prstClr val="black"/>
                </a:solidFill>
                <a:latin typeface="+mj-lt"/>
                <a:cs typeface="Arial" charset="0"/>
              </a:rPr>
              <a:t>Законодательство о движимом обеспечении и системы кредитной информации</a:t>
            </a:r>
          </a:p>
          <a:p>
            <a:pPr marL="171450" indent="-171450" fontAlgn="base">
              <a:spcBef>
                <a:spcPct val="0"/>
              </a:spcBef>
              <a:spcAft>
                <a:spcPct val="0"/>
              </a:spcAft>
              <a:buFont typeface="Arial" pitchFamily="34" charset="0"/>
              <a:buChar char="•"/>
            </a:pPr>
            <a:r>
              <a:rPr lang="ru-RU" sz="1400" dirty="0">
                <a:solidFill>
                  <a:prstClr val="black"/>
                </a:solidFill>
                <a:latin typeface="+mj-lt"/>
                <a:cs typeface="Arial" charset="0"/>
              </a:rPr>
              <a:t>Права миноритарных акционеров в сделках с третьими лицами</a:t>
            </a:r>
          </a:p>
          <a:p>
            <a:pPr marL="171450" indent="-171450" fontAlgn="base">
              <a:spcBef>
                <a:spcPct val="0"/>
              </a:spcBef>
              <a:spcAft>
                <a:spcPct val="0"/>
              </a:spcAft>
              <a:buFont typeface="Arial" pitchFamily="34" charset="0"/>
              <a:buChar char="•"/>
            </a:pPr>
            <a:r>
              <a:rPr lang="ru-RU" sz="1400" dirty="0">
                <a:solidFill>
                  <a:prstClr val="black"/>
                </a:solidFill>
                <a:latin typeface="+mj-lt"/>
                <a:cs typeface="Arial" charset="0"/>
              </a:rPr>
              <a:t>Платежи и временные затраты, необходимые для выполнения компанией требований всех налоговых правил, а также применяемая общая налоговая ставка</a:t>
            </a:r>
          </a:p>
          <a:p>
            <a:pPr marL="171450" indent="-171450" fontAlgn="base">
              <a:spcBef>
                <a:spcPct val="0"/>
              </a:spcBef>
              <a:spcAft>
                <a:spcPct val="0"/>
              </a:spcAft>
              <a:buFont typeface="Arial" pitchFamily="34" charset="0"/>
              <a:buChar char="•"/>
            </a:pPr>
            <a:r>
              <a:rPr lang="ru-RU" sz="1400" dirty="0">
                <a:solidFill>
                  <a:prstClr val="black"/>
                </a:solidFill>
                <a:latin typeface="+mj-lt"/>
                <a:cs typeface="Arial" charset="0"/>
              </a:rPr>
              <a:t>Документы, временные и финансовые затраты, необходимые для экспорта и импорта товаров морским путем</a:t>
            </a:r>
          </a:p>
          <a:p>
            <a:pPr marL="171450" indent="-171450" fontAlgn="base">
              <a:spcBef>
                <a:spcPct val="0"/>
              </a:spcBef>
              <a:spcAft>
                <a:spcPct val="0"/>
              </a:spcAft>
              <a:buFont typeface="Arial" pitchFamily="34" charset="0"/>
              <a:buChar char="•"/>
            </a:pPr>
            <a:r>
              <a:rPr lang="ru-RU" sz="1400" dirty="0">
                <a:solidFill>
                  <a:prstClr val="black"/>
                </a:solidFill>
                <a:latin typeface="+mj-lt"/>
                <a:cs typeface="Arial" charset="0"/>
              </a:rPr>
              <a:t>Действия, временные и финансовые затраты, необходимые для разрешения коммерческого спора</a:t>
            </a:r>
          </a:p>
          <a:p>
            <a:pPr marL="171450" indent="-171450" fontAlgn="base">
              <a:spcBef>
                <a:spcPct val="0"/>
              </a:spcBef>
              <a:spcAft>
                <a:spcPct val="0"/>
              </a:spcAft>
              <a:buFont typeface="Arial" pitchFamily="34" charset="0"/>
              <a:buChar char="•"/>
            </a:pPr>
            <a:r>
              <a:rPr lang="ru-RU" sz="1400" dirty="0">
                <a:solidFill>
                  <a:prstClr val="black"/>
                </a:solidFill>
                <a:latin typeface="+mj-lt"/>
                <a:cs typeface="Arial" charset="0"/>
              </a:rPr>
              <a:t>Временные и финансовые затраты, связанные с признанием предприятия коммерчески несостоятельным, результаты признания предприятия должником и темпы восстановления его платежеспособности</a:t>
            </a:r>
          </a:p>
        </p:txBody>
      </p:sp>
      <p:sp>
        <p:nvSpPr>
          <p:cNvPr id="7" name="TextBox 5">
            <a:extLst>
              <a:ext uri="{FF2B5EF4-FFF2-40B4-BE49-F238E27FC236}">
                <a16:creationId xmlns:a16="http://schemas.microsoft.com/office/drawing/2014/main" id="{C738F40E-C596-DD42-B312-729B184CA989}"/>
              </a:ext>
            </a:extLst>
          </p:cNvPr>
          <p:cNvSpPr txBox="1"/>
          <p:nvPr/>
        </p:nvSpPr>
        <p:spPr>
          <a:xfrm>
            <a:off x="228660" y="2636912"/>
            <a:ext cx="1440160" cy="1440160"/>
          </a:xfrm>
          <a:prstGeom prst="rect">
            <a:avLst/>
          </a:prstGeom>
          <a:solidFill>
            <a:srgbClr val="00B0F0"/>
          </a:solidFill>
        </p:spPr>
        <p:txBody>
          <a:bodyPr wrap="square" lIns="0" tIns="0" rIns="0" bIns="0" rtlCol="0">
            <a:noAutofit/>
          </a:bodyPr>
          <a:lstStyle/>
          <a:p>
            <a:pPr>
              <a:lnSpc>
                <a:spcPts val="1800"/>
              </a:lnSpc>
            </a:pPr>
            <a:endParaRPr lang="ru-RU" sz="900" dirty="0"/>
          </a:p>
          <a:p>
            <a:pPr algn="ctr">
              <a:lnSpc>
                <a:spcPts val="1800"/>
              </a:lnSpc>
            </a:pPr>
            <a:r>
              <a:rPr lang="ru-RU" sz="1400" b="1" dirty="0">
                <a:solidFill>
                  <a:schemeClr val="bg1"/>
                </a:solidFill>
              </a:rPr>
              <a:t>Какие аспекты охватывает обзор </a:t>
            </a:r>
            <a:r>
              <a:rPr lang="ru-RU" sz="1400" b="1" i="1" dirty="0">
                <a:solidFill>
                  <a:schemeClr val="bg1"/>
                </a:solidFill>
              </a:rPr>
              <a:t>«Ведение б</a:t>
            </a:r>
            <a:r>
              <a:rPr lang="ru-RU" sz="1400" b="1" dirty="0">
                <a:solidFill>
                  <a:schemeClr val="bg1"/>
                </a:solidFill>
                <a:cs typeface="Arial" charset="0"/>
              </a:rPr>
              <a:t>и</a:t>
            </a:r>
            <a:r>
              <a:rPr lang="ru-RU" sz="1400" b="1" i="1" dirty="0">
                <a:solidFill>
                  <a:schemeClr val="bg1"/>
                </a:solidFill>
              </a:rPr>
              <a:t>знеса» (</a:t>
            </a:r>
            <a:r>
              <a:rPr lang="en-US" sz="1400" b="1" i="1" dirty="0">
                <a:solidFill>
                  <a:schemeClr val="bg1"/>
                </a:solidFill>
              </a:rPr>
              <a:t>Doing Business</a:t>
            </a:r>
            <a:r>
              <a:rPr lang="ru-RU" sz="1400" i="1" dirty="0">
                <a:solidFill>
                  <a:schemeClr val="bg1"/>
                </a:solidFill>
              </a:rPr>
              <a:t>)</a:t>
            </a:r>
          </a:p>
        </p:txBody>
      </p:sp>
    </p:spTree>
    <p:extLst>
      <p:ext uri="{BB962C8B-B14F-4D97-AF65-F5344CB8AC3E}">
        <p14:creationId xmlns:p14="http://schemas.microsoft.com/office/powerpoint/2010/main" val="2495940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259632" y="260648"/>
            <a:ext cx="6624736" cy="504056"/>
          </a:xfrm>
        </p:spPr>
        <p:txBody>
          <a:bodyPr/>
          <a:lstStyle/>
          <a:p>
            <a:r>
              <a:rPr lang="ru-RU" sz="1800" dirty="0"/>
              <a:t>Рейтинг «Легкость ведения бизнеса в Казахстане»</a:t>
            </a:r>
            <a:endParaRPr lang="es-PE" sz="1800" dirty="0"/>
          </a:p>
        </p:txBody>
      </p:sp>
      <p:sp>
        <p:nvSpPr>
          <p:cNvPr id="6" name="object 20"/>
          <p:cNvSpPr>
            <a:spLocks noChangeArrowheads="1"/>
          </p:cNvSpPr>
          <p:nvPr/>
        </p:nvSpPr>
        <p:spPr bwMode="auto">
          <a:xfrm>
            <a:off x="8388424" y="6082637"/>
            <a:ext cx="636588" cy="762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eaLnBrk="1" hangingPunct="1">
              <a:spcBef>
                <a:spcPct val="0"/>
              </a:spcBef>
            </a:pPr>
            <a:endParaRPr lang="en-US" altLang="en-US" dirty="0"/>
          </a:p>
        </p:txBody>
      </p:sp>
      <p:pic>
        <p:nvPicPr>
          <p:cNvPr id="18" name="Объект 17">
            <a:extLst>
              <a:ext uri="{FF2B5EF4-FFF2-40B4-BE49-F238E27FC236}">
                <a16:creationId xmlns:a16="http://schemas.microsoft.com/office/drawing/2014/main" id="{70C62BBD-F8A1-2E4A-A0DB-5E5F8E7A1543}"/>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1799" y="992739"/>
            <a:ext cx="8680402" cy="5073378"/>
          </a:xfrm>
        </p:spPr>
      </p:pic>
    </p:spTree>
    <p:extLst>
      <p:ext uri="{BB962C8B-B14F-4D97-AF65-F5344CB8AC3E}">
        <p14:creationId xmlns:p14="http://schemas.microsoft.com/office/powerpoint/2010/main" val="3351927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856CFC8-C3DE-1042-9C0A-1ECE54D8B466}"/>
              </a:ext>
            </a:extLst>
          </p:cNvPr>
          <p:cNvSpPr>
            <a:spLocks noGrp="1"/>
          </p:cNvSpPr>
          <p:nvPr>
            <p:ph type="title"/>
          </p:nvPr>
        </p:nvSpPr>
        <p:spPr>
          <a:xfrm>
            <a:off x="1331640" y="260648"/>
            <a:ext cx="6408712" cy="504056"/>
          </a:xfrm>
        </p:spPr>
        <p:txBody>
          <a:bodyPr/>
          <a:lstStyle/>
          <a:p>
            <a:r>
              <a:rPr lang="ru-RU" sz="2000" dirty="0"/>
              <a:t>Рейтинг «Легкость ведения бизнеса в Боливии»</a:t>
            </a:r>
          </a:p>
        </p:txBody>
      </p:sp>
      <p:pic>
        <p:nvPicPr>
          <p:cNvPr id="6" name="Объект 5">
            <a:extLst>
              <a:ext uri="{FF2B5EF4-FFF2-40B4-BE49-F238E27FC236}">
                <a16:creationId xmlns:a16="http://schemas.microsoft.com/office/drawing/2014/main" id="{153FFC3D-CAA0-2041-9583-A29CB992779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9512" y="1142528"/>
            <a:ext cx="8784976" cy="5109520"/>
          </a:xfrm>
        </p:spPr>
      </p:pic>
    </p:spTree>
    <p:extLst>
      <p:ext uri="{BB962C8B-B14F-4D97-AF65-F5344CB8AC3E}">
        <p14:creationId xmlns:p14="http://schemas.microsoft.com/office/powerpoint/2010/main" val="1606084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z="2000" dirty="0"/>
              <a:t>Адвокационная и лоббистская деятельность</a:t>
            </a:r>
            <a:endParaRPr lang="en-GB" sz="2000" dirty="0"/>
          </a:p>
        </p:txBody>
      </p:sp>
      <p:sp>
        <p:nvSpPr>
          <p:cNvPr id="3" name="Content Placeholder 2"/>
          <p:cNvSpPr>
            <a:spLocks noGrp="1"/>
          </p:cNvSpPr>
          <p:nvPr>
            <p:ph idx="1"/>
          </p:nvPr>
        </p:nvSpPr>
        <p:spPr/>
        <p:txBody>
          <a:bodyPr>
            <a:normAutofit fontScale="92500"/>
          </a:bodyPr>
          <a:lstStyle/>
          <a:p>
            <a:r>
              <a:rPr lang="ru-RU" dirty="0"/>
              <a:t>Адвокационные и лоббистские кампании преследуют общую цель</a:t>
            </a:r>
            <a:r>
              <a:rPr lang="en-GB" dirty="0"/>
              <a:t>:</a:t>
            </a:r>
          </a:p>
          <a:p>
            <a:pPr marL="0" indent="0">
              <a:buNone/>
            </a:pPr>
            <a:r>
              <a:rPr lang="en-GB" dirty="0"/>
              <a:t> </a:t>
            </a:r>
          </a:p>
          <a:p>
            <a:pPr marL="0" indent="0" algn="ctr">
              <a:buNone/>
            </a:pPr>
            <a:r>
              <a:rPr lang="ru-RU" b="1" dirty="0">
                <a:solidFill>
                  <a:schemeClr val="accent1"/>
                </a:solidFill>
              </a:rPr>
              <a:t>Улучшить условия для ведения бизнеса</a:t>
            </a:r>
            <a:endParaRPr lang="en-GB" b="1" dirty="0">
              <a:solidFill>
                <a:schemeClr val="accent1"/>
              </a:solidFill>
            </a:endParaRPr>
          </a:p>
          <a:p>
            <a:pPr marL="0" indent="0">
              <a:buNone/>
            </a:pPr>
            <a:endParaRPr lang="en-GB" dirty="0"/>
          </a:p>
          <a:p>
            <a:pPr marL="0" indent="0" algn="ctr">
              <a:buNone/>
            </a:pPr>
            <a:r>
              <a:rPr lang="ru-RU" dirty="0"/>
              <a:t>Что это? Как это можно оценить? Могу ли я получить данные для проведения обоснованных адвокационных и лоббистских кампаний</a:t>
            </a:r>
            <a:r>
              <a:rPr lang="en-GB" dirty="0"/>
              <a:t>?</a:t>
            </a:r>
          </a:p>
        </p:txBody>
      </p:sp>
    </p:spTree>
    <p:extLst>
      <p:ext uri="{BB962C8B-B14F-4D97-AF65-F5344CB8AC3E}">
        <p14:creationId xmlns:p14="http://schemas.microsoft.com/office/powerpoint/2010/main" val="3147519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ru-RU" sz="1400" dirty="0"/>
              <a:t>«Благоприятные условия для жизнеспособных предприятий», </a:t>
            </a:r>
            <a:br>
              <a:rPr lang="ru-RU" sz="1400" dirty="0"/>
            </a:br>
            <a:r>
              <a:rPr lang="ru-RU" sz="1400" dirty="0"/>
              <a:t>комплект материалов МОТ</a:t>
            </a:r>
            <a:endParaRPr lang="es-PE" sz="1400" dirty="0"/>
          </a:p>
        </p:txBody>
      </p:sp>
      <p:sp>
        <p:nvSpPr>
          <p:cNvPr id="3" name="Marcador de contenido 2"/>
          <p:cNvSpPr>
            <a:spLocks noGrp="1"/>
          </p:cNvSpPr>
          <p:nvPr>
            <p:ph idx="1"/>
          </p:nvPr>
        </p:nvSpPr>
        <p:spPr/>
        <p:txBody>
          <a:bodyPr>
            <a:normAutofit/>
          </a:bodyPr>
          <a:lstStyle/>
          <a:p>
            <a:r>
              <a:rPr lang="ru-RU" sz="1800" dirty="0">
                <a:solidFill>
                  <a:schemeClr val="accent4">
                    <a:lumMod val="25000"/>
                  </a:schemeClr>
                </a:solidFill>
                <a:latin typeface="+mj-lt"/>
              </a:rPr>
              <a:t>МОТ разработала собственный инструмент оценки под названием «Благоприятные условия для жизнеспособных предприятий» (БУЖП) (</a:t>
            </a:r>
            <a:r>
              <a:rPr lang="en-US" sz="1800" dirty="0">
                <a:solidFill>
                  <a:schemeClr val="accent4">
                    <a:lumMod val="25000"/>
                  </a:schemeClr>
                </a:solidFill>
                <a:latin typeface="+mj-lt"/>
              </a:rPr>
              <a:t>Enabling Environment for Sustainable Enterprises</a:t>
            </a:r>
            <a:r>
              <a:rPr lang="ru-RU" sz="1800" dirty="0">
                <a:solidFill>
                  <a:schemeClr val="accent4">
                    <a:lumMod val="25000"/>
                  </a:schemeClr>
                </a:solidFill>
                <a:latin typeface="+mj-lt"/>
              </a:rPr>
              <a:t> –</a:t>
            </a:r>
            <a:r>
              <a:rPr lang="en-US" sz="1800" dirty="0">
                <a:solidFill>
                  <a:schemeClr val="accent4">
                    <a:lumMod val="25000"/>
                  </a:schemeClr>
                </a:solidFill>
                <a:latin typeface="+mj-lt"/>
              </a:rPr>
              <a:t> EESE)</a:t>
            </a:r>
            <a:r>
              <a:rPr lang="ru-RU" sz="1800" dirty="0">
                <a:solidFill>
                  <a:schemeClr val="accent4">
                    <a:lumMod val="25000"/>
                  </a:schemeClr>
                </a:solidFill>
                <a:latin typeface="+mj-lt"/>
              </a:rPr>
              <a:t>, с помощью которого можно на основе имеющегося фактического материала определять рекомендации относительно улучшения бизнес-среды. В данном инструменте основное внимание сосредоточено на политических, экономических, социальных и экологических аспектах предпринимательской деятельности.</a:t>
            </a:r>
            <a:endParaRPr lang="en-GB" sz="1800" dirty="0">
              <a:solidFill>
                <a:schemeClr val="accent4">
                  <a:lumMod val="25000"/>
                </a:schemeClr>
              </a:solidFill>
              <a:latin typeface="+mj-lt"/>
            </a:endParaRPr>
          </a:p>
          <a:p>
            <a:endParaRPr lang="es-PE" sz="1800" dirty="0">
              <a:solidFill>
                <a:schemeClr val="accent4">
                  <a:lumMod val="25000"/>
                </a:schemeClr>
              </a:solidFill>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7664" y="3842753"/>
            <a:ext cx="5870575" cy="229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a:extLst>
              <a:ext uri="{FF2B5EF4-FFF2-40B4-BE49-F238E27FC236}">
                <a16:creationId xmlns:a16="http://schemas.microsoft.com/office/drawing/2014/main" id="{BAD48FBB-E6A6-8842-9A39-3C1DFAE75998}"/>
              </a:ext>
            </a:extLst>
          </p:cNvPr>
          <p:cNvSpPr txBox="1"/>
          <p:nvPr/>
        </p:nvSpPr>
        <p:spPr>
          <a:xfrm>
            <a:off x="611560" y="6381328"/>
            <a:ext cx="8070992" cy="369332"/>
          </a:xfrm>
          <a:prstGeom prst="rect">
            <a:avLst/>
          </a:prstGeom>
          <a:noFill/>
        </p:spPr>
        <p:txBody>
          <a:bodyPr wrap="none" rtlCol="0">
            <a:spAutoFit/>
          </a:bodyPr>
          <a:lstStyle/>
          <a:p>
            <a:r>
              <a:rPr lang="ru-RU" dirty="0">
                <a:solidFill>
                  <a:schemeClr val="accent1"/>
                </a:solidFill>
              </a:rPr>
              <a:t>Более подробная информация</a:t>
            </a:r>
            <a:r>
              <a:rPr lang="en-GB" dirty="0">
                <a:solidFill>
                  <a:schemeClr val="accent1"/>
                </a:solidFill>
              </a:rPr>
              <a:t>: www.ilo.org/eese and http://eese-toolkit.itcilo.org</a:t>
            </a:r>
          </a:p>
        </p:txBody>
      </p:sp>
    </p:spTree>
    <p:extLst>
      <p:ext uri="{BB962C8B-B14F-4D97-AF65-F5344CB8AC3E}">
        <p14:creationId xmlns:p14="http://schemas.microsoft.com/office/powerpoint/2010/main" val="3467406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fontAlgn="auto">
              <a:spcBef>
                <a:spcPts val="0"/>
              </a:spcBef>
              <a:spcAft>
                <a:spcPts val="0"/>
              </a:spcAft>
            </a:pPr>
            <a:r>
              <a:rPr lang="ru-RU" sz="2000" dirty="0">
                <a:latin typeface="Calibri"/>
              </a:rPr>
              <a:t>Мы распределили 17 составляющих по 4 аспектам и 5 «контекстам»</a:t>
            </a:r>
            <a:endParaRPr lang="en-US" sz="2000" dirty="0">
              <a:latin typeface="Calibri"/>
            </a:endParaRPr>
          </a:p>
        </p:txBody>
      </p:sp>
      <p:sp>
        <p:nvSpPr>
          <p:cNvPr id="4" name="object 17"/>
          <p:cNvSpPr/>
          <p:nvPr/>
        </p:nvSpPr>
        <p:spPr>
          <a:xfrm>
            <a:off x="2956560" y="855345"/>
            <a:ext cx="3060065" cy="3059937"/>
          </a:xfrm>
          <a:custGeom>
            <a:avLst/>
            <a:gdLst/>
            <a:ahLst/>
            <a:cxnLst/>
            <a:rect l="l" t="t" r="r" b="b"/>
            <a:pathLst>
              <a:path w="3060065" h="3059937">
                <a:moveTo>
                  <a:pt x="0" y="1529968"/>
                </a:moveTo>
                <a:lnTo>
                  <a:pt x="5072" y="1655443"/>
                </a:lnTo>
                <a:lnTo>
                  <a:pt x="20025" y="1778126"/>
                </a:lnTo>
                <a:lnTo>
                  <a:pt x="44467" y="1897622"/>
                </a:lnTo>
                <a:lnTo>
                  <a:pt x="78003" y="2013539"/>
                </a:lnTo>
                <a:lnTo>
                  <a:pt x="120239" y="2125481"/>
                </a:lnTo>
                <a:lnTo>
                  <a:pt x="170781" y="2233056"/>
                </a:lnTo>
                <a:lnTo>
                  <a:pt x="229235" y="2335870"/>
                </a:lnTo>
                <a:lnTo>
                  <a:pt x="295208" y="2433528"/>
                </a:lnTo>
                <a:lnTo>
                  <a:pt x="368306" y="2525637"/>
                </a:lnTo>
                <a:lnTo>
                  <a:pt x="448135" y="2611802"/>
                </a:lnTo>
                <a:lnTo>
                  <a:pt x="534300" y="2691631"/>
                </a:lnTo>
                <a:lnTo>
                  <a:pt x="626409" y="2764729"/>
                </a:lnTo>
                <a:lnTo>
                  <a:pt x="724067" y="2830702"/>
                </a:lnTo>
                <a:lnTo>
                  <a:pt x="826881" y="2889156"/>
                </a:lnTo>
                <a:lnTo>
                  <a:pt x="934456" y="2939698"/>
                </a:lnTo>
                <a:lnTo>
                  <a:pt x="1046398" y="2981934"/>
                </a:lnTo>
                <a:lnTo>
                  <a:pt x="1162315" y="3015470"/>
                </a:lnTo>
                <a:lnTo>
                  <a:pt x="1281811" y="3039912"/>
                </a:lnTo>
                <a:lnTo>
                  <a:pt x="1404494" y="3054865"/>
                </a:lnTo>
                <a:lnTo>
                  <a:pt x="1529968" y="3059937"/>
                </a:lnTo>
                <a:lnTo>
                  <a:pt x="1655461" y="3054865"/>
                </a:lnTo>
                <a:lnTo>
                  <a:pt x="1778160" y="3039912"/>
                </a:lnTo>
                <a:lnTo>
                  <a:pt x="1897671" y="3015470"/>
                </a:lnTo>
                <a:lnTo>
                  <a:pt x="2013601" y="2981934"/>
                </a:lnTo>
                <a:lnTo>
                  <a:pt x="2125555" y="2939698"/>
                </a:lnTo>
                <a:lnTo>
                  <a:pt x="2233140" y="2889156"/>
                </a:lnTo>
                <a:lnTo>
                  <a:pt x="2335962" y="2830702"/>
                </a:lnTo>
                <a:lnTo>
                  <a:pt x="2433627" y="2764729"/>
                </a:lnTo>
                <a:lnTo>
                  <a:pt x="2525742" y="2691631"/>
                </a:lnTo>
                <a:lnTo>
                  <a:pt x="2611913" y="2611802"/>
                </a:lnTo>
                <a:lnTo>
                  <a:pt x="2691746" y="2525637"/>
                </a:lnTo>
                <a:lnTo>
                  <a:pt x="2764847" y="2433528"/>
                </a:lnTo>
                <a:lnTo>
                  <a:pt x="2830823" y="2335870"/>
                </a:lnTo>
                <a:lnTo>
                  <a:pt x="2889280" y="2233056"/>
                </a:lnTo>
                <a:lnTo>
                  <a:pt x="2939823" y="2125481"/>
                </a:lnTo>
                <a:lnTo>
                  <a:pt x="2982060" y="2013539"/>
                </a:lnTo>
                <a:lnTo>
                  <a:pt x="3015596" y="1897622"/>
                </a:lnTo>
                <a:lnTo>
                  <a:pt x="3040038" y="1778126"/>
                </a:lnTo>
                <a:lnTo>
                  <a:pt x="3054992" y="1655443"/>
                </a:lnTo>
                <a:lnTo>
                  <a:pt x="3060065" y="1529968"/>
                </a:lnTo>
                <a:lnTo>
                  <a:pt x="3054992" y="1404476"/>
                </a:lnTo>
                <a:lnTo>
                  <a:pt x="3040038" y="1281780"/>
                </a:lnTo>
                <a:lnTo>
                  <a:pt x="3015596" y="1162273"/>
                </a:lnTo>
                <a:lnTo>
                  <a:pt x="2982060" y="1046349"/>
                </a:lnTo>
                <a:lnTo>
                  <a:pt x="2939823" y="934402"/>
                </a:lnTo>
                <a:lnTo>
                  <a:pt x="2889280" y="826825"/>
                </a:lnTo>
                <a:lnTo>
                  <a:pt x="2830823" y="724011"/>
                </a:lnTo>
                <a:lnTo>
                  <a:pt x="2764847" y="626354"/>
                </a:lnTo>
                <a:lnTo>
                  <a:pt x="2691746" y="534249"/>
                </a:lnTo>
                <a:lnTo>
                  <a:pt x="2611913" y="448087"/>
                </a:lnTo>
                <a:lnTo>
                  <a:pt x="2525742" y="368264"/>
                </a:lnTo>
                <a:lnTo>
                  <a:pt x="2433627" y="295172"/>
                </a:lnTo>
                <a:lnTo>
                  <a:pt x="2335962" y="229205"/>
                </a:lnTo>
                <a:lnTo>
                  <a:pt x="2233140" y="170757"/>
                </a:lnTo>
                <a:lnTo>
                  <a:pt x="2125555" y="120221"/>
                </a:lnTo>
                <a:lnTo>
                  <a:pt x="2013601" y="77991"/>
                </a:lnTo>
                <a:lnTo>
                  <a:pt x="1897671" y="44460"/>
                </a:lnTo>
                <a:lnTo>
                  <a:pt x="1778160" y="20022"/>
                </a:lnTo>
                <a:lnTo>
                  <a:pt x="1655461" y="5071"/>
                </a:lnTo>
                <a:lnTo>
                  <a:pt x="1529968" y="0"/>
                </a:lnTo>
                <a:lnTo>
                  <a:pt x="1404494" y="5071"/>
                </a:lnTo>
                <a:lnTo>
                  <a:pt x="1281811" y="20022"/>
                </a:lnTo>
                <a:lnTo>
                  <a:pt x="1162315" y="44460"/>
                </a:lnTo>
                <a:lnTo>
                  <a:pt x="1046398" y="77991"/>
                </a:lnTo>
                <a:lnTo>
                  <a:pt x="934456" y="120221"/>
                </a:lnTo>
                <a:lnTo>
                  <a:pt x="826881" y="170757"/>
                </a:lnTo>
                <a:lnTo>
                  <a:pt x="724067" y="229205"/>
                </a:lnTo>
                <a:lnTo>
                  <a:pt x="626409" y="295172"/>
                </a:lnTo>
                <a:lnTo>
                  <a:pt x="534300" y="368264"/>
                </a:lnTo>
                <a:lnTo>
                  <a:pt x="448135" y="448087"/>
                </a:lnTo>
                <a:lnTo>
                  <a:pt x="368306" y="534249"/>
                </a:lnTo>
                <a:lnTo>
                  <a:pt x="295208" y="626354"/>
                </a:lnTo>
                <a:lnTo>
                  <a:pt x="229235" y="724011"/>
                </a:lnTo>
                <a:lnTo>
                  <a:pt x="170781" y="826825"/>
                </a:lnTo>
                <a:lnTo>
                  <a:pt x="120239" y="934402"/>
                </a:lnTo>
                <a:lnTo>
                  <a:pt x="78003" y="1046349"/>
                </a:lnTo>
                <a:lnTo>
                  <a:pt x="44467" y="1162273"/>
                </a:lnTo>
                <a:lnTo>
                  <a:pt x="20025" y="1281780"/>
                </a:lnTo>
                <a:lnTo>
                  <a:pt x="5072" y="1404476"/>
                </a:lnTo>
                <a:lnTo>
                  <a:pt x="0" y="1529968"/>
                </a:lnTo>
                <a:close/>
              </a:path>
            </a:pathLst>
          </a:custGeom>
          <a:solidFill>
            <a:srgbClr val="006FC0"/>
          </a:solidFill>
        </p:spPr>
        <p:txBody>
          <a:bodyPr wrap="square" lIns="0" tIns="0" rIns="0" bIns="0" rtlCol="0">
            <a:noAutofit/>
          </a:bodyPr>
          <a:lstStyle/>
          <a:p>
            <a:pPr fontAlgn="auto">
              <a:spcBef>
                <a:spcPts val="0"/>
              </a:spcBef>
              <a:spcAft>
                <a:spcPts val="0"/>
              </a:spcAft>
            </a:pPr>
            <a:endParaRPr dirty="0">
              <a:solidFill>
                <a:prstClr val="black"/>
              </a:solidFill>
              <a:latin typeface="Calibri"/>
              <a:cs typeface="+mn-cs"/>
            </a:endParaRPr>
          </a:p>
        </p:txBody>
      </p:sp>
      <p:sp>
        <p:nvSpPr>
          <p:cNvPr id="5" name="object 18"/>
          <p:cNvSpPr/>
          <p:nvPr/>
        </p:nvSpPr>
        <p:spPr>
          <a:xfrm>
            <a:off x="4203827" y="2101850"/>
            <a:ext cx="3059938" cy="3059938"/>
          </a:xfrm>
          <a:custGeom>
            <a:avLst/>
            <a:gdLst/>
            <a:ahLst/>
            <a:cxnLst/>
            <a:rect l="l" t="t" r="r" b="b"/>
            <a:pathLst>
              <a:path w="3059938" h="3059938">
                <a:moveTo>
                  <a:pt x="0" y="1529969"/>
                </a:moveTo>
                <a:lnTo>
                  <a:pt x="5071" y="1655443"/>
                </a:lnTo>
                <a:lnTo>
                  <a:pt x="20022" y="1778126"/>
                </a:lnTo>
                <a:lnTo>
                  <a:pt x="44460" y="1897622"/>
                </a:lnTo>
                <a:lnTo>
                  <a:pt x="77991" y="2013539"/>
                </a:lnTo>
                <a:lnTo>
                  <a:pt x="120221" y="2125481"/>
                </a:lnTo>
                <a:lnTo>
                  <a:pt x="170757" y="2233056"/>
                </a:lnTo>
                <a:lnTo>
                  <a:pt x="229205" y="2335870"/>
                </a:lnTo>
                <a:lnTo>
                  <a:pt x="295172" y="2433528"/>
                </a:lnTo>
                <a:lnTo>
                  <a:pt x="368264" y="2525637"/>
                </a:lnTo>
                <a:lnTo>
                  <a:pt x="448087" y="2611802"/>
                </a:lnTo>
                <a:lnTo>
                  <a:pt x="534249" y="2691631"/>
                </a:lnTo>
                <a:lnTo>
                  <a:pt x="626354" y="2764729"/>
                </a:lnTo>
                <a:lnTo>
                  <a:pt x="724011" y="2830702"/>
                </a:lnTo>
                <a:lnTo>
                  <a:pt x="826825" y="2889156"/>
                </a:lnTo>
                <a:lnTo>
                  <a:pt x="934402" y="2939698"/>
                </a:lnTo>
                <a:lnTo>
                  <a:pt x="1046349" y="2981934"/>
                </a:lnTo>
                <a:lnTo>
                  <a:pt x="1162273" y="3015470"/>
                </a:lnTo>
                <a:lnTo>
                  <a:pt x="1281780" y="3039912"/>
                </a:lnTo>
                <a:lnTo>
                  <a:pt x="1404476" y="3054865"/>
                </a:lnTo>
                <a:lnTo>
                  <a:pt x="1529969" y="3059938"/>
                </a:lnTo>
                <a:lnTo>
                  <a:pt x="1655461" y="3054865"/>
                </a:lnTo>
                <a:lnTo>
                  <a:pt x="1778157" y="3039912"/>
                </a:lnTo>
                <a:lnTo>
                  <a:pt x="1897664" y="3015470"/>
                </a:lnTo>
                <a:lnTo>
                  <a:pt x="2013588" y="2981934"/>
                </a:lnTo>
                <a:lnTo>
                  <a:pt x="2125535" y="2939698"/>
                </a:lnTo>
                <a:lnTo>
                  <a:pt x="2233112" y="2889156"/>
                </a:lnTo>
                <a:lnTo>
                  <a:pt x="2335926" y="2830702"/>
                </a:lnTo>
                <a:lnTo>
                  <a:pt x="2433583" y="2764729"/>
                </a:lnTo>
                <a:lnTo>
                  <a:pt x="2525688" y="2691631"/>
                </a:lnTo>
                <a:lnTo>
                  <a:pt x="2611850" y="2611802"/>
                </a:lnTo>
                <a:lnTo>
                  <a:pt x="2691673" y="2525637"/>
                </a:lnTo>
                <a:lnTo>
                  <a:pt x="2764765" y="2433528"/>
                </a:lnTo>
                <a:lnTo>
                  <a:pt x="2830732" y="2335870"/>
                </a:lnTo>
                <a:lnTo>
                  <a:pt x="2889180" y="2233056"/>
                </a:lnTo>
                <a:lnTo>
                  <a:pt x="2939716" y="2125481"/>
                </a:lnTo>
                <a:lnTo>
                  <a:pt x="2981946" y="2013539"/>
                </a:lnTo>
                <a:lnTo>
                  <a:pt x="3015477" y="1897622"/>
                </a:lnTo>
                <a:lnTo>
                  <a:pt x="3039915" y="1778126"/>
                </a:lnTo>
                <a:lnTo>
                  <a:pt x="3054866" y="1655443"/>
                </a:lnTo>
                <a:lnTo>
                  <a:pt x="3059938" y="1529969"/>
                </a:lnTo>
                <a:lnTo>
                  <a:pt x="3054866" y="1404476"/>
                </a:lnTo>
                <a:lnTo>
                  <a:pt x="3039915" y="1281780"/>
                </a:lnTo>
                <a:lnTo>
                  <a:pt x="3015477" y="1162273"/>
                </a:lnTo>
                <a:lnTo>
                  <a:pt x="2981946" y="1046349"/>
                </a:lnTo>
                <a:lnTo>
                  <a:pt x="2939716" y="934402"/>
                </a:lnTo>
                <a:lnTo>
                  <a:pt x="2889180" y="826825"/>
                </a:lnTo>
                <a:lnTo>
                  <a:pt x="2830732" y="724011"/>
                </a:lnTo>
                <a:lnTo>
                  <a:pt x="2764765" y="626354"/>
                </a:lnTo>
                <a:lnTo>
                  <a:pt x="2691673" y="534249"/>
                </a:lnTo>
                <a:lnTo>
                  <a:pt x="2611850" y="448087"/>
                </a:lnTo>
                <a:lnTo>
                  <a:pt x="2525688" y="368264"/>
                </a:lnTo>
                <a:lnTo>
                  <a:pt x="2433583" y="295172"/>
                </a:lnTo>
                <a:lnTo>
                  <a:pt x="2335926" y="229205"/>
                </a:lnTo>
                <a:lnTo>
                  <a:pt x="2233112" y="170757"/>
                </a:lnTo>
                <a:lnTo>
                  <a:pt x="2125535" y="120221"/>
                </a:lnTo>
                <a:lnTo>
                  <a:pt x="2013588" y="77991"/>
                </a:lnTo>
                <a:lnTo>
                  <a:pt x="1897664" y="44460"/>
                </a:lnTo>
                <a:lnTo>
                  <a:pt x="1778157" y="20022"/>
                </a:lnTo>
                <a:lnTo>
                  <a:pt x="1655461" y="5071"/>
                </a:lnTo>
                <a:lnTo>
                  <a:pt x="1529969" y="0"/>
                </a:lnTo>
                <a:lnTo>
                  <a:pt x="1404476" y="5071"/>
                </a:lnTo>
                <a:lnTo>
                  <a:pt x="1281780" y="20022"/>
                </a:lnTo>
                <a:lnTo>
                  <a:pt x="1162273" y="44460"/>
                </a:lnTo>
                <a:lnTo>
                  <a:pt x="1046349" y="77991"/>
                </a:lnTo>
                <a:lnTo>
                  <a:pt x="934402" y="120221"/>
                </a:lnTo>
                <a:lnTo>
                  <a:pt x="826825" y="170757"/>
                </a:lnTo>
                <a:lnTo>
                  <a:pt x="724011" y="229205"/>
                </a:lnTo>
                <a:lnTo>
                  <a:pt x="626354" y="295172"/>
                </a:lnTo>
                <a:lnTo>
                  <a:pt x="534249" y="368264"/>
                </a:lnTo>
                <a:lnTo>
                  <a:pt x="448087" y="448087"/>
                </a:lnTo>
                <a:lnTo>
                  <a:pt x="368264" y="534249"/>
                </a:lnTo>
                <a:lnTo>
                  <a:pt x="295172" y="626354"/>
                </a:lnTo>
                <a:lnTo>
                  <a:pt x="229205" y="724011"/>
                </a:lnTo>
                <a:lnTo>
                  <a:pt x="170757" y="826825"/>
                </a:lnTo>
                <a:lnTo>
                  <a:pt x="120221" y="934402"/>
                </a:lnTo>
                <a:lnTo>
                  <a:pt x="77991" y="1046349"/>
                </a:lnTo>
                <a:lnTo>
                  <a:pt x="44460" y="1162273"/>
                </a:lnTo>
                <a:lnTo>
                  <a:pt x="20022" y="1281780"/>
                </a:lnTo>
                <a:lnTo>
                  <a:pt x="5071" y="1404476"/>
                </a:lnTo>
                <a:lnTo>
                  <a:pt x="0" y="1529969"/>
                </a:lnTo>
                <a:close/>
              </a:path>
            </a:pathLst>
          </a:custGeom>
          <a:solidFill>
            <a:schemeClr val="bg1">
              <a:lumMod val="65000"/>
            </a:schemeClr>
          </a:solidFill>
        </p:spPr>
        <p:txBody>
          <a:bodyPr wrap="square" lIns="0" tIns="0" rIns="0" bIns="0" rtlCol="0">
            <a:noAutofit/>
          </a:bodyPr>
          <a:lstStyle/>
          <a:p>
            <a:pPr fontAlgn="auto">
              <a:spcBef>
                <a:spcPts val="0"/>
              </a:spcBef>
              <a:spcAft>
                <a:spcPts val="0"/>
              </a:spcAft>
            </a:pPr>
            <a:endParaRPr dirty="0">
              <a:solidFill>
                <a:prstClr val="black"/>
              </a:solidFill>
              <a:latin typeface="Calibri"/>
              <a:cs typeface="+mn-cs"/>
            </a:endParaRPr>
          </a:p>
        </p:txBody>
      </p:sp>
      <p:sp>
        <p:nvSpPr>
          <p:cNvPr id="6" name="object 20"/>
          <p:cNvSpPr/>
          <p:nvPr/>
        </p:nvSpPr>
        <p:spPr>
          <a:xfrm>
            <a:off x="1618296" y="2244724"/>
            <a:ext cx="3059938" cy="3059938"/>
          </a:xfrm>
          <a:custGeom>
            <a:avLst/>
            <a:gdLst/>
            <a:ahLst/>
            <a:cxnLst/>
            <a:rect l="l" t="t" r="r" b="b"/>
            <a:pathLst>
              <a:path w="3059938" h="3059938">
                <a:moveTo>
                  <a:pt x="0" y="1529969"/>
                </a:moveTo>
                <a:lnTo>
                  <a:pt x="5072" y="1655443"/>
                </a:lnTo>
                <a:lnTo>
                  <a:pt x="20025" y="1778126"/>
                </a:lnTo>
                <a:lnTo>
                  <a:pt x="44467" y="1897622"/>
                </a:lnTo>
                <a:lnTo>
                  <a:pt x="78003" y="2013539"/>
                </a:lnTo>
                <a:lnTo>
                  <a:pt x="120239" y="2125481"/>
                </a:lnTo>
                <a:lnTo>
                  <a:pt x="170781" y="2233056"/>
                </a:lnTo>
                <a:lnTo>
                  <a:pt x="229235" y="2335870"/>
                </a:lnTo>
                <a:lnTo>
                  <a:pt x="295208" y="2433528"/>
                </a:lnTo>
                <a:lnTo>
                  <a:pt x="368306" y="2525637"/>
                </a:lnTo>
                <a:lnTo>
                  <a:pt x="448135" y="2611802"/>
                </a:lnTo>
                <a:lnTo>
                  <a:pt x="534300" y="2691631"/>
                </a:lnTo>
                <a:lnTo>
                  <a:pt x="626409" y="2764729"/>
                </a:lnTo>
                <a:lnTo>
                  <a:pt x="724067" y="2830702"/>
                </a:lnTo>
                <a:lnTo>
                  <a:pt x="826881" y="2889156"/>
                </a:lnTo>
                <a:lnTo>
                  <a:pt x="934456" y="2939698"/>
                </a:lnTo>
                <a:lnTo>
                  <a:pt x="1046398" y="2981934"/>
                </a:lnTo>
                <a:lnTo>
                  <a:pt x="1162315" y="3015470"/>
                </a:lnTo>
                <a:lnTo>
                  <a:pt x="1281811" y="3039912"/>
                </a:lnTo>
                <a:lnTo>
                  <a:pt x="1404494" y="3054865"/>
                </a:lnTo>
                <a:lnTo>
                  <a:pt x="1529969" y="3059938"/>
                </a:lnTo>
                <a:lnTo>
                  <a:pt x="1655461" y="3054865"/>
                </a:lnTo>
                <a:lnTo>
                  <a:pt x="1778157" y="3039912"/>
                </a:lnTo>
                <a:lnTo>
                  <a:pt x="1897664" y="3015470"/>
                </a:lnTo>
                <a:lnTo>
                  <a:pt x="2013588" y="2981934"/>
                </a:lnTo>
                <a:lnTo>
                  <a:pt x="2125535" y="2939698"/>
                </a:lnTo>
                <a:lnTo>
                  <a:pt x="2233112" y="2889156"/>
                </a:lnTo>
                <a:lnTo>
                  <a:pt x="2335926" y="2830702"/>
                </a:lnTo>
                <a:lnTo>
                  <a:pt x="2433583" y="2764729"/>
                </a:lnTo>
                <a:lnTo>
                  <a:pt x="2525688" y="2691631"/>
                </a:lnTo>
                <a:lnTo>
                  <a:pt x="2611850" y="2611802"/>
                </a:lnTo>
                <a:lnTo>
                  <a:pt x="2691673" y="2525637"/>
                </a:lnTo>
                <a:lnTo>
                  <a:pt x="2764765" y="2433528"/>
                </a:lnTo>
                <a:lnTo>
                  <a:pt x="2830732" y="2335870"/>
                </a:lnTo>
                <a:lnTo>
                  <a:pt x="2889180" y="2233056"/>
                </a:lnTo>
                <a:lnTo>
                  <a:pt x="2939716" y="2125481"/>
                </a:lnTo>
                <a:lnTo>
                  <a:pt x="2981946" y="2013539"/>
                </a:lnTo>
                <a:lnTo>
                  <a:pt x="3015477" y="1897622"/>
                </a:lnTo>
                <a:lnTo>
                  <a:pt x="3039915" y="1778126"/>
                </a:lnTo>
                <a:lnTo>
                  <a:pt x="3054866" y="1655443"/>
                </a:lnTo>
                <a:lnTo>
                  <a:pt x="3059938" y="1529969"/>
                </a:lnTo>
                <a:lnTo>
                  <a:pt x="3054866" y="1404476"/>
                </a:lnTo>
                <a:lnTo>
                  <a:pt x="3039915" y="1281780"/>
                </a:lnTo>
                <a:lnTo>
                  <a:pt x="3015477" y="1162273"/>
                </a:lnTo>
                <a:lnTo>
                  <a:pt x="2981946" y="1046349"/>
                </a:lnTo>
                <a:lnTo>
                  <a:pt x="2939716" y="934402"/>
                </a:lnTo>
                <a:lnTo>
                  <a:pt x="2889180" y="826825"/>
                </a:lnTo>
                <a:lnTo>
                  <a:pt x="2830732" y="724011"/>
                </a:lnTo>
                <a:lnTo>
                  <a:pt x="2764765" y="626354"/>
                </a:lnTo>
                <a:lnTo>
                  <a:pt x="2691673" y="534249"/>
                </a:lnTo>
                <a:lnTo>
                  <a:pt x="2611850" y="448087"/>
                </a:lnTo>
                <a:lnTo>
                  <a:pt x="2525688" y="368264"/>
                </a:lnTo>
                <a:lnTo>
                  <a:pt x="2433583" y="295172"/>
                </a:lnTo>
                <a:lnTo>
                  <a:pt x="2335926" y="229205"/>
                </a:lnTo>
                <a:lnTo>
                  <a:pt x="2233112" y="170757"/>
                </a:lnTo>
                <a:lnTo>
                  <a:pt x="2125535" y="120221"/>
                </a:lnTo>
                <a:lnTo>
                  <a:pt x="2013588" y="77991"/>
                </a:lnTo>
                <a:lnTo>
                  <a:pt x="1897664" y="44460"/>
                </a:lnTo>
                <a:lnTo>
                  <a:pt x="1778157" y="20022"/>
                </a:lnTo>
                <a:lnTo>
                  <a:pt x="1655461" y="5071"/>
                </a:lnTo>
                <a:lnTo>
                  <a:pt x="1529969" y="0"/>
                </a:lnTo>
                <a:lnTo>
                  <a:pt x="1404494" y="5071"/>
                </a:lnTo>
                <a:lnTo>
                  <a:pt x="1281811" y="20022"/>
                </a:lnTo>
                <a:lnTo>
                  <a:pt x="1162315" y="44460"/>
                </a:lnTo>
                <a:lnTo>
                  <a:pt x="1046398" y="77991"/>
                </a:lnTo>
                <a:lnTo>
                  <a:pt x="934456" y="120221"/>
                </a:lnTo>
                <a:lnTo>
                  <a:pt x="826881" y="170757"/>
                </a:lnTo>
                <a:lnTo>
                  <a:pt x="724067" y="229205"/>
                </a:lnTo>
                <a:lnTo>
                  <a:pt x="626409" y="295172"/>
                </a:lnTo>
                <a:lnTo>
                  <a:pt x="534300" y="368264"/>
                </a:lnTo>
                <a:lnTo>
                  <a:pt x="448135" y="448087"/>
                </a:lnTo>
                <a:lnTo>
                  <a:pt x="368306" y="534249"/>
                </a:lnTo>
                <a:lnTo>
                  <a:pt x="295208" y="626354"/>
                </a:lnTo>
                <a:lnTo>
                  <a:pt x="229235" y="724011"/>
                </a:lnTo>
                <a:lnTo>
                  <a:pt x="170781" y="826825"/>
                </a:lnTo>
                <a:lnTo>
                  <a:pt x="120239" y="934402"/>
                </a:lnTo>
                <a:lnTo>
                  <a:pt x="78003" y="1046349"/>
                </a:lnTo>
                <a:lnTo>
                  <a:pt x="44467" y="1162273"/>
                </a:lnTo>
                <a:lnTo>
                  <a:pt x="20025" y="1281780"/>
                </a:lnTo>
                <a:lnTo>
                  <a:pt x="5072" y="1404476"/>
                </a:lnTo>
                <a:lnTo>
                  <a:pt x="0" y="1529969"/>
                </a:lnTo>
                <a:close/>
              </a:path>
            </a:pathLst>
          </a:custGeom>
          <a:solidFill>
            <a:srgbClr val="00AF50"/>
          </a:solidFill>
        </p:spPr>
        <p:txBody>
          <a:bodyPr wrap="square" lIns="0" tIns="0" rIns="0" bIns="0" rtlCol="0">
            <a:noAutofit/>
          </a:bodyPr>
          <a:lstStyle/>
          <a:p>
            <a:pPr fontAlgn="auto">
              <a:spcBef>
                <a:spcPts val="0"/>
              </a:spcBef>
              <a:spcAft>
                <a:spcPts val="0"/>
              </a:spcAft>
            </a:pPr>
            <a:endParaRPr dirty="0">
              <a:solidFill>
                <a:prstClr val="black"/>
              </a:solidFill>
              <a:latin typeface="Calibri"/>
              <a:cs typeface="+mn-cs"/>
            </a:endParaRPr>
          </a:p>
        </p:txBody>
      </p:sp>
      <p:sp>
        <p:nvSpPr>
          <p:cNvPr id="7" name="object 19"/>
          <p:cNvSpPr/>
          <p:nvPr/>
        </p:nvSpPr>
        <p:spPr>
          <a:xfrm>
            <a:off x="2998494" y="3491141"/>
            <a:ext cx="3060065" cy="3060026"/>
          </a:xfrm>
          <a:custGeom>
            <a:avLst/>
            <a:gdLst/>
            <a:ahLst/>
            <a:cxnLst/>
            <a:rect l="l" t="t" r="r" b="b"/>
            <a:pathLst>
              <a:path w="3060065" h="3060026">
                <a:moveTo>
                  <a:pt x="0" y="1529969"/>
                </a:moveTo>
                <a:lnTo>
                  <a:pt x="5072" y="1655459"/>
                </a:lnTo>
                <a:lnTo>
                  <a:pt x="20025" y="1778156"/>
                </a:lnTo>
                <a:lnTo>
                  <a:pt x="44467" y="1897665"/>
                </a:lnTo>
                <a:lnTo>
                  <a:pt x="78003" y="2013592"/>
                </a:lnTo>
                <a:lnTo>
                  <a:pt x="120239" y="2125544"/>
                </a:lnTo>
                <a:lnTo>
                  <a:pt x="170781" y="2233126"/>
                </a:lnTo>
                <a:lnTo>
                  <a:pt x="229235" y="2335946"/>
                </a:lnTo>
                <a:lnTo>
                  <a:pt x="295208" y="2433608"/>
                </a:lnTo>
                <a:lnTo>
                  <a:pt x="368306" y="2525721"/>
                </a:lnTo>
                <a:lnTo>
                  <a:pt x="448135" y="2611889"/>
                </a:lnTo>
                <a:lnTo>
                  <a:pt x="534300" y="2691720"/>
                </a:lnTo>
                <a:lnTo>
                  <a:pt x="626409" y="2764819"/>
                </a:lnTo>
                <a:lnTo>
                  <a:pt x="724067" y="2830793"/>
                </a:lnTo>
                <a:lnTo>
                  <a:pt x="826881" y="2889247"/>
                </a:lnTo>
                <a:lnTo>
                  <a:pt x="934456" y="2939789"/>
                </a:lnTo>
                <a:lnTo>
                  <a:pt x="1046398" y="2982025"/>
                </a:lnTo>
                <a:lnTo>
                  <a:pt x="1162315" y="3015560"/>
                </a:lnTo>
                <a:lnTo>
                  <a:pt x="1281811" y="3040001"/>
                </a:lnTo>
                <a:lnTo>
                  <a:pt x="1404494" y="3054954"/>
                </a:lnTo>
                <a:lnTo>
                  <a:pt x="1529968" y="3060026"/>
                </a:lnTo>
                <a:lnTo>
                  <a:pt x="1655461" y="3054954"/>
                </a:lnTo>
                <a:lnTo>
                  <a:pt x="1778160" y="3040001"/>
                </a:lnTo>
                <a:lnTo>
                  <a:pt x="1897671" y="3015560"/>
                </a:lnTo>
                <a:lnTo>
                  <a:pt x="2013601" y="2982025"/>
                </a:lnTo>
                <a:lnTo>
                  <a:pt x="2125555" y="2939789"/>
                </a:lnTo>
                <a:lnTo>
                  <a:pt x="2233140" y="2889247"/>
                </a:lnTo>
                <a:lnTo>
                  <a:pt x="2335962" y="2830793"/>
                </a:lnTo>
                <a:lnTo>
                  <a:pt x="2433627" y="2764819"/>
                </a:lnTo>
                <a:lnTo>
                  <a:pt x="2525742" y="2691720"/>
                </a:lnTo>
                <a:lnTo>
                  <a:pt x="2611913" y="2611889"/>
                </a:lnTo>
                <a:lnTo>
                  <a:pt x="2691746" y="2525721"/>
                </a:lnTo>
                <a:lnTo>
                  <a:pt x="2764847" y="2433608"/>
                </a:lnTo>
                <a:lnTo>
                  <a:pt x="2830823" y="2335946"/>
                </a:lnTo>
                <a:lnTo>
                  <a:pt x="2889280" y="2233126"/>
                </a:lnTo>
                <a:lnTo>
                  <a:pt x="2939823" y="2125544"/>
                </a:lnTo>
                <a:lnTo>
                  <a:pt x="2982060" y="2013592"/>
                </a:lnTo>
                <a:lnTo>
                  <a:pt x="3015596" y="1897665"/>
                </a:lnTo>
                <a:lnTo>
                  <a:pt x="3040038" y="1778156"/>
                </a:lnTo>
                <a:lnTo>
                  <a:pt x="3054992" y="1655459"/>
                </a:lnTo>
                <a:lnTo>
                  <a:pt x="3060065" y="1529969"/>
                </a:lnTo>
                <a:lnTo>
                  <a:pt x="3054992" y="1404494"/>
                </a:lnTo>
                <a:lnTo>
                  <a:pt x="3040038" y="1281811"/>
                </a:lnTo>
                <a:lnTo>
                  <a:pt x="3015596" y="1162315"/>
                </a:lnTo>
                <a:lnTo>
                  <a:pt x="2982060" y="1046398"/>
                </a:lnTo>
                <a:lnTo>
                  <a:pt x="2939823" y="934456"/>
                </a:lnTo>
                <a:lnTo>
                  <a:pt x="2889280" y="826881"/>
                </a:lnTo>
                <a:lnTo>
                  <a:pt x="2830823" y="724067"/>
                </a:lnTo>
                <a:lnTo>
                  <a:pt x="2764847" y="626409"/>
                </a:lnTo>
                <a:lnTo>
                  <a:pt x="2691746" y="534300"/>
                </a:lnTo>
                <a:lnTo>
                  <a:pt x="2611913" y="448135"/>
                </a:lnTo>
                <a:lnTo>
                  <a:pt x="2525742" y="368306"/>
                </a:lnTo>
                <a:lnTo>
                  <a:pt x="2433627" y="295208"/>
                </a:lnTo>
                <a:lnTo>
                  <a:pt x="2335962" y="229235"/>
                </a:lnTo>
                <a:lnTo>
                  <a:pt x="2233140" y="170781"/>
                </a:lnTo>
                <a:lnTo>
                  <a:pt x="2125555" y="120239"/>
                </a:lnTo>
                <a:lnTo>
                  <a:pt x="2013601" y="78003"/>
                </a:lnTo>
                <a:lnTo>
                  <a:pt x="1897671" y="44467"/>
                </a:lnTo>
                <a:lnTo>
                  <a:pt x="1778160" y="20025"/>
                </a:lnTo>
                <a:lnTo>
                  <a:pt x="1655461" y="5072"/>
                </a:lnTo>
                <a:lnTo>
                  <a:pt x="1529968" y="0"/>
                </a:lnTo>
                <a:lnTo>
                  <a:pt x="1404494" y="5072"/>
                </a:lnTo>
                <a:lnTo>
                  <a:pt x="1281811" y="20025"/>
                </a:lnTo>
                <a:lnTo>
                  <a:pt x="1162315" y="44467"/>
                </a:lnTo>
                <a:lnTo>
                  <a:pt x="1046398" y="78003"/>
                </a:lnTo>
                <a:lnTo>
                  <a:pt x="934456" y="120239"/>
                </a:lnTo>
                <a:lnTo>
                  <a:pt x="826881" y="170781"/>
                </a:lnTo>
                <a:lnTo>
                  <a:pt x="724067" y="229235"/>
                </a:lnTo>
                <a:lnTo>
                  <a:pt x="626409" y="295208"/>
                </a:lnTo>
                <a:lnTo>
                  <a:pt x="534300" y="368306"/>
                </a:lnTo>
                <a:lnTo>
                  <a:pt x="448135" y="448135"/>
                </a:lnTo>
                <a:lnTo>
                  <a:pt x="368306" y="534300"/>
                </a:lnTo>
                <a:lnTo>
                  <a:pt x="295208" y="626409"/>
                </a:lnTo>
                <a:lnTo>
                  <a:pt x="229235" y="724067"/>
                </a:lnTo>
                <a:lnTo>
                  <a:pt x="170781" y="826881"/>
                </a:lnTo>
                <a:lnTo>
                  <a:pt x="120239" y="934456"/>
                </a:lnTo>
                <a:lnTo>
                  <a:pt x="78003" y="1046398"/>
                </a:lnTo>
                <a:lnTo>
                  <a:pt x="44467" y="1162315"/>
                </a:lnTo>
                <a:lnTo>
                  <a:pt x="20025" y="1281811"/>
                </a:lnTo>
                <a:lnTo>
                  <a:pt x="5072" y="1404494"/>
                </a:lnTo>
                <a:lnTo>
                  <a:pt x="0" y="1529969"/>
                </a:lnTo>
                <a:close/>
              </a:path>
            </a:pathLst>
          </a:custGeom>
          <a:solidFill>
            <a:srgbClr val="FF0000"/>
          </a:solidFill>
        </p:spPr>
        <p:txBody>
          <a:bodyPr wrap="square" lIns="0" tIns="0" rIns="0" bIns="0" rtlCol="0">
            <a:noAutofit/>
          </a:bodyPr>
          <a:lstStyle/>
          <a:p>
            <a:pPr fontAlgn="auto">
              <a:spcBef>
                <a:spcPts val="0"/>
              </a:spcBef>
              <a:spcAft>
                <a:spcPts val="0"/>
              </a:spcAft>
            </a:pPr>
            <a:endParaRPr dirty="0">
              <a:solidFill>
                <a:prstClr val="black"/>
              </a:solidFill>
              <a:latin typeface="Calibri"/>
              <a:cs typeface="+mn-cs"/>
            </a:endParaRPr>
          </a:p>
        </p:txBody>
      </p:sp>
      <p:sp>
        <p:nvSpPr>
          <p:cNvPr id="8" name="object 13"/>
          <p:cNvSpPr txBox="1"/>
          <p:nvPr/>
        </p:nvSpPr>
        <p:spPr>
          <a:xfrm>
            <a:off x="3347864" y="1406423"/>
            <a:ext cx="2232248" cy="254304"/>
          </a:xfrm>
          <a:prstGeom prst="rect">
            <a:avLst/>
          </a:prstGeom>
        </p:spPr>
        <p:txBody>
          <a:bodyPr wrap="square" lIns="0" tIns="0" rIns="0" bIns="0" rtlCol="0">
            <a:noAutofit/>
          </a:bodyPr>
          <a:lstStyle/>
          <a:p>
            <a:pPr marL="12700" algn="ctr" fontAlgn="auto">
              <a:lnSpc>
                <a:spcPts val="1935"/>
              </a:lnSpc>
              <a:spcBef>
                <a:spcPts val="96"/>
              </a:spcBef>
              <a:spcAft>
                <a:spcPts val="0"/>
              </a:spcAft>
            </a:pPr>
            <a:r>
              <a:rPr lang="ru-RU" sz="2700" b="1" spc="-19" baseline="3034" dirty="0">
                <a:solidFill>
                  <a:srgbClr val="FFFFFF"/>
                </a:solidFill>
                <a:latin typeface="Calibri Light"/>
                <a:cs typeface="Calibri Light"/>
              </a:rPr>
              <a:t>ЭКОНОМИЧЕСКИЙ АСПЕКТ</a:t>
            </a:r>
            <a:endParaRPr sz="2700" b="1" spc="-19" baseline="3034" dirty="0">
              <a:solidFill>
                <a:srgbClr val="FFFFFF"/>
              </a:solidFill>
              <a:latin typeface="Calibri Light"/>
              <a:cs typeface="Calibri Light"/>
            </a:endParaRPr>
          </a:p>
        </p:txBody>
      </p:sp>
      <p:sp>
        <p:nvSpPr>
          <p:cNvPr id="9" name="object 7"/>
          <p:cNvSpPr txBox="1"/>
          <p:nvPr/>
        </p:nvSpPr>
        <p:spPr>
          <a:xfrm>
            <a:off x="1645354" y="3361698"/>
            <a:ext cx="2165105" cy="553584"/>
          </a:xfrm>
          <a:prstGeom prst="rect">
            <a:avLst/>
          </a:prstGeom>
        </p:spPr>
        <p:txBody>
          <a:bodyPr wrap="square" lIns="0" tIns="0" rIns="0" bIns="0" rtlCol="0">
            <a:noAutofit/>
          </a:bodyPr>
          <a:lstStyle/>
          <a:p>
            <a:pPr marL="12700" algn="ctr" fontAlgn="auto">
              <a:lnSpc>
                <a:spcPts val="1935"/>
              </a:lnSpc>
              <a:spcBef>
                <a:spcPts val="96"/>
              </a:spcBef>
              <a:spcAft>
                <a:spcPts val="0"/>
              </a:spcAft>
            </a:pPr>
            <a:r>
              <a:rPr lang="ru-RU" sz="2700" b="1" baseline="3034" dirty="0">
                <a:solidFill>
                  <a:srgbClr val="FFFFFF"/>
                </a:solidFill>
                <a:effectLst>
                  <a:outerShdw blurRad="38100" dist="38100" dir="2700000" algn="tl">
                    <a:srgbClr val="000000">
                      <a:alpha val="43137"/>
                    </a:srgbClr>
                  </a:outerShdw>
                </a:effectLst>
                <a:latin typeface="Calibri Light"/>
                <a:cs typeface="Calibri Light"/>
              </a:rPr>
              <a:t>ЭКОЛОГИЧЕСКИЙ АСПЕКТ</a:t>
            </a:r>
            <a:endParaRPr b="1" dirty="0">
              <a:solidFill>
                <a:prstClr val="black"/>
              </a:solidFill>
              <a:effectLst>
                <a:outerShdw blurRad="38100" dist="38100" dir="2700000" algn="tl">
                  <a:srgbClr val="000000">
                    <a:alpha val="43137"/>
                  </a:srgbClr>
                </a:outerShdw>
              </a:effectLst>
              <a:latin typeface="Calibri Light"/>
              <a:cs typeface="Calibri Light"/>
            </a:endParaRPr>
          </a:p>
        </p:txBody>
      </p:sp>
      <p:sp>
        <p:nvSpPr>
          <p:cNvPr id="10" name="object 8"/>
          <p:cNvSpPr txBox="1"/>
          <p:nvPr/>
        </p:nvSpPr>
        <p:spPr>
          <a:xfrm>
            <a:off x="5925501" y="2803727"/>
            <a:ext cx="1254395" cy="1656184"/>
          </a:xfrm>
          <a:prstGeom prst="rect">
            <a:avLst/>
          </a:prstGeom>
        </p:spPr>
        <p:txBody>
          <a:bodyPr wrap="square" lIns="0" tIns="0" rIns="0" bIns="0" rtlCol="0">
            <a:noAutofit/>
          </a:bodyPr>
          <a:lstStyle/>
          <a:p>
            <a:pPr marL="12700" marR="517" fontAlgn="auto">
              <a:lnSpc>
                <a:spcPts val="2160"/>
              </a:lnSpc>
              <a:spcBef>
                <a:spcPts val="11"/>
              </a:spcBef>
              <a:spcAft>
                <a:spcPts val="0"/>
              </a:spcAft>
            </a:pPr>
            <a:r>
              <a:rPr lang="ru-RU" sz="2700" b="1" baseline="1517" dirty="0">
                <a:solidFill>
                  <a:srgbClr val="FFFFFF"/>
                </a:solidFill>
                <a:effectLst>
                  <a:outerShdw blurRad="38100" dist="38100" dir="2700000" algn="tl">
                    <a:srgbClr val="000000">
                      <a:alpha val="43137"/>
                    </a:srgbClr>
                  </a:outerShdw>
                </a:effectLst>
                <a:latin typeface="Calibri Light"/>
                <a:cs typeface="Calibri Light"/>
              </a:rPr>
              <a:t>ПОЛИТИ-ЧЕСКИЙ</a:t>
            </a:r>
            <a:r>
              <a:rPr lang="it-IT" sz="2700" b="1" baseline="1517" dirty="0">
                <a:solidFill>
                  <a:srgbClr val="FFFFFF"/>
                </a:solidFill>
                <a:effectLst>
                  <a:outerShdw blurRad="38100" dist="38100" dir="2700000" algn="tl">
                    <a:srgbClr val="000000">
                      <a:alpha val="43137"/>
                    </a:srgbClr>
                  </a:outerShdw>
                </a:effectLst>
                <a:latin typeface="Calibri Light"/>
                <a:cs typeface="Calibri Light"/>
              </a:rPr>
              <a:t>/</a:t>
            </a:r>
            <a:endParaRPr sz="2700" b="1" baseline="1517" dirty="0">
              <a:solidFill>
                <a:srgbClr val="FFFFFF"/>
              </a:solidFill>
              <a:effectLst>
                <a:outerShdw blurRad="38100" dist="38100" dir="2700000" algn="tl">
                  <a:srgbClr val="000000">
                    <a:alpha val="43137"/>
                  </a:srgbClr>
                </a:outerShdw>
              </a:effectLst>
              <a:latin typeface="Calibri Light"/>
              <a:cs typeface="Calibri Light"/>
            </a:endParaRPr>
          </a:p>
          <a:p>
            <a:pPr marL="12700" marR="517" fontAlgn="auto">
              <a:lnSpc>
                <a:spcPts val="2160"/>
              </a:lnSpc>
              <a:spcBef>
                <a:spcPts val="11"/>
              </a:spcBef>
              <a:spcAft>
                <a:spcPts val="0"/>
              </a:spcAft>
            </a:pPr>
            <a:r>
              <a:rPr lang="ru-RU" sz="2700" b="1" baseline="1517" dirty="0">
                <a:solidFill>
                  <a:srgbClr val="FFFFFF"/>
                </a:solidFill>
                <a:effectLst>
                  <a:outerShdw blurRad="38100" dist="38100" dir="2700000" algn="tl">
                    <a:srgbClr val="000000">
                      <a:alpha val="43137"/>
                    </a:srgbClr>
                  </a:outerShdw>
                </a:effectLst>
                <a:latin typeface="Calibri Light"/>
                <a:cs typeface="Calibri Light"/>
              </a:rPr>
              <a:t>ИНСТИТУ-ЦИОНАЛЬ-НЫЙ АСПЕКТ</a:t>
            </a:r>
            <a:endParaRPr b="1" dirty="0">
              <a:solidFill>
                <a:prstClr val="black"/>
              </a:solidFill>
              <a:effectLst>
                <a:outerShdw blurRad="38100" dist="38100" dir="2700000" algn="tl">
                  <a:srgbClr val="000000">
                    <a:alpha val="43137"/>
                  </a:srgbClr>
                </a:outerShdw>
              </a:effectLst>
              <a:latin typeface="Calibri Light"/>
              <a:cs typeface="Calibri Light"/>
            </a:endParaRPr>
          </a:p>
        </p:txBody>
      </p:sp>
      <p:sp>
        <p:nvSpPr>
          <p:cNvPr id="11" name="object 2"/>
          <p:cNvSpPr txBox="1"/>
          <p:nvPr/>
        </p:nvSpPr>
        <p:spPr>
          <a:xfrm>
            <a:off x="3419872" y="5453013"/>
            <a:ext cx="2160240" cy="448640"/>
          </a:xfrm>
          <a:prstGeom prst="rect">
            <a:avLst/>
          </a:prstGeom>
        </p:spPr>
        <p:txBody>
          <a:bodyPr wrap="square" lIns="0" tIns="0" rIns="0" bIns="0" rtlCol="0">
            <a:noAutofit/>
          </a:bodyPr>
          <a:lstStyle/>
          <a:p>
            <a:pPr marL="12700" algn="ctr" fontAlgn="auto">
              <a:lnSpc>
                <a:spcPts val="1935"/>
              </a:lnSpc>
              <a:spcBef>
                <a:spcPts val="96"/>
              </a:spcBef>
              <a:spcAft>
                <a:spcPts val="0"/>
              </a:spcAft>
            </a:pPr>
            <a:r>
              <a:rPr lang="ru-RU" sz="2700" b="1" baseline="3034" dirty="0">
                <a:solidFill>
                  <a:srgbClr val="FFFFFF"/>
                </a:solidFill>
                <a:effectLst>
                  <a:outerShdw blurRad="38100" dist="38100" dir="2700000" algn="tl">
                    <a:srgbClr val="000000">
                      <a:alpha val="43137"/>
                    </a:srgbClr>
                  </a:outerShdw>
                </a:effectLst>
                <a:latin typeface="Calibri Light"/>
                <a:cs typeface="Calibri Light"/>
              </a:rPr>
              <a:t>СОЦИАЛЬНЫЙ АСПЕКТ</a:t>
            </a:r>
            <a:endParaRPr b="1" dirty="0">
              <a:solidFill>
                <a:prstClr val="black"/>
              </a:solidFill>
              <a:effectLst>
                <a:outerShdw blurRad="38100" dist="38100" dir="2700000" algn="tl">
                  <a:srgbClr val="000000">
                    <a:alpha val="43137"/>
                  </a:srgbClr>
                </a:outerShdw>
              </a:effectLst>
              <a:latin typeface="Calibri Light"/>
              <a:cs typeface="Calibri Light"/>
            </a:endParaRPr>
          </a:p>
        </p:txBody>
      </p:sp>
      <p:sp>
        <p:nvSpPr>
          <p:cNvPr id="12" name="object 12"/>
          <p:cNvSpPr txBox="1"/>
          <p:nvPr/>
        </p:nvSpPr>
        <p:spPr>
          <a:xfrm>
            <a:off x="288315" y="1533575"/>
            <a:ext cx="2435916" cy="718453"/>
          </a:xfrm>
          <a:prstGeom prst="rect">
            <a:avLst/>
          </a:prstGeom>
        </p:spPr>
        <p:txBody>
          <a:bodyPr wrap="square" lIns="0" tIns="0" rIns="0" bIns="0" rtlCol="0">
            <a:noAutofit/>
          </a:bodyPr>
          <a:lstStyle/>
          <a:p>
            <a:pPr marL="12700" marR="30336" fontAlgn="auto">
              <a:lnSpc>
                <a:spcPts val="1630"/>
              </a:lnSpc>
              <a:spcBef>
                <a:spcPts val="81"/>
              </a:spcBef>
              <a:spcAft>
                <a:spcPts val="0"/>
              </a:spcAft>
            </a:pPr>
            <a:r>
              <a:rPr lang="ru-RU" sz="2250" b="1" baseline="3640" dirty="0">
                <a:solidFill>
                  <a:srgbClr val="00AF50"/>
                </a:solidFill>
                <a:latin typeface="Calibri"/>
                <a:cs typeface="Calibri"/>
              </a:rPr>
              <a:t>ЭКОЛОГИЧЕСКИЙ КОНТЕКСТ</a:t>
            </a:r>
            <a:endParaRPr lang="es-PE" sz="2250" b="1" baseline="3640" dirty="0">
              <a:solidFill>
                <a:srgbClr val="00AF50"/>
              </a:solidFill>
              <a:latin typeface="Calibri"/>
              <a:cs typeface="Calibri"/>
            </a:endParaRPr>
          </a:p>
          <a:p>
            <a:pPr marL="12700" marR="30336">
              <a:lnSpc>
                <a:spcPts val="1630"/>
              </a:lnSpc>
              <a:spcBef>
                <a:spcPts val="81"/>
              </a:spcBef>
            </a:pPr>
            <a:r>
              <a:rPr lang="ru-RU" sz="2250" baseline="2002" dirty="0">
                <a:solidFill>
                  <a:srgbClr val="00AF50"/>
                </a:solidFill>
                <a:latin typeface="Wingdings"/>
                <a:cs typeface="Wingdings"/>
              </a:rPr>
              <a:t></a:t>
            </a:r>
            <a:r>
              <a:rPr lang="ru-RU" sz="2250" baseline="1932" dirty="0">
                <a:solidFill>
                  <a:srgbClr val="00AF50"/>
                </a:solidFill>
                <a:latin typeface="Times New Roman"/>
                <a:cs typeface="Times New Roman"/>
              </a:rPr>
              <a:t>  </a:t>
            </a:r>
            <a:r>
              <a:rPr lang="ru-RU" sz="2250" baseline="1820" dirty="0">
                <a:solidFill>
                  <a:srgbClr val="00AF50"/>
                </a:solidFill>
                <a:cs typeface="Calibri"/>
              </a:rPr>
              <a:t>Рациональное природопользование</a:t>
            </a:r>
            <a:endParaRPr lang="ru-RU" sz="1500" dirty="0">
              <a:solidFill>
                <a:prstClr val="black"/>
              </a:solidFill>
              <a:cs typeface="Calibri"/>
            </a:endParaRPr>
          </a:p>
          <a:p>
            <a:pPr marL="12700" marR="30336" fontAlgn="auto">
              <a:lnSpc>
                <a:spcPts val="1630"/>
              </a:lnSpc>
              <a:spcBef>
                <a:spcPts val="81"/>
              </a:spcBef>
              <a:spcAft>
                <a:spcPts val="0"/>
              </a:spcAft>
            </a:pPr>
            <a:endParaRPr lang="ru-RU" sz="2250" b="1" baseline="3640" dirty="0">
              <a:solidFill>
                <a:srgbClr val="00AF50"/>
              </a:solidFill>
              <a:latin typeface="Calibri"/>
              <a:cs typeface="Calibri"/>
            </a:endParaRPr>
          </a:p>
        </p:txBody>
      </p:sp>
      <p:sp>
        <p:nvSpPr>
          <p:cNvPr id="14" name="object 5"/>
          <p:cNvSpPr txBox="1"/>
          <p:nvPr/>
        </p:nvSpPr>
        <p:spPr>
          <a:xfrm>
            <a:off x="179512" y="5039106"/>
            <a:ext cx="2113106" cy="215900"/>
          </a:xfrm>
          <a:prstGeom prst="rect">
            <a:avLst/>
          </a:prstGeom>
        </p:spPr>
        <p:txBody>
          <a:bodyPr wrap="square" lIns="0" tIns="0" rIns="0" bIns="0" rtlCol="0">
            <a:noAutofit/>
          </a:bodyPr>
          <a:lstStyle/>
          <a:p>
            <a:pPr marL="12700" fontAlgn="auto">
              <a:lnSpc>
                <a:spcPts val="1630"/>
              </a:lnSpc>
              <a:spcBef>
                <a:spcPts val="81"/>
              </a:spcBef>
              <a:spcAft>
                <a:spcPts val="0"/>
              </a:spcAft>
            </a:pPr>
            <a:r>
              <a:rPr lang="ru-RU" sz="2250" b="1" baseline="3640" dirty="0">
                <a:solidFill>
                  <a:srgbClr val="FF0000"/>
                </a:solidFill>
                <a:latin typeface="Calibri"/>
                <a:cs typeface="Calibri"/>
              </a:rPr>
              <a:t>СОЦИАЛЬНЫЙ КОНТЕКСТ</a:t>
            </a:r>
            <a:endParaRPr sz="1500" dirty="0">
              <a:solidFill>
                <a:prstClr val="black"/>
              </a:solidFill>
              <a:latin typeface="Calibri"/>
              <a:cs typeface="Calibri"/>
            </a:endParaRPr>
          </a:p>
        </p:txBody>
      </p:sp>
      <p:sp>
        <p:nvSpPr>
          <p:cNvPr id="15" name="object 15"/>
          <p:cNvSpPr txBox="1"/>
          <p:nvPr/>
        </p:nvSpPr>
        <p:spPr>
          <a:xfrm>
            <a:off x="5039544" y="1061090"/>
            <a:ext cx="4104456" cy="902081"/>
          </a:xfrm>
          <a:prstGeom prst="rect">
            <a:avLst/>
          </a:prstGeom>
        </p:spPr>
        <p:txBody>
          <a:bodyPr wrap="square" lIns="0" tIns="0" rIns="0" bIns="0" rtlCol="0">
            <a:noAutofit/>
          </a:bodyPr>
          <a:lstStyle/>
          <a:p>
            <a:pPr marL="941260" marR="16532" algn="r" fontAlgn="auto">
              <a:lnSpc>
                <a:spcPts val="1630"/>
              </a:lnSpc>
              <a:spcBef>
                <a:spcPts val="81"/>
              </a:spcBef>
              <a:spcAft>
                <a:spcPts val="0"/>
              </a:spcAft>
            </a:pPr>
            <a:r>
              <a:rPr lang="ru-RU" sz="2250" b="1" baseline="3640" dirty="0">
                <a:solidFill>
                  <a:srgbClr val="2D75B6"/>
                </a:solidFill>
                <a:latin typeface="Calibri"/>
                <a:cs typeface="Calibri"/>
              </a:rPr>
              <a:t>МАКРОЭКОНОМИЧЕСКИЙ КОНТЕКСТ</a:t>
            </a:r>
            <a:endParaRPr sz="1500" dirty="0">
              <a:solidFill>
                <a:prstClr val="black"/>
              </a:solidFill>
              <a:latin typeface="Calibri"/>
              <a:cs typeface="Calibri"/>
            </a:endParaRPr>
          </a:p>
          <a:p>
            <a:pPr algn="r" fontAlgn="auto">
              <a:lnSpc>
                <a:spcPts val="1800"/>
              </a:lnSpc>
              <a:spcBef>
                <a:spcPts val="0"/>
              </a:spcBef>
              <a:spcAft>
                <a:spcPts val="0"/>
              </a:spcAft>
            </a:pPr>
            <a:r>
              <a:rPr sz="2250" baseline="2002" dirty="0">
                <a:solidFill>
                  <a:srgbClr val="2D75B6"/>
                </a:solidFill>
                <a:latin typeface="Wingdings"/>
                <a:cs typeface="Wingdings"/>
              </a:rPr>
              <a:t></a:t>
            </a:r>
            <a:r>
              <a:rPr sz="2250" baseline="1932" dirty="0">
                <a:solidFill>
                  <a:srgbClr val="2D75B6"/>
                </a:solidFill>
                <a:latin typeface="Times New Roman"/>
                <a:cs typeface="Times New Roman"/>
              </a:rPr>
              <a:t> </a:t>
            </a:r>
            <a:r>
              <a:rPr lang="ru-RU" sz="2250" b="1" baseline="1820" dirty="0">
                <a:solidFill>
                  <a:srgbClr val="2D75B6"/>
                </a:solidFill>
                <a:latin typeface="Calibri"/>
                <a:cs typeface="Calibri"/>
              </a:rPr>
              <a:t>Макроэкономическая политика</a:t>
            </a:r>
          </a:p>
          <a:p>
            <a:pPr algn="r" fontAlgn="auto">
              <a:lnSpc>
                <a:spcPts val="1800"/>
              </a:lnSpc>
              <a:spcBef>
                <a:spcPts val="0"/>
              </a:spcBef>
              <a:spcAft>
                <a:spcPts val="0"/>
              </a:spcAft>
            </a:pPr>
            <a:r>
              <a:rPr lang="ru-RU" sz="2250" baseline="2002" dirty="0">
                <a:solidFill>
                  <a:srgbClr val="2D75B6"/>
                </a:solidFill>
                <a:latin typeface="Wingdings"/>
                <a:cs typeface="Wingdings"/>
              </a:rPr>
              <a:t></a:t>
            </a:r>
            <a:r>
              <a:rPr lang="ru-RU" sz="2250" baseline="1932" dirty="0">
                <a:solidFill>
                  <a:srgbClr val="2D75B6"/>
                </a:solidFill>
                <a:latin typeface="Times New Roman"/>
                <a:cs typeface="Times New Roman"/>
              </a:rPr>
              <a:t> </a:t>
            </a:r>
            <a:r>
              <a:rPr lang="ru-RU" sz="2250" b="1" baseline="1820" dirty="0">
                <a:solidFill>
                  <a:srgbClr val="2D75B6"/>
                </a:solidFill>
                <a:latin typeface="Calibri"/>
                <a:cs typeface="Calibri"/>
              </a:rPr>
              <a:t>Торговая и экономическая интеграция</a:t>
            </a:r>
            <a:endParaRPr sz="1500" dirty="0">
              <a:solidFill>
                <a:prstClr val="black"/>
              </a:solidFill>
              <a:latin typeface="Calibri"/>
              <a:cs typeface="Calibri"/>
            </a:endParaRPr>
          </a:p>
          <a:p>
            <a:pPr marR="15763" algn="r" fontAlgn="auto">
              <a:lnSpc>
                <a:spcPts val="1800"/>
              </a:lnSpc>
              <a:spcBef>
                <a:spcPts val="0"/>
              </a:spcBef>
              <a:spcAft>
                <a:spcPts val="0"/>
              </a:spcAft>
            </a:pPr>
            <a:r>
              <a:rPr lang="ru-RU" sz="2250" baseline="2002" dirty="0">
                <a:solidFill>
                  <a:srgbClr val="2D75B6"/>
                </a:solidFill>
                <a:latin typeface="Wingdings"/>
                <a:cs typeface="Wingdings"/>
              </a:rPr>
              <a:t></a:t>
            </a:r>
            <a:r>
              <a:rPr lang="ru-RU" sz="2250" baseline="1932" dirty="0">
                <a:solidFill>
                  <a:srgbClr val="2D75B6"/>
                </a:solidFill>
                <a:latin typeface="Times New Roman"/>
                <a:cs typeface="Times New Roman"/>
              </a:rPr>
              <a:t> </a:t>
            </a:r>
            <a:r>
              <a:rPr lang="ru-RU" sz="2250" b="1" baseline="1820" dirty="0">
                <a:solidFill>
                  <a:srgbClr val="2D75B6"/>
                </a:solidFill>
                <a:latin typeface="+mn-lt"/>
                <a:cs typeface="Calibri"/>
              </a:rPr>
              <a:t>Доступ к финансовым ресурсам</a:t>
            </a:r>
            <a:endParaRPr sz="1500" dirty="0">
              <a:solidFill>
                <a:prstClr val="black"/>
              </a:solidFill>
              <a:latin typeface="+mn-lt"/>
              <a:cs typeface="Calibri"/>
            </a:endParaRPr>
          </a:p>
        </p:txBody>
      </p:sp>
      <p:sp>
        <p:nvSpPr>
          <p:cNvPr id="16" name="object 11"/>
          <p:cNvSpPr txBox="1"/>
          <p:nvPr/>
        </p:nvSpPr>
        <p:spPr>
          <a:xfrm>
            <a:off x="6904920" y="2122269"/>
            <a:ext cx="2232248" cy="1885625"/>
          </a:xfrm>
          <a:prstGeom prst="rect">
            <a:avLst/>
          </a:prstGeom>
        </p:spPr>
        <p:txBody>
          <a:bodyPr wrap="square" lIns="0" tIns="0" rIns="0" bIns="0" rtlCol="0">
            <a:noAutofit/>
          </a:bodyPr>
          <a:lstStyle/>
          <a:p>
            <a:pPr marR="1777" algn="r" fontAlgn="auto">
              <a:lnSpc>
                <a:spcPts val="1700"/>
              </a:lnSpc>
              <a:spcBef>
                <a:spcPts val="0"/>
              </a:spcBef>
              <a:spcAft>
                <a:spcPts val="0"/>
              </a:spcAft>
            </a:pPr>
            <a:r>
              <a:rPr lang="ru-RU" sz="2250" b="1" baseline="3640" dirty="0">
                <a:solidFill>
                  <a:srgbClr val="006FC0"/>
                </a:solidFill>
                <a:latin typeface="Calibri"/>
                <a:cs typeface="Calibri"/>
              </a:rPr>
              <a:t>МИКРОЭКОНОМИЧЕСКИЙ КОНТЕКСТ</a:t>
            </a:r>
            <a:endParaRPr sz="1500" dirty="0">
              <a:solidFill>
                <a:prstClr val="black"/>
              </a:solidFill>
              <a:latin typeface="Calibri"/>
              <a:cs typeface="Calibri"/>
            </a:endParaRPr>
          </a:p>
          <a:p>
            <a:pPr marR="15920" algn="r" fontAlgn="auto">
              <a:lnSpc>
                <a:spcPts val="1700"/>
              </a:lnSpc>
              <a:spcBef>
                <a:spcPts val="0"/>
              </a:spcBef>
              <a:spcAft>
                <a:spcPts val="0"/>
              </a:spcAft>
            </a:pPr>
            <a:r>
              <a:rPr sz="2250" baseline="2002" dirty="0">
                <a:solidFill>
                  <a:srgbClr val="006FC0"/>
                </a:solidFill>
                <a:latin typeface="Wingdings"/>
                <a:cs typeface="Wingdings"/>
              </a:rPr>
              <a:t></a:t>
            </a:r>
            <a:r>
              <a:rPr sz="2250" baseline="1932" dirty="0">
                <a:solidFill>
                  <a:srgbClr val="006FC0"/>
                </a:solidFill>
                <a:latin typeface="Times New Roman"/>
                <a:cs typeface="Times New Roman"/>
              </a:rPr>
              <a:t> </a:t>
            </a:r>
            <a:r>
              <a:rPr lang="ru-RU" sz="2250" spc="4" baseline="1820" dirty="0">
                <a:solidFill>
                  <a:srgbClr val="006FC0"/>
                </a:solidFill>
                <a:latin typeface="Calibri"/>
                <a:cs typeface="Calibri"/>
              </a:rPr>
              <a:t>Корпоративная культура</a:t>
            </a:r>
            <a:endParaRPr sz="1500" dirty="0">
              <a:solidFill>
                <a:prstClr val="black"/>
              </a:solidFill>
              <a:latin typeface="Calibri"/>
              <a:cs typeface="Calibri"/>
            </a:endParaRPr>
          </a:p>
          <a:p>
            <a:pPr algn="r" fontAlgn="auto">
              <a:lnSpc>
                <a:spcPts val="1700"/>
              </a:lnSpc>
              <a:spcBef>
                <a:spcPts val="0"/>
              </a:spcBef>
              <a:spcAft>
                <a:spcPts val="0"/>
              </a:spcAft>
            </a:pPr>
            <a:r>
              <a:rPr sz="2250" baseline="2002" dirty="0">
                <a:solidFill>
                  <a:srgbClr val="006FC0"/>
                </a:solidFill>
                <a:latin typeface="Wingdings"/>
                <a:cs typeface="Wingdings"/>
              </a:rPr>
              <a:t></a:t>
            </a:r>
            <a:r>
              <a:rPr sz="2250" baseline="1932" dirty="0">
                <a:solidFill>
                  <a:srgbClr val="006FC0"/>
                </a:solidFill>
                <a:latin typeface="Times New Roman"/>
                <a:cs typeface="Times New Roman"/>
              </a:rPr>
              <a:t> </a:t>
            </a:r>
            <a:r>
              <a:rPr lang="ru-RU" sz="2250" spc="4" baseline="1820" dirty="0">
                <a:solidFill>
                  <a:srgbClr val="006FC0"/>
                </a:solidFill>
                <a:latin typeface="Calibri"/>
                <a:cs typeface="Calibri"/>
              </a:rPr>
              <a:t>Нормативно-правовая среда</a:t>
            </a:r>
            <a:endParaRPr sz="1500" dirty="0">
              <a:solidFill>
                <a:prstClr val="black"/>
              </a:solidFill>
              <a:latin typeface="Calibri"/>
              <a:cs typeface="Calibri"/>
            </a:endParaRPr>
          </a:p>
          <a:p>
            <a:pPr marR="15932" algn="r" fontAlgn="auto">
              <a:lnSpc>
                <a:spcPts val="1700"/>
              </a:lnSpc>
              <a:spcBef>
                <a:spcPts val="0"/>
              </a:spcBef>
              <a:spcAft>
                <a:spcPts val="0"/>
              </a:spcAft>
            </a:pPr>
            <a:r>
              <a:rPr sz="2250" baseline="2002" dirty="0">
                <a:solidFill>
                  <a:srgbClr val="006FC0"/>
                </a:solidFill>
                <a:latin typeface="Wingdings"/>
                <a:cs typeface="Wingdings"/>
              </a:rPr>
              <a:t></a:t>
            </a:r>
            <a:r>
              <a:rPr sz="2250" baseline="1932" dirty="0">
                <a:solidFill>
                  <a:srgbClr val="006FC0"/>
                </a:solidFill>
                <a:latin typeface="Times New Roman"/>
                <a:cs typeface="Times New Roman"/>
              </a:rPr>
              <a:t> </a:t>
            </a:r>
            <a:r>
              <a:rPr lang="ru-RU" sz="2250" spc="-44" baseline="1820" dirty="0">
                <a:solidFill>
                  <a:srgbClr val="006FC0"/>
                </a:solidFill>
                <a:latin typeface="Calibri"/>
                <a:cs typeface="Calibri"/>
              </a:rPr>
              <a:t>Честная </a:t>
            </a:r>
            <a:r>
              <a:rPr lang="ru-RU" sz="2250" spc="4" baseline="1820" dirty="0">
                <a:solidFill>
                  <a:srgbClr val="006FC0"/>
                </a:solidFill>
                <a:latin typeface="Calibri"/>
                <a:cs typeface="Calibri"/>
              </a:rPr>
              <a:t>конкуренция</a:t>
            </a:r>
          </a:p>
          <a:p>
            <a:pPr marR="15932" algn="r" fontAlgn="auto">
              <a:lnSpc>
                <a:spcPts val="1700"/>
              </a:lnSpc>
              <a:spcBef>
                <a:spcPts val="0"/>
              </a:spcBef>
              <a:spcAft>
                <a:spcPts val="0"/>
              </a:spcAft>
            </a:pPr>
            <a:r>
              <a:rPr lang="ru-RU" sz="2250" baseline="2002" dirty="0">
                <a:solidFill>
                  <a:srgbClr val="006FC0"/>
                </a:solidFill>
                <a:latin typeface="Wingdings"/>
                <a:cs typeface="Wingdings"/>
              </a:rPr>
              <a:t></a:t>
            </a:r>
            <a:r>
              <a:rPr lang="ru-RU" sz="2250" baseline="1932" dirty="0">
                <a:solidFill>
                  <a:srgbClr val="006FC0"/>
                </a:solidFill>
                <a:latin typeface="Times New Roman"/>
                <a:cs typeface="Times New Roman"/>
              </a:rPr>
              <a:t> </a:t>
            </a:r>
            <a:r>
              <a:rPr lang="ru-RU" sz="2250" spc="4" baseline="1820" dirty="0">
                <a:solidFill>
                  <a:srgbClr val="006FC0"/>
                </a:solidFill>
                <a:latin typeface="Calibri"/>
                <a:cs typeface="Calibri"/>
              </a:rPr>
              <a:t>Инфраструктура </a:t>
            </a:r>
          </a:p>
          <a:p>
            <a:pPr marR="15932" algn="r" fontAlgn="auto">
              <a:lnSpc>
                <a:spcPts val="1700"/>
              </a:lnSpc>
              <a:spcBef>
                <a:spcPts val="0"/>
              </a:spcBef>
              <a:spcAft>
                <a:spcPts val="0"/>
              </a:spcAft>
            </a:pPr>
            <a:r>
              <a:rPr lang="ru-RU" sz="2250" baseline="2002" dirty="0">
                <a:solidFill>
                  <a:srgbClr val="006FC0"/>
                </a:solidFill>
                <a:latin typeface="Wingdings"/>
                <a:cs typeface="Wingdings"/>
              </a:rPr>
              <a:t></a:t>
            </a:r>
            <a:r>
              <a:rPr lang="ru-RU" sz="2250" baseline="1932" dirty="0">
                <a:solidFill>
                  <a:srgbClr val="006FC0"/>
                </a:solidFill>
                <a:latin typeface="Times New Roman"/>
                <a:cs typeface="Times New Roman"/>
              </a:rPr>
              <a:t> ИКТ</a:t>
            </a:r>
            <a:endParaRPr sz="2250" spc="4" baseline="1820" dirty="0">
              <a:solidFill>
                <a:srgbClr val="006FC0"/>
              </a:solidFill>
              <a:latin typeface="Calibri"/>
              <a:cs typeface="Calibri"/>
            </a:endParaRPr>
          </a:p>
        </p:txBody>
      </p:sp>
      <p:sp>
        <p:nvSpPr>
          <p:cNvPr id="17" name="object 6"/>
          <p:cNvSpPr txBox="1"/>
          <p:nvPr/>
        </p:nvSpPr>
        <p:spPr>
          <a:xfrm>
            <a:off x="5864273" y="4685934"/>
            <a:ext cx="3389182" cy="2162354"/>
          </a:xfrm>
          <a:prstGeom prst="rect">
            <a:avLst/>
          </a:prstGeom>
        </p:spPr>
        <p:txBody>
          <a:bodyPr wrap="square" lIns="0" tIns="0" rIns="0" bIns="0" rtlCol="0">
            <a:noAutofit/>
          </a:bodyPr>
          <a:lstStyle/>
          <a:p>
            <a:pPr marL="627063" marR="16642" algn="ctr" fontAlgn="auto">
              <a:lnSpc>
                <a:spcPts val="1630"/>
              </a:lnSpc>
              <a:spcBef>
                <a:spcPts val="81"/>
              </a:spcBef>
              <a:spcAft>
                <a:spcPts val="0"/>
              </a:spcAft>
            </a:pPr>
            <a:r>
              <a:rPr lang="ru-RU" sz="2250" b="1" spc="4" baseline="3640" dirty="0">
                <a:solidFill>
                  <a:srgbClr val="525252"/>
                </a:solidFill>
                <a:latin typeface="Calibri"/>
                <a:cs typeface="Calibri"/>
              </a:rPr>
              <a:t>ПОЛИТИЧЕСКИЙ</a:t>
            </a:r>
            <a:r>
              <a:rPr sz="2250" b="1" baseline="3640" dirty="0">
                <a:solidFill>
                  <a:srgbClr val="525252"/>
                </a:solidFill>
                <a:latin typeface="Calibri"/>
                <a:cs typeface="Calibri"/>
              </a:rPr>
              <a:t>/</a:t>
            </a:r>
            <a:r>
              <a:rPr sz="2250" b="1" spc="9" baseline="3640" dirty="0">
                <a:solidFill>
                  <a:srgbClr val="525252"/>
                </a:solidFill>
                <a:latin typeface="Calibri"/>
                <a:cs typeface="Calibri"/>
              </a:rPr>
              <a:t> </a:t>
            </a:r>
            <a:r>
              <a:rPr lang="ru-RU" sz="2250" b="1" baseline="3640" dirty="0">
                <a:solidFill>
                  <a:srgbClr val="525252"/>
                </a:solidFill>
                <a:latin typeface="Calibri"/>
                <a:cs typeface="Calibri"/>
              </a:rPr>
              <a:t>ИНСТИТУЦИОНАЛЬНЫЙ КОНТЕКСТ</a:t>
            </a:r>
            <a:endParaRPr sz="1500" dirty="0">
              <a:solidFill>
                <a:prstClr val="black"/>
              </a:solidFill>
              <a:latin typeface="Calibri"/>
              <a:cs typeface="Calibri"/>
            </a:endParaRPr>
          </a:p>
          <a:p>
            <a:pPr marL="268288" marR="16058" algn="ctr" fontAlgn="auto">
              <a:lnSpc>
                <a:spcPts val="1800"/>
              </a:lnSpc>
              <a:spcBef>
                <a:spcPts val="8"/>
              </a:spcBef>
              <a:spcAft>
                <a:spcPts val="0"/>
              </a:spcAft>
            </a:pPr>
            <a:r>
              <a:rPr sz="2250" baseline="2002" dirty="0">
                <a:solidFill>
                  <a:srgbClr val="525252"/>
                </a:solidFill>
                <a:latin typeface="Wingdings"/>
                <a:cs typeface="Wingdings"/>
              </a:rPr>
              <a:t></a:t>
            </a:r>
            <a:r>
              <a:rPr sz="2250" baseline="1932" dirty="0">
                <a:solidFill>
                  <a:srgbClr val="525252"/>
                </a:solidFill>
                <a:latin typeface="Times New Roman"/>
                <a:cs typeface="Times New Roman"/>
              </a:rPr>
              <a:t> </a:t>
            </a:r>
            <a:r>
              <a:rPr lang="ru-RU" sz="2250" baseline="1932" dirty="0">
                <a:solidFill>
                  <a:srgbClr val="525252"/>
                </a:solidFill>
                <a:latin typeface="Times New Roman"/>
                <a:cs typeface="Times New Roman"/>
              </a:rPr>
              <a:t>Мир и политическая стабильность</a:t>
            </a:r>
            <a:endParaRPr sz="1500" dirty="0">
              <a:solidFill>
                <a:prstClr val="black"/>
              </a:solidFill>
              <a:latin typeface="Calibri"/>
              <a:cs typeface="Calibri"/>
            </a:endParaRPr>
          </a:p>
          <a:p>
            <a:pPr marL="447675" indent="-176213" fontAlgn="auto">
              <a:lnSpc>
                <a:spcPts val="1800"/>
              </a:lnSpc>
              <a:spcBef>
                <a:spcPts val="0"/>
              </a:spcBef>
              <a:spcAft>
                <a:spcPts val="0"/>
              </a:spcAft>
            </a:pPr>
            <a:r>
              <a:rPr sz="2250" baseline="2002" dirty="0">
                <a:solidFill>
                  <a:srgbClr val="525252"/>
                </a:solidFill>
                <a:latin typeface="Wingdings"/>
                <a:cs typeface="Wingdings"/>
              </a:rPr>
              <a:t></a:t>
            </a:r>
            <a:r>
              <a:rPr sz="2250" baseline="1932" dirty="0">
                <a:solidFill>
                  <a:srgbClr val="525252"/>
                </a:solidFill>
                <a:latin typeface="Times New Roman"/>
                <a:cs typeface="Times New Roman"/>
              </a:rPr>
              <a:t>  </a:t>
            </a:r>
            <a:r>
              <a:rPr lang="ru-RU" sz="2250" baseline="1820" dirty="0">
                <a:solidFill>
                  <a:srgbClr val="525252"/>
                </a:solidFill>
                <a:latin typeface="Calibri"/>
                <a:cs typeface="Calibri"/>
              </a:rPr>
              <a:t>Эффективное гос. управление</a:t>
            </a:r>
            <a:endParaRPr sz="1500" dirty="0">
              <a:solidFill>
                <a:prstClr val="black"/>
              </a:solidFill>
              <a:latin typeface="Calibri"/>
              <a:cs typeface="Calibri"/>
            </a:endParaRPr>
          </a:p>
          <a:p>
            <a:pPr marL="446088" marR="30287" fontAlgn="auto">
              <a:lnSpc>
                <a:spcPts val="1800"/>
              </a:lnSpc>
              <a:spcBef>
                <a:spcPts val="0"/>
              </a:spcBef>
              <a:spcAft>
                <a:spcPts val="0"/>
              </a:spcAft>
            </a:pPr>
            <a:r>
              <a:rPr sz="2250" baseline="2002" dirty="0">
                <a:solidFill>
                  <a:srgbClr val="525252"/>
                </a:solidFill>
                <a:latin typeface="Wingdings"/>
                <a:cs typeface="Wingdings"/>
              </a:rPr>
              <a:t></a:t>
            </a:r>
            <a:r>
              <a:rPr sz="2250" baseline="1932" dirty="0">
                <a:solidFill>
                  <a:srgbClr val="525252"/>
                </a:solidFill>
                <a:latin typeface="Times New Roman"/>
                <a:cs typeface="Times New Roman"/>
              </a:rPr>
              <a:t> </a:t>
            </a:r>
            <a:r>
              <a:rPr lang="ru-RU" sz="2250" baseline="1820" dirty="0">
                <a:solidFill>
                  <a:srgbClr val="525252"/>
                </a:solidFill>
                <a:latin typeface="Calibri"/>
                <a:cs typeface="Calibri"/>
              </a:rPr>
              <a:t>Верховенство права</a:t>
            </a:r>
            <a:endParaRPr sz="1500" dirty="0">
              <a:solidFill>
                <a:prstClr val="black"/>
              </a:solidFill>
              <a:latin typeface="Calibri"/>
              <a:cs typeface="Calibri"/>
            </a:endParaRPr>
          </a:p>
          <a:p>
            <a:pPr marL="179388" marR="30287" indent="-166688" fontAlgn="auto">
              <a:lnSpc>
                <a:spcPts val="1800"/>
              </a:lnSpc>
              <a:spcBef>
                <a:spcPts val="0"/>
              </a:spcBef>
              <a:spcAft>
                <a:spcPts val="0"/>
              </a:spcAft>
            </a:pPr>
            <a:r>
              <a:rPr sz="2250" baseline="2002" dirty="0">
                <a:solidFill>
                  <a:srgbClr val="525252"/>
                </a:solidFill>
                <a:latin typeface="Wingdings"/>
                <a:cs typeface="Wingdings"/>
              </a:rPr>
              <a:t></a:t>
            </a:r>
            <a:r>
              <a:rPr sz="2250" baseline="1932" dirty="0">
                <a:solidFill>
                  <a:srgbClr val="525252"/>
                </a:solidFill>
                <a:latin typeface="Times New Roman"/>
                <a:cs typeface="Times New Roman"/>
              </a:rPr>
              <a:t> </a:t>
            </a:r>
            <a:r>
              <a:rPr lang="ru-RU" sz="2250" baseline="1932" dirty="0">
                <a:solidFill>
                  <a:srgbClr val="525252"/>
                </a:solidFill>
                <a:latin typeface="Times New Roman"/>
                <a:cs typeface="Times New Roman"/>
              </a:rPr>
              <a:t>Соблюдение прав человека </a:t>
            </a:r>
            <a:br>
              <a:rPr lang="ru-RU" sz="2250" baseline="1932" dirty="0">
                <a:solidFill>
                  <a:srgbClr val="525252"/>
                </a:solidFill>
                <a:latin typeface="Times New Roman"/>
                <a:cs typeface="Times New Roman"/>
              </a:rPr>
            </a:br>
            <a:r>
              <a:rPr lang="ru-RU" sz="2250" baseline="1932" dirty="0">
                <a:solidFill>
                  <a:srgbClr val="525252"/>
                </a:solidFill>
                <a:latin typeface="Times New Roman"/>
                <a:cs typeface="Times New Roman"/>
              </a:rPr>
              <a:t>и международных </a:t>
            </a:r>
            <a:br>
              <a:rPr lang="ru-RU" sz="2250" baseline="1932" dirty="0">
                <a:solidFill>
                  <a:srgbClr val="525252"/>
                </a:solidFill>
                <a:latin typeface="Times New Roman"/>
                <a:cs typeface="Times New Roman"/>
              </a:rPr>
            </a:br>
            <a:r>
              <a:rPr lang="ru-RU" sz="2250" baseline="1932" dirty="0">
                <a:solidFill>
                  <a:srgbClr val="525252"/>
                </a:solidFill>
                <a:latin typeface="Times New Roman"/>
                <a:cs typeface="Times New Roman"/>
              </a:rPr>
              <a:t>трудовых норм</a:t>
            </a:r>
            <a:endParaRPr sz="1500" dirty="0">
              <a:solidFill>
                <a:prstClr val="black"/>
              </a:solidFill>
              <a:latin typeface="Calibri"/>
              <a:cs typeface="Calibri"/>
            </a:endParaRPr>
          </a:p>
        </p:txBody>
      </p:sp>
      <p:sp>
        <p:nvSpPr>
          <p:cNvPr id="3" name="Rectángulo 2"/>
          <p:cNvSpPr/>
          <p:nvPr/>
        </p:nvSpPr>
        <p:spPr>
          <a:xfrm>
            <a:off x="35924" y="5463321"/>
            <a:ext cx="4572000" cy="990015"/>
          </a:xfrm>
          <a:prstGeom prst="rect">
            <a:avLst/>
          </a:prstGeom>
        </p:spPr>
        <p:txBody>
          <a:bodyPr>
            <a:spAutoFit/>
          </a:bodyPr>
          <a:lstStyle/>
          <a:p>
            <a:pPr marL="355600" marR="28575" lvl="0" indent="-342900">
              <a:lnSpc>
                <a:spcPts val="1630"/>
              </a:lnSpc>
              <a:spcBef>
                <a:spcPts val="81"/>
              </a:spcBef>
              <a:buSzPct val="87000"/>
              <a:buFont typeface="Wingdings" panose="05000000000000000000" pitchFamily="2" charset="2"/>
              <a:buChar char="§"/>
            </a:pPr>
            <a:r>
              <a:rPr lang="ru-RU" sz="2250" baseline="3640" dirty="0">
                <a:solidFill>
                  <a:srgbClr val="FF0000"/>
                </a:solidFill>
                <a:cs typeface="Calibri"/>
              </a:rPr>
              <a:t>Социальная интеграция</a:t>
            </a:r>
            <a:endParaRPr lang="ru-RU" sz="1500" dirty="0">
              <a:solidFill>
                <a:prstClr val="black"/>
              </a:solidFill>
              <a:cs typeface="Calibri"/>
            </a:endParaRPr>
          </a:p>
          <a:p>
            <a:pPr marL="355600" lvl="0" indent="-342900">
              <a:lnSpc>
                <a:spcPts val="1800"/>
              </a:lnSpc>
              <a:spcBef>
                <a:spcPts val="8"/>
              </a:spcBef>
              <a:buSzPct val="87000"/>
              <a:buFont typeface="Wingdings" panose="05000000000000000000" pitchFamily="2" charset="2"/>
              <a:buChar char="§"/>
            </a:pPr>
            <a:r>
              <a:rPr lang="ru-RU" sz="2250" spc="-25" baseline="1820" dirty="0">
                <a:solidFill>
                  <a:srgbClr val="FF0000"/>
                </a:solidFill>
                <a:cs typeface="Calibri"/>
              </a:rPr>
              <a:t>Образование и проф. подготовка</a:t>
            </a:r>
            <a:endParaRPr lang="ru-RU" sz="1500" dirty="0">
              <a:solidFill>
                <a:prstClr val="black"/>
              </a:solidFill>
              <a:cs typeface="Calibri"/>
            </a:endParaRPr>
          </a:p>
          <a:p>
            <a:pPr marL="355600" marR="28575" lvl="0" indent="-342900">
              <a:lnSpc>
                <a:spcPts val="1800"/>
              </a:lnSpc>
              <a:buSzPct val="87000"/>
              <a:buFont typeface="Wingdings" panose="05000000000000000000" pitchFamily="2" charset="2"/>
              <a:buChar char="§"/>
            </a:pPr>
            <a:r>
              <a:rPr lang="ru-RU" sz="2250" baseline="1820" dirty="0">
                <a:solidFill>
                  <a:srgbClr val="FF0000"/>
                </a:solidFill>
                <a:cs typeface="Calibri"/>
              </a:rPr>
              <a:t>Социальный диалог</a:t>
            </a:r>
            <a:endParaRPr lang="ru-RU" sz="1500" dirty="0">
              <a:solidFill>
                <a:prstClr val="black"/>
              </a:solidFill>
              <a:cs typeface="Calibri"/>
            </a:endParaRPr>
          </a:p>
          <a:p>
            <a:pPr marL="355600" marR="28575" lvl="0" indent="-342900">
              <a:lnSpc>
                <a:spcPts val="1800"/>
              </a:lnSpc>
              <a:buSzPct val="87000"/>
              <a:buFont typeface="Wingdings" panose="05000000000000000000" pitchFamily="2" charset="2"/>
              <a:buChar char="§"/>
            </a:pPr>
            <a:r>
              <a:rPr lang="ru-RU" sz="2250" spc="-4" baseline="1820" dirty="0">
                <a:solidFill>
                  <a:srgbClr val="FF0000"/>
                </a:solidFill>
                <a:cs typeface="Calibri"/>
              </a:rPr>
              <a:t>Социальная защита</a:t>
            </a:r>
            <a:endParaRPr lang="ru-RU" sz="1500" dirty="0">
              <a:solidFill>
                <a:prstClr val="black"/>
              </a:solidFill>
              <a:cs typeface="Calibri"/>
            </a:endParaRPr>
          </a:p>
        </p:txBody>
      </p:sp>
    </p:spTree>
    <p:extLst>
      <p:ext uri="{BB962C8B-B14F-4D97-AF65-F5344CB8AC3E}">
        <p14:creationId xmlns:p14="http://schemas.microsoft.com/office/powerpoint/2010/main" val="261665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ru-RU" sz="2600" dirty="0"/>
              <a:t>Эквадор: БУЖП</a:t>
            </a:r>
            <a:endParaRPr lang="es-PE" sz="2600" dirty="0"/>
          </a:p>
        </p:txBody>
      </p:sp>
      <p:pic>
        <p:nvPicPr>
          <p:cNvPr id="4" name="Imagen 3"/>
          <p:cNvPicPr>
            <a:picLocks noChangeAspect="1"/>
          </p:cNvPicPr>
          <p:nvPr/>
        </p:nvPicPr>
        <p:blipFill rotWithShape="1">
          <a:blip r:embed="rId3"/>
          <a:srcRect l="54650" t="38572" r="6749" b="21689"/>
          <a:stretch/>
        </p:blipFill>
        <p:spPr>
          <a:xfrm>
            <a:off x="134390" y="1371430"/>
            <a:ext cx="4551528" cy="2433626"/>
          </a:xfrm>
          <a:prstGeom prst="rect">
            <a:avLst/>
          </a:prstGeom>
        </p:spPr>
      </p:pic>
      <p:pic>
        <p:nvPicPr>
          <p:cNvPr id="5" name="Imagen 4"/>
          <p:cNvPicPr>
            <a:picLocks noChangeAspect="1"/>
          </p:cNvPicPr>
          <p:nvPr/>
        </p:nvPicPr>
        <p:blipFill rotWithShape="1">
          <a:blip r:embed="rId4"/>
          <a:srcRect l="55804" t="35961" r="7274" b="16651"/>
          <a:stretch/>
        </p:blipFill>
        <p:spPr>
          <a:xfrm>
            <a:off x="4788024" y="1380292"/>
            <a:ext cx="4185314" cy="2466819"/>
          </a:xfrm>
          <a:prstGeom prst="rect">
            <a:avLst/>
          </a:prstGeom>
        </p:spPr>
      </p:pic>
      <p:pic>
        <p:nvPicPr>
          <p:cNvPr id="6" name="Imagen 5"/>
          <p:cNvPicPr>
            <a:picLocks noChangeAspect="1"/>
          </p:cNvPicPr>
          <p:nvPr/>
        </p:nvPicPr>
        <p:blipFill rotWithShape="1">
          <a:blip r:embed="rId5"/>
          <a:srcRect l="54230" t="36334" r="6540" b="23928"/>
          <a:stretch/>
        </p:blipFill>
        <p:spPr>
          <a:xfrm>
            <a:off x="137838" y="4355207"/>
            <a:ext cx="4548080" cy="2466819"/>
          </a:xfrm>
          <a:prstGeom prst="rect">
            <a:avLst/>
          </a:prstGeom>
        </p:spPr>
      </p:pic>
      <p:pic>
        <p:nvPicPr>
          <p:cNvPr id="7" name="Imagen 6"/>
          <p:cNvPicPr>
            <a:picLocks noChangeAspect="1"/>
          </p:cNvPicPr>
          <p:nvPr/>
        </p:nvPicPr>
        <p:blipFill rotWithShape="1">
          <a:blip r:embed="rId6"/>
          <a:srcRect l="6610" t="38759" r="55629" b="18890"/>
          <a:stretch/>
        </p:blipFill>
        <p:spPr>
          <a:xfrm>
            <a:off x="4788024" y="4355207"/>
            <a:ext cx="4185314" cy="2458608"/>
          </a:xfrm>
          <a:prstGeom prst="rect">
            <a:avLst/>
          </a:prstGeom>
        </p:spPr>
      </p:pic>
      <p:sp>
        <p:nvSpPr>
          <p:cNvPr id="8" name="CuadroTexto 7"/>
          <p:cNvSpPr txBox="1"/>
          <p:nvPr/>
        </p:nvSpPr>
        <p:spPr>
          <a:xfrm>
            <a:off x="611560" y="1380292"/>
            <a:ext cx="3716118" cy="276999"/>
          </a:xfrm>
          <a:prstGeom prst="rect">
            <a:avLst/>
          </a:prstGeom>
          <a:solidFill>
            <a:sysClr val="window" lastClr="FFFFFF"/>
          </a:solidFill>
        </p:spPr>
        <p:txBody>
          <a:bodyPr wrap="square" rtlCol="0">
            <a:spAutoFit/>
          </a:bodyPr>
          <a:lstStyle/>
          <a:p>
            <a:pPr marL="0" marR="0" lvl="0" indent="0" defTabSz="914400" eaLnBrk="1" fontAlgn="base" latinLnBrk="0" hangingPunct="1">
              <a:lnSpc>
                <a:spcPct val="100000"/>
              </a:lnSpc>
              <a:spcBef>
                <a:spcPct val="0"/>
              </a:spcBef>
              <a:spcAft>
                <a:spcPct val="0"/>
              </a:spcAft>
              <a:buClrTx/>
              <a:buSzTx/>
              <a:buFontTx/>
              <a:buNone/>
              <a:tabLst/>
              <a:defRPr/>
            </a:pPr>
            <a:r>
              <a:rPr kumimoji="0" lang="ru-RU" sz="1200" b="0" i="0" u="none" strike="noStrike" kern="0" cap="none" spc="0" normalizeH="0" baseline="0" noProof="0" dirty="0">
                <a:ln>
                  <a:noFill/>
                </a:ln>
                <a:solidFill>
                  <a:prstClr val="black"/>
                </a:solidFill>
                <a:effectLst/>
                <a:uLnTx/>
                <a:uFillTx/>
                <a:latin typeface="Tahoma" pitchFamily="34" charset="0"/>
                <a:cs typeface="Arial" charset="0"/>
              </a:rPr>
              <a:t>Диагр.</a:t>
            </a:r>
            <a:r>
              <a:rPr kumimoji="0" lang="es-PE" sz="1200" b="0" i="0" u="none" strike="noStrike" kern="0" cap="none" spc="0" normalizeH="0" baseline="0" noProof="0" dirty="0">
                <a:ln>
                  <a:noFill/>
                </a:ln>
                <a:solidFill>
                  <a:prstClr val="black"/>
                </a:solidFill>
                <a:effectLst/>
                <a:uLnTx/>
                <a:uFillTx/>
                <a:latin typeface="Tahoma" pitchFamily="34" charset="0"/>
                <a:cs typeface="Arial" charset="0"/>
              </a:rPr>
              <a:t> 6. </a:t>
            </a:r>
            <a:r>
              <a:rPr kumimoji="0" lang="ru-RU" sz="1200" b="0" i="0" u="none" strike="noStrike" kern="0" cap="none" spc="0" normalizeH="0" baseline="0" noProof="0" dirty="0">
                <a:ln>
                  <a:noFill/>
                </a:ln>
                <a:solidFill>
                  <a:prstClr val="black"/>
                </a:solidFill>
                <a:effectLst/>
                <a:uLnTx/>
                <a:uFillTx/>
                <a:latin typeface="Tahoma" pitchFamily="34" charset="0"/>
                <a:cs typeface="Arial" charset="0"/>
              </a:rPr>
              <a:t>Эквадор</a:t>
            </a:r>
            <a:r>
              <a:rPr kumimoji="0" lang="es-PE" sz="1200" b="0" i="0" u="none" strike="noStrike" kern="0" cap="none" spc="0" normalizeH="0" baseline="0" noProof="0" dirty="0">
                <a:ln>
                  <a:noFill/>
                </a:ln>
                <a:solidFill>
                  <a:prstClr val="black"/>
                </a:solidFill>
                <a:effectLst/>
                <a:uLnTx/>
                <a:uFillTx/>
                <a:latin typeface="Tahoma" pitchFamily="34" charset="0"/>
                <a:cs typeface="Arial" charset="0"/>
              </a:rPr>
              <a:t> – </a:t>
            </a:r>
            <a:r>
              <a:rPr kumimoji="0" lang="ru-RU" sz="1200" b="0" i="0" u="none" strike="noStrike" kern="0" cap="none" spc="0" normalizeH="0" baseline="0" noProof="0" dirty="0">
                <a:ln>
                  <a:noFill/>
                </a:ln>
                <a:solidFill>
                  <a:prstClr val="black"/>
                </a:solidFill>
                <a:effectLst/>
                <a:uLnTx/>
                <a:uFillTx/>
                <a:latin typeface="Tahoma" pitchFamily="34" charset="0"/>
                <a:cs typeface="Arial" charset="0"/>
              </a:rPr>
              <a:t>Реальные темпы роста ВВП</a:t>
            </a:r>
            <a:endParaRPr kumimoji="0" lang="es-PE" sz="1200" b="0" i="0" u="none" strike="noStrike" kern="0" cap="none" spc="0" normalizeH="0" baseline="0" noProof="0" dirty="0">
              <a:ln>
                <a:noFill/>
              </a:ln>
              <a:solidFill>
                <a:prstClr val="black"/>
              </a:solidFill>
              <a:effectLst/>
              <a:uLnTx/>
              <a:uFillTx/>
              <a:latin typeface="Tahoma" pitchFamily="34" charset="0"/>
              <a:cs typeface="Arial" charset="0"/>
            </a:endParaRPr>
          </a:p>
        </p:txBody>
      </p:sp>
      <p:sp>
        <p:nvSpPr>
          <p:cNvPr id="9" name="CuadroTexto 8"/>
          <p:cNvSpPr txBox="1"/>
          <p:nvPr/>
        </p:nvSpPr>
        <p:spPr>
          <a:xfrm>
            <a:off x="5292080" y="1405710"/>
            <a:ext cx="3386887" cy="276999"/>
          </a:xfrm>
          <a:prstGeom prst="rect">
            <a:avLst/>
          </a:prstGeom>
          <a:solidFill>
            <a:sysClr val="window" lastClr="FFFFFF"/>
          </a:solidFill>
        </p:spPr>
        <p:txBody>
          <a:bodyPr wrap="square" rtlCol="0">
            <a:spAutoFit/>
          </a:bodyPr>
          <a:lstStyle/>
          <a:p>
            <a:pPr lvl="0" fontAlgn="base">
              <a:spcBef>
                <a:spcPct val="0"/>
              </a:spcBef>
              <a:spcAft>
                <a:spcPct val="0"/>
              </a:spcAft>
              <a:defRPr/>
            </a:pPr>
            <a:r>
              <a:rPr lang="ru-RU" sz="1200" kern="0" dirty="0">
                <a:solidFill>
                  <a:prstClr val="black"/>
                </a:solidFill>
                <a:latin typeface="Tahoma" pitchFamily="34" charset="0"/>
                <a:cs typeface="Arial" charset="0"/>
              </a:rPr>
              <a:t>Диагр.</a:t>
            </a:r>
            <a:r>
              <a:rPr kumimoji="0" lang="es-PE" sz="1200" b="0" i="0" u="none" strike="noStrike" kern="0" cap="none" spc="0" normalizeH="0" baseline="0" noProof="0" dirty="0">
                <a:ln>
                  <a:noFill/>
                </a:ln>
                <a:solidFill>
                  <a:prstClr val="black"/>
                </a:solidFill>
                <a:effectLst/>
                <a:uLnTx/>
                <a:uFillTx/>
                <a:latin typeface="Tahoma" pitchFamily="34" charset="0"/>
                <a:cs typeface="Arial" charset="0"/>
              </a:rPr>
              <a:t> 46. </a:t>
            </a:r>
            <a:r>
              <a:rPr lang="ru-RU" sz="1200" kern="0" dirty="0">
                <a:solidFill>
                  <a:prstClr val="black"/>
                </a:solidFill>
                <a:latin typeface="Tahoma" pitchFamily="34" charset="0"/>
                <a:cs typeface="Arial" charset="0"/>
              </a:rPr>
              <a:t>Эквадор</a:t>
            </a:r>
            <a:r>
              <a:rPr kumimoji="0" lang="es-PE" sz="1200" b="0" i="0" u="none" strike="noStrike" kern="0" cap="none" spc="0" normalizeH="0" baseline="0" noProof="0" dirty="0">
                <a:ln>
                  <a:noFill/>
                </a:ln>
                <a:solidFill>
                  <a:prstClr val="black"/>
                </a:solidFill>
                <a:effectLst/>
                <a:uLnTx/>
                <a:uFillTx/>
                <a:latin typeface="Tahoma" pitchFamily="34" charset="0"/>
                <a:cs typeface="Arial" charset="0"/>
              </a:rPr>
              <a:t> – </a:t>
            </a:r>
            <a:r>
              <a:rPr kumimoji="0" lang="ru-RU" sz="1200" b="0" i="0" u="none" strike="noStrike" kern="0" cap="none" spc="0" normalizeH="0" baseline="0" noProof="0" dirty="0">
                <a:ln>
                  <a:noFill/>
                </a:ln>
                <a:solidFill>
                  <a:prstClr val="black"/>
                </a:solidFill>
                <a:effectLst/>
                <a:uLnTx/>
                <a:uFillTx/>
                <a:latin typeface="Tahoma" pitchFamily="34" charset="0"/>
                <a:cs typeface="Arial" charset="0"/>
              </a:rPr>
              <a:t>Общий объем экспорта</a:t>
            </a:r>
            <a:endParaRPr kumimoji="0" lang="es-PE" sz="1200" b="0" i="0" u="none" strike="noStrike" kern="0" cap="none" spc="0" normalizeH="0" baseline="0" noProof="0" dirty="0">
              <a:ln>
                <a:noFill/>
              </a:ln>
              <a:solidFill>
                <a:prstClr val="black"/>
              </a:solidFill>
              <a:effectLst/>
              <a:uLnTx/>
              <a:uFillTx/>
              <a:latin typeface="Tahoma" pitchFamily="34" charset="0"/>
              <a:cs typeface="Arial" charset="0"/>
            </a:endParaRPr>
          </a:p>
        </p:txBody>
      </p:sp>
      <p:sp>
        <p:nvSpPr>
          <p:cNvPr id="10" name="CuadroTexto 9"/>
          <p:cNvSpPr txBox="1"/>
          <p:nvPr/>
        </p:nvSpPr>
        <p:spPr>
          <a:xfrm>
            <a:off x="467544" y="4376137"/>
            <a:ext cx="4104456" cy="276999"/>
          </a:xfrm>
          <a:prstGeom prst="rect">
            <a:avLst/>
          </a:prstGeom>
          <a:solidFill>
            <a:sysClr val="window" lastClr="FFFFFF"/>
          </a:solidFill>
        </p:spPr>
        <p:txBody>
          <a:bodyPr wrap="square" rtlCol="0">
            <a:spAutoFit/>
          </a:bodyPr>
          <a:lstStyle/>
          <a:p>
            <a:pPr lvl="0" fontAlgn="base">
              <a:spcBef>
                <a:spcPct val="0"/>
              </a:spcBef>
              <a:spcAft>
                <a:spcPct val="0"/>
              </a:spcAft>
              <a:defRPr/>
            </a:pPr>
            <a:r>
              <a:rPr lang="ru-RU" sz="1200" kern="0" dirty="0">
                <a:solidFill>
                  <a:prstClr val="black"/>
                </a:solidFill>
                <a:latin typeface="Tahoma" pitchFamily="34" charset="0"/>
                <a:cs typeface="Arial" charset="0"/>
              </a:rPr>
              <a:t>Диагр.</a:t>
            </a:r>
            <a:r>
              <a:rPr kumimoji="0" lang="es-PE" sz="1200" b="0" i="0" u="none" strike="noStrike" kern="0" cap="none" spc="0" normalizeH="0" baseline="0" noProof="0" dirty="0">
                <a:ln>
                  <a:noFill/>
                </a:ln>
                <a:solidFill>
                  <a:prstClr val="black"/>
                </a:solidFill>
                <a:effectLst/>
                <a:uLnTx/>
                <a:uFillTx/>
                <a:latin typeface="Tahoma" pitchFamily="34" charset="0"/>
                <a:cs typeface="Arial" charset="0"/>
              </a:rPr>
              <a:t> 66. </a:t>
            </a:r>
            <a:r>
              <a:rPr lang="ru-RU" sz="1200" kern="0" dirty="0">
                <a:solidFill>
                  <a:prstClr val="black"/>
                </a:solidFill>
                <a:latin typeface="Tahoma" pitchFamily="34" charset="0"/>
                <a:cs typeface="Arial" charset="0"/>
              </a:rPr>
              <a:t>Эквадор</a:t>
            </a:r>
            <a:r>
              <a:rPr kumimoji="0" lang="es-PE" sz="1200" b="0" i="0" u="none" strike="noStrike" kern="0" cap="none" spc="0" normalizeH="0" baseline="0" noProof="0" dirty="0">
                <a:ln>
                  <a:noFill/>
                </a:ln>
                <a:solidFill>
                  <a:prstClr val="black"/>
                </a:solidFill>
                <a:effectLst/>
                <a:uLnTx/>
                <a:uFillTx/>
                <a:latin typeface="Tahoma" pitchFamily="34" charset="0"/>
                <a:cs typeface="Arial" charset="0"/>
              </a:rPr>
              <a:t> – </a:t>
            </a:r>
            <a:r>
              <a:rPr kumimoji="0" lang="ru-RU" sz="1200" b="0" i="0" u="none" strike="noStrike" kern="0" cap="none" spc="0" normalizeH="0" baseline="0" noProof="0" dirty="0">
                <a:ln>
                  <a:noFill/>
                </a:ln>
                <a:solidFill>
                  <a:prstClr val="black"/>
                </a:solidFill>
                <a:effectLst/>
                <a:uLnTx/>
                <a:uFillTx/>
                <a:latin typeface="Tahoma" pitchFamily="34" charset="0"/>
                <a:cs typeface="Arial" charset="0"/>
              </a:rPr>
              <a:t>Кол-во учащихся средних школ</a:t>
            </a:r>
            <a:endParaRPr kumimoji="0" lang="es-PE" sz="1200" b="0" i="0" u="none" strike="noStrike" kern="0" cap="none" spc="0" normalizeH="0" baseline="0" noProof="0" dirty="0">
              <a:ln>
                <a:noFill/>
              </a:ln>
              <a:solidFill>
                <a:prstClr val="black"/>
              </a:solidFill>
              <a:effectLst/>
              <a:uLnTx/>
              <a:uFillTx/>
              <a:latin typeface="Tahoma" pitchFamily="34" charset="0"/>
              <a:cs typeface="Arial" charset="0"/>
            </a:endParaRPr>
          </a:p>
        </p:txBody>
      </p:sp>
      <p:sp>
        <p:nvSpPr>
          <p:cNvPr id="11" name="CuadroTexto 10"/>
          <p:cNvSpPr txBox="1"/>
          <p:nvPr/>
        </p:nvSpPr>
        <p:spPr>
          <a:xfrm>
            <a:off x="5082394" y="4355206"/>
            <a:ext cx="3738077" cy="276999"/>
          </a:xfrm>
          <a:prstGeom prst="rect">
            <a:avLst/>
          </a:prstGeom>
          <a:solidFill>
            <a:sysClr val="window" lastClr="FFFFFF"/>
          </a:solidFill>
        </p:spPr>
        <p:txBody>
          <a:bodyPr wrap="square" rtlCol="0">
            <a:spAutoFit/>
          </a:bodyPr>
          <a:lstStyle/>
          <a:p>
            <a:pPr lvl="0" fontAlgn="base">
              <a:spcBef>
                <a:spcPct val="0"/>
              </a:spcBef>
              <a:spcAft>
                <a:spcPct val="0"/>
              </a:spcAft>
              <a:defRPr/>
            </a:pPr>
            <a:r>
              <a:rPr lang="ru-RU" sz="1200" kern="0" dirty="0">
                <a:solidFill>
                  <a:prstClr val="black"/>
                </a:solidFill>
                <a:latin typeface="Tahoma" pitchFamily="34" charset="0"/>
                <a:cs typeface="Arial" charset="0"/>
              </a:rPr>
              <a:t>Диагр.</a:t>
            </a:r>
            <a:r>
              <a:rPr kumimoji="0" lang="es-PE" sz="1200" b="0" i="0" u="none" strike="noStrike" kern="0" cap="none" spc="0" normalizeH="0" baseline="0" noProof="0" dirty="0">
                <a:ln>
                  <a:noFill/>
                </a:ln>
                <a:solidFill>
                  <a:prstClr val="black"/>
                </a:solidFill>
                <a:effectLst/>
                <a:uLnTx/>
                <a:uFillTx/>
                <a:latin typeface="Tahoma" pitchFamily="34" charset="0"/>
                <a:cs typeface="Arial" charset="0"/>
              </a:rPr>
              <a:t> 74. </a:t>
            </a:r>
            <a:r>
              <a:rPr lang="ru-RU" sz="1200" kern="0" dirty="0">
                <a:solidFill>
                  <a:prstClr val="black"/>
                </a:solidFill>
                <a:latin typeface="Tahoma" pitchFamily="34" charset="0"/>
                <a:cs typeface="Arial" charset="0"/>
              </a:rPr>
              <a:t>Эквадор</a:t>
            </a:r>
            <a:r>
              <a:rPr kumimoji="0" lang="es-PE" sz="1200" b="0" i="0" u="none" strike="noStrike" kern="0" cap="none" spc="0" normalizeH="0" baseline="0" noProof="0" dirty="0">
                <a:ln>
                  <a:noFill/>
                </a:ln>
                <a:solidFill>
                  <a:prstClr val="black"/>
                </a:solidFill>
                <a:effectLst/>
                <a:uLnTx/>
                <a:uFillTx/>
                <a:latin typeface="Tahoma" pitchFamily="34" charset="0"/>
                <a:cs typeface="Arial" charset="0"/>
              </a:rPr>
              <a:t> – </a:t>
            </a:r>
            <a:r>
              <a:rPr kumimoji="0" lang="ru-RU" sz="1200" b="0" i="0" u="none" strike="noStrike" kern="0" cap="none" spc="0" normalizeH="0" baseline="0" noProof="0" dirty="0">
                <a:ln>
                  <a:noFill/>
                </a:ln>
                <a:solidFill>
                  <a:prstClr val="black"/>
                </a:solidFill>
                <a:effectLst/>
                <a:uLnTx/>
                <a:uFillTx/>
                <a:latin typeface="Tahoma" pitchFamily="34" charset="0"/>
                <a:cs typeface="Arial" charset="0"/>
              </a:rPr>
              <a:t>Доступ к здравоохранению</a:t>
            </a:r>
            <a:endParaRPr kumimoji="0" lang="es-PE" sz="1200" b="0" i="0" u="none" strike="noStrike" kern="0" cap="none" spc="0" normalizeH="0" baseline="0" noProof="0" dirty="0">
              <a:ln>
                <a:noFill/>
              </a:ln>
              <a:solidFill>
                <a:prstClr val="black"/>
              </a:solidFill>
              <a:effectLst/>
              <a:uLnTx/>
              <a:uFillTx/>
              <a:latin typeface="Tahoma" pitchFamily="34" charset="0"/>
              <a:cs typeface="Arial" charset="0"/>
            </a:endParaRPr>
          </a:p>
        </p:txBody>
      </p:sp>
      <p:sp>
        <p:nvSpPr>
          <p:cNvPr id="12" name="CuadroTexto 11"/>
          <p:cNvSpPr txBox="1"/>
          <p:nvPr/>
        </p:nvSpPr>
        <p:spPr>
          <a:xfrm>
            <a:off x="137838" y="3847111"/>
            <a:ext cx="2736304" cy="400110"/>
          </a:xfrm>
          <a:prstGeom prst="rect">
            <a:avLst/>
          </a:prstGeom>
          <a:noFill/>
        </p:spPr>
        <p:txBody>
          <a:bodyPr wrap="square" rtlCol="0">
            <a:spAutoFit/>
          </a:bodyPr>
          <a:lstStyle/>
          <a:p>
            <a:pPr fontAlgn="base">
              <a:spcBef>
                <a:spcPct val="0"/>
              </a:spcBef>
              <a:spcAft>
                <a:spcPct val="0"/>
              </a:spcAft>
            </a:pPr>
            <a:r>
              <a:rPr lang="ru-RU" sz="2000" dirty="0">
                <a:solidFill>
                  <a:srgbClr val="1F497D"/>
                </a:solidFill>
                <a:latin typeface="Arial" panose="020B0604020202020204" pitchFamily="34" charset="0"/>
                <a:ea typeface="Verdana" panose="020B0604030504040204" pitchFamily="34" charset="0"/>
                <a:cs typeface="Arial" panose="020B0604020202020204" pitchFamily="34" charset="0"/>
              </a:rPr>
              <a:t>Социальная сфера</a:t>
            </a:r>
            <a:r>
              <a:rPr lang="es-PE" sz="2000" dirty="0">
                <a:solidFill>
                  <a:srgbClr val="1F497D"/>
                </a:solidFill>
                <a:latin typeface="Arial" panose="020B0604020202020204" pitchFamily="34" charset="0"/>
                <a:ea typeface="Verdana" panose="020B0604030504040204" pitchFamily="34" charset="0"/>
                <a:cs typeface="Arial" panose="020B0604020202020204" pitchFamily="34" charset="0"/>
              </a:rPr>
              <a:t>:  </a:t>
            </a:r>
          </a:p>
        </p:txBody>
      </p:sp>
      <p:sp>
        <p:nvSpPr>
          <p:cNvPr id="13" name="CuadroTexto 12"/>
          <p:cNvSpPr txBox="1"/>
          <p:nvPr/>
        </p:nvSpPr>
        <p:spPr>
          <a:xfrm>
            <a:off x="76194" y="881731"/>
            <a:ext cx="3271670" cy="400110"/>
          </a:xfrm>
          <a:prstGeom prst="rect">
            <a:avLst/>
          </a:prstGeom>
          <a:noFill/>
        </p:spPr>
        <p:txBody>
          <a:bodyPr wrap="square" rtlCol="0">
            <a:spAutoFit/>
          </a:bodyPr>
          <a:lstStyle/>
          <a:p>
            <a:pPr fontAlgn="base">
              <a:spcBef>
                <a:spcPct val="0"/>
              </a:spcBef>
              <a:spcAft>
                <a:spcPct val="0"/>
              </a:spcAft>
            </a:pPr>
            <a:r>
              <a:rPr lang="ru-RU" sz="2000" dirty="0">
                <a:solidFill>
                  <a:srgbClr val="1F497D"/>
                </a:solidFill>
                <a:latin typeface="Arial" panose="020B0604020202020204" pitchFamily="34" charset="0"/>
                <a:ea typeface="Verdana" panose="020B0604030504040204" pitchFamily="34" charset="0"/>
                <a:cs typeface="Arial" panose="020B0604020202020204" pitchFamily="34" charset="0"/>
              </a:rPr>
              <a:t>Сфера экономики</a:t>
            </a:r>
            <a:r>
              <a:rPr lang="es-PE" sz="2000" dirty="0">
                <a:solidFill>
                  <a:srgbClr val="1F497D"/>
                </a:solidFill>
                <a:latin typeface="Arial" panose="020B0604020202020204" pitchFamily="34" charset="0"/>
                <a:ea typeface="Verdana" panose="020B0604030504040204" pitchFamily="34" charset="0"/>
                <a:cs typeface="Arial" panose="020B0604020202020204" pitchFamily="34" charset="0"/>
              </a:rPr>
              <a:t>:  </a:t>
            </a:r>
          </a:p>
        </p:txBody>
      </p:sp>
    </p:spTree>
    <p:extLst>
      <p:ext uri="{BB962C8B-B14F-4D97-AF65-F5344CB8AC3E}">
        <p14:creationId xmlns:p14="http://schemas.microsoft.com/office/powerpoint/2010/main" val="20002358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ru-RU" sz="2600" dirty="0"/>
              <a:t>Эквадор: БУЖП</a:t>
            </a:r>
            <a:endParaRPr lang="es-PE" sz="2600" dirty="0"/>
          </a:p>
        </p:txBody>
      </p:sp>
      <p:pic>
        <p:nvPicPr>
          <p:cNvPr id="4" name="Imagen 3"/>
          <p:cNvPicPr>
            <a:picLocks noChangeAspect="1"/>
          </p:cNvPicPr>
          <p:nvPr/>
        </p:nvPicPr>
        <p:blipFill rotWithShape="1">
          <a:blip r:embed="rId3"/>
          <a:srcRect l="55489" t="36707" r="6645" b="18703"/>
          <a:stretch/>
        </p:blipFill>
        <p:spPr>
          <a:xfrm>
            <a:off x="196397" y="1433145"/>
            <a:ext cx="4312693" cy="2360482"/>
          </a:xfrm>
          <a:prstGeom prst="rect">
            <a:avLst/>
          </a:prstGeom>
        </p:spPr>
      </p:pic>
      <p:pic>
        <p:nvPicPr>
          <p:cNvPr id="5" name="Imagen 4"/>
          <p:cNvPicPr>
            <a:picLocks noChangeAspect="1"/>
          </p:cNvPicPr>
          <p:nvPr/>
        </p:nvPicPr>
        <p:blipFill rotWithShape="1">
          <a:blip r:embed="rId4"/>
          <a:srcRect l="6610" t="29617" r="56153" b="28218"/>
          <a:stretch/>
        </p:blipFill>
        <p:spPr>
          <a:xfrm>
            <a:off x="4716503" y="1412776"/>
            <a:ext cx="4396286" cy="2360482"/>
          </a:xfrm>
          <a:prstGeom prst="rect">
            <a:avLst/>
          </a:prstGeom>
        </p:spPr>
      </p:pic>
      <p:pic>
        <p:nvPicPr>
          <p:cNvPr id="6" name="Imagen 5"/>
          <p:cNvPicPr>
            <a:picLocks noChangeAspect="1"/>
          </p:cNvPicPr>
          <p:nvPr/>
        </p:nvPicPr>
        <p:blipFill rotWithShape="1">
          <a:blip r:embed="rId5"/>
          <a:srcRect l="52238" t="34281" r="5176" b="25046"/>
          <a:stretch/>
        </p:blipFill>
        <p:spPr>
          <a:xfrm>
            <a:off x="2123428" y="4354500"/>
            <a:ext cx="5186149" cy="2503500"/>
          </a:xfrm>
          <a:prstGeom prst="rect">
            <a:avLst/>
          </a:prstGeom>
        </p:spPr>
      </p:pic>
      <p:sp>
        <p:nvSpPr>
          <p:cNvPr id="7" name="CuadroTexto 6"/>
          <p:cNvSpPr txBox="1"/>
          <p:nvPr/>
        </p:nvSpPr>
        <p:spPr>
          <a:xfrm>
            <a:off x="196397" y="910100"/>
            <a:ext cx="2952328" cy="400110"/>
          </a:xfrm>
          <a:prstGeom prst="rect">
            <a:avLst/>
          </a:prstGeom>
          <a:noFill/>
        </p:spPr>
        <p:txBody>
          <a:bodyPr wrap="square" rtlCol="0">
            <a:spAutoFit/>
          </a:bodyPr>
          <a:lstStyle/>
          <a:p>
            <a:pPr fontAlgn="base">
              <a:spcBef>
                <a:spcPct val="0"/>
              </a:spcBef>
              <a:spcAft>
                <a:spcPct val="0"/>
              </a:spcAft>
            </a:pPr>
            <a:r>
              <a:rPr lang="ru-RU" sz="2000" dirty="0">
                <a:solidFill>
                  <a:srgbClr val="1F497D"/>
                </a:solidFill>
                <a:latin typeface="Arial" panose="020B0604020202020204" pitchFamily="34" charset="0"/>
                <a:ea typeface="Verdana" panose="020B0604030504040204" pitchFamily="34" charset="0"/>
                <a:cs typeface="Arial" panose="020B0604020202020204" pitchFamily="34" charset="0"/>
              </a:rPr>
              <a:t>Сфера политики</a:t>
            </a:r>
            <a:r>
              <a:rPr lang="es-PE" sz="2000" dirty="0">
                <a:solidFill>
                  <a:srgbClr val="1F497D"/>
                </a:solidFill>
                <a:latin typeface="Arial" panose="020B0604020202020204" pitchFamily="34" charset="0"/>
                <a:ea typeface="Verdana" panose="020B0604030504040204" pitchFamily="34" charset="0"/>
                <a:cs typeface="Arial" panose="020B0604020202020204" pitchFamily="34" charset="0"/>
              </a:rPr>
              <a:t>: </a:t>
            </a:r>
          </a:p>
        </p:txBody>
      </p:sp>
      <p:sp>
        <p:nvSpPr>
          <p:cNvPr id="8" name="CuadroTexto 7"/>
          <p:cNvSpPr txBox="1"/>
          <p:nvPr/>
        </p:nvSpPr>
        <p:spPr>
          <a:xfrm>
            <a:off x="196397" y="3916562"/>
            <a:ext cx="3672408" cy="369332"/>
          </a:xfrm>
          <a:prstGeom prst="rect">
            <a:avLst/>
          </a:prstGeom>
          <a:noFill/>
        </p:spPr>
        <p:txBody>
          <a:bodyPr wrap="square" rtlCol="0">
            <a:spAutoFit/>
          </a:bodyPr>
          <a:lstStyle/>
          <a:p>
            <a:pPr fontAlgn="base">
              <a:spcBef>
                <a:spcPct val="0"/>
              </a:spcBef>
              <a:spcAft>
                <a:spcPct val="0"/>
              </a:spcAft>
            </a:pPr>
            <a:r>
              <a:rPr lang="ru-RU" dirty="0">
                <a:solidFill>
                  <a:srgbClr val="1F497D"/>
                </a:solidFill>
                <a:latin typeface="Verdana" panose="020B0604030504040204" pitchFamily="34" charset="0"/>
                <a:ea typeface="Verdana" panose="020B0604030504040204" pitchFamily="34" charset="0"/>
                <a:cs typeface="Verdana" panose="020B0604030504040204" pitchFamily="34" charset="0"/>
              </a:rPr>
              <a:t>Окружающая среда</a:t>
            </a:r>
            <a:r>
              <a:rPr lang="es-PE" dirty="0">
                <a:solidFill>
                  <a:srgbClr val="1F497D"/>
                </a:solidFill>
                <a:latin typeface="Verdana" panose="020B0604030504040204" pitchFamily="34" charset="0"/>
                <a:ea typeface="Verdana" panose="020B0604030504040204" pitchFamily="34" charset="0"/>
                <a:cs typeface="Verdana" panose="020B0604030504040204" pitchFamily="34" charset="0"/>
              </a:rPr>
              <a:t>: </a:t>
            </a:r>
          </a:p>
        </p:txBody>
      </p:sp>
      <p:sp>
        <p:nvSpPr>
          <p:cNvPr id="10" name="CuadroTexto 9"/>
          <p:cNvSpPr txBox="1"/>
          <p:nvPr/>
        </p:nvSpPr>
        <p:spPr>
          <a:xfrm>
            <a:off x="448424" y="1423809"/>
            <a:ext cx="3808637" cy="276999"/>
          </a:xfrm>
          <a:prstGeom prst="rect">
            <a:avLst/>
          </a:prstGeom>
          <a:solidFill>
            <a:sysClr val="window" lastClr="FFFFFF"/>
          </a:solidFill>
        </p:spPr>
        <p:txBody>
          <a:bodyPr wrap="square" rtlCol="0">
            <a:spAutoFit/>
          </a:bodyPr>
          <a:lstStyle/>
          <a:p>
            <a:pPr lvl="0" fontAlgn="base">
              <a:spcBef>
                <a:spcPct val="0"/>
              </a:spcBef>
              <a:spcAft>
                <a:spcPct val="0"/>
              </a:spcAft>
              <a:defRPr/>
            </a:pPr>
            <a:r>
              <a:rPr lang="ru-RU" sz="1200" kern="0" dirty="0">
                <a:solidFill>
                  <a:prstClr val="black"/>
                </a:solidFill>
                <a:latin typeface="Tahoma" pitchFamily="34" charset="0"/>
                <a:cs typeface="Arial" charset="0"/>
              </a:rPr>
              <a:t>Диагр.</a:t>
            </a:r>
            <a:r>
              <a:rPr kumimoji="0" lang="es-PE" sz="1200" b="0" i="0" u="none" strike="noStrike" kern="0" cap="none" spc="0" normalizeH="0" baseline="0" noProof="0" dirty="0">
                <a:ln>
                  <a:noFill/>
                </a:ln>
                <a:solidFill>
                  <a:prstClr val="black"/>
                </a:solidFill>
                <a:effectLst/>
                <a:uLnTx/>
                <a:uFillTx/>
                <a:latin typeface="Tahoma" pitchFamily="34" charset="0"/>
                <a:cs typeface="Arial" charset="0"/>
              </a:rPr>
              <a:t> 85. </a:t>
            </a:r>
            <a:r>
              <a:rPr kumimoji="0" lang="ru-RU" sz="1200" b="0" i="0" u="none" strike="noStrike" kern="0" cap="none" spc="0" normalizeH="0" baseline="0" noProof="0" dirty="0">
                <a:ln>
                  <a:noFill/>
                </a:ln>
                <a:solidFill>
                  <a:prstClr val="black"/>
                </a:solidFill>
                <a:effectLst/>
                <a:uLnTx/>
                <a:uFillTx/>
                <a:latin typeface="Tahoma" pitchFamily="34" charset="0"/>
                <a:cs typeface="Arial" charset="0"/>
              </a:rPr>
              <a:t>Индекс восприятия коррупции </a:t>
            </a:r>
            <a:r>
              <a:rPr kumimoji="0" lang="es-PE" sz="1200" b="0" i="0" u="none" strike="noStrike" kern="0" cap="none" spc="0" normalizeH="0" baseline="0" noProof="0" dirty="0">
                <a:ln>
                  <a:noFill/>
                </a:ln>
                <a:solidFill>
                  <a:prstClr val="black"/>
                </a:solidFill>
                <a:effectLst/>
                <a:uLnTx/>
                <a:uFillTx/>
                <a:latin typeface="Tahoma" pitchFamily="34" charset="0"/>
                <a:cs typeface="Arial" charset="0"/>
              </a:rPr>
              <a:t>(CAN)</a:t>
            </a:r>
          </a:p>
        </p:txBody>
      </p:sp>
      <p:sp>
        <p:nvSpPr>
          <p:cNvPr id="11" name="CuadroTexto 10"/>
          <p:cNvSpPr txBox="1"/>
          <p:nvPr/>
        </p:nvSpPr>
        <p:spPr>
          <a:xfrm>
            <a:off x="4788024" y="1433145"/>
            <a:ext cx="4263895" cy="276999"/>
          </a:xfrm>
          <a:prstGeom prst="rect">
            <a:avLst/>
          </a:prstGeom>
          <a:solidFill>
            <a:sysClr val="window" lastClr="FFFFFF"/>
          </a:solidFill>
        </p:spPr>
        <p:txBody>
          <a:bodyPr wrap="square" rtlCol="0">
            <a:spAutoFit/>
          </a:bodyPr>
          <a:lstStyle/>
          <a:p>
            <a:pPr lvl="0" fontAlgn="base">
              <a:spcBef>
                <a:spcPct val="0"/>
              </a:spcBef>
              <a:spcAft>
                <a:spcPct val="0"/>
              </a:spcAft>
              <a:defRPr/>
            </a:pPr>
            <a:r>
              <a:rPr lang="ru-RU" sz="1200" kern="0" dirty="0">
                <a:solidFill>
                  <a:prstClr val="black"/>
                </a:solidFill>
                <a:latin typeface="Tahoma" pitchFamily="34" charset="0"/>
                <a:cs typeface="Arial" charset="0"/>
              </a:rPr>
              <a:t>Диагр.</a:t>
            </a:r>
            <a:r>
              <a:rPr kumimoji="0" lang="es-PE" sz="1200" b="0" i="0" u="none" strike="noStrike" kern="0" cap="none" spc="0" normalizeH="0" baseline="0" noProof="0" dirty="0">
                <a:ln>
                  <a:noFill/>
                </a:ln>
                <a:solidFill>
                  <a:prstClr val="black"/>
                </a:solidFill>
                <a:effectLst/>
                <a:uLnTx/>
                <a:uFillTx/>
                <a:latin typeface="Tahoma" pitchFamily="34" charset="0"/>
                <a:cs typeface="Arial" charset="0"/>
              </a:rPr>
              <a:t> 87. </a:t>
            </a:r>
            <a:r>
              <a:rPr kumimoji="0" lang="ru-RU" sz="1200" b="0" i="0" u="none" strike="noStrike" kern="0" cap="none" spc="0" normalizeH="0" baseline="0" noProof="0" dirty="0">
                <a:ln>
                  <a:noFill/>
                </a:ln>
                <a:solidFill>
                  <a:prstClr val="black"/>
                </a:solidFill>
                <a:effectLst/>
                <a:uLnTx/>
                <a:uFillTx/>
                <a:latin typeface="Tahoma" pitchFamily="34" charset="0"/>
                <a:cs typeface="Arial" charset="0"/>
              </a:rPr>
              <a:t>Индекс эффективности правительства</a:t>
            </a:r>
            <a:r>
              <a:rPr lang="ru-RU" sz="1200" kern="0" dirty="0">
                <a:solidFill>
                  <a:prstClr val="black"/>
                </a:solidFill>
                <a:latin typeface="Tahoma" pitchFamily="34" charset="0"/>
                <a:cs typeface="Arial" charset="0"/>
              </a:rPr>
              <a:t> </a:t>
            </a:r>
            <a:r>
              <a:rPr kumimoji="0" lang="es-PE" sz="1200" b="0" i="0" u="none" strike="noStrike" kern="0" cap="none" spc="0" normalizeH="0" baseline="0" noProof="0" dirty="0">
                <a:ln>
                  <a:noFill/>
                </a:ln>
                <a:solidFill>
                  <a:prstClr val="black"/>
                </a:solidFill>
                <a:effectLst/>
                <a:uLnTx/>
                <a:uFillTx/>
                <a:latin typeface="Tahoma" pitchFamily="34" charset="0"/>
                <a:cs typeface="Arial" charset="0"/>
              </a:rPr>
              <a:t>(CAN)</a:t>
            </a:r>
          </a:p>
        </p:txBody>
      </p:sp>
      <p:sp>
        <p:nvSpPr>
          <p:cNvPr id="12" name="CuadroTexto 11"/>
          <p:cNvSpPr txBox="1"/>
          <p:nvPr/>
        </p:nvSpPr>
        <p:spPr>
          <a:xfrm>
            <a:off x="2483769" y="4342035"/>
            <a:ext cx="4604580" cy="461665"/>
          </a:xfrm>
          <a:prstGeom prst="rect">
            <a:avLst/>
          </a:prstGeom>
          <a:solidFill>
            <a:sysClr val="window" lastClr="FFFFFF"/>
          </a:solidFill>
        </p:spPr>
        <p:txBody>
          <a:bodyPr wrap="square" rtlCol="0">
            <a:spAutoFit/>
          </a:bodyPr>
          <a:lstStyle/>
          <a:p>
            <a:pPr lvl="0" fontAlgn="base">
              <a:spcBef>
                <a:spcPct val="0"/>
              </a:spcBef>
              <a:spcAft>
                <a:spcPct val="0"/>
              </a:spcAft>
              <a:defRPr/>
            </a:pPr>
            <a:r>
              <a:rPr lang="ru-RU" sz="1200" kern="0" dirty="0">
                <a:solidFill>
                  <a:prstClr val="black"/>
                </a:solidFill>
                <a:latin typeface="Tahoma" pitchFamily="34" charset="0"/>
                <a:cs typeface="Arial" charset="0"/>
              </a:rPr>
              <a:t>Диагр.</a:t>
            </a:r>
            <a:r>
              <a:rPr kumimoji="0" lang="es-PE" sz="1200" b="0" i="0" u="none" strike="noStrike" kern="0" cap="none" spc="0" normalizeH="0" baseline="0" noProof="0" dirty="0">
                <a:ln>
                  <a:noFill/>
                </a:ln>
                <a:solidFill>
                  <a:prstClr val="black"/>
                </a:solidFill>
                <a:effectLst/>
                <a:uLnTx/>
                <a:uFillTx/>
                <a:latin typeface="Tahoma" pitchFamily="34" charset="0"/>
                <a:cs typeface="Arial" charset="0"/>
              </a:rPr>
              <a:t> 95. </a:t>
            </a:r>
            <a:r>
              <a:rPr kumimoji="0" lang="ru-RU" sz="1200" b="0" i="0" u="none" strike="noStrike" kern="0" cap="none" spc="0" normalizeH="0" baseline="0" noProof="0" dirty="0">
                <a:ln>
                  <a:noFill/>
                </a:ln>
                <a:solidFill>
                  <a:prstClr val="black"/>
                </a:solidFill>
                <a:effectLst/>
                <a:uLnTx/>
                <a:uFillTx/>
                <a:latin typeface="Tahoma" pitchFamily="34" charset="0"/>
                <a:cs typeface="Arial" charset="0"/>
              </a:rPr>
              <a:t>Проблемы окружающей среды, которые больше всего волнуют население</a:t>
            </a:r>
            <a:endParaRPr kumimoji="0" lang="es-PE" sz="1200" b="0" i="0" u="none" strike="noStrike" kern="0" cap="none" spc="0" normalizeH="0" baseline="0" noProof="0" dirty="0">
              <a:ln>
                <a:noFill/>
              </a:ln>
              <a:solidFill>
                <a:prstClr val="black"/>
              </a:solidFill>
              <a:effectLst/>
              <a:uLnTx/>
              <a:uFillTx/>
              <a:latin typeface="Tahoma" pitchFamily="34" charset="0"/>
              <a:cs typeface="Arial" charset="0"/>
            </a:endParaRPr>
          </a:p>
        </p:txBody>
      </p:sp>
      <p:sp>
        <p:nvSpPr>
          <p:cNvPr id="13" name="object 20"/>
          <p:cNvSpPr>
            <a:spLocks noChangeArrowheads="1"/>
          </p:cNvSpPr>
          <p:nvPr/>
        </p:nvSpPr>
        <p:spPr bwMode="auto">
          <a:xfrm>
            <a:off x="8388424" y="6082637"/>
            <a:ext cx="636588" cy="762000"/>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eaLnBrk="1" hangingPunct="1">
              <a:spcBef>
                <a:spcPct val="0"/>
              </a:spcBef>
            </a:pPr>
            <a:endParaRPr lang="en-US" altLang="en-US" dirty="0"/>
          </a:p>
        </p:txBody>
      </p:sp>
    </p:spTree>
    <p:extLst>
      <p:ext uri="{BB962C8B-B14F-4D97-AF65-F5344CB8AC3E}">
        <p14:creationId xmlns:p14="http://schemas.microsoft.com/office/powerpoint/2010/main" val="5568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ru-RU" sz="2000" baseline="3413" dirty="0"/>
              <a:t>В соответствии с принципами содействия жизнеспособным предприятиям создана база данных БУЖП,</a:t>
            </a:r>
            <a:endParaRPr lang="es-PE" sz="2000" dirty="0"/>
          </a:p>
        </p:txBody>
      </p:sp>
      <p:sp>
        <p:nvSpPr>
          <p:cNvPr id="3" name="Rectángulo 2"/>
          <p:cNvSpPr/>
          <p:nvPr/>
        </p:nvSpPr>
        <p:spPr>
          <a:xfrm>
            <a:off x="1403648" y="792223"/>
            <a:ext cx="6857590" cy="412934"/>
          </a:xfrm>
          <a:prstGeom prst="rect">
            <a:avLst/>
          </a:prstGeom>
        </p:spPr>
        <p:txBody>
          <a:bodyPr wrap="square">
            <a:spAutoFit/>
          </a:bodyPr>
          <a:lstStyle/>
          <a:p>
            <a:pPr marL="12700" fontAlgn="auto">
              <a:lnSpc>
                <a:spcPts val="2545"/>
              </a:lnSpc>
              <a:spcBef>
                <a:spcPts val="127"/>
              </a:spcBef>
              <a:spcAft>
                <a:spcPts val="0"/>
              </a:spcAft>
            </a:pPr>
            <a:r>
              <a:rPr lang="ru-RU" sz="2000" b="1" baseline="3413" dirty="0">
                <a:solidFill>
                  <a:srgbClr val="006FC0"/>
                </a:solidFill>
                <a:latin typeface="Arial" panose="020B0604020202020204" pitchFamily="34" charset="0"/>
                <a:cs typeface="Arial" panose="020B0604020202020204" pitchFamily="34" charset="0"/>
              </a:rPr>
              <a:t>содержащая информацию почти по 400 показателям для каждой страны…</a:t>
            </a:r>
          </a:p>
        </p:txBody>
      </p:sp>
      <p:sp>
        <p:nvSpPr>
          <p:cNvPr id="4" name="object 4"/>
          <p:cNvSpPr txBox="1"/>
          <p:nvPr/>
        </p:nvSpPr>
        <p:spPr>
          <a:xfrm>
            <a:off x="539552" y="1187958"/>
            <a:ext cx="2628011" cy="2556002"/>
          </a:xfrm>
          <a:prstGeom prst="rect">
            <a:avLst/>
          </a:prstGeom>
          <a:solidFill>
            <a:srgbClr val="DEEBF7"/>
          </a:solidFill>
        </p:spPr>
        <p:txBody>
          <a:bodyPr wrap="square" lIns="0" tIns="0" rIns="0" bIns="0" rtlCol="0">
            <a:noAutofit/>
          </a:bodyPr>
          <a:lstStyle/>
          <a:p>
            <a:pPr marL="36000" marR="485280" algn="ctr">
              <a:lnSpc>
                <a:spcPts val="1600"/>
              </a:lnSpc>
            </a:pPr>
            <a:r>
              <a:rPr lang="ru-RU" sz="1200" b="1" spc="-4" dirty="0">
                <a:solidFill>
                  <a:srgbClr val="9DC3E6"/>
                </a:solidFill>
                <a:latin typeface="Arial" panose="020B0604020202020204" pitchFamily="34" charset="0"/>
                <a:cs typeface="Arial" panose="020B0604020202020204" pitchFamily="34" charset="0"/>
              </a:rPr>
              <a:t>   МАКРОЭКОНОМИЧЕСКИЕ</a:t>
            </a:r>
            <a:endParaRPr sz="1600" dirty="0">
              <a:solidFill>
                <a:srgbClr val="9DC3E6"/>
              </a:solidFill>
              <a:latin typeface="Arial" panose="020B0604020202020204" pitchFamily="34" charset="0"/>
              <a:cs typeface="Arial" panose="020B0604020202020204" pitchFamily="34" charset="0"/>
            </a:endParaRPr>
          </a:p>
          <a:p>
            <a:pPr marL="36000" marR="769197" algn="ctr">
              <a:lnSpc>
                <a:spcPts val="1600"/>
              </a:lnSpc>
            </a:pPr>
            <a:r>
              <a:rPr lang="ru-RU" sz="1600" b="1" spc="4" baseline="1950" dirty="0">
                <a:solidFill>
                  <a:srgbClr val="525252"/>
                </a:solidFill>
                <a:latin typeface="Arial" panose="020B0604020202020204" pitchFamily="34" charset="0"/>
                <a:cs typeface="Arial" panose="020B0604020202020204" pitchFamily="34" charset="0"/>
              </a:rPr>
              <a:t>показатели (</a:t>
            </a:r>
            <a:r>
              <a:rPr sz="1600" b="1" baseline="1950" dirty="0">
                <a:solidFill>
                  <a:srgbClr val="525252"/>
                </a:solidFill>
                <a:latin typeface="Arial" panose="020B0604020202020204" pitchFamily="34" charset="0"/>
                <a:cs typeface="Arial" panose="020B0604020202020204" pitchFamily="34" charset="0"/>
              </a:rPr>
              <a:t>8</a:t>
            </a:r>
            <a:r>
              <a:rPr sz="1600" b="1" spc="-4" baseline="1950" dirty="0">
                <a:solidFill>
                  <a:srgbClr val="525252"/>
                </a:solidFill>
                <a:latin typeface="Arial" panose="020B0604020202020204" pitchFamily="34" charset="0"/>
                <a:cs typeface="Arial" panose="020B0604020202020204" pitchFamily="34" charset="0"/>
              </a:rPr>
              <a:t>0</a:t>
            </a:r>
            <a:r>
              <a:rPr sz="1600" b="1" baseline="1950" dirty="0">
                <a:solidFill>
                  <a:srgbClr val="525252"/>
                </a:solidFill>
                <a:latin typeface="Arial" panose="020B0604020202020204" pitchFamily="34" charset="0"/>
                <a:cs typeface="Arial" panose="020B0604020202020204" pitchFamily="34" charset="0"/>
              </a:rPr>
              <a:t>+</a:t>
            </a:r>
            <a:r>
              <a:rPr lang="ru-RU" sz="1600" b="1" baseline="1950" dirty="0">
                <a:solidFill>
                  <a:srgbClr val="525252"/>
                </a:solidFill>
                <a:latin typeface="Arial" panose="020B0604020202020204" pitchFamily="34" charset="0"/>
                <a:cs typeface="Arial" panose="020B0604020202020204" pitchFamily="34" charset="0"/>
              </a:rPr>
              <a:t>)</a:t>
            </a:r>
            <a:endParaRPr sz="1600" dirty="0">
              <a:solidFill>
                <a:prstClr val="black"/>
              </a:solidFill>
              <a:latin typeface="Arial" panose="020B0604020202020204" pitchFamily="34" charset="0"/>
              <a:cs typeface="Arial" panose="020B0604020202020204" pitchFamily="34" charset="0"/>
            </a:endParaRPr>
          </a:p>
          <a:p>
            <a:pPr marL="36000">
              <a:lnSpc>
                <a:spcPts val="1300"/>
              </a:lnSpc>
            </a:pPr>
            <a:r>
              <a:rPr sz="1400" baseline="2275" dirty="0">
                <a:solidFill>
                  <a:srgbClr val="525252"/>
                </a:solidFill>
                <a:latin typeface="Arial" panose="020B0604020202020204" pitchFamily="34" charset="0"/>
                <a:cs typeface="Arial" panose="020B0604020202020204" pitchFamily="34" charset="0"/>
              </a:rPr>
              <a:t>05.01 GC </a:t>
            </a:r>
            <a:r>
              <a:rPr lang="ru-RU" sz="1400" baseline="2275" dirty="0">
                <a:solidFill>
                  <a:srgbClr val="525252"/>
                </a:solidFill>
                <a:latin typeface="Arial" panose="020B0604020202020204" pitchFamily="34" charset="0"/>
                <a:cs typeface="Arial" panose="020B0604020202020204" pitchFamily="34" charset="0"/>
              </a:rPr>
              <a:t>–</a:t>
            </a:r>
            <a:r>
              <a:rPr sz="1400" baseline="2275" dirty="0">
                <a:solidFill>
                  <a:srgbClr val="525252"/>
                </a:solidFill>
                <a:latin typeface="Arial" panose="020B0604020202020204" pitchFamily="34" charset="0"/>
                <a:cs typeface="Arial" panose="020B0604020202020204" pitchFamily="34" charset="0"/>
              </a:rPr>
              <a:t> </a:t>
            </a:r>
            <a:r>
              <a:rPr lang="ru-RU" sz="1400" baseline="2275" dirty="0">
                <a:solidFill>
                  <a:srgbClr val="525252"/>
                </a:solidFill>
                <a:latin typeface="Arial" panose="020B0604020202020204" pitchFamily="34" charset="0"/>
                <a:cs typeface="Arial" panose="020B0604020202020204" pitchFamily="34" charset="0"/>
              </a:rPr>
              <a:t>Индекс юридических прав</a:t>
            </a:r>
            <a:endParaRPr sz="1400" baseline="2275" dirty="0">
              <a:solidFill>
                <a:srgbClr val="525252"/>
              </a:solidFill>
              <a:latin typeface="Arial" panose="020B0604020202020204" pitchFamily="34" charset="0"/>
              <a:cs typeface="Arial" panose="020B0604020202020204" pitchFamily="34" charset="0"/>
            </a:endParaRPr>
          </a:p>
          <a:p>
            <a:pPr marL="36000">
              <a:lnSpc>
                <a:spcPts val="1300"/>
              </a:lnSpc>
            </a:pPr>
            <a:r>
              <a:rPr sz="1400" baseline="2275" dirty="0">
                <a:solidFill>
                  <a:srgbClr val="525252"/>
                </a:solidFill>
                <a:latin typeface="Arial" panose="020B0604020202020204" pitchFamily="34" charset="0"/>
                <a:cs typeface="Arial" panose="020B0604020202020204" pitchFamily="34" charset="0"/>
              </a:rPr>
              <a:t>05. </a:t>
            </a:r>
            <a:r>
              <a:rPr lang="ru-RU" sz="1400" baseline="2275" dirty="0">
                <a:solidFill>
                  <a:srgbClr val="525252"/>
                </a:solidFill>
                <a:latin typeface="Arial" panose="020B0604020202020204" pitchFamily="34" charset="0"/>
                <a:cs typeface="Arial" panose="020B0604020202020204" pitchFamily="34" charset="0"/>
              </a:rPr>
              <a:t>Получение кредитов</a:t>
            </a:r>
            <a:endParaRPr sz="1400" baseline="2275" dirty="0">
              <a:solidFill>
                <a:srgbClr val="525252"/>
              </a:solidFill>
              <a:latin typeface="Arial" panose="020B0604020202020204" pitchFamily="34" charset="0"/>
              <a:cs typeface="Arial" panose="020B0604020202020204" pitchFamily="34" charset="0"/>
            </a:endParaRPr>
          </a:p>
          <a:p>
            <a:pPr marL="36000">
              <a:lnSpc>
                <a:spcPts val="1300"/>
              </a:lnSpc>
            </a:pPr>
            <a:r>
              <a:rPr sz="1400" baseline="2275" dirty="0">
                <a:solidFill>
                  <a:srgbClr val="525252"/>
                </a:solidFill>
                <a:latin typeface="Arial" panose="020B0604020202020204" pitchFamily="34" charset="0"/>
                <a:cs typeface="Arial" panose="020B0604020202020204" pitchFamily="34" charset="0"/>
              </a:rPr>
              <a:t>05.02 GC </a:t>
            </a:r>
            <a:r>
              <a:rPr lang="ru-RU" sz="1400" baseline="2275" dirty="0">
                <a:solidFill>
                  <a:srgbClr val="525252"/>
                </a:solidFill>
                <a:latin typeface="Arial" panose="020B0604020202020204" pitchFamily="34" charset="0"/>
                <a:cs typeface="Arial" panose="020B0604020202020204" pitchFamily="34" charset="0"/>
              </a:rPr>
              <a:t>–</a:t>
            </a:r>
            <a:r>
              <a:rPr sz="1400" baseline="2275" dirty="0">
                <a:solidFill>
                  <a:srgbClr val="525252"/>
                </a:solidFill>
                <a:latin typeface="Arial" panose="020B0604020202020204" pitchFamily="34" charset="0"/>
                <a:cs typeface="Arial" panose="020B0604020202020204" pitchFamily="34" charset="0"/>
              </a:rPr>
              <a:t> </a:t>
            </a:r>
            <a:r>
              <a:rPr lang="ru-RU" sz="1400" baseline="2275" dirty="0">
                <a:solidFill>
                  <a:srgbClr val="525252"/>
                </a:solidFill>
                <a:latin typeface="Arial" panose="020B0604020202020204" pitchFamily="34" charset="0"/>
                <a:cs typeface="Arial" panose="020B0604020202020204" pitchFamily="34" charset="0"/>
              </a:rPr>
              <a:t>Индекс кредитной информации</a:t>
            </a:r>
            <a:endParaRPr sz="1400" baseline="2275" dirty="0">
              <a:solidFill>
                <a:srgbClr val="525252"/>
              </a:solidFill>
              <a:latin typeface="Arial" panose="020B0604020202020204" pitchFamily="34" charset="0"/>
              <a:cs typeface="Arial" panose="020B0604020202020204" pitchFamily="34" charset="0"/>
            </a:endParaRPr>
          </a:p>
          <a:p>
            <a:pPr marL="36000">
              <a:lnSpc>
                <a:spcPts val="1300"/>
              </a:lnSpc>
            </a:pPr>
            <a:r>
              <a:rPr sz="1400" baseline="2275" dirty="0">
                <a:solidFill>
                  <a:srgbClr val="525252"/>
                </a:solidFill>
                <a:latin typeface="Arial" panose="020B0604020202020204" pitchFamily="34" charset="0"/>
                <a:cs typeface="Arial" panose="020B0604020202020204" pitchFamily="34" charset="0"/>
              </a:rPr>
              <a:t>08. </a:t>
            </a:r>
            <a:r>
              <a:rPr lang="ru-RU" sz="1400" baseline="2275" dirty="0">
                <a:solidFill>
                  <a:srgbClr val="525252"/>
                </a:solidFill>
                <a:latin typeface="Arial" panose="020B0604020202020204" pitchFamily="34" charset="0"/>
                <a:cs typeface="Arial" panose="020B0604020202020204" pitchFamily="34" charset="0"/>
              </a:rPr>
              <a:t>Международная торговля</a:t>
            </a:r>
            <a:endParaRPr sz="1400" baseline="2275" dirty="0">
              <a:solidFill>
                <a:srgbClr val="525252"/>
              </a:solidFill>
              <a:latin typeface="Arial" panose="020B0604020202020204" pitchFamily="34" charset="0"/>
              <a:cs typeface="Arial" panose="020B0604020202020204" pitchFamily="34" charset="0"/>
            </a:endParaRPr>
          </a:p>
          <a:p>
            <a:pPr marL="36000">
              <a:lnSpc>
                <a:spcPts val="1300"/>
              </a:lnSpc>
            </a:pPr>
            <a:r>
              <a:rPr sz="1400" baseline="2275" dirty="0">
                <a:solidFill>
                  <a:srgbClr val="525252"/>
                </a:solidFill>
                <a:latin typeface="Arial" panose="020B0604020202020204" pitchFamily="34" charset="0"/>
                <a:cs typeface="Arial" panose="020B0604020202020204" pitchFamily="34" charset="0"/>
              </a:rPr>
              <a:t>10. </a:t>
            </a:r>
            <a:r>
              <a:rPr lang="ru-RU" sz="1400" baseline="2275" dirty="0">
                <a:solidFill>
                  <a:srgbClr val="525252"/>
                </a:solidFill>
                <a:latin typeface="Arial" panose="020B0604020202020204" pitchFamily="34" charset="0"/>
                <a:cs typeface="Arial" panose="020B0604020202020204" pitchFamily="34" charset="0"/>
              </a:rPr>
              <a:t>Разрешение неплатежеспособности</a:t>
            </a:r>
            <a:endParaRPr sz="1400" baseline="2275" dirty="0">
              <a:solidFill>
                <a:srgbClr val="525252"/>
              </a:solidFill>
              <a:latin typeface="Arial" panose="020B0604020202020204" pitchFamily="34" charset="0"/>
              <a:cs typeface="Arial" panose="020B0604020202020204" pitchFamily="34" charset="0"/>
            </a:endParaRPr>
          </a:p>
          <a:p>
            <a:pPr marL="36000">
              <a:lnSpc>
                <a:spcPts val="1300"/>
              </a:lnSpc>
            </a:pPr>
            <a:r>
              <a:rPr sz="1400" baseline="2275" dirty="0">
                <a:solidFill>
                  <a:srgbClr val="525252"/>
                </a:solidFill>
                <a:latin typeface="Arial" panose="020B0604020202020204" pitchFamily="34" charset="0"/>
                <a:cs typeface="Arial" panose="020B0604020202020204" pitchFamily="34" charset="0"/>
              </a:rPr>
              <a:t>03.03 </a:t>
            </a:r>
            <a:r>
              <a:rPr lang="ru-RU" sz="1400" baseline="2275" dirty="0">
                <a:solidFill>
                  <a:srgbClr val="525252"/>
                </a:solidFill>
                <a:latin typeface="Arial" panose="020B0604020202020204" pitchFamily="34" charset="0"/>
                <a:cs typeface="Arial" panose="020B0604020202020204" pitchFamily="34" charset="0"/>
              </a:rPr>
              <a:t>Инфляция</a:t>
            </a:r>
            <a:endParaRPr sz="1400" baseline="2275" dirty="0">
              <a:solidFill>
                <a:srgbClr val="525252"/>
              </a:solidFill>
              <a:latin typeface="Arial" panose="020B0604020202020204" pitchFamily="34" charset="0"/>
              <a:cs typeface="Arial" panose="020B0604020202020204" pitchFamily="34" charset="0"/>
            </a:endParaRPr>
          </a:p>
          <a:p>
            <a:pPr marL="36000">
              <a:lnSpc>
                <a:spcPts val="1300"/>
              </a:lnSpc>
            </a:pPr>
            <a:r>
              <a:rPr sz="1400" baseline="2275" dirty="0">
                <a:solidFill>
                  <a:srgbClr val="525252"/>
                </a:solidFill>
                <a:latin typeface="Arial" panose="020B0604020202020204" pitchFamily="34" charset="0"/>
                <a:cs typeface="Arial" panose="020B0604020202020204" pitchFamily="34" charset="0"/>
              </a:rPr>
              <a:t>08.08 </a:t>
            </a:r>
            <a:r>
              <a:rPr lang="ru-RU" sz="1400" baseline="2275" dirty="0">
                <a:solidFill>
                  <a:srgbClr val="525252"/>
                </a:solidFill>
                <a:latin typeface="Arial" panose="020B0604020202020204" pitchFamily="34" charset="0"/>
                <a:cs typeface="Arial" panose="020B0604020202020204" pitchFamily="34" charset="0"/>
              </a:rPr>
              <a:t>Индекс юридических прав </a:t>
            </a:r>
            <a:r>
              <a:rPr sz="1400" baseline="2275" dirty="0">
                <a:solidFill>
                  <a:srgbClr val="525252"/>
                </a:solidFill>
                <a:latin typeface="Arial" panose="020B0604020202020204" pitchFamily="34" charset="0"/>
                <a:cs typeface="Arial" panose="020B0604020202020204" pitchFamily="34" charset="0"/>
              </a:rPr>
              <a:t>(</a:t>
            </a:r>
            <a:r>
              <a:rPr lang="ru-RU" sz="1400" baseline="2275" dirty="0">
                <a:solidFill>
                  <a:srgbClr val="525252"/>
                </a:solidFill>
                <a:latin typeface="Arial" panose="020B0604020202020204" pitchFamily="34" charset="0"/>
                <a:cs typeface="Arial" panose="020B0604020202020204" pitchFamily="34" charset="0"/>
              </a:rPr>
              <a:t>заемщики</a:t>
            </a:r>
            <a:r>
              <a:rPr sz="1400" baseline="2275" dirty="0">
                <a:solidFill>
                  <a:srgbClr val="525252"/>
                </a:solidFill>
                <a:latin typeface="Arial" panose="020B0604020202020204" pitchFamily="34" charset="0"/>
                <a:cs typeface="Arial" panose="020B0604020202020204" pitchFamily="34" charset="0"/>
              </a:rPr>
              <a:t>…</a:t>
            </a:r>
          </a:p>
          <a:p>
            <a:pPr marL="36000">
              <a:lnSpc>
                <a:spcPts val="1300"/>
              </a:lnSpc>
            </a:pPr>
            <a:r>
              <a:rPr sz="1400" baseline="2275" dirty="0">
                <a:solidFill>
                  <a:srgbClr val="525252"/>
                </a:solidFill>
                <a:latin typeface="Arial" panose="020B0604020202020204" pitchFamily="34" charset="0"/>
                <a:cs typeface="Arial" panose="020B0604020202020204" pitchFamily="34" charset="0"/>
              </a:rPr>
              <a:t>03.04 </a:t>
            </a:r>
            <a:r>
              <a:rPr lang="ru-RU" sz="1400" baseline="2275" dirty="0">
                <a:solidFill>
                  <a:srgbClr val="525252"/>
                </a:solidFill>
                <a:latin typeface="Arial" panose="020B0604020202020204" pitchFamily="34" charset="0"/>
                <a:cs typeface="Arial" panose="020B0604020202020204" pitchFamily="34" charset="0"/>
              </a:rPr>
              <a:t>Государственный долг</a:t>
            </a:r>
            <a:endParaRPr sz="1400" baseline="2275" dirty="0">
              <a:solidFill>
                <a:srgbClr val="525252"/>
              </a:solidFill>
              <a:latin typeface="Arial" panose="020B0604020202020204" pitchFamily="34" charset="0"/>
              <a:cs typeface="Arial" panose="020B0604020202020204" pitchFamily="34" charset="0"/>
            </a:endParaRPr>
          </a:p>
          <a:p>
            <a:pPr marL="36000">
              <a:lnSpc>
                <a:spcPts val="1300"/>
              </a:lnSpc>
            </a:pPr>
            <a:r>
              <a:rPr sz="1400" baseline="2275" dirty="0">
                <a:solidFill>
                  <a:srgbClr val="525252"/>
                </a:solidFill>
                <a:latin typeface="Arial" panose="020B0604020202020204" pitchFamily="34" charset="0"/>
                <a:cs typeface="Arial" panose="020B0604020202020204" pitchFamily="34" charset="0"/>
              </a:rPr>
              <a:t>08.B. </a:t>
            </a:r>
            <a:r>
              <a:rPr lang="ru-RU" sz="1400" baseline="2275" dirty="0">
                <a:solidFill>
                  <a:srgbClr val="525252"/>
                </a:solidFill>
                <a:latin typeface="Arial" panose="020B0604020202020204" pitchFamily="34" charset="0"/>
                <a:cs typeface="Arial" panose="020B0604020202020204" pitchFamily="34" charset="0"/>
              </a:rPr>
              <a:t>Доверие и уверенность</a:t>
            </a:r>
            <a:endParaRPr sz="1400" baseline="2275" dirty="0">
              <a:solidFill>
                <a:srgbClr val="525252"/>
              </a:solidFill>
              <a:latin typeface="Arial" panose="020B0604020202020204" pitchFamily="34" charset="0"/>
              <a:cs typeface="Arial" panose="020B0604020202020204" pitchFamily="34" charset="0"/>
            </a:endParaRPr>
          </a:p>
          <a:p>
            <a:pPr marL="36000">
              <a:lnSpc>
                <a:spcPts val="1300"/>
              </a:lnSpc>
            </a:pPr>
            <a:r>
              <a:rPr sz="1400" baseline="2275" dirty="0">
                <a:solidFill>
                  <a:srgbClr val="525252"/>
                </a:solidFill>
                <a:latin typeface="Arial" panose="020B0604020202020204" pitchFamily="34" charset="0"/>
                <a:cs typeface="Arial" panose="020B0604020202020204" pitchFamily="34" charset="0"/>
              </a:rPr>
              <a:t>08.05 </a:t>
            </a:r>
            <a:r>
              <a:rPr lang="ru-RU" sz="1400" baseline="2275" dirty="0">
                <a:solidFill>
                  <a:srgbClr val="525252"/>
                </a:solidFill>
                <a:latin typeface="Arial" panose="020B0604020202020204" pitchFamily="34" charset="0"/>
                <a:cs typeface="Arial" panose="020B0604020202020204" pitchFamily="34" charset="0"/>
              </a:rPr>
              <a:t>Доступность венчурного капитала</a:t>
            </a:r>
            <a:endParaRPr sz="1400" baseline="2275" dirty="0">
              <a:solidFill>
                <a:srgbClr val="525252"/>
              </a:solidFill>
              <a:latin typeface="Arial" panose="020B0604020202020204" pitchFamily="34" charset="0"/>
              <a:cs typeface="Arial" panose="020B0604020202020204" pitchFamily="34" charset="0"/>
            </a:endParaRPr>
          </a:p>
          <a:p>
            <a:pPr marL="36000">
              <a:lnSpc>
                <a:spcPts val="1300"/>
              </a:lnSpc>
            </a:pPr>
            <a:r>
              <a:rPr sz="1400" baseline="2275" dirty="0">
                <a:solidFill>
                  <a:srgbClr val="525252"/>
                </a:solidFill>
                <a:latin typeface="Arial" panose="020B0604020202020204" pitchFamily="34" charset="0"/>
                <a:cs typeface="Arial" panose="020B0604020202020204" pitchFamily="34" charset="0"/>
              </a:rPr>
              <a:t>…</a:t>
            </a:r>
          </a:p>
        </p:txBody>
      </p:sp>
      <p:sp>
        <p:nvSpPr>
          <p:cNvPr id="5" name="object 12"/>
          <p:cNvSpPr/>
          <p:nvPr/>
        </p:nvSpPr>
        <p:spPr>
          <a:xfrm>
            <a:off x="3278886" y="1187958"/>
            <a:ext cx="2628011" cy="2556002"/>
          </a:xfrm>
          <a:custGeom>
            <a:avLst/>
            <a:gdLst/>
            <a:ahLst/>
            <a:cxnLst/>
            <a:rect l="l" t="t" r="r" b="b"/>
            <a:pathLst>
              <a:path w="2628011" h="2556002">
                <a:moveTo>
                  <a:pt x="0" y="2556002"/>
                </a:moveTo>
                <a:lnTo>
                  <a:pt x="2628011" y="2556002"/>
                </a:lnTo>
                <a:lnTo>
                  <a:pt x="2628011" y="0"/>
                </a:lnTo>
                <a:lnTo>
                  <a:pt x="0" y="0"/>
                </a:lnTo>
                <a:lnTo>
                  <a:pt x="0" y="2556002"/>
                </a:lnTo>
                <a:close/>
              </a:path>
            </a:pathLst>
          </a:custGeom>
          <a:solidFill>
            <a:srgbClr val="006FC0"/>
          </a:solidFill>
        </p:spPr>
        <p:txBody>
          <a:bodyPr wrap="square" lIns="0" tIns="0" rIns="0" bIns="0" rtlCol="0">
            <a:noAutofit/>
          </a:bodyPr>
          <a:lstStyle/>
          <a:p>
            <a:pPr marL="36000" marR="516680" algn="r" fontAlgn="auto">
              <a:lnSpc>
                <a:spcPct val="101725"/>
              </a:lnSpc>
              <a:spcBef>
                <a:spcPts val="0"/>
              </a:spcBef>
              <a:spcAft>
                <a:spcPts val="0"/>
              </a:spcAft>
            </a:pPr>
            <a:r>
              <a:rPr lang="ru-RU" sz="1250" b="1" dirty="0">
                <a:solidFill>
                  <a:prstClr val="white"/>
                </a:solidFill>
                <a:latin typeface="Arial" panose="020B0604020202020204" pitchFamily="34" charset="0"/>
                <a:cs typeface="Arial" panose="020B0604020202020204" pitchFamily="34" charset="0"/>
              </a:rPr>
              <a:t>МИКРОЭКОНОМИЧЕСКИЕ</a:t>
            </a:r>
            <a:endParaRPr lang="ru-RU" sz="1250" dirty="0">
              <a:solidFill>
                <a:prstClr val="white"/>
              </a:solidFill>
              <a:latin typeface="Arial" panose="020B0604020202020204" pitchFamily="34" charset="0"/>
              <a:cs typeface="Arial" panose="020B0604020202020204" pitchFamily="34" charset="0"/>
            </a:endParaRPr>
          </a:p>
          <a:p>
            <a:pPr marL="36000" marR="723145" algn="ctr" fontAlgn="auto">
              <a:lnSpc>
                <a:spcPts val="1675"/>
              </a:lnSpc>
              <a:spcBef>
                <a:spcPts val="83"/>
              </a:spcBef>
              <a:spcAft>
                <a:spcPts val="0"/>
              </a:spcAft>
            </a:pPr>
            <a:r>
              <a:rPr lang="ru-RU" sz="1300" b="1" baseline="1950" dirty="0">
                <a:solidFill>
                  <a:prstClr val="white"/>
                </a:solidFill>
                <a:latin typeface="Arial" panose="020B0604020202020204" pitchFamily="34" charset="0"/>
                <a:cs typeface="Arial" panose="020B0604020202020204" pitchFamily="34" charset="0"/>
              </a:rPr>
              <a:t>показатели (130+)</a:t>
            </a:r>
            <a:endParaRPr lang="ru-RU" sz="1300" dirty="0">
              <a:solidFill>
                <a:prstClr val="white"/>
              </a:solidFill>
              <a:latin typeface="Arial" panose="020B0604020202020204" pitchFamily="34" charset="0"/>
              <a:cs typeface="Arial" panose="020B0604020202020204" pitchFamily="34" charset="0"/>
            </a:endParaRPr>
          </a:p>
          <a:p>
            <a:pPr marL="36000" fontAlgn="auto">
              <a:lnSpc>
                <a:spcPts val="1300"/>
              </a:lnSpc>
              <a:spcBef>
                <a:spcPts val="0"/>
              </a:spcBef>
              <a:spcAft>
                <a:spcPts val="0"/>
              </a:spcAft>
            </a:pPr>
            <a:r>
              <a:rPr lang="ru-RU" sz="1300" spc="-40" baseline="2000" dirty="0">
                <a:solidFill>
                  <a:prstClr val="white"/>
                </a:solidFill>
                <a:latin typeface="Arial" panose="020B0604020202020204" pitchFamily="34" charset="0"/>
                <a:cs typeface="Arial" panose="020B0604020202020204" pitchFamily="34" charset="0"/>
              </a:rPr>
              <a:t>07.06 PT – Общая налоговая ставка (% прибыли)</a:t>
            </a:r>
          </a:p>
          <a:p>
            <a:pPr marL="625475" indent="-590550" fontAlgn="auto">
              <a:lnSpc>
                <a:spcPts val="1300"/>
              </a:lnSpc>
              <a:spcBef>
                <a:spcPts val="0"/>
              </a:spcBef>
              <a:spcAft>
                <a:spcPts val="0"/>
              </a:spcAft>
            </a:pPr>
            <a:r>
              <a:rPr lang="ru-RU" sz="1300" spc="-40" baseline="2000" dirty="0">
                <a:solidFill>
                  <a:prstClr val="white"/>
                </a:solidFill>
                <a:latin typeface="Arial" panose="020B0604020202020204" pitchFamily="34" charset="0"/>
                <a:cs typeface="Arial" panose="020B0604020202020204" pitchFamily="34" charset="0"/>
              </a:rPr>
              <a:t>07.04 PT – Отчисления в пенсионный и другие внебюджетные фонды</a:t>
            </a:r>
          </a:p>
          <a:p>
            <a:pPr marL="36000" fontAlgn="auto">
              <a:lnSpc>
                <a:spcPts val="1300"/>
              </a:lnSpc>
              <a:spcBef>
                <a:spcPts val="0"/>
              </a:spcBef>
              <a:spcAft>
                <a:spcPts val="0"/>
              </a:spcAft>
            </a:pPr>
            <a:r>
              <a:rPr lang="ru-RU" sz="1300" spc="-40" baseline="2000" dirty="0">
                <a:solidFill>
                  <a:prstClr val="white"/>
                </a:solidFill>
                <a:latin typeface="Arial" panose="020B0604020202020204" pitchFamily="34" charset="0"/>
                <a:cs typeface="Arial" panose="020B0604020202020204" pitchFamily="34" charset="0"/>
              </a:rPr>
              <a:t>07. Уплата налогов</a:t>
            </a:r>
          </a:p>
          <a:p>
            <a:pPr marL="36000" fontAlgn="auto">
              <a:lnSpc>
                <a:spcPts val="1300"/>
              </a:lnSpc>
              <a:spcBef>
                <a:spcPts val="0"/>
              </a:spcBef>
              <a:spcAft>
                <a:spcPts val="0"/>
              </a:spcAft>
            </a:pPr>
            <a:r>
              <a:rPr lang="ru-RU" sz="1300" spc="-40" baseline="2000" dirty="0">
                <a:solidFill>
                  <a:prstClr val="white"/>
                </a:solidFill>
                <a:latin typeface="Arial" panose="020B0604020202020204" pitchFamily="34" charset="0"/>
                <a:cs typeface="Arial" panose="020B0604020202020204" pitchFamily="34" charset="0"/>
              </a:rPr>
              <a:t>07.03 PT – Налог на прибыль</a:t>
            </a:r>
          </a:p>
          <a:p>
            <a:pPr marL="36000" fontAlgn="auto">
              <a:lnSpc>
                <a:spcPts val="1300"/>
              </a:lnSpc>
              <a:spcBef>
                <a:spcPts val="0"/>
              </a:spcBef>
              <a:spcAft>
                <a:spcPts val="0"/>
              </a:spcAft>
            </a:pPr>
            <a:r>
              <a:rPr lang="ru-RU" sz="1300" spc="-40" baseline="2000" dirty="0">
                <a:solidFill>
                  <a:prstClr val="white"/>
                </a:solidFill>
                <a:latin typeface="Arial" panose="020B0604020202020204" pitchFamily="34" charset="0"/>
                <a:cs typeface="Arial" panose="020B0604020202020204" pitchFamily="34" charset="0"/>
              </a:rPr>
              <a:t>04. Регистрация собственности</a:t>
            </a:r>
          </a:p>
          <a:p>
            <a:pPr marL="36000" fontAlgn="auto">
              <a:lnSpc>
                <a:spcPts val="1300"/>
              </a:lnSpc>
              <a:spcBef>
                <a:spcPts val="0"/>
              </a:spcBef>
              <a:spcAft>
                <a:spcPts val="0"/>
              </a:spcAft>
            </a:pPr>
            <a:r>
              <a:rPr lang="ru-RU" sz="1300" spc="-40" baseline="2000" dirty="0">
                <a:solidFill>
                  <a:prstClr val="white"/>
                </a:solidFill>
                <a:latin typeface="Arial" panose="020B0604020202020204" pitchFamily="34" charset="0"/>
                <a:cs typeface="Arial" panose="020B0604020202020204" pitchFamily="34" charset="0"/>
              </a:rPr>
              <a:t>03. Подключение к электросети</a:t>
            </a:r>
          </a:p>
          <a:p>
            <a:pPr marL="36000" fontAlgn="auto">
              <a:lnSpc>
                <a:spcPts val="1300"/>
              </a:lnSpc>
              <a:spcBef>
                <a:spcPts val="0"/>
              </a:spcBef>
              <a:spcAft>
                <a:spcPts val="0"/>
              </a:spcAft>
            </a:pPr>
            <a:r>
              <a:rPr lang="ru-RU" sz="1300" spc="-40" baseline="2000" dirty="0">
                <a:solidFill>
                  <a:prstClr val="white"/>
                </a:solidFill>
                <a:latin typeface="Arial" panose="020B0604020202020204" pitchFamily="34" charset="0"/>
                <a:cs typeface="Arial" panose="020B0604020202020204" pitchFamily="34" charset="0"/>
              </a:rPr>
              <a:t>02. Получение разрешений на строительство</a:t>
            </a:r>
          </a:p>
          <a:p>
            <a:pPr marL="36000" fontAlgn="auto">
              <a:lnSpc>
                <a:spcPts val="1300"/>
              </a:lnSpc>
              <a:spcBef>
                <a:spcPts val="0"/>
              </a:spcBef>
              <a:spcAft>
                <a:spcPts val="0"/>
              </a:spcAft>
            </a:pPr>
            <a:r>
              <a:rPr lang="ru-RU" sz="1300" spc="-40" baseline="2000" dirty="0">
                <a:solidFill>
                  <a:prstClr val="white"/>
                </a:solidFill>
                <a:latin typeface="Arial" panose="020B0604020202020204" pitchFamily="34" charset="0"/>
                <a:cs typeface="Arial" panose="020B0604020202020204" pitchFamily="34" charset="0"/>
              </a:rPr>
              <a:t>01. Создание предприятий</a:t>
            </a:r>
          </a:p>
          <a:p>
            <a:pPr marL="36000" fontAlgn="auto">
              <a:lnSpc>
                <a:spcPts val="1300"/>
              </a:lnSpc>
              <a:spcBef>
                <a:spcPts val="0"/>
              </a:spcBef>
              <a:spcAft>
                <a:spcPts val="0"/>
              </a:spcAft>
            </a:pPr>
            <a:r>
              <a:rPr lang="ru-RU" sz="1300" spc="-40" baseline="2000" dirty="0">
                <a:solidFill>
                  <a:prstClr val="white"/>
                </a:solidFill>
                <a:latin typeface="Arial" panose="020B0604020202020204" pitchFamily="34" charset="0"/>
                <a:cs typeface="Arial" panose="020B0604020202020204" pitchFamily="34" charset="0"/>
              </a:rPr>
              <a:t>06.05 Общая налоговая ставка</a:t>
            </a:r>
          </a:p>
          <a:p>
            <a:pPr marL="36000" fontAlgn="auto">
              <a:lnSpc>
                <a:spcPts val="1300"/>
              </a:lnSpc>
              <a:spcBef>
                <a:spcPts val="0"/>
              </a:spcBef>
              <a:spcAft>
                <a:spcPts val="0"/>
              </a:spcAft>
            </a:pPr>
            <a:r>
              <a:rPr lang="ru-RU" sz="1300" spc="-40" baseline="2000" dirty="0">
                <a:solidFill>
                  <a:prstClr val="white"/>
                </a:solidFill>
                <a:latin typeface="Arial" panose="020B0604020202020204" pitchFamily="34" charset="0"/>
                <a:cs typeface="Arial" panose="020B0604020202020204" pitchFamily="34" charset="0"/>
              </a:rPr>
              <a:t>07.03 Практика найма и увольнения</a:t>
            </a:r>
          </a:p>
          <a:p>
            <a:pPr marL="36000" fontAlgn="auto">
              <a:lnSpc>
                <a:spcPts val="1300"/>
              </a:lnSpc>
              <a:spcBef>
                <a:spcPts val="0"/>
              </a:spcBef>
              <a:spcAft>
                <a:spcPts val="0"/>
              </a:spcAft>
            </a:pPr>
            <a:r>
              <a:rPr lang="ru-RU" sz="1300" baseline="2275" dirty="0">
                <a:solidFill>
                  <a:prstClr val="white"/>
                </a:solidFill>
                <a:latin typeface="Arial" panose="020B0604020202020204" pitchFamily="34" charset="0"/>
                <a:cs typeface="Arial" panose="020B0604020202020204" pitchFamily="34" charset="0"/>
              </a:rPr>
              <a:t>…</a:t>
            </a:r>
            <a:endParaRPr lang="ru-RU" sz="1300" dirty="0">
              <a:solidFill>
                <a:prstClr val="white"/>
              </a:solidFill>
              <a:latin typeface="Arial" panose="020B0604020202020204" pitchFamily="34" charset="0"/>
              <a:cs typeface="Arial" panose="020B0604020202020204" pitchFamily="34" charset="0"/>
            </a:endParaRPr>
          </a:p>
        </p:txBody>
      </p:sp>
      <p:sp>
        <p:nvSpPr>
          <p:cNvPr id="6" name="object 2"/>
          <p:cNvSpPr txBox="1"/>
          <p:nvPr/>
        </p:nvSpPr>
        <p:spPr>
          <a:xfrm>
            <a:off x="6018276" y="1187958"/>
            <a:ext cx="2874204" cy="2556002"/>
          </a:xfrm>
          <a:prstGeom prst="rect">
            <a:avLst/>
          </a:prstGeom>
          <a:solidFill>
            <a:sysClr val="window" lastClr="FFFFFF">
              <a:lumMod val="65000"/>
            </a:sysClr>
          </a:solidFill>
        </p:spPr>
        <p:txBody>
          <a:bodyPr wrap="square" lIns="0" tIns="0" rIns="0" bIns="0" rtlCol="0">
            <a:noAutofit/>
          </a:bodyPr>
          <a:lstStyle/>
          <a:p>
            <a:pPr marL="164988" marR="163682" lvl="0" indent="0" algn="ctr" defTabSz="914400" eaLnBrk="1" fontAlgn="auto" latinLnBrk="0" hangingPunct="1">
              <a:lnSpc>
                <a:spcPct val="101725"/>
              </a:lnSpc>
              <a:spcBef>
                <a:spcPts val="340"/>
              </a:spcBef>
              <a:spcAft>
                <a:spcPts val="0"/>
              </a:spcAft>
              <a:buClrTx/>
              <a:buSzTx/>
              <a:buFontTx/>
              <a:buNone/>
              <a:tabLst/>
              <a:defRPr/>
            </a:pPr>
            <a:r>
              <a:rPr kumimoji="0" lang="ru-RU"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ПОЛИТИЧЕСКИЕ</a:t>
            </a:r>
            <a:r>
              <a:rPr kumimoji="0"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a:t>
            </a:r>
            <a:r>
              <a:rPr kumimoji="0" lang="ru-RU" sz="11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ИНСТИТУЦИОНАЛЬНЫЕ</a:t>
            </a:r>
            <a:endParaRPr kumimoji="0" sz="11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767676" marR="768130" lvl="0" indent="0" algn="ctr" defTabSz="914400" eaLnBrk="1" fontAlgn="auto" latinLnBrk="0" hangingPunct="1">
              <a:lnSpc>
                <a:spcPts val="1675"/>
              </a:lnSpc>
              <a:spcBef>
                <a:spcPts val="83"/>
              </a:spcBef>
              <a:spcAft>
                <a:spcPts val="0"/>
              </a:spcAft>
              <a:buClrTx/>
              <a:buSzTx/>
              <a:buFontTx/>
              <a:buNone/>
              <a:tabLst/>
              <a:defRPr/>
            </a:pPr>
            <a:r>
              <a:rPr kumimoji="0" lang="ru-RU" sz="1400" b="1" i="0" u="none" strike="noStrike" kern="0" cap="none" spc="0" normalizeH="0" baseline="1950" noProof="0" dirty="0">
                <a:ln>
                  <a:noFill/>
                </a:ln>
                <a:solidFill>
                  <a:prstClr val="white"/>
                </a:solidFill>
                <a:effectLst/>
                <a:uLnTx/>
                <a:uFillTx/>
                <a:latin typeface="Arial" panose="020B0604020202020204" pitchFamily="34" charset="0"/>
                <a:cs typeface="Arial" panose="020B0604020202020204" pitchFamily="34" charset="0"/>
              </a:rPr>
              <a:t>показатели (</a:t>
            </a:r>
            <a:r>
              <a:rPr kumimoji="0" sz="1400" b="1" i="0" u="none" strike="noStrike" kern="0" cap="none" spc="0" normalizeH="0" baseline="1950" noProof="0" dirty="0">
                <a:ln>
                  <a:noFill/>
                </a:ln>
                <a:solidFill>
                  <a:prstClr val="white"/>
                </a:solidFill>
                <a:effectLst/>
                <a:uLnTx/>
                <a:uFillTx/>
                <a:latin typeface="Arial" panose="020B0604020202020204" pitchFamily="34" charset="0"/>
                <a:cs typeface="Arial" panose="020B0604020202020204" pitchFamily="34" charset="0"/>
              </a:rPr>
              <a:t>7</a:t>
            </a:r>
            <a:r>
              <a:rPr kumimoji="0" sz="1400" b="1" i="0" u="none" strike="noStrike" kern="0" cap="none" spc="-4" normalizeH="0" baseline="1950" noProof="0" dirty="0">
                <a:ln>
                  <a:noFill/>
                </a:ln>
                <a:solidFill>
                  <a:prstClr val="white"/>
                </a:solidFill>
                <a:effectLst/>
                <a:uLnTx/>
                <a:uFillTx/>
                <a:latin typeface="Arial" panose="020B0604020202020204" pitchFamily="34" charset="0"/>
                <a:cs typeface="Arial" panose="020B0604020202020204" pitchFamily="34" charset="0"/>
              </a:rPr>
              <a:t>0</a:t>
            </a:r>
            <a:r>
              <a:rPr kumimoji="0" sz="1400" b="1" i="0" u="none" strike="noStrike" kern="0" cap="none" spc="0" normalizeH="0" baseline="1950" noProof="0" dirty="0">
                <a:ln>
                  <a:noFill/>
                </a:ln>
                <a:solidFill>
                  <a:prstClr val="white"/>
                </a:solidFill>
                <a:effectLst/>
                <a:uLnTx/>
                <a:uFillTx/>
                <a:latin typeface="Arial" panose="020B0604020202020204" pitchFamily="34" charset="0"/>
                <a:cs typeface="Arial" panose="020B0604020202020204" pitchFamily="34" charset="0"/>
              </a:rPr>
              <a:t>+</a:t>
            </a:r>
            <a:r>
              <a:rPr kumimoji="0" lang="ru-RU" sz="1400" b="1" i="0" u="none" strike="noStrike" kern="0" cap="none" spc="0" normalizeH="0" baseline="1950" noProof="0" dirty="0">
                <a:ln>
                  <a:noFill/>
                </a:ln>
                <a:solidFill>
                  <a:prstClr val="white"/>
                </a:solidFill>
                <a:effectLst/>
                <a:uLnTx/>
                <a:uFillTx/>
                <a:latin typeface="Arial" panose="020B0604020202020204" pitchFamily="34" charset="0"/>
                <a:cs typeface="Arial" panose="020B0604020202020204" pitchFamily="34" charset="0"/>
              </a:rPr>
              <a:t>)</a:t>
            </a:r>
            <a:endParaRPr kumimoji="0" sz="10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92328" marR="0" lvl="0" indent="0" defTabSz="914400" eaLnBrk="1" fontAlgn="auto" latinLnBrk="0" hangingPunct="1">
              <a:lnSpc>
                <a:spcPts val="1300"/>
              </a:lnSpc>
              <a:spcBef>
                <a:spcPts val="0"/>
              </a:spcBef>
              <a:spcAft>
                <a:spcPts val="0"/>
              </a:spcAft>
              <a:buClrTx/>
              <a:buSzTx/>
              <a:buFontTx/>
              <a:buNone/>
              <a:tabLst/>
              <a:defRPr/>
            </a:pP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6</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.01</a:t>
            </a:r>
            <a:r>
              <a:rPr kumimoji="0" sz="1400" b="0" i="0" u="none" strike="noStrike" kern="0" cap="none" spc="14"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PI</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Индекс открытости</a:t>
            </a:r>
            <a:endParaRPr kumimoji="0" sz="105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92328" marR="0" lvl="0" indent="0" defTabSz="914400" eaLnBrk="1" fontAlgn="auto" latinLnBrk="0" hangingPunct="1">
              <a:lnSpc>
                <a:spcPts val="1300"/>
              </a:lnSpc>
              <a:spcBef>
                <a:spcPts val="0"/>
              </a:spcBef>
              <a:spcAft>
                <a:spcPts val="0"/>
              </a:spcAft>
              <a:buClrTx/>
              <a:buSzTx/>
              <a:buFontTx/>
              <a:buNone/>
              <a:tabLst/>
              <a:defRPr/>
            </a:pP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06</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Защита инвесторов</a:t>
            </a:r>
            <a:endParaRPr kumimoji="0" sz="105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92328" marR="0" lvl="0" indent="0" defTabSz="914400" eaLnBrk="1" fontAlgn="auto" latinLnBrk="0" hangingPunct="1">
              <a:lnSpc>
                <a:spcPts val="1300"/>
              </a:lnSpc>
              <a:spcBef>
                <a:spcPts val="0"/>
              </a:spcBef>
              <a:spcAft>
                <a:spcPts val="0"/>
              </a:spcAft>
              <a:buClrTx/>
              <a:buSzTx/>
              <a:buFontTx/>
              <a:buNone/>
              <a:tabLst/>
              <a:defRPr/>
            </a:pP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6</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.04</a:t>
            </a:r>
            <a:r>
              <a:rPr kumimoji="0" sz="1400" b="0" i="0" u="none" strike="noStrike" kern="0" cap="none" spc="14"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PI</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Степень защиты инвесторов</a:t>
            </a:r>
            <a:endParaRPr kumimoji="0" sz="105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92328" marR="0" lvl="0" indent="0" defTabSz="914400" eaLnBrk="1" fontAlgn="auto" latinLnBrk="0" hangingPunct="1">
              <a:lnSpc>
                <a:spcPts val="1300"/>
              </a:lnSpc>
              <a:spcBef>
                <a:spcPts val="0"/>
              </a:spcBef>
              <a:spcAft>
                <a:spcPts val="0"/>
              </a:spcAft>
              <a:buClrTx/>
              <a:buSzTx/>
              <a:buFontTx/>
              <a:buNone/>
              <a:tabLst/>
              <a:defRPr/>
            </a:pP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09</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Обеспечение исполнения контрактов</a:t>
            </a:r>
            <a:endParaRPr kumimoji="0" sz="105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92328" marR="0" lvl="0" indent="0" defTabSz="914400" eaLnBrk="1" fontAlgn="auto" latinLnBrk="0" hangingPunct="1">
              <a:lnSpc>
                <a:spcPts val="1300"/>
              </a:lnSpc>
              <a:spcBef>
                <a:spcPts val="0"/>
              </a:spcBef>
              <a:spcAft>
                <a:spcPts val="0"/>
              </a:spcAft>
              <a:buClrTx/>
              <a:buSzTx/>
              <a:buFontTx/>
              <a:buNone/>
              <a:tabLst/>
              <a:defRPr/>
            </a:pP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6</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.02</a:t>
            </a:r>
            <a:r>
              <a:rPr kumimoji="0" sz="1400" b="0" i="0" u="none" strike="noStrike" kern="0" cap="none" spc="14"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PI</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40" normalizeH="0" baseline="2275" noProof="0" dirty="0">
                <a:ln>
                  <a:noFill/>
                </a:ln>
                <a:solidFill>
                  <a:prstClr val="white"/>
                </a:solidFill>
                <a:effectLst/>
                <a:uLnTx/>
                <a:uFillTx/>
                <a:latin typeface="Arial" panose="020B0604020202020204" pitchFamily="34" charset="0"/>
                <a:cs typeface="Arial" panose="020B0604020202020204" pitchFamily="34" charset="0"/>
              </a:rPr>
              <a:t>Индекс ответственности директора</a:t>
            </a:r>
            <a:endParaRPr kumimoji="0" sz="1050" b="0" i="0" u="none" strike="noStrike" kern="0" cap="none" spc="-4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715963" marR="0" lvl="0" indent="-623888" defTabSz="914400" eaLnBrk="1" fontAlgn="auto" latinLnBrk="0" hangingPunct="1">
              <a:lnSpc>
                <a:spcPts val="1300"/>
              </a:lnSpc>
              <a:spcBef>
                <a:spcPts val="0"/>
              </a:spcBef>
              <a:spcAft>
                <a:spcPts val="0"/>
              </a:spcAft>
              <a:buClrTx/>
              <a:buSzTx/>
              <a:buFontTx/>
              <a:buNone/>
              <a:tabLst/>
              <a:defRPr/>
            </a:pP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6</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.03</a:t>
            </a:r>
            <a:r>
              <a:rPr kumimoji="0" sz="1400" b="0" i="0" u="none" strike="noStrike" kern="0" cap="none" spc="14"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PI</a:t>
            </a:r>
            <a:r>
              <a:rPr kumimoji="0" lang="ru-RU"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 – </a:t>
            </a:r>
            <a:r>
              <a:rPr kumimoji="0" lang="ru-RU" sz="1400" b="0" i="0" u="none" strike="noStrike" kern="0" cap="none" spc="-60" normalizeH="0" baseline="2000" noProof="0" dirty="0">
                <a:ln>
                  <a:noFill/>
                </a:ln>
                <a:solidFill>
                  <a:prstClr val="white"/>
                </a:solidFill>
                <a:effectLst/>
                <a:uLnTx/>
                <a:uFillTx/>
                <a:latin typeface="Arial" panose="020B0604020202020204" pitchFamily="34" charset="0"/>
                <a:cs typeface="Arial" panose="020B0604020202020204" pitchFamily="34" charset="0"/>
              </a:rPr>
              <a:t>Индекс возможности подачи иска акционерами </a:t>
            </a:r>
          </a:p>
          <a:p>
            <a:pPr marL="92328" marR="0" lvl="0" indent="0" defTabSz="914400" eaLnBrk="1" fontAlgn="auto" latinLnBrk="0" hangingPunct="1">
              <a:lnSpc>
                <a:spcPts val="1300"/>
              </a:lnSpc>
              <a:spcBef>
                <a:spcPts val="0"/>
              </a:spcBef>
              <a:spcAft>
                <a:spcPts val="0"/>
              </a:spcAft>
              <a:buClrTx/>
              <a:buSzTx/>
              <a:buFontTx/>
              <a:buNone/>
              <a:tabLst/>
              <a:defRPr/>
            </a:pP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1</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.21</a:t>
            </a:r>
            <a:r>
              <a:rPr kumimoji="0" sz="1400" b="0" i="0" u="none" strike="noStrike" kern="0" cap="none" spc="14"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Степень защиты инвесторов</a:t>
            </a:r>
            <a:endParaRPr kumimoji="0" sz="105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92328" marR="0" lvl="0" indent="0" defTabSz="914400" eaLnBrk="1" fontAlgn="auto" latinLnBrk="0" hangingPunct="1">
              <a:lnSpc>
                <a:spcPts val="1300"/>
              </a:lnSpc>
              <a:spcBef>
                <a:spcPts val="0"/>
              </a:spcBef>
              <a:spcAft>
                <a:spcPts val="0"/>
              </a:spcAft>
              <a:buClrTx/>
              <a:buSzTx/>
              <a:buFontTx/>
              <a:buNone/>
              <a:tabLst/>
              <a:defRPr/>
            </a:pP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7</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.10</a:t>
            </a:r>
            <a:r>
              <a:rPr kumimoji="0" sz="1400" b="0" i="0" u="none" strike="noStrike" kern="0" cap="none" spc="14"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9" normalizeH="0" baseline="2275" noProof="0" dirty="0">
                <a:ln>
                  <a:noFill/>
                </a:ln>
                <a:solidFill>
                  <a:prstClr val="white"/>
                </a:solidFill>
                <a:effectLst/>
                <a:uLnTx/>
                <a:uFillTx/>
                <a:latin typeface="Arial" panose="020B0604020202020204" pitchFamily="34" charset="0"/>
                <a:cs typeface="Arial" panose="020B0604020202020204" pitchFamily="34" charset="0"/>
              </a:rPr>
              <a:t>Экономическая активность женщин</a:t>
            </a:r>
            <a:endParaRPr kumimoji="0" sz="105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92328" marR="0" lvl="0" indent="0" defTabSz="914400" eaLnBrk="1" fontAlgn="auto" latinLnBrk="0" hangingPunct="1">
              <a:lnSpc>
                <a:spcPts val="1300"/>
              </a:lnSpc>
              <a:spcBef>
                <a:spcPts val="0"/>
              </a:spcBef>
              <a:spcAft>
                <a:spcPts val="0"/>
              </a:spcAft>
              <a:buClrTx/>
              <a:buSzTx/>
              <a:buFontTx/>
              <a:buNone/>
              <a:tabLst/>
              <a:defRPr/>
            </a:pP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1</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.05</a:t>
            </a:r>
            <a:r>
              <a:rPr kumimoji="0" sz="1400" b="0" i="0" u="none" strike="noStrike" kern="0" cap="none" spc="14"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Незаконные платежи и взятки</a:t>
            </a:r>
            <a:endParaRPr kumimoji="0" sz="105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92328" marR="0" lvl="0" indent="0" defTabSz="914400" eaLnBrk="1" fontAlgn="auto" latinLnBrk="0" hangingPunct="1">
              <a:lnSpc>
                <a:spcPts val="1300"/>
              </a:lnSpc>
              <a:spcBef>
                <a:spcPts val="0"/>
              </a:spcBef>
              <a:spcAft>
                <a:spcPts val="0"/>
              </a:spcAft>
              <a:buClrTx/>
              <a:buSzTx/>
              <a:buFontTx/>
              <a:buNone/>
              <a:tabLst/>
              <a:defRPr/>
            </a:pP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1</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.12</a:t>
            </a:r>
            <a:r>
              <a:rPr kumimoji="0" sz="1400" b="0" i="0" u="none" strike="noStrike" kern="0" cap="none" spc="14"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50" normalizeH="0" baseline="2000" noProof="0" dirty="0">
                <a:ln>
                  <a:noFill/>
                </a:ln>
                <a:solidFill>
                  <a:prstClr val="white"/>
                </a:solidFill>
                <a:effectLst/>
                <a:uLnTx/>
                <a:uFillTx/>
                <a:latin typeface="Arial" panose="020B0604020202020204" pitchFamily="34" charset="0"/>
                <a:cs typeface="Arial" panose="020B0604020202020204" pitchFamily="34" charset="0"/>
              </a:rPr>
              <a:t>Прозрачность государственной политики</a:t>
            </a:r>
            <a:endParaRPr kumimoji="0" sz="1050" b="0" i="0" u="none" strike="noStrike" kern="0" cap="none" spc="-50" normalizeH="0" baseline="2000" noProof="0" dirty="0">
              <a:ln>
                <a:noFill/>
              </a:ln>
              <a:solidFill>
                <a:prstClr val="white"/>
              </a:solidFill>
              <a:effectLst/>
              <a:uLnTx/>
              <a:uFillTx/>
              <a:latin typeface="Arial" panose="020B0604020202020204" pitchFamily="34" charset="0"/>
              <a:cs typeface="Arial" panose="020B0604020202020204" pitchFamily="34" charset="0"/>
            </a:endParaRPr>
          </a:p>
          <a:p>
            <a:pPr marL="36000" marR="0" lvl="0" indent="0" defTabSz="914400" eaLnBrk="1" fontAlgn="auto" latinLnBrk="0" hangingPunct="1">
              <a:lnSpc>
                <a:spcPts val="1300"/>
              </a:lnSpc>
              <a:spcBef>
                <a:spcPts val="0"/>
              </a:spcBef>
              <a:spcAft>
                <a:spcPts val="0"/>
              </a:spcAft>
              <a:buClrTx/>
              <a:buSzTx/>
              <a:buFontTx/>
              <a:buNone/>
              <a:tabLst/>
              <a:defRPr/>
            </a:pP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a:t>
            </a:r>
            <a:endParaRPr kumimoji="0" sz="105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7" name="object 6"/>
          <p:cNvSpPr txBox="1"/>
          <p:nvPr/>
        </p:nvSpPr>
        <p:spPr>
          <a:xfrm>
            <a:off x="539546" y="3851998"/>
            <a:ext cx="2628011" cy="2556002"/>
          </a:xfrm>
          <a:prstGeom prst="rect">
            <a:avLst/>
          </a:prstGeom>
          <a:solidFill>
            <a:srgbClr val="00B050"/>
          </a:solidFill>
        </p:spPr>
        <p:txBody>
          <a:bodyPr wrap="square" lIns="0" tIns="0" rIns="0" bIns="0" rtlCol="0">
            <a:noAutofit/>
          </a:bodyPr>
          <a:lstStyle/>
          <a:p>
            <a:pPr marL="537733" marR="539395" algn="ctr">
              <a:lnSpc>
                <a:spcPts val="1300"/>
              </a:lnSpc>
              <a:spcBef>
                <a:spcPts val="340"/>
              </a:spcBef>
            </a:pPr>
            <a:r>
              <a:rPr lang="ru-RU" sz="1200" b="1" dirty="0">
                <a:solidFill>
                  <a:prstClr val="white"/>
                </a:solidFill>
                <a:latin typeface="Arial" panose="020B0604020202020204" pitchFamily="34" charset="0"/>
                <a:cs typeface="Arial" panose="020B0604020202020204" pitchFamily="34" charset="0"/>
              </a:rPr>
              <a:t>ЭКОЛОГИЧЕСКИЕ</a:t>
            </a:r>
            <a:endParaRPr sz="1200" dirty="0">
              <a:solidFill>
                <a:prstClr val="white"/>
              </a:solidFill>
              <a:latin typeface="Arial" panose="020B0604020202020204" pitchFamily="34" charset="0"/>
              <a:cs typeface="Arial" panose="020B0604020202020204" pitchFamily="34" charset="0"/>
            </a:endParaRPr>
          </a:p>
          <a:p>
            <a:pPr marL="1588" marR="812984" algn="r">
              <a:lnSpc>
                <a:spcPts val="1675"/>
              </a:lnSpc>
              <a:spcBef>
                <a:spcPts val="83"/>
              </a:spcBef>
            </a:pPr>
            <a:r>
              <a:rPr lang="ru-RU" sz="1600" b="1" spc="4" baseline="1950" dirty="0">
                <a:solidFill>
                  <a:prstClr val="white"/>
                </a:solidFill>
                <a:latin typeface="Arial" panose="020B0604020202020204" pitchFamily="34" charset="0"/>
                <a:cs typeface="Arial" panose="020B0604020202020204" pitchFamily="34" charset="0"/>
              </a:rPr>
              <a:t>показатели (15)</a:t>
            </a:r>
            <a:endParaRPr sz="1600" dirty="0">
              <a:solidFill>
                <a:prstClr val="white"/>
              </a:solidFill>
              <a:latin typeface="Arial" panose="020B0604020202020204" pitchFamily="34" charset="0"/>
              <a:cs typeface="Arial" panose="020B0604020202020204" pitchFamily="34" charset="0"/>
            </a:endParaRPr>
          </a:p>
          <a:p>
            <a:pPr marL="36000">
              <a:lnSpc>
                <a:spcPts val="1300"/>
              </a:lnSpc>
            </a:pPr>
            <a:r>
              <a:rPr lang="en-US" sz="1050" dirty="0">
                <a:solidFill>
                  <a:prstClr val="white"/>
                </a:solidFill>
                <a:latin typeface="Arial" panose="020B0604020202020204" pitchFamily="34" charset="0"/>
                <a:cs typeface="Arial" panose="020B0604020202020204" pitchFamily="34" charset="0"/>
              </a:rPr>
              <a:t>EV – </a:t>
            </a:r>
            <a:r>
              <a:rPr lang="ru-RU" sz="1050" dirty="0">
                <a:solidFill>
                  <a:prstClr val="white"/>
                </a:solidFill>
                <a:latin typeface="Arial" panose="020B0604020202020204" pitchFamily="34" charset="0"/>
                <a:cs typeface="Arial" panose="020B0604020202020204" pitchFamily="34" charset="0"/>
              </a:rPr>
              <a:t>Климат и энергетика</a:t>
            </a:r>
          </a:p>
          <a:p>
            <a:pPr marL="36000">
              <a:lnSpc>
                <a:spcPts val="1300"/>
              </a:lnSpc>
            </a:pPr>
            <a:r>
              <a:rPr lang="en-US" sz="1050" dirty="0">
                <a:solidFill>
                  <a:prstClr val="white"/>
                </a:solidFill>
                <a:latin typeface="Arial" panose="020B0604020202020204" pitchFamily="34" charset="0"/>
                <a:cs typeface="Arial" panose="020B0604020202020204" pitchFamily="34" charset="0"/>
              </a:rPr>
              <a:t>EV – </a:t>
            </a:r>
            <a:r>
              <a:rPr lang="ru-RU" sz="1050" dirty="0">
                <a:solidFill>
                  <a:prstClr val="white"/>
                </a:solidFill>
                <a:latin typeface="Arial" panose="020B0604020202020204" pitchFamily="34" charset="0"/>
                <a:cs typeface="Arial" panose="020B0604020202020204" pitchFamily="34" charset="0"/>
              </a:rPr>
              <a:t>Водные ресурсы</a:t>
            </a:r>
          </a:p>
          <a:p>
            <a:pPr marL="36000">
              <a:lnSpc>
                <a:spcPts val="1300"/>
              </a:lnSpc>
            </a:pPr>
            <a:r>
              <a:rPr lang="ru-RU" sz="1050" dirty="0">
                <a:solidFill>
                  <a:prstClr val="white"/>
                </a:solidFill>
                <a:latin typeface="Arial" panose="020B0604020202020204" pitchFamily="34" charset="0"/>
                <a:cs typeface="Arial" panose="020B0604020202020204" pitchFamily="34" charset="0"/>
              </a:rPr>
              <a:t>Очистка сточных вод</a:t>
            </a:r>
          </a:p>
          <a:p>
            <a:pPr marL="36000">
              <a:lnSpc>
                <a:spcPts val="1300"/>
              </a:lnSpc>
            </a:pPr>
            <a:r>
              <a:rPr lang="en-US" sz="1050" dirty="0">
                <a:solidFill>
                  <a:prstClr val="white"/>
                </a:solidFill>
                <a:latin typeface="Arial" panose="020B0604020202020204" pitchFamily="34" charset="0"/>
                <a:cs typeface="Arial" panose="020B0604020202020204" pitchFamily="34" charset="0"/>
              </a:rPr>
              <a:t>EH – </a:t>
            </a:r>
            <a:r>
              <a:rPr lang="ru-RU" sz="1050" dirty="0">
                <a:solidFill>
                  <a:prstClr val="white"/>
                </a:solidFill>
                <a:latin typeface="Arial" panose="020B0604020202020204" pitchFamily="34" charset="0"/>
                <a:cs typeface="Arial" panose="020B0604020202020204" pitchFamily="34" charset="0"/>
              </a:rPr>
              <a:t>Воздействие на здоровье</a:t>
            </a:r>
          </a:p>
          <a:p>
            <a:pPr marL="36000">
              <a:lnSpc>
                <a:spcPts val="1300"/>
              </a:lnSpc>
            </a:pPr>
            <a:r>
              <a:rPr lang="ru-RU" sz="1400" spc="-40" baseline="2000" dirty="0">
                <a:solidFill>
                  <a:prstClr val="white"/>
                </a:solidFill>
                <a:latin typeface="Arial" panose="020B0604020202020204" pitchFamily="34" charset="0"/>
                <a:cs typeface="Arial" panose="020B0604020202020204" pitchFamily="34" charset="0"/>
              </a:rPr>
              <a:t>Доступ к канализационной системе</a:t>
            </a:r>
          </a:p>
          <a:p>
            <a:pPr marL="36000">
              <a:lnSpc>
                <a:spcPts val="1300"/>
              </a:lnSpc>
            </a:pPr>
            <a:r>
              <a:rPr sz="1400" spc="-40" baseline="2000" dirty="0">
                <a:solidFill>
                  <a:prstClr val="white"/>
                </a:solidFill>
                <a:latin typeface="Arial" panose="020B0604020202020204" pitchFamily="34" charset="0"/>
                <a:cs typeface="Arial" panose="020B0604020202020204" pitchFamily="34" charset="0"/>
              </a:rPr>
              <a:t>EH </a:t>
            </a:r>
            <a:r>
              <a:rPr lang="ru-RU" sz="1400" spc="-40" baseline="2000" dirty="0">
                <a:solidFill>
                  <a:prstClr val="white"/>
                </a:solidFill>
                <a:latin typeface="Arial" panose="020B0604020202020204" pitchFamily="34" charset="0"/>
                <a:cs typeface="Arial" panose="020B0604020202020204" pitchFamily="34" charset="0"/>
              </a:rPr>
              <a:t>– Водоснабжение и канализация</a:t>
            </a:r>
            <a:endParaRPr sz="1050" dirty="0">
              <a:solidFill>
                <a:prstClr val="white"/>
              </a:solidFill>
              <a:latin typeface="Arial" panose="020B0604020202020204" pitchFamily="34" charset="0"/>
              <a:cs typeface="Arial" panose="020B0604020202020204" pitchFamily="34" charset="0"/>
            </a:endParaRPr>
          </a:p>
          <a:p>
            <a:pPr marL="36000">
              <a:lnSpc>
                <a:spcPts val="1445"/>
              </a:lnSpc>
            </a:pPr>
            <a:r>
              <a:rPr lang="ru-RU" sz="1400" baseline="2275" dirty="0">
                <a:solidFill>
                  <a:prstClr val="white"/>
                </a:solidFill>
                <a:latin typeface="Arial" panose="020B0604020202020204" pitchFamily="34" charset="0"/>
                <a:cs typeface="Arial" panose="020B0604020202020204" pitchFamily="34" charset="0"/>
              </a:rPr>
              <a:t>Доступ к питьевой воде</a:t>
            </a:r>
            <a:endParaRPr sz="1050" dirty="0">
              <a:solidFill>
                <a:prstClr val="white"/>
              </a:solidFill>
              <a:latin typeface="Arial" panose="020B0604020202020204" pitchFamily="34" charset="0"/>
              <a:cs typeface="Arial" panose="020B0604020202020204" pitchFamily="34" charset="0"/>
            </a:endParaRPr>
          </a:p>
          <a:p>
            <a:pPr marL="36000">
              <a:lnSpc>
                <a:spcPts val="1440"/>
              </a:lnSpc>
            </a:pPr>
            <a:r>
              <a:rPr lang="ru-RU" sz="1400" baseline="2275" dirty="0">
                <a:solidFill>
                  <a:prstClr val="white"/>
                </a:solidFill>
                <a:latin typeface="Arial" panose="020B0604020202020204" pitchFamily="34" charset="0"/>
                <a:cs typeface="Arial" panose="020B0604020202020204" pitchFamily="34" charset="0"/>
              </a:rPr>
              <a:t>Санитария окружающей среды</a:t>
            </a:r>
            <a:r>
              <a:rPr sz="1400" spc="-4" baseline="2275" dirty="0">
                <a:solidFill>
                  <a:prstClr val="white"/>
                </a:solidFill>
                <a:latin typeface="Arial" panose="020B0604020202020204" pitchFamily="34" charset="0"/>
                <a:cs typeface="Arial" panose="020B0604020202020204" pitchFamily="34" charset="0"/>
              </a:rPr>
              <a:t> (</a:t>
            </a:r>
            <a:r>
              <a:rPr sz="1400" baseline="2275" dirty="0">
                <a:solidFill>
                  <a:prstClr val="white"/>
                </a:solidFill>
                <a:latin typeface="Arial" panose="020B0604020202020204" pitchFamily="34" charset="0"/>
                <a:cs typeface="Arial" panose="020B0604020202020204" pitchFamily="34" charset="0"/>
              </a:rPr>
              <a:t>EH)</a:t>
            </a:r>
            <a:endParaRPr sz="1050" dirty="0">
              <a:solidFill>
                <a:prstClr val="white"/>
              </a:solidFill>
              <a:latin typeface="Arial" panose="020B0604020202020204" pitchFamily="34" charset="0"/>
              <a:cs typeface="Arial" panose="020B0604020202020204" pitchFamily="34" charset="0"/>
            </a:endParaRPr>
          </a:p>
          <a:p>
            <a:pPr marL="36000">
              <a:lnSpc>
                <a:spcPts val="1440"/>
              </a:lnSpc>
            </a:pPr>
            <a:r>
              <a:rPr lang="ru-RU" sz="1400" spc="-4" baseline="2275" dirty="0">
                <a:solidFill>
                  <a:prstClr val="white"/>
                </a:solidFill>
                <a:latin typeface="Arial" panose="020B0604020202020204" pitchFamily="34" charset="0"/>
                <a:cs typeface="Arial" panose="020B0604020202020204" pitchFamily="34" charset="0"/>
              </a:rPr>
              <a:t>Качество воздуха в помещениях</a:t>
            </a:r>
            <a:endParaRPr sz="1050" dirty="0">
              <a:solidFill>
                <a:prstClr val="white"/>
              </a:solidFill>
              <a:latin typeface="Arial" panose="020B0604020202020204" pitchFamily="34" charset="0"/>
              <a:cs typeface="Arial" panose="020B0604020202020204" pitchFamily="34" charset="0"/>
            </a:endParaRPr>
          </a:p>
          <a:p>
            <a:pPr marL="36000">
              <a:lnSpc>
                <a:spcPts val="1440"/>
              </a:lnSpc>
            </a:pPr>
            <a:r>
              <a:rPr lang="ru-RU" sz="1400" spc="-9" baseline="2275" dirty="0">
                <a:solidFill>
                  <a:prstClr val="white"/>
                </a:solidFill>
                <a:latin typeface="Arial" panose="020B0604020202020204" pitchFamily="34" charset="0"/>
                <a:cs typeface="Arial" panose="020B0604020202020204" pitchFamily="34" charset="0"/>
              </a:rPr>
              <a:t>Жизнеспособность экосистем</a:t>
            </a:r>
            <a:r>
              <a:rPr lang="ru-RU" sz="1400" spc="-9" dirty="0">
                <a:solidFill>
                  <a:prstClr val="white"/>
                </a:solidFill>
                <a:latin typeface="Arial" panose="020B0604020202020204" pitchFamily="34" charset="0"/>
                <a:cs typeface="Arial" panose="020B0604020202020204" pitchFamily="34" charset="0"/>
              </a:rPr>
              <a:t> </a:t>
            </a:r>
            <a:r>
              <a:rPr sz="1400" spc="-4" baseline="2275" dirty="0">
                <a:solidFill>
                  <a:prstClr val="white"/>
                </a:solidFill>
                <a:latin typeface="Arial" panose="020B0604020202020204" pitchFamily="34" charset="0"/>
                <a:cs typeface="Arial" panose="020B0604020202020204" pitchFamily="34" charset="0"/>
              </a:rPr>
              <a:t>(</a:t>
            </a:r>
            <a:r>
              <a:rPr sz="1400" baseline="2275" dirty="0">
                <a:solidFill>
                  <a:prstClr val="white"/>
                </a:solidFill>
                <a:latin typeface="Arial" panose="020B0604020202020204" pitchFamily="34" charset="0"/>
                <a:cs typeface="Arial" panose="020B0604020202020204" pitchFamily="34" charset="0"/>
              </a:rPr>
              <a:t>E</a:t>
            </a:r>
            <a:r>
              <a:rPr sz="1400" spc="4" baseline="2275" dirty="0">
                <a:solidFill>
                  <a:prstClr val="white"/>
                </a:solidFill>
                <a:latin typeface="Arial" panose="020B0604020202020204" pitchFamily="34" charset="0"/>
                <a:cs typeface="Arial" panose="020B0604020202020204" pitchFamily="34" charset="0"/>
              </a:rPr>
              <a:t>V</a:t>
            </a:r>
            <a:r>
              <a:rPr sz="1400" baseline="2275" dirty="0">
                <a:solidFill>
                  <a:prstClr val="white"/>
                </a:solidFill>
                <a:latin typeface="Arial" panose="020B0604020202020204" pitchFamily="34" charset="0"/>
                <a:cs typeface="Arial" panose="020B0604020202020204" pitchFamily="34" charset="0"/>
              </a:rPr>
              <a:t>)</a:t>
            </a:r>
            <a:endParaRPr sz="1050" dirty="0">
              <a:solidFill>
                <a:prstClr val="white"/>
              </a:solidFill>
              <a:latin typeface="Arial" panose="020B0604020202020204" pitchFamily="34" charset="0"/>
              <a:cs typeface="Arial" panose="020B0604020202020204" pitchFamily="34" charset="0"/>
            </a:endParaRPr>
          </a:p>
          <a:p>
            <a:pPr marL="36000">
              <a:lnSpc>
                <a:spcPts val="1440"/>
              </a:lnSpc>
            </a:pPr>
            <a:r>
              <a:rPr sz="1400" baseline="2275" dirty="0">
                <a:solidFill>
                  <a:srgbClr val="525252"/>
                </a:solidFill>
                <a:latin typeface="Arial" panose="020B0604020202020204" pitchFamily="34" charset="0"/>
                <a:cs typeface="Arial" panose="020B0604020202020204" pitchFamily="34" charset="0"/>
              </a:rPr>
              <a:t>…</a:t>
            </a:r>
            <a:endParaRPr sz="1050" dirty="0">
              <a:solidFill>
                <a:prstClr val="black"/>
              </a:solidFill>
              <a:latin typeface="Arial" panose="020B0604020202020204" pitchFamily="34" charset="0"/>
              <a:cs typeface="Arial" panose="020B0604020202020204" pitchFamily="34" charset="0"/>
            </a:endParaRPr>
          </a:p>
        </p:txBody>
      </p:sp>
      <p:sp>
        <p:nvSpPr>
          <p:cNvPr id="8" name="object 5"/>
          <p:cNvSpPr txBox="1"/>
          <p:nvPr/>
        </p:nvSpPr>
        <p:spPr>
          <a:xfrm>
            <a:off x="3275965" y="3851998"/>
            <a:ext cx="2628011" cy="2556002"/>
          </a:xfrm>
          <a:prstGeom prst="rect">
            <a:avLst/>
          </a:prstGeom>
          <a:solidFill>
            <a:srgbClr val="FF0000"/>
          </a:solidFill>
          <a:ln>
            <a:solidFill>
              <a:srgbClr val="4F81BD"/>
            </a:solidFill>
          </a:ln>
        </p:spPr>
        <p:txBody>
          <a:bodyPr wrap="square" lIns="0" tIns="0" rIns="0" bIns="0" rtlCol="0">
            <a:noAutofit/>
          </a:bodyPr>
          <a:lstStyle/>
          <a:p>
            <a:pPr marL="537733" marR="539395" lvl="0" indent="0" algn="ctr" defTabSz="914400" eaLnBrk="1" fontAlgn="auto" latinLnBrk="0" hangingPunct="1">
              <a:lnSpc>
                <a:spcPts val="1300"/>
              </a:lnSpc>
              <a:spcBef>
                <a:spcPts val="340"/>
              </a:spcBef>
              <a:spcAft>
                <a:spcPts val="0"/>
              </a:spcAft>
              <a:buClrTx/>
              <a:buSzTx/>
              <a:buFontTx/>
              <a:buNone/>
              <a:tabLst/>
              <a:defRPr/>
            </a:pPr>
            <a:r>
              <a:rPr kumimoji="0" lang="ru-RU" sz="12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СОЦИАЛЬНЫЕ</a:t>
            </a:r>
            <a:endParaRPr kumimoji="0" sz="12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1588" marR="812984" lvl="0" indent="0" algn="r" defTabSz="914400" eaLnBrk="1" fontAlgn="auto" latinLnBrk="0" hangingPunct="1">
              <a:lnSpc>
                <a:spcPts val="1675"/>
              </a:lnSpc>
              <a:spcBef>
                <a:spcPts val="83"/>
              </a:spcBef>
              <a:spcAft>
                <a:spcPts val="0"/>
              </a:spcAft>
              <a:buClrTx/>
              <a:buSzTx/>
              <a:buFontTx/>
              <a:buNone/>
              <a:tabLst/>
              <a:defRPr/>
            </a:pPr>
            <a:r>
              <a:rPr kumimoji="0" lang="ru-RU" sz="1600" b="1" i="0" u="none" strike="noStrike" kern="0" cap="none" spc="4" normalizeH="0" baseline="1950" noProof="0" dirty="0">
                <a:ln>
                  <a:noFill/>
                </a:ln>
                <a:solidFill>
                  <a:prstClr val="white"/>
                </a:solidFill>
                <a:effectLst/>
                <a:uLnTx/>
                <a:uFillTx/>
                <a:latin typeface="Arial" panose="020B0604020202020204" pitchFamily="34" charset="0"/>
                <a:cs typeface="Arial" panose="020B0604020202020204" pitchFamily="34" charset="0"/>
              </a:rPr>
              <a:t>показатели (</a:t>
            </a:r>
            <a:r>
              <a:rPr kumimoji="0" sz="1600" b="1" i="0" u="none" strike="noStrike" kern="0" cap="none" spc="4" normalizeH="0" baseline="1950" noProof="0" dirty="0">
                <a:ln>
                  <a:noFill/>
                </a:ln>
                <a:solidFill>
                  <a:prstClr val="white"/>
                </a:solidFill>
                <a:effectLst/>
                <a:uLnTx/>
                <a:uFillTx/>
                <a:latin typeface="Arial" panose="020B0604020202020204" pitchFamily="34" charset="0"/>
                <a:cs typeface="Arial" panose="020B0604020202020204" pitchFamily="34" charset="0"/>
              </a:rPr>
              <a:t>70+</a:t>
            </a:r>
            <a:r>
              <a:rPr kumimoji="0" lang="ru-RU" sz="1600" b="1" i="0" u="none" strike="noStrike" kern="0" cap="none" spc="4" normalizeH="0" baseline="1950" noProof="0" dirty="0">
                <a:ln>
                  <a:noFill/>
                </a:ln>
                <a:solidFill>
                  <a:prstClr val="white"/>
                </a:solidFill>
                <a:effectLst/>
                <a:uLnTx/>
                <a:uFillTx/>
                <a:latin typeface="Arial" panose="020B0604020202020204" pitchFamily="34" charset="0"/>
                <a:cs typeface="Arial" panose="020B0604020202020204" pitchFamily="34" charset="0"/>
              </a:rPr>
              <a:t>)</a:t>
            </a:r>
            <a:endParaRPr kumimoji="0" sz="1600" b="1" i="0" u="none" strike="noStrike" kern="0" cap="none" spc="4" normalizeH="0" baseline="1950" noProof="0" dirty="0">
              <a:ln>
                <a:noFill/>
              </a:ln>
              <a:solidFill>
                <a:prstClr val="white"/>
              </a:solidFill>
              <a:effectLst/>
              <a:uLnTx/>
              <a:uFillTx/>
              <a:latin typeface="Arial" panose="020B0604020202020204" pitchFamily="34" charset="0"/>
              <a:cs typeface="Arial" panose="020B0604020202020204" pitchFamily="34" charset="0"/>
            </a:endParaRPr>
          </a:p>
          <a:p>
            <a:pPr marL="36000" marR="0" lvl="0" indent="0" defTabSz="914400" eaLnBrk="1" fontAlgn="auto" latinLnBrk="0" hangingPunct="1">
              <a:lnSpc>
                <a:spcPts val="1445"/>
              </a:lnSpc>
              <a:spcBef>
                <a:spcPts val="0"/>
              </a:spcBef>
              <a:spcAft>
                <a:spcPts val="0"/>
              </a:spcAft>
              <a:buClrTx/>
              <a:buSzTx/>
              <a:buFontTx/>
              <a:buNone/>
              <a:tabLst/>
              <a:defRPr/>
            </a:pP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5</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.02</a:t>
            </a:r>
            <a:r>
              <a:rPr kumimoji="0" sz="1400" b="0" i="0" u="none" strike="noStrike" kern="0" cap="none" spc="9"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110" normalizeH="0" baseline="2000" noProof="0" dirty="0">
                <a:ln>
                  <a:noFill/>
                </a:ln>
                <a:solidFill>
                  <a:prstClr val="white"/>
                </a:solidFill>
                <a:effectLst/>
                <a:uLnTx/>
                <a:uFillTx/>
                <a:latin typeface="Arial" panose="020B0604020202020204" pitchFamily="34" charset="0"/>
                <a:cs typeface="Arial" panose="020B0604020202020204" pitchFamily="34" charset="0"/>
              </a:rPr>
              <a:t>Доля учащихся в высших уч. заведениях</a:t>
            </a:r>
            <a:endParaRPr kumimoji="0" sz="1400" b="0" i="0" u="none" strike="noStrike" kern="0" cap="none" spc="-110" normalizeH="0" baseline="2000" noProof="0" dirty="0">
              <a:ln>
                <a:noFill/>
              </a:ln>
              <a:solidFill>
                <a:prstClr val="white"/>
              </a:solidFill>
              <a:effectLst/>
              <a:uLnTx/>
              <a:uFillTx/>
              <a:latin typeface="Arial" panose="020B0604020202020204" pitchFamily="34" charset="0"/>
              <a:cs typeface="Arial" panose="020B0604020202020204" pitchFamily="34" charset="0"/>
            </a:endParaRPr>
          </a:p>
          <a:p>
            <a:pPr marL="36000" marR="0" lvl="0" indent="0" defTabSz="914400" eaLnBrk="1" fontAlgn="auto" latinLnBrk="0" hangingPunct="1">
              <a:lnSpc>
                <a:spcPts val="1440"/>
              </a:lnSpc>
              <a:spcBef>
                <a:spcPts val="0"/>
              </a:spcBef>
              <a:spcAft>
                <a:spcPts val="0"/>
              </a:spcAft>
              <a:buClrTx/>
              <a:buSzTx/>
              <a:buFontTx/>
              <a:buNone/>
              <a:tabLst/>
              <a:defRPr/>
            </a:pP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5</a:t>
            </a:r>
            <a:r>
              <a:rPr kumimoji="0" sz="1400" b="0" i="0" u="none" strike="noStrike" kern="0" cap="none" spc="9" normalizeH="0" baseline="2275" noProof="0" dirty="0">
                <a:ln>
                  <a:noFill/>
                </a:ln>
                <a:solidFill>
                  <a:prstClr val="white"/>
                </a:solidFill>
                <a:effectLst/>
                <a:uLnTx/>
                <a:uFillTx/>
                <a:latin typeface="Arial" panose="020B0604020202020204" pitchFamily="34" charset="0"/>
                <a:cs typeface="Arial" panose="020B0604020202020204" pitchFamily="34" charset="0"/>
              </a:rPr>
              <a:t>.</a:t>
            </a:r>
            <a:r>
              <a:rPr kumimoji="0" sz="1400" b="0" i="0" u="none" strike="noStrike" kern="0" cap="none" spc="14" normalizeH="0" baseline="2275" noProof="0" dirty="0">
                <a:ln>
                  <a:noFill/>
                </a:ln>
                <a:solidFill>
                  <a:prstClr val="white"/>
                </a:solidFill>
                <a:effectLst/>
                <a:uLnTx/>
                <a:uFillTx/>
                <a:latin typeface="Arial" panose="020B0604020202020204" pitchFamily="34" charset="0"/>
                <a:cs typeface="Arial" panose="020B0604020202020204" pitchFamily="34" charset="0"/>
              </a:rPr>
              <a:t>A</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a:t>
            </a:r>
            <a:r>
              <a:rPr kumimoji="0" sz="1400" b="0" i="0" u="none" strike="noStrike" kern="0" cap="none" spc="-9"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Количество образования</a:t>
            </a:r>
            <a:endParaRPr kumimoji="0"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6000" marR="0" lvl="0" indent="0" defTabSz="914400" eaLnBrk="1" fontAlgn="auto" latinLnBrk="0" hangingPunct="1">
              <a:lnSpc>
                <a:spcPts val="1440"/>
              </a:lnSpc>
              <a:spcBef>
                <a:spcPts val="0"/>
              </a:spcBef>
              <a:spcAft>
                <a:spcPts val="0"/>
              </a:spcAft>
              <a:buClrTx/>
              <a:buSzTx/>
              <a:buFontTx/>
              <a:buNone/>
              <a:tabLst/>
              <a:defRPr/>
            </a:pP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05</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40" normalizeH="0" baseline="2000" noProof="0" dirty="0">
                <a:ln>
                  <a:noFill/>
                </a:ln>
                <a:solidFill>
                  <a:prstClr val="white"/>
                </a:solidFill>
                <a:effectLst/>
                <a:uLnTx/>
                <a:uFillTx/>
                <a:latin typeface="Arial" panose="020B0604020202020204" pitchFamily="34" charset="0"/>
                <a:cs typeface="Arial" panose="020B0604020202020204" pitchFamily="34" charset="0"/>
              </a:rPr>
              <a:t>Высшее образование и проф. подготовка</a:t>
            </a:r>
            <a:endParaRPr kumimoji="0" sz="1400" b="0" i="0" u="none" strike="noStrike" kern="0" cap="none" spc="-40" normalizeH="0" baseline="2000" noProof="0" dirty="0">
              <a:ln>
                <a:noFill/>
              </a:ln>
              <a:solidFill>
                <a:prstClr val="white"/>
              </a:solidFill>
              <a:effectLst/>
              <a:uLnTx/>
              <a:uFillTx/>
              <a:latin typeface="Arial" panose="020B0604020202020204" pitchFamily="34" charset="0"/>
              <a:cs typeface="Arial" panose="020B0604020202020204" pitchFamily="34" charset="0"/>
            </a:endParaRPr>
          </a:p>
          <a:p>
            <a:pPr marL="358775" marR="0" lvl="0" indent="-323850" defTabSz="914400" eaLnBrk="1" fontAlgn="auto" latinLnBrk="0" hangingPunct="1">
              <a:lnSpc>
                <a:spcPts val="1440"/>
              </a:lnSpc>
              <a:spcBef>
                <a:spcPts val="0"/>
              </a:spcBef>
              <a:spcAft>
                <a:spcPts val="0"/>
              </a:spcAft>
              <a:buClrTx/>
              <a:buSzTx/>
              <a:buFontTx/>
              <a:buNone/>
              <a:tabLst/>
              <a:defRPr/>
            </a:pP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5</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.04</a:t>
            </a:r>
            <a:r>
              <a:rPr kumimoji="0" sz="1400" b="0" i="0" u="none" strike="noStrike" kern="0" cap="none" spc="9"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40" normalizeH="0" baseline="2000" noProof="0" dirty="0">
                <a:ln>
                  <a:noFill/>
                </a:ln>
                <a:solidFill>
                  <a:prstClr val="white"/>
                </a:solidFill>
                <a:effectLst/>
                <a:uLnTx/>
                <a:uFillTx/>
                <a:latin typeface="Arial" panose="020B0604020202020204" pitchFamily="34" charset="0"/>
                <a:cs typeface="Arial" panose="020B0604020202020204" pitchFamily="34" charset="0"/>
              </a:rPr>
              <a:t>Качество математического </a:t>
            </a:r>
            <a:r>
              <a:rPr lang="ru-RU" sz="1400" kern="0" spc="-40" baseline="2000" dirty="0">
                <a:solidFill>
                  <a:prstClr val="white"/>
                </a:solidFill>
                <a:latin typeface="Arial" panose="020B0604020202020204" pitchFamily="34" charset="0"/>
                <a:cs typeface="Arial" panose="020B0604020202020204" pitchFamily="34" charset="0"/>
              </a:rPr>
              <a:t>и </a:t>
            </a:r>
            <a:r>
              <a:rPr kumimoji="0" lang="ru-RU" sz="1400" b="0" i="0" u="none" strike="noStrike" kern="0" cap="none" spc="-40" normalizeH="0" baseline="2000" noProof="0" dirty="0">
                <a:ln>
                  <a:noFill/>
                </a:ln>
                <a:solidFill>
                  <a:prstClr val="white"/>
                </a:solidFill>
                <a:effectLst/>
                <a:uLnTx/>
                <a:uFillTx/>
                <a:latin typeface="Arial" panose="020B0604020202020204" pitchFamily="34" charset="0"/>
                <a:cs typeface="Arial" panose="020B0604020202020204" pitchFamily="34" charset="0"/>
              </a:rPr>
              <a:t>естественнонаучного образования</a:t>
            </a:r>
            <a:endParaRPr kumimoji="0" sz="1400" b="0" i="0" u="none" strike="noStrike" kern="0" cap="none" spc="-40" normalizeH="0" baseline="2000" noProof="0" dirty="0">
              <a:ln>
                <a:noFill/>
              </a:ln>
              <a:solidFill>
                <a:prstClr val="white"/>
              </a:solidFill>
              <a:effectLst/>
              <a:uLnTx/>
              <a:uFillTx/>
              <a:latin typeface="Arial" panose="020B0604020202020204" pitchFamily="34" charset="0"/>
              <a:cs typeface="Arial" panose="020B0604020202020204" pitchFamily="34" charset="0"/>
            </a:endParaRPr>
          </a:p>
          <a:p>
            <a:pPr marL="36000" marR="0" lvl="0" indent="0" defTabSz="914400" eaLnBrk="1" fontAlgn="auto" latinLnBrk="0" hangingPunct="1">
              <a:lnSpc>
                <a:spcPts val="1440"/>
              </a:lnSpc>
              <a:spcBef>
                <a:spcPts val="0"/>
              </a:spcBef>
              <a:spcAft>
                <a:spcPts val="0"/>
              </a:spcAft>
              <a:buClrTx/>
              <a:buSzTx/>
              <a:buFontTx/>
              <a:buNone/>
              <a:tabLst/>
              <a:defRPr/>
            </a:pP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4</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.08</a:t>
            </a:r>
            <a:r>
              <a:rPr kumimoji="0" sz="1400" b="0" i="0" u="none" strike="noStrike" kern="0" cap="none" spc="9"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80" normalizeH="0" baseline="2000" noProof="0" dirty="0">
                <a:ln>
                  <a:noFill/>
                </a:ln>
                <a:solidFill>
                  <a:prstClr val="white"/>
                </a:solidFill>
                <a:effectLst/>
                <a:uLnTx/>
                <a:uFillTx/>
                <a:latin typeface="Arial" panose="020B0604020202020204" pitchFamily="34" charset="0"/>
                <a:cs typeface="Arial" panose="020B0604020202020204" pitchFamily="34" charset="0"/>
              </a:rPr>
              <a:t>Средняя продолжительность жизни</a:t>
            </a:r>
            <a:endParaRPr kumimoji="0" sz="1400" b="0" i="0" u="none" strike="noStrike" kern="0" cap="none" spc="-80" normalizeH="0" baseline="2000" noProof="0" dirty="0">
              <a:ln>
                <a:noFill/>
              </a:ln>
              <a:solidFill>
                <a:prstClr val="white"/>
              </a:solidFill>
              <a:effectLst/>
              <a:uLnTx/>
              <a:uFillTx/>
              <a:latin typeface="Arial" panose="020B0604020202020204" pitchFamily="34" charset="0"/>
              <a:cs typeface="Arial" panose="020B0604020202020204" pitchFamily="34" charset="0"/>
            </a:endParaRPr>
          </a:p>
          <a:p>
            <a:pPr marL="36000" marR="0" lvl="0" indent="0" defTabSz="914400" eaLnBrk="1" fontAlgn="auto" latinLnBrk="0" hangingPunct="1">
              <a:lnSpc>
                <a:spcPts val="1440"/>
              </a:lnSpc>
              <a:spcBef>
                <a:spcPts val="0"/>
              </a:spcBef>
              <a:spcAft>
                <a:spcPts val="0"/>
              </a:spcAft>
              <a:buClrTx/>
              <a:buSzTx/>
              <a:buFontTx/>
              <a:buNone/>
              <a:tabLst/>
              <a:defRPr/>
            </a:pP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4</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.06</a:t>
            </a:r>
            <a:r>
              <a:rPr kumimoji="0" sz="1400" b="0" i="0" u="none" strike="noStrike" kern="0" cap="none" spc="9"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Доля ВИЧ-инфицированного населения</a:t>
            </a:r>
            <a:endParaRPr kumimoji="0"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6000" marR="0" lvl="0" indent="0" defTabSz="914400" eaLnBrk="1" fontAlgn="auto" latinLnBrk="0" hangingPunct="1">
              <a:lnSpc>
                <a:spcPts val="1445"/>
              </a:lnSpc>
              <a:spcBef>
                <a:spcPts val="0"/>
              </a:spcBef>
              <a:spcAft>
                <a:spcPts val="0"/>
              </a:spcAft>
              <a:buClrTx/>
              <a:buSzTx/>
              <a:buFontTx/>
              <a:buNone/>
              <a:tabLst/>
              <a:defRPr/>
            </a:pP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4</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.09</a:t>
            </a:r>
            <a:r>
              <a:rPr kumimoji="0" sz="1400" b="0" i="0" u="none" strike="noStrike" kern="0" cap="none" spc="9"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80" normalizeH="0" baseline="2275" noProof="0" dirty="0">
                <a:ln>
                  <a:noFill/>
                </a:ln>
                <a:solidFill>
                  <a:prstClr val="white"/>
                </a:solidFill>
                <a:effectLst/>
                <a:uLnTx/>
                <a:uFillTx/>
                <a:latin typeface="Arial" panose="020B0604020202020204" pitchFamily="34" charset="0"/>
                <a:cs typeface="Arial" panose="020B0604020202020204" pitchFamily="34" charset="0"/>
              </a:rPr>
              <a:t>Качество образования в начальных школах</a:t>
            </a:r>
            <a:endParaRPr kumimoji="0" sz="1400" b="0" i="0" u="none" strike="noStrike" kern="0" cap="none" spc="-8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6000" marR="0" lvl="0" indent="0" defTabSz="914400" eaLnBrk="1" fontAlgn="auto" latinLnBrk="0" hangingPunct="1">
              <a:lnSpc>
                <a:spcPts val="1440"/>
              </a:lnSpc>
              <a:spcBef>
                <a:spcPts val="0"/>
              </a:spcBef>
              <a:spcAft>
                <a:spcPts val="0"/>
              </a:spcAft>
              <a:buClrTx/>
              <a:buSzTx/>
              <a:buFontTx/>
              <a:buNone/>
              <a:tabLst/>
              <a:defRPr/>
            </a:pP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4</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.07</a:t>
            </a:r>
            <a:r>
              <a:rPr kumimoji="0" sz="1400" b="0" i="0" u="none" strike="noStrike" kern="0" cap="none" spc="9"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Уровень детской смертности</a:t>
            </a:r>
            <a:endParaRPr kumimoji="0"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6000" marR="0" lvl="0" indent="0" defTabSz="914400" eaLnBrk="1" fontAlgn="auto" latinLnBrk="0" hangingPunct="1">
              <a:lnSpc>
                <a:spcPts val="1440"/>
              </a:lnSpc>
              <a:spcBef>
                <a:spcPts val="0"/>
              </a:spcBef>
              <a:spcAft>
                <a:spcPts val="0"/>
              </a:spcAft>
              <a:buClrTx/>
              <a:buSzTx/>
              <a:buFontTx/>
              <a:buNone/>
              <a:tabLst/>
              <a:defRPr/>
            </a:pP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5</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.01</a:t>
            </a:r>
            <a:r>
              <a:rPr kumimoji="0" sz="1400" b="0" i="0" u="none" strike="noStrike" kern="0" cap="none" spc="9"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110" normalizeH="0" baseline="2000" noProof="0" dirty="0">
                <a:ln>
                  <a:noFill/>
                </a:ln>
                <a:solidFill>
                  <a:prstClr val="white"/>
                </a:solidFill>
                <a:effectLst/>
                <a:uLnTx/>
                <a:uFillTx/>
                <a:latin typeface="Arial" panose="020B0604020202020204" pitchFamily="34" charset="0"/>
                <a:cs typeface="Arial" panose="020B0604020202020204" pitchFamily="34" charset="0"/>
              </a:rPr>
              <a:t>Доля учащихся в средних учебных заведениях</a:t>
            </a:r>
            <a:endParaRPr kumimoji="0"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6000" marR="0" lvl="0" indent="0" defTabSz="914400" eaLnBrk="1" fontAlgn="auto" latinLnBrk="0" hangingPunct="1">
              <a:lnSpc>
                <a:spcPts val="1440"/>
              </a:lnSpc>
              <a:spcBef>
                <a:spcPts val="0"/>
              </a:spcBef>
              <a:spcAft>
                <a:spcPts val="0"/>
              </a:spcAft>
              <a:buClrTx/>
              <a:buSzTx/>
              <a:buFontTx/>
              <a:buNone/>
              <a:tabLst/>
              <a:defRPr/>
            </a:pP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0</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5</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B</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Качество образования</a:t>
            </a:r>
            <a:endParaRPr kumimoji="0" sz="14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92075" marR="0" lvl="0" indent="0" defTabSz="914400" eaLnBrk="1" fontAlgn="auto" latinLnBrk="0" hangingPunct="1">
              <a:lnSpc>
                <a:spcPts val="1440"/>
              </a:lnSpc>
              <a:spcBef>
                <a:spcPts val="0"/>
              </a:spcBef>
              <a:spcAft>
                <a:spcPts val="0"/>
              </a:spcAft>
              <a:buClrTx/>
              <a:buSzTx/>
              <a:buFontTx/>
              <a:buNone/>
              <a:tabLst/>
              <a:defRPr/>
            </a:pPr>
            <a:r>
              <a:rPr kumimoji="0" sz="1400" b="0" i="0" u="none" strike="noStrike" kern="0" cap="none" spc="0" normalizeH="0" baseline="2275" noProof="0" dirty="0">
                <a:ln>
                  <a:noFill/>
                </a:ln>
                <a:solidFill>
                  <a:srgbClr val="525252"/>
                </a:solidFill>
                <a:effectLst/>
                <a:uLnTx/>
                <a:uFillTx/>
                <a:latin typeface="Arial" panose="020B0604020202020204" pitchFamily="34" charset="0"/>
                <a:cs typeface="Arial" panose="020B0604020202020204" pitchFamily="34" charset="0"/>
              </a:rPr>
              <a:t>…</a:t>
            </a:r>
            <a:endParaRPr kumimoji="0" sz="1400" b="0" i="0" u="none" strike="noStrike" kern="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p:txBody>
      </p:sp>
      <p:sp>
        <p:nvSpPr>
          <p:cNvPr id="9" name="object 7"/>
          <p:cNvSpPr txBox="1"/>
          <p:nvPr/>
        </p:nvSpPr>
        <p:spPr>
          <a:xfrm>
            <a:off x="6012434" y="3836352"/>
            <a:ext cx="2880046" cy="2556002"/>
          </a:xfrm>
          <a:prstGeom prst="rect">
            <a:avLst/>
          </a:prstGeom>
          <a:solidFill>
            <a:srgbClr val="F79646">
              <a:lumMod val="50000"/>
            </a:srgbClr>
          </a:solidFill>
        </p:spPr>
        <p:txBody>
          <a:bodyPr wrap="square" lIns="0" tIns="0" rIns="0" bIns="0" rtlCol="0">
            <a:noAutofit/>
          </a:bodyPr>
          <a:lstStyle/>
          <a:p>
            <a:pPr marL="30163" marR="892362" lvl="0" indent="0" algn="ctr" defTabSz="2603500" eaLnBrk="1" fontAlgn="auto" latinLnBrk="0" hangingPunct="1">
              <a:lnSpc>
                <a:spcPct val="101725"/>
              </a:lnSpc>
              <a:spcBef>
                <a:spcPts val="340"/>
              </a:spcBef>
              <a:spcAft>
                <a:spcPts val="0"/>
              </a:spcAft>
              <a:buClrTx/>
              <a:buSzTx/>
              <a:buFontTx/>
              <a:buNone/>
              <a:tabLst/>
              <a:defRPr/>
            </a:pPr>
            <a:r>
              <a:rPr kumimoji="0" lang="ru-RU" sz="12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ОБЩИЕ</a:t>
            </a:r>
            <a:endParaRPr kumimoji="0" sz="1200" b="1"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1588" marR="812984" lvl="0" indent="0" algn="r" defTabSz="893763" eaLnBrk="1" fontAlgn="auto" latinLnBrk="0" hangingPunct="1">
              <a:lnSpc>
                <a:spcPts val="1675"/>
              </a:lnSpc>
              <a:spcBef>
                <a:spcPts val="83"/>
              </a:spcBef>
              <a:spcAft>
                <a:spcPts val="0"/>
              </a:spcAft>
              <a:buClrTx/>
              <a:buSzTx/>
              <a:buFontTx/>
              <a:buNone/>
              <a:tabLst/>
              <a:defRPr/>
            </a:pPr>
            <a:r>
              <a:rPr kumimoji="0" lang="ru-RU" sz="1600" b="1" i="0" u="none" strike="noStrike" kern="0" cap="none" spc="4" normalizeH="0" baseline="1950" noProof="0" dirty="0">
                <a:ln>
                  <a:noFill/>
                </a:ln>
                <a:solidFill>
                  <a:prstClr val="white"/>
                </a:solidFill>
                <a:effectLst/>
                <a:uLnTx/>
                <a:uFillTx/>
                <a:latin typeface="Arial" panose="020B0604020202020204" pitchFamily="34" charset="0"/>
                <a:cs typeface="Arial" panose="020B0604020202020204" pitchFamily="34" charset="0"/>
              </a:rPr>
              <a:t> показатели (</a:t>
            </a:r>
            <a:r>
              <a:rPr kumimoji="0" sz="1600" b="1" i="0" u="none" strike="noStrike" kern="0" cap="none" spc="4" normalizeH="0" baseline="1950" noProof="0" dirty="0">
                <a:ln>
                  <a:noFill/>
                </a:ln>
                <a:solidFill>
                  <a:prstClr val="white"/>
                </a:solidFill>
                <a:effectLst/>
                <a:uLnTx/>
                <a:uFillTx/>
                <a:latin typeface="Arial" panose="020B0604020202020204" pitchFamily="34" charset="0"/>
                <a:cs typeface="Arial" panose="020B0604020202020204" pitchFamily="34" charset="0"/>
              </a:rPr>
              <a:t>9</a:t>
            </a:r>
            <a:r>
              <a:rPr kumimoji="0" lang="ru-RU" sz="1600" b="1" i="0" u="none" strike="noStrike" kern="0" cap="none" spc="4" normalizeH="0" baseline="1950" noProof="0" dirty="0">
                <a:ln>
                  <a:noFill/>
                </a:ln>
                <a:solidFill>
                  <a:prstClr val="white"/>
                </a:solidFill>
                <a:effectLst/>
                <a:uLnTx/>
                <a:uFillTx/>
                <a:latin typeface="Arial" panose="020B0604020202020204" pitchFamily="34" charset="0"/>
                <a:cs typeface="Arial" panose="020B0604020202020204" pitchFamily="34" charset="0"/>
              </a:rPr>
              <a:t>)</a:t>
            </a:r>
            <a:endParaRPr kumimoji="0" sz="1600" b="1" i="0" u="none" strike="noStrike" kern="0" cap="none" spc="4" normalizeH="0" baseline="1950" noProof="0" dirty="0">
              <a:ln>
                <a:noFill/>
              </a:ln>
              <a:solidFill>
                <a:prstClr val="white"/>
              </a:solidFill>
              <a:effectLst/>
              <a:uLnTx/>
              <a:uFillTx/>
              <a:latin typeface="Arial" panose="020B0604020202020204" pitchFamily="34" charset="0"/>
              <a:cs typeface="Arial" panose="020B0604020202020204" pitchFamily="34" charset="0"/>
            </a:endParaRPr>
          </a:p>
          <a:p>
            <a:pPr marL="36000" marR="85268" lvl="0" indent="0" defTabSz="914400" eaLnBrk="1" fontAlgn="auto" latinLnBrk="0" hangingPunct="1">
              <a:lnSpc>
                <a:spcPct val="100097"/>
              </a:lnSpc>
              <a:spcBef>
                <a:spcPts val="0"/>
              </a:spcBef>
              <a:spcAft>
                <a:spcPts val="0"/>
              </a:spcAft>
              <a:buClrTx/>
              <a:buSzTx/>
              <a:buFontTx/>
              <a:buNone/>
              <a:tabLst/>
              <a:defRPr/>
            </a:pPr>
            <a:r>
              <a:rPr kumimoji="0" lang="ru-RU" sz="1050" b="0" i="0" u="none" strike="noStrike" kern="0" cap="none" spc="-19" normalizeH="0" baseline="0" noProof="0" dirty="0">
                <a:ln>
                  <a:noFill/>
                </a:ln>
                <a:solidFill>
                  <a:prstClr val="white"/>
                </a:solidFill>
                <a:effectLst/>
                <a:uLnTx/>
                <a:uFillTx/>
                <a:latin typeface="Arial" panose="020B0604020202020204" pitchFamily="34" charset="0"/>
                <a:cs typeface="Arial" panose="020B0604020202020204" pitchFamily="34" charset="0"/>
              </a:rPr>
              <a:t>Легкость ведения бизнеса </a:t>
            </a:r>
            <a:r>
              <a:rPr kumimoji="0" sz="1050" b="0" i="0" u="none" strike="noStrike" kern="0" cap="none" spc="-4" normalizeH="0" baseline="0" noProof="0" dirty="0">
                <a:ln>
                  <a:noFill/>
                </a:ln>
                <a:solidFill>
                  <a:prstClr val="white"/>
                </a:solidFill>
                <a:effectLst/>
                <a:uLnTx/>
                <a:uFillTx/>
                <a:latin typeface="Arial" panose="020B0604020202020204" pitchFamily="34" charset="0"/>
                <a:cs typeface="Arial" panose="020B0604020202020204" pitchFamily="34" charset="0"/>
              </a:rPr>
              <a:t>(</a:t>
            </a:r>
            <a:r>
              <a:rPr kumimoji="0" lang="en-US" sz="1050" b="0" i="0" u="none" strike="noStrike" kern="0" cap="none" spc="4" normalizeH="0" baseline="0" noProof="0" dirty="0">
                <a:ln>
                  <a:noFill/>
                </a:ln>
                <a:solidFill>
                  <a:prstClr val="white"/>
                </a:solidFill>
                <a:effectLst/>
                <a:uLnTx/>
                <a:uFillTx/>
                <a:latin typeface="Arial" panose="020B0604020202020204" pitchFamily="34" charset="0"/>
                <a:cs typeface="Arial" panose="020B0604020202020204" pitchFamily="34" charset="0"/>
              </a:rPr>
              <a:t>DB</a:t>
            </a:r>
            <a:r>
              <a:rPr kumimoji="0" sz="105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endParaRPr kumimoji="0" lang="ru-RU" sz="105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6000" marR="85268" lvl="0" indent="0" defTabSz="914400" eaLnBrk="1" fontAlgn="auto" latinLnBrk="0" hangingPunct="1">
              <a:lnSpc>
                <a:spcPct val="100097"/>
              </a:lnSpc>
              <a:spcBef>
                <a:spcPts val="0"/>
              </a:spcBef>
              <a:spcAft>
                <a:spcPts val="0"/>
              </a:spcAft>
              <a:buClrTx/>
              <a:buSzTx/>
              <a:buFontTx/>
              <a:buNone/>
              <a:tabLst/>
              <a:defRPr/>
            </a:pPr>
            <a:r>
              <a:rPr kumimoji="0" lang="ru-RU" sz="1050" b="0" i="0" u="none" strike="noStrike" kern="0" cap="none" spc="-60" normalizeH="0" baseline="0" noProof="0" dirty="0">
                <a:ln>
                  <a:noFill/>
                </a:ln>
                <a:solidFill>
                  <a:prstClr val="white"/>
                </a:solidFill>
                <a:effectLst/>
                <a:uLnTx/>
                <a:uFillTx/>
                <a:latin typeface="Arial" panose="020B0604020202020204" pitchFamily="34" charset="0"/>
                <a:cs typeface="Arial" panose="020B0604020202020204" pitchFamily="34" charset="0"/>
              </a:rPr>
              <a:t>Индекс экологической эффективности </a:t>
            </a:r>
            <a:r>
              <a:rPr kumimoji="0" sz="1050" b="0" i="0" u="none" strike="noStrike" kern="0" cap="none" spc="-60" normalizeH="0" baseline="0" noProof="0" dirty="0">
                <a:ln>
                  <a:noFill/>
                </a:ln>
                <a:solidFill>
                  <a:prstClr val="white"/>
                </a:solidFill>
                <a:effectLst/>
                <a:uLnTx/>
                <a:uFillTx/>
                <a:latin typeface="Arial" panose="020B0604020202020204" pitchFamily="34" charset="0"/>
                <a:cs typeface="Arial" panose="020B0604020202020204" pitchFamily="34" charset="0"/>
              </a:rPr>
              <a:t>(</a:t>
            </a:r>
            <a:r>
              <a:rPr kumimoji="0" lang="en-US" sz="1050" b="0" i="0" u="none" strike="noStrike" kern="0" cap="none" spc="-60" normalizeH="0" baseline="0" noProof="0" dirty="0">
                <a:ln>
                  <a:noFill/>
                </a:ln>
                <a:solidFill>
                  <a:prstClr val="white"/>
                </a:solidFill>
                <a:effectLst/>
                <a:uLnTx/>
                <a:uFillTx/>
                <a:latin typeface="Arial" panose="020B0604020202020204" pitchFamily="34" charset="0"/>
                <a:cs typeface="Arial" panose="020B0604020202020204" pitchFamily="34" charset="0"/>
              </a:rPr>
              <a:t>EPI</a:t>
            </a:r>
            <a:r>
              <a:rPr kumimoji="0" sz="1050" b="0" i="0" u="none" strike="noStrike" kern="0" cap="none" spc="-60" normalizeH="0" baseline="0" noProof="0" dirty="0">
                <a:ln>
                  <a:noFill/>
                </a:ln>
                <a:solidFill>
                  <a:prstClr val="white"/>
                </a:solidFill>
                <a:effectLst/>
                <a:uLnTx/>
                <a:uFillTx/>
                <a:latin typeface="Arial" panose="020B0604020202020204" pitchFamily="34" charset="0"/>
                <a:cs typeface="Arial" panose="020B0604020202020204" pitchFamily="34" charset="0"/>
              </a:rPr>
              <a:t>) </a:t>
            </a:r>
            <a:endParaRPr kumimoji="0" lang="ru-RU" sz="1050" b="0" i="0" u="none" strike="noStrike" kern="0" cap="none" spc="-6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6000" marR="85268" lvl="0" indent="0" defTabSz="914400" eaLnBrk="1" fontAlgn="auto" latinLnBrk="0" hangingPunct="1">
              <a:lnSpc>
                <a:spcPct val="100097"/>
              </a:lnSpc>
              <a:spcBef>
                <a:spcPts val="0"/>
              </a:spcBef>
              <a:spcAft>
                <a:spcPts val="0"/>
              </a:spcAft>
              <a:buClrTx/>
              <a:buSzTx/>
              <a:buFontTx/>
              <a:buNone/>
              <a:tabLst/>
              <a:defRPr/>
            </a:pPr>
            <a:r>
              <a:rPr kumimoji="0" lang="ru-RU" sz="1050" b="0" i="0" u="none" strike="noStrike" kern="0" cap="none" spc="-60" normalizeH="0" baseline="0" noProof="0" dirty="0">
                <a:ln>
                  <a:noFill/>
                </a:ln>
                <a:solidFill>
                  <a:prstClr val="white"/>
                </a:solidFill>
                <a:effectLst/>
                <a:uLnTx/>
                <a:uFillTx/>
                <a:latin typeface="Arial" panose="020B0604020202020204" pitchFamily="34" charset="0"/>
                <a:cs typeface="Arial" panose="020B0604020202020204" pitchFamily="34" charset="0"/>
              </a:rPr>
              <a:t>Индекс глобальной конкурентоспособности (</a:t>
            </a:r>
            <a:r>
              <a:rPr kumimoji="0" lang="en-US" sz="1050" b="0" i="0" u="none" strike="noStrike" kern="0" cap="none" spc="-60" normalizeH="0" baseline="0" noProof="0" dirty="0">
                <a:ln>
                  <a:noFill/>
                </a:ln>
                <a:solidFill>
                  <a:prstClr val="white"/>
                </a:solidFill>
                <a:effectLst/>
                <a:uLnTx/>
                <a:uFillTx/>
                <a:latin typeface="Arial" panose="020B0604020202020204" pitchFamily="34" charset="0"/>
                <a:cs typeface="Arial" panose="020B0604020202020204" pitchFamily="34" charset="0"/>
              </a:rPr>
              <a:t>GCI</a:t>
            </a:r>
            <a:r>
              <a:rPr kumimoji="0" sz="1050" b="0" i="0" u="none" strike="noStrike" kern="0" cap="none" spc="-60" normalizeH="0" baseline="0" noProof="0" dirty="0">
                <a:ln>
                  <a:noFill/>
                </a:ln>
                <a:solidFill>
                  <a:prstClr val="white"/>
                </a:solidFill>
                <a:effectLst/>
                <a:uLnTx/>
                <a:uFillTx/>
                <a:latin typeface="Arial" panose="020B0604020202020204" pitchFamily="34" charset="0"/>
                <a:cs typeface="Arial" panose="020B0604020202020204" pitchFamily="34" charset="0"/>
              </a:rPr>
              <a:t>)</a:t>
            </a:r>
          </a:p>
          <a:p>
            <a:pPr marL="36000" marR="0" lvl="0" indent="0" defTabSz="914400" eaLnBrk="1" fontAlgn="auto" latinLnBrk="0" hangingPunct="1">
              <a:lnSpc>
                <a:spcPts val="1445"/>
              </a:lnSpc>
              <a:spcBef>
                <a:spcPts val="72"/>
              </a:spcBef>
              <a:spcAft>
                <a:spcPts val="0"/>
              </a:spcAft>
              <a:buClrTx/>
              <a:buSzTx/>
              <a:buFontTx/>
              <a:buNone/>
              <a:tabLst/>
              <a:defRPr/>
            </a:pP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I. </a:t>
            </a:r>
            <a:r>
              <a:rPr kumimoji="0" lang="en-US"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GCI </a:t>
            </a:r>
            <a:r>
              <a:rPr kumimoji="0" lang="ru-RU"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a:t>
            </a:r>
            <a:r>
              <a:rPr kumimoji="0" sz="1400" b="0" i="0" u="none" strike="noStrike" kern="0" cap="none" spc="9"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Базовые требования</a:t>
            </a:r>
            <a:endParaRPr kumimoji="0" sz="105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6000" marR="0" lvl="0" indent="0" defTabSz="914400" eaLnBrk="1" fontAlgn="auto" latinLnBrk="0" hangingPunct="1">
              <a:lnSpc>
                <a:spcPts val="1440"/>
              </a:lnSpc>
              <a:spcBef>
                <a:spcPts val="0"/>
              </a:spcBef>
              <a:spcAft>
                <a:spcPts val="0"/>
              </a:spcAft>
              <a:buClrTx/>
              <a:buSzTx/>
              <a:buFontTx/>
              <a:buNone/>
              <a:tabLst/>
              <a:defRPr/>
            </a:pP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II. </a:t>
            </a:r>
            <a:r>
              <a:rPr kumimoji="0" lang="en-US"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GCI </a:t>
            </a:r>
            <a:r>
              <a:rPr kumimoji="0" lang="ru-RU"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a:t>
            </a:r>
            <a:r>
              <a:rPr kumimoji="0" sz="1400" b="0" i="0" u="none" strike="noStrike" kern="0" cap="none" spc="9"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34" normalizeH="0" baseline="2275" noProof="0" dirty="0">
                <a:ln>
                  <a:noFill/>
                </a:ln>
                <a:solidFill>
                  <a:prstClr val="white"/>
                </a:solidFill>
                <a:effectLst/>
                <a:uLnTx/>
                <a:uFillTx/>
                <a:latin typeface="Arial" panose="020B0604020202020204" pitchFamily="34" charset="0"/>
                <a:cs typeface="Arial" panose="020B0604020202020204" pitchFamily="34" charset="0"/>
              </a:rPr>
              <a:t>Факторы повышения эффективности</a:t>
            </a:r>
            <a:endParaRPr kumimoji="0" sz="105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541338" marR="0" lvl="0" indent="-506413" defTabSz="914400" eaLnBrk="1" fontAlgn="auto" latinLnBrk="0" hangingPunct="1">
              <a:lnSpc>
                <a:spcPts val="1440"/>
              </a:lnSpc>
              <a:spcBef>
                <a:spcPts val="0"/>
              </a:spcBef>
              <a:spcAft>
                <a:spcPts val="0"/>
              </a:spcAft>
              <a:buClrTx/>
              <a:buSzTx/>
              <a:buFontTx/>
              <a:buNone/>
              <a:tabLst/>
              <a:defRPr/>
            </a:pP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III. </a:t>
            </a:r>
            <a:r>
              <a:rPr kumimoji="0" lang="en-US"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GCI </a:t>
            </a:r>
            <a:r>
              <a:rPr kumimoji="0" lang="ru-RU"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a:t>
            </a:r>
            <a:r>
              <a:rPr kumimoji="0" sz="1400" b="0" i="0" u="none" strike="noStrike" kern="0" cap="none" spc="9" normalizeH="0" baseline="2275" noProof="0" dirty="0">
                <a:ln>
                  <a:noFill/>
                </a:ln>
                <a:solidFill>
                  <a:prstClr val="white"/>
                </a:solidFill>
                <a:effectLst/>
                <a:uLnTx/>
                <a:uFillTx/>
                <a:latin typeface="Arial" panose="020B0604020202020204" pitchFamily="34" charset="0"/>
                <a:cs typeface="Arial" panose="020B0604020202020204" pitchFamily="34" charset="0"/>
              </a:rPr>
              <a:t> </a:t>
            </a:r>
            <a:r>
              <a:rPr kumimoji="0" lang="ru-RU"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Инновационные факторы и факторы уровня развития бизнес-процессов</a:t>
            </a:r>
            <a:endParaRPr kumimoji="0" sz="105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6000" marR="0" lvl="0" indent="0" defTabSz="914400" eaLnBrk="1" fontAlgn="auto" latinLnBrk="0" hangingPunct="1">
              <a:lnSpc>
                <a:spcPts val="1440"/>
              </a:lnSpc>
              <a:spcBef>
                <a:spcPts val="0"/>
              </a:spcBef>
              <a:spcAft>
                <a:spcPts val="0"/>
              </a:spcAft>
              <a:buClrTx/>
              <a:buSzTx/>
              <a:buFontTx/>
              <a:buNone/>
              <a:tabLst/>
              <a:defRPr/>
            </a:pPr>
            <a:r>
              <a:rPr kumimoji="0" lang="ru-RU"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Индекс вовлеченности стран в международную торговлю </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E</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T</a:t>
            </a:r>
            <a:r>
              <a:rPr kumimoji="0" sz="1400" b="0" i="0" u="none" strike="noStrike" kern="0" cap="none" spc="9" normalizeH="0" baseline="2275" noProof="0" dirty="0">
                <a:ln>
                  <a:noFill/>
                </a:ln>
                <a:solidFill>
                  <a:prstClr val="white"/>
                </a:solidFill>
                <a:effectLst/>
                <a:uLnTx/>
                <a:uFillTx/>
                <a:latin typeface="Arial" panose="020B0604020202020204" pitchFamily="34" charset="0"/>
                <a:cs typeface="Arial" panose="020B0604020202020204" pitchFamily="34" charset="0"/>
              </a:rPr>
              <a:t>I</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a:t>
            </a:r>
            <a:endParaRPr kumimoji="0" sz="105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6000" marR="0" lvl="0" indent="0" defTabSz="914400" eaLnBrk="1" fontAlgn="auto" latinLnBrk="0" hangingPunct="1">
              <a:lnSpc>
                <a:spcPts val="1440"/>
              </a:lnSpc>
              <a:spcBef>
                <a:spcPts val="0"/>
              </a:spcBef>
              <a:spcAft>
                <a:spcPts val="0"/>
              </a:spcAft>
              <a:buClrTx/>
              <a:buSzTx/>
              <a:buFontTx/>
              <a:buNone/>
              <a:tabLst/>
              <a:defRPr/>
            </a:pPr>
            <a:r>
              <a:rPr kumimoji="0" lang="ru-RU"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Индекс человеческого развития </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a:t>
            </a:r>
            <a:r>
              <a:rPr kumimoji="0" lang="en-US"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HDI</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a:t>
            </a:r>
            <a:endParaRPr kumimoji="0" sz="105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36000" marR="0" lvl="0" indent="0" defTabSz="914400" eaLnBrk="1" fontAlgn="auto" latinLnBrk="0" hangingPunct="1">
              <a:lnSpc>
                <a:spcPts val="1440"/>
              </a:lnSpc>
              <a:spcBef>
                <a:spcPts val="0"/>
              </a:spcBef>
              <a:spcAft>
                <a:spcPts val="0"/>
              </a:spcAft>
              <a:buClrTx/>
              <a:buSzTx/>
              <a:buFontTx/>
              <a:buNone/>
              <a:tabLst/>
              <a:defRPr/>
            </a:pPr>
            <a:r>
              <a:rPr kumimoji="0" lang="ru-RU"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Индекс сетевой готовности </a:t>
            </a:r>
            <a:r>
              <a:rPr kumimoji="0"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a:t>
            </a:r>
            <a:r>
              <a:rPr kumimoji="0" lang="en-US" sz="1400" b="0" i="0" u="none" strike="noStrike" kern="0" cap="none" spc="4" normalizeH="0" baseline="2275" noProof="0" dirty="0">
                <a:ln>
                  <a:noFill/>
                </a:ln>
                <a:solidFill>
                  <a:prstClr val="white"/>
                </a:solidFill>
                <a:effectLst/>
                <a:uLnTx/>
                <a:uFillTx/>
                <a:latin typeface="Arial" panose="020B0604020202020204" pitchFamily="34" charset="0"/>
                <a:cs typeface="Arial" panose="020B0604020202020204" pitchFamily="34" charset="0"/>
              </a:rPr>
              <a:t>NRI</a:t>
            </a:r>
            <a:r>
              <a:rPr kumimoji="0" sz="1400" b="0" i="0" u="none" strike="noStrike" kern="0" cap="none" spc="0" normalizeH="0" baseline="2275" noProof="0" dirty="0">
                <a:ln>
                  <a:noFill/>
                </a:ln>
                <a:solidFill>
                  <a:prstClr val="white"/>
                </a:solidFill>
                <a:effectLst/>
                <a:uLnTx/>
                <a:uFillTx/>
                <a:latin typeface="Arial" panose="020B0604020202020204" pitchFamily="34" charset="0"/>
                <a:cs typeface="Arial" panose="020B0604020202020204" pitchFamily="34" charset="0"/>
              </a:rPr>
              <a:t>)</a:t>
            </a:r>
            <a:endParaRPr kumimoji="0" sz="105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 name="CuadroTexto 10"/>
          <p:cNvSpPr txBox="1"/>
          <p:nvPr/>
        </p:nvSpPr>
        <p:spPr>
          <a:xfrm>
            <a:off x="2583049" y="6484746"/>
            <a:ext cx="4856813" cy="646331"/>
          </a:xfrm>
          <a:prstGeom prst="rect">
            <a:avLst/>
          </a:prstGeom>
          <a:noFill/>
        </p:spPr>
        <p:txBody>
          <a:bodyPr wrap="square" rtlCol="0">
            <a:spAutoFit/>
          </a:bodyPr>
          <a:lstStyle/>
          <a:p>
            <a:r>
              <a:rPr lang="en-GB" dirty="0">
                <a:solidFill>
                  <a:schemeClr val="accent4">
                    <a:lumMod val="25000"/>
                  </a:schemeClr>
                </a:solidFill>
              </a:rPr>
              <a:t>       http://metaleph.com/eese-data/ </a:t>
            </a:r>
          </a:p>
          <a:p>
            <a:endParaRPr lang="es-PE" dirty="0"/>
          </a:p>
        </p:txBody>
      </p:sp>
    </p:spTree>
    <p:extLst>
      <p:ext uri="{BB962C8B-B14F-4D97-AF65-F5344CB8AC3E}">
        <p14:creationId xmlns:p14="http://schemas.microsoft.com/office/powerpoint/2010/main" val="2287839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9912" y="765691"/>
            <a:ext cx="1604252" cy="1912138"/>
          </a:xfrm>
          <a:prstGeom prst="rect">
            <a:avLst/>
          </a:prstGeom>
        </p:spPr>
      </p:pic>
      <p:sp>
        <p:nvSpPr>
          <p:cNvPr id="7" name="TextBox 6"/>
          <p:cNvSpPr txBox="1"/>
          <p:nvPr/>
        </p:nvSpPr>
        <p:spPr>
          <a:xfrm>
            <a:off x="1691680" y="5229200"/>
            <a:ext cx="5904656" cy="1477328"/>
          </a:xfrm>
          <a:prstGeom prst="rect">
            <a:avLst/>
          </a:prstGeom>
          <a:noFill/>
        </p:spPr>
        <p:txBody>
          <a:bodyPr wrap="square" rtlCol="0">
            <a:spAutoFit/>
          </a:bodyPr>
          <a:lstStyle/>
          <a:p>
            <a:pPr algn="ctr" defTabSz="1524030"/>
            <a:r>
              <a:rPr lang="ru-RU" b="1" baseline="30000" dirty="0">
                <a:solidFill>
                  <a:srgbClr val="C6D9F0"/>
                </a:solidFill>
              </a:rPr>
              <a:t>Свяжитесь с нами для получения дополнительной информации</a:t>
            </a:r>
            <a:r>
              <a:rPr lang="it-IT" b="1" baseline="30000" dirty="0">
                <a:solidFill>
                  <a:srgbClr val="C6D9F0"/>
                </a:solidFill>
              </a:rPr>
              <a:t>:</a:t>
            </a:r>
            <a:endParaRPr lang="en-US" baseline="30000" dirty="0">
              <a:solidFill>
                <a:srgbClr val="C6D9F0"/>
              </a:solidFill>
            </a:endParaRPr>
          </a:p>
          <a:p>
            <a:pPr defTabSz="1524030"/>
            <a:endParaRPr lang="it-IT" b="1" baseline="30000" dirty="0">
              <a:solidFill>
                <a:srgbClr val="C6D9F0"/>
              </a:solidFill>
            </a:endParaRPr>
          </a:p>
          <a:p>
            <a:pPr algn="ctr" defTabSz="1524030"/>
            <a:r>
              <a:rPr lang="az-Cyrl-AZ" b="1" baseline="30000" dirty="0">
                <a:solidFill>
                  <a:srgbClr val="C6D9F0"/>
                </a:solidFill>
              </a:rPr>
              <a:t>Программа по деятельности работодателей</a:t>
            </a:r>
            <a:endParaRPr lang="en-US" baseline="30000" dirty="0"/>
          </a:p>
          <a:p>
            <a:pPr algn="ctr"/>
            <a:r>
              <a:rPr lang="en-US" baseline="30000" dirty="0"/>
              <a:t>E-mail: </a:t>
            </a:r>
            <a:r>
              <a:rPr lang="en-US" baseline="30000" dirty="0" err="1"/>
              <a:t>actempturin@itcilo.org</a:t>
            </a:r>
            <a:endParaRPr lang="en-US" baseline="30000" dirty="0"/>
          </a:p>
          <a:p>
            <a:pPr algn="ctr"/>
            <a:r>
              <a:rPr lang="ru-RU" baseline="30000" dirty="0"/>
              <a:t>Тел</a:t>
            </a:r>
            <a:r>
              <a:rPr lang="en-US" baseline="30000" dirty="0"/>
              <a:t>: +39 011 693 6590</a:t>
            </a:r>
          </a:p>
          <a:p>
            <a:pPr algn="ctr"/>
            <a:r>
              <a:rPr lang="en-US" baseline="30000" dirty="0"/>
              <a:t>http://</a:t>
            </a:r>
            <a:r>
              <a:rPr lang="en-US" baseline="30000" dirty="0" err="1"/>
              <a:t>lempnet.itcilo.org</a:t>
            </a:r>
            <a:endParaRPr lang="en-US" baseline="30000" dirty="0"/>
          </a:p>
          <a:p>
            <a:pPr algn="ctr"/>
            <a:endParaRPr lang="en-GB" dirty="0"/>
          </a:p>
        </p:txBody>
      </p:sp>
      <p:sp>
        <p:nvSpPr>
          <p:cNvPr id="8" name="TextBox 7"/>
          <p:cNvSpPr txBox="1"/>
          <p:nvPr/>
        </p:nvSpPr>
        <p:spPr>
          <a:xfrm>
            <a:off x="1403648" y="3645024"/>
            <a:ext cx="6761354" cy="1477328"/>
          </a:xfrm>
          <a:prstGeom prst="rect">
            <a:avLst/>
          </a:prstGeom>
          <a:noFill/>
        </p:spPr>
        <p:txBody>
          <a:bodyPr wrap="square" rtlCol="0">
            <a:spAutoFit/>
          </a:bodyPr>
          <a:lstStyle/>
          <a:p>
            <a:pPr algn="ctr"/>
            <a:r>
              <a:rPr lang="ru-RU" i="1" dirty="0">
                <a:solidFill>
                  <a:srgbClr val="C6D9F0"/>
                </a:solidFill>
              </a:rPr>
              <a:t>Мы являемся </a:t>
            </a:r>
            <a:r>
              <a:rPr lang="ru-RU" b="1" i="1" dirty="0">
                <a:solidFill>
                  <a:srgbClr val="C6D9F0"/>
                </a:solidFill>
              </a:rPr>
              <a:t>надежным</a:t>
            </a:r>
            <a:r>
              <a:rPr lang="ru-RU" i="1" dirty="0">
                <a:solidFill>
                  <a:srgbClr val="C6D9F0"/>
                </a:solidFill>
              </a:rPr>
              <a:t> партнером в подготовке и проведении учебных курсов для членских бизнес-организаций и будем рады помочь вам в реализации ваших потребностей в сфере профессиональной подготовки</a:t>
            </a:r>
          </a:p>
          <a:p>
            <a:pPr algn="ctr"/>
            <a:endParaRPr lang="en-GB" dirty="0"/>
          </a:p>
        </p:txBody>
      </p:sp>
    </p:spTree>
    <p:extLst>
      <p:ext uri="{BB962C8B-B14F-4D97-AF65-F5344CB8AC3E}">
        <p14:creationId xmlns:p14="http://schemas.microsoft.com/office/powerpoint/2010/main" val="7347016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ru-RU" dirty="0"/>
              <a:t>Что такое бизнес-среда</a:t>
            </a:r>
            <a:r>
              <a:rPr lang="en-GB" dirty="0"/>
              <a:t>?</a:t>
            </a:r>
            <a:endParaRPr lang="es-PE" dirty="0"/>
          </a:p>
        </p:txBody>
      </p:sp>
      <p:sp>
        <p:nvSpPr>
          <p:cNvPr id="3" name="Marcador de contenido 2"/>
          <p:cNvSpPr>
            <a:spLocks noGrp="1"/>
          </p:cNvSpPr>
          <p:nvPr>
            <p:ph idx="1"/>
          </p:nvPr>
        </p:nvSpPr>
        <p:spPr/>
        <p:txBody>
          <a:bodyPr>
            <a:normAutofit/>
          </a:bodyPr>
          <a:lstStyle/>
          <a:p>
            <a:r>
              <a:rPr lang="ru-RU" sz="2000" dirty="0">
                <a:latin typeface="+mj-lt"/>
              </a:rPr>
              <a:t>Бизнес-среда – это набор факторов, определяющих возможности и стимулы для продуктивного инвестирования, создания рабочих мест и развития</a:t>
            </a:r>
            <a:r>
              <a:rPr lang="en-US" sz="2000" dirty="0">
                <a:latin typeface="+mj-lt"/>
              </a:rPr>
              <a:t>. </a:t>
            </a:r>
          </a:p>
          <a:p>
            <a:r>
              <a:rPr lang="ru-RU" sz="2000" dirty="0">
                <a:latin typeface="+mj-lt"/>
              </a:rPr>
              <a:t>Это комплекс политических, правовых и институциональных условий, регулирующих</a:t>
            </a:r>
            <a:r>
              <a:rPr lang="es-PE" sz="2000" dirty="0">
                <a:latin typeface="+mj-lt"/>
              </a:rPr>
              <a:t> </a:t>
            </a:r>
            <a:r>
              <a:rPr lang="ru-RU" sz="2000" dirty="0">
                <a:latin typeface="+mj-lt"/>
              </a:rPr>
              <a:t>предпринимательскую деятельность.</a:t>
            </a:r>
            <a:endParaRPr lang="es-PE" sz="2000" dirty="0">
              <a:latin typeface="+mj-lt"/>
            </a:endParaRPr>
          </a:p>
          <a:p>
            <a:endParaRPr lang="es-PE" sz="2000" dirty="0"/>
          </a:p>
          <a:p>
            <a:pPr marL="0" indent="0">
              <a:buNone/>
            </a:pPr>
            <a:endParaRPr lang="es-PE" sz="2000" dirty="0"/>
          </a:p>
        </p:txBody>
      </p:sp>
      <p:sp>
        <p:nvSpPr>
          <p:cNvPr id="5" name="Text Box 10"/>
          <p:cNvSpPr txBox="1">
            <a:spLocks noChangeArrowheads="1"/>
          </p:cNvSpPr>
          <p:nvPr/>
        </p:nvSpPr>
        <p:spPr bwMode="auto">
          <a:xfrm>
            <a:off x="702141" y="4073071"/>
            <a:ext cx="2214578" cy="523220"/>
          </a:xfrm>
          <a:prstGeom prst="rect">
            <a:avLst/>
          </a:prstGeom>
          <a:solidFill>
            <a:srgbClr val="FF99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fontAlgn="base" hangingPunct="1">
              <a:spcBef>
                <a:spcPct val="50000"/>
              </a:spcBef>
              <a:spcAft>
                <a:spcPct val="0"/>
              </a:spcAft>
            </a:pPr>
            <a:r>
              <a:rPr lang="ru-RU" sz="1400" b="1" dirty="0">
                <a:solidFill>
                  <a:srgbClr val="000000"/>
                </a:solidFill>
                <a:latin typeface="+mj-lt"/>
              </a:rPr>
              <a:t>Уровень развития инфраструктуры</a:t>
            </a:r>
            <a:endParaRPr lang="en-US" sz="1400" b="1" dirty="0">
              <a:solidFill>
                <a:srgbClr val="000000"/>
              </a:solidFill>
              <a:latin typeface="+mj-lt"/>
            </a:endParaRPr>
          </a:p>
        </p:txBody>
      </p:sp>
      <p:sp>
        <p:nvSpPr>
          <p:cNvPr id="6" name="Text Box 4"/>
          <p:cNvSpPr txBox="1">
            <a:spLocks noChangeArrowheads="1"/>
          </p:cNvSpPr>
          <p:nvPr/>
        </p:nvSpPr>
        <p:spPr bwMode="auto">
          <a:xfrm>
            <a:off x="3089840" y="3857627"/>
            <a:ext cx="1905010" cy="954107"/>
          </a:xfrm>
          <a:prstGeom prst="rect">
            <a:avLst/>
          </a:prstGeom>
          <a:solidFill>
            <a:srgbClr val="D34817"/>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marL="0" marR="0" lvl="0" indent="0" algn="ctr" defTabSz="914400" eaLnBrk="1" fontAlgn="base" latinLnBrk="0" hangingPunct="1">
              <a:lnSpc>
                <a:spcPct val="100000"/>
              </a:lnSpc>
              <a:spcBef>
                <a:spcPct val="50000"/>
              </a:spcBef>
              <a:spcAft>
                <a:spcPct val="0"/>
              </a:spcAft>
              <a:buClrTx/>
              <a:buSzTx/>
              <a:buFontTx/>
              <a:buNone/>
              <a:tabLst/>
              <a:defRPr/>
            </a:pPr>
            <a:r>
              <a:rPr kumimoji="0" lang="ru-RU" sz="1400" b="1" i="0" u="none" strike="noStrike" kern="0" cap="none" spc="0" normalizeH="0" baseline="0" noProof="0" dirty="0">
                <a:ln>
                  <a:noFill/>
                </a:ln>
                <a:solidFill>
                  <a:srgbClr val="000000"/>
                </a:solidFill>
                <a:effectLst/>
                <a:uLnTx/>
                <a:uFillTx/>
                <a:latin typeface="+mj-lt"/>
                <a:cs typeface="Arial" charset="0"/>
              </a:rPr>
              <a:t>Политическая и макро-экономическая стабильность</a:t>
            </a:r>
            <a:endParaRPr kumimoji="0" lang="en-US" sz="1400" b="1" i="0" u="none" strike="noStrike" kern="0" cap="none" spc="0" normalizeH="0" baseline="0" noProof="0" dirty="0">
              <a:ln>
                <a:noFill/>
              </a:ln>
              <a:solidFill>
                <a:srgbClr val="000000"/>
              </a:solidFill>
              <a:effectLst/>
              <a:uLnTx/>
              <a:uFillTx/>
              <a:latin typeface="+mj-lt"/>
              <a:cs typeface="Arial" charset="0"/>
            </a:endParaRPr>
          </a:p>
        </p:txBody>
      </p:sp>
      <p:sp>
        <p:nvSpPr>
          <p:cNvPr id="7" name="Text Box 9"/>
          <p:cNvSpPr txBox="1">
            <a:spLocks noChangeArrowheads="1"/>
          </p:cNvSpPr>
          <p:nvPr/>
        </p:nvSpPr>
        <p:spPr bwMode="auto">
          <a:xfrm>
            <a:off x="5152108" y="4141788"/>
            <a:ext cx="1928826" cy="523220"/>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fontAlgn="base" hangingPunct="1">
              <a:spcBef>
                <a:spcPct val="50000"/>
              </a:spcBef>
              <a:spcAft>
                <a:spcPct val="0"/>
              </a:spcAft>
            </a:pPr>
            <a:r>
              <a:rPr lang="ru-RU" sz="1400" b="1" dirty="0">
                <a:solidFill>
                  <a:srgbClr val="000000"/>
                </a:solidFill>
                <a:latin typeface="+mj-lt"/>
              </a:rPr>
              <a:t>Административная система</a:t>
            </a:r>
            <a:endParaRPr lang="en-US" sz="1400" b="1" dirty="0">
              <a:solidFill>
                <a:srgbClr val="000000"/>
              </a:solidFill>
              <a:latin typeface="+mj-lt"/>
            </a:endParaRPr>
          </a:p>
        </p:txBody>
      </p:sp>
      <p:sp>
        <p:nvSpPr>
          <p:cNvPr id="8" name="Text Box 11"/>
          <p:cNvSpPr txBox="1">
            <a:spLocks noChangeArrowheads="1"/>
          </p:cNvSpPr>
          <p:nvPr/>
        </p:nvSpPr>
        <p:spPr bwMode="auto">
          <a:xfrm>
            <a:off x="7286644" y="4141788"/>
            <a:ext cx="1643073" cy="523220"/>
          </a:xfrm>
          <a:prstGeom prst="rect">
            <a:avLst/>
          </a:prstGeom>
          <a:solidFill>
            <a:srgbClr val="CC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fontAlgn="base" hangingPunct="1">
              <a:spcBef>
                <a:spcPct val="50000"/>
              </a:spcBef>
              <a:spcAft>
                <a:spcPct val="0"/>
              </a:spcAft>
            </a:pPr>
            <a:r>
              <a:rPr lang="ru-RU" sz="1400" b="1" dirty="0">
                <a:solidFill>
                  <a:srgbClr val="000000"/>
                </a:solidFill>
                <a:latin typeface="+mj-lt"/>
              </a:rPr>
              <a:t>Доступ к</a:t>
            </a:r>
            <a:r>
              <a:rPr lang="it-IT" sz="1400" b="1" dirty="0">
                <a:solidFill>
                  <a:srgbClr val="000000"/>
                </a:solidFill>
                <a:latin typeface="+mj-lt"/>
              </a:rPr>
              <a:t> </a:t>
            </a:r>
            <a:r>
              <a:rPr lang="ru-RU" sz="1400" b="1" dirty="0">
                <a:solidFill>
                  <a:srgbClr val="000000"/>
                </a:solidFill>
                <a:latin typeface="+mj-lt"/>
              </a:rPr>
              <a:t>кредитованию</a:t>
            </a:r>
            <a:endParaRPr lang="en-US" sz="1400" b="1" dirty="0">
              <a:solidFill>
                <a:srgbClr val="000000"/>
              </a:solidFill>
              <a:latin typeface="+mj-lt"/>
            </a:endParaRPr>
          </a:p>
        </p:txBody>
      </p:sp>
      <p:sp>
        <p:nvSpPr>
          <p:cNvPr id="9" name="Text Box 5"/>
          <p:cNvSpPr txBox="1">
            <a:spLocks noChangeArrowheads="1"/>
          </p:cNvSpPr>
          <p:nvPr/>
        </p:nvSpPr>
        <p:spPr bwMode="auto">
          <a:xfrm>
            <a:off x="1142976" y="4945063"/>
            <a:ext cx="1676400" cy="523220"/>
          </a:xfrm>
          <a:prstGeom prst="rect">
            <a:avLst/>
          </a:prstGeom>
          <a:solidFill>
            <a:srgbClr val="99CC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fontAlgn="base" hangingPunct="1">
              <a:spcBef>
                <a:spcPct val="50000"/>
              </a:spcBef>
              <a:spcAft>
                <a:spcPct val="0"/>
              </a:spcAft>
            </a:pPr>
            <a:r>
              <a:rPr lang="ru-RU" sz="1400" b="1" dirty="0">
                <a:solidFill>
                  <a:srgbClr val="000000"/>
                </a:solidFill>
                <a:latin typeface="+mj-lt"/>
              </a:rPr>
              <a:t>Система образования</a:t>
            </a:r>
            <a:endParaRPr lang="en-US" sz="1400" b="1" dirty="0">
              <a:solidFill>
                <a:srgbClr val="000000"/>
              </a:solidFill>
              <a:latin typeface="+mj-lt"/>
            </a:endParaRPr>
          </a:p>
        </p:txBody>
      </p:sp>
      <p:sp>
        <p:nvSpPr>
          <p:cNvPr id="10" name="Text Box 6"/>
          <p:cNvSpPr txBox="1">
            <a:spLocks noChangeArrowheads="1"/>
          </p:cNvSpPr>
          <p:nvPr/>
        </p:nvSpPr>
        <p:spPr bwMode="auto">
          <a:xfrm>
            <a:off x="3000364" y="5033963"/>
            <a:ext cx="1571636" cy="523220"/>
          </a:xfrm>
          <a:prstGeom prst="rect">
            <a:avLst/>
          </a:prstGeom>
          <a:solidFill>
            <a:srgbClr val="FF66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fontAlgn="base" hangingPunct="1">
              <a:spcBef>
                <a:spcPct val="50000"/>
              </a:spcBef>
              <a:spcAft>
                <a:spcPct val="0"/>
              </a:spcAft>
            </a:pPr>
            <a:r>
              <a:rPr lang="ru-RU" sz="1400" b="1" dirty="0">
                <a:solidFill>
                  <a:srgbClr val="000000"/>
                </a:solidFill>
                <a:latin typeface="+mj-lt"/>
              </a:rPr>
              <a:t>Налого-обложение</a:t>
            </a:r>
            <a:endParaRPr lang="en-US" sz="1400" b="1" dirty="0">
              <a:solidFill>
                <a:srgbClr val="000000"/>
              </a:solidFill>
              <a:latin typeface="+mj-lt"/>
            </a:endParaRPr>
          </a:p>
        </p:txBody>
      </p:sp>
      <p:sp>
        <p:nvSpPr>
          <p:cNvPr id="11" name="Text Box 8"/>
          <p:cNvSpPr txBox="1">
            <a:spLocks noChangeArrowheads="1"/>
          </p:cNvSpPr>
          <p:nvPr/>
        </p:nvSpPr>
        <p:spPr bwMode="auto">
          <a:xfrm>
            <a:off x="4819631" y="5165627"/>
            <a:ext cx="1866913" cy="523220"/>
          </a:xfrm>
          <a:prstGeom prst="rect">
            <a:avLst/>
          </a:prstGeom>
          <a:solidFill>
            <a:srgbClr val="CC00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fontAlgn="base" hangingPunct="1">
              <a:spcBef>
                <a:spcPct val="50000"/>
              </a:spcBef>
              <a:spcAft>
                <a:spcPct val="0"/>
              </a:spcAft>
            </a:pPr>
            <a:r>
              <a:rPr lang="ru-RU" sz="1400" b="1" dirty="0">
                <a:solidFill>
                  <a:srgbClr val="000000"/>
                </a:solidFill>
                <a:latin typeface="+mj-lt"/>
              </a:rPr>
              <a:t>Антимонопольное право</a:t>
            </a:r>
            <a:endParaRPr lang="en-US" sz="1400" b="1" dirty="0">
              <a:solidFill>
                <a:srgbClr val="000000"/>
              </a:solidFill>
              <a:latin typeface="+mj-lt"/>
            </a:endParaRPr>
          </a:p>
        </p:txBody>
      </p:sp>
      <p:sp>
        <p:nvSpPr>
          <p:cNvPr id="12" name="Text Box 7"/>
          <p:cNvSpPr txBox="1">
            <a:spLocks noChangeArrowheads="1"/>
          </p:cNvSpPr>
          <p:nvPr/>
        </p:nvSpPr>
        <p:spPr bwMode="auto">
          <a:xfrm>
            <a:off x="6895347" y="5024889"/>
            <a:ext cx="1473224" cy="523220"/>
          </a:xfrm>
          <a:prstGeom prst="rect">
            <a:avLst/>
          </a:prstGeom>
          <a:solidFill>
            <a:srgbClr val="3366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fontAlgn="base" hangingPunct="1">
              <a:spcBef>
                <a:spcPct val="50000"/>
              </a:spcBef>
              <a:spcAft>
                <a:spcPct val="0"/>
              </a:spcAft>
            </a:pPr>
            <a:r>
              <a:rPr lang="ru-RU" sz="1400" b="1" dirty="0">
                <a:solidFill>
                  <a:srgbClr val="000000"/>
                </a:solidFill>
                <a:latin typeface="+mj-lt"/>
              </a:rPr>
              <a:t>Открытые рынки</a:t>
            </a:r>
            <a:endParaRPr lang="en-US" sz="1400" b="1" dirty="0">
              <a:solidFill>
                <a:srgbClr val="000000"/>
              </a:solidFill>
              <a:latin typeface="+mj-lt"/>
            </a:endParaRPr>
          </a:p>
        </p:txBody>
      </p:sp>
      <p:sp>
        <p:nvSpPr>
          <p:cNvPr id="13" name="Text Box 12"/>
          <p:cNvSpPr txBox="1">
            <a:spLocks noChangeArrowheads="1"/>
          </p:cNvSpPr>
          <p:nvPr/>
        </p:nvSpPr>
        <p:spPr bwMode="auto">
          <a:xfrm>
            <a:off x="2327833" y="5887433"/>
            <a:ext cx="1714512" cy="523220"/>
          </a:xfrm>
          <a:prstGeom prst="rect">
            <a:avLst/>
          </a:prstGeom>
          <a:solidFill>
            <a:srgbClr val="33CC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fontAlgn="base" hangingPunct="1">
              <a:spcBef>
                <a:spcPct val="50000"/>
              </a:spcBef>
              <a:spcAft>
                <a:spcPct val="0"/>
              </a:spcAft>
            </a:pPr>
            <a:r>
              <a:rPr lang="ru-RU" sz="1400" b="1" dirty="0">
                <a:solidFill>
                  <a:srgbClr val="000000"/>
                </a:solidFill>
                <a:latin typeface="+mj-lt"/>
              </a:rPr>
              <a:t>Верховенство права</a:t>
            </a:r>
            <a:endParaRPr lang="en-US" sz="1400" b="1" dirty="0">
              <a:solidFill>
                <a:srgbClr val="000000"/>
              </a:solidFill>
              <a:latin typeface="+mj-lt"/>
            </a:endParaRPr>
          </a:p>
        </p:txBody>
      </p:sp>
      <p:sp>
        <p:nvSpPr>
          <p:cNvPr id="14" name="Text Box 13"/>
          <p:cNvSpPr txBox="1">
            <a:spLocks noChangeArrowheads="1"/>
          </p:cNvSpPr>
          <p:nvPr/>
        </p:nvSpPr>
        <p:spPr bwMode="auto">
          <a:xfrm>
            <a:off x="4572000" y="6029448"/>
            <a:ext cx="2143140" cy="523220"/>
          </a:xfrm>
          <a:prstGeom prst="rect">
            <a:avLst/>
          </a:prstGeom>
          <a:solidFill>
            <a:srgbClr val="FF99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algn="ctr" eaLnBrk="1" fontAlgn="base" hangingPunct="1">
              <a:spcBef>
                <a:spcPct val="50000"/>
              </a:spcBef>
              <a:spcAft>
                <a:spcPct val="0"/>
              </a:spcAft>
            </a:pPr>
            <a:r>
              <a:rPr lang="ru-RU" sz="1400" b="1" dirty="0">
                <a:solidFill>
                  <a:srgbClr val="000000"/>
                </a:solidFill>
                <a:latin typeface="+mj-lt"/>
              </a:rPr>
              <a:t>Трудовое законодательство</a:t>
            </a:r>
            <a:endParaRPr lang="en-US" sz="1400" b="1" dirty="0">
              <a:solidFill>
                <a:srgbClr val="000000"/>
              </a:solidFill>
              <a:latin typeface="+mj-lt"/>
            </a:endParaRPr>
          </a:p>
        </p:txBody>
      </p:sp>
    </p:spTree>
    <p:extLst>
      <p:ext uri="{BB962C8B-B14F-4D97-AF65-F5344CB8AC3E}">
        <p14:creationId xmlns:p14="http://schemas.microsoft.com/office/powerpoint/2010/main" val="791158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ru-RU" sz="2600" dirty="0"/>
              <a:t>Конкурентоспособность</a:t>
            </a:r>
            <a:endParaRPr lang="es-PE" sz="2600" dirty="0"/>
          </a:p>
        </p:txBody>
      </p:sp>
      <p:sp>
        <p:nvSpPr>
          <p:cNvPr id="3" name="Marcador de contenido 2"/>
          <p:cNvSpPr>
            <a:spLocks noGrp="1"/>
          </p:cNvSpPr>
          <p:nvPr>
            <p:ph idx="1"/>
          </p:nvPr>
        </p:nvSpPr>
        <p:spPr/>
        <p:txBody>
          <a:bodyPr>
            <a:normAutofit/>
          </a:bodyPr>
          <a:lstStyle/>
          <a:p>
            <a:pPr marL="0" indent="0" algn="ctr" defTabSz="449263">
              <a:spcBef>
                <a:spcPts val="800"/>
              </a:spcBef>
              <a:buNone/>
              <a:tabLst>
                <a:tab pos="912813" algn="l"/>
                <a:tab pos="1827213" algn="l"/>
                <a:tab pos="2741613" algn="l"/>
                <a:tab pos="3656013" algn="l"/>
                <a:tab pos="4570413" algn="l"/>
                <a:tab pos="5484813" algn="l"/>
                <a:tab pos="6399213" algn="l"/>
                <a:tab pos="7313613" algn="l"/>
                <a:tab pos="8228013" algn="l"/>
                <a:tab pos="9142413" algn="l"/>
                <a:tab pos="10056813" algn="l"/>
              </a:tabLst>
            </a:pPr>
            <a:r>
              <a:rPr lang="ru-RU" sz="2800" dirty="0"/>
              <a:t>Улучшение бизнес-среды способствует повышению </a:t>
            </a:r>
            <a:r>
              <a:rPr lang="ru-RU" sz="2800" dirty="0">
                <a:solidFill>
                  <a:schemeClr val="accent1"/>
                </a:solidFill>
              </a:rPr>
              <a:t>конкурентоспособности</a:t>
            </a:r>
            <a:r>
              <a:rPr lang="ru-RU" sz="2800" dirty="0">
                <a:solidFill>
                  <a:srgbClr val="C00000"/>
                </a:solidFill>
              </a:rPr>
              <a:t> </a:t>
            </a:r>
            <a:r>
              <a:rPr lang="ru-RU" sz="2800" dirty="0"/>
              <a:t>страны</a:t>
            </a:r>
            <a:r>
              <a:rPr lang="en-GB" sz="2800" dirty="0"/>
              <a:t>!</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725" y="3284538"/>
            <a:ext cx="6819900" cy="2705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object 20"/>
          <p:cNvSpPr>
            <a:spLocks noChangeArrowheads="1"/>
          </p:cNvSpPr>
          <p:nvPr/>
        </p:nvSpPr>
        <p:spPr bwMode="auto">
          <a:xfrm>
            <a:off x="8388424" y="6082637"/>
            <a:ext cx="636588" cy="762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eaLnBrk="1" hangingPunct="1">
              <a:spcBef>
                <a:spcPct val="0"/>
              </a:spcBef>
            </a:pPr>
            <a:endParaRPr lang="en-US" altLang="en-US" dirty="0"/>
          </a:p>
        </p:txBody>
      </p:sp>
    </p:spTree>
    <p:extLst>
      <p:ext uri="{BB962C8B-B14F-4D97-AF65-F5344CB8AC3E}">
        <p14:creationId xmlns:p14="http://schemas.microsoft.com/office/powerpoint/2010/main" val="369674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ru-RU" sz="1800" dirty="0"/>
              <a:t>Связь между бизнес-средой, ростом экономики и сокращением бедности</a:t>
            </a:r>
            <a:endParaRPr lang="es-PE" sz="1800" dirty="0"/>
          </a:p>
        </p:txBody>
      </p:sp>
      <p:sp>
        <p:nvSpPr>
          <p:cNvPr id="4" name="Rectangle 4"/>
          <p:cNvSpPr/>
          <p:nvPr/>
        </p:nvSpPr>
        <p:spPr>
          <a:xfrm>
            <a:off x="755576" y="5445224"/>
            <a:ext cx="7704856" cy="936104"/>
          </a:xfrm>
          <a:prstGeom prst="rect">
            <a:avLst/>
          </a:prstGeom>
          <a:solidFill>
            <a:schemeClr val="accent4">
              <a:lumMod val="2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3200" dirty="0"/>
              <a:t>Благоприятная бизнес-среда</a:t>
            </a:r>
            <a:endParaRPr lang="en-GB" sz="3200" dirty="0"/>
          </a:p>
        </p:txBody>
      </p:sp>
      <p:sp>
        <p:nvSpPr>
          <p:cNvPr id="5" name="Rectangle 6"/>
          <p:cNvSpPr/>
          <p:nvPr/>
        </p:nvSpPr>
        <p:spPr>
          <a:xfrm>
            <a:off x="924533" y="3631179"/>
            <a:ext cx="2726946" cy="864096"/>
          </a:xfrm>
          <a:prstGeom prst="rect">
            <a:avLst/>
          </a:prstGeom>
          <a:solidFill>
            <a:schemeClr val="accent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Уровень производительности</a:t>
            </a:r>
            <a:endParaRPr lang="en-GB" b="1" dirty="0"/>
          </a:p>
        </p:txBody>
      </p:sp>
      <p:sp>
        <p:nvSpPr>
          <p:cNvPr id="6" name="Rectangle 5"/>
          <p:cNvSpPr/>
          <p:nvPr/>
        </p:nvSpPr>
        <p:spPr>
          <a:xfrm>
            <a:off x="5220473" y="3413229"/>
            <a:ext cx="3151152" cy="936104"/>
          </a:xfrm>
          <a:prstGeom prst="rect">
            <a:avLst/>
          </a:prstGeom>
          <a:solidFill>
            <a:schemeClr val="tx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b="1" dirty="0"/>
              <a:t>Конкурентоспособность страны</a:t>
            </a:r>
            <a:endParaRPr lang="en-GB" b="1" dirty="0"/>
          </a:p>
        </p:txBody>
      </p:sp>
      <p:sp>
        <p:nvSpPr>
          <p:cNvPr id="7" name="Right Arrow 13"/>
          <p:cNvSpPr/>
          <p:nvPr/>
        </p:nvSpPr>
        <p:spPr>
          <a:xfrm rot="16200000">
            <a:off x="2716385" y="2705181"/>
            <a:ext cx="3220339" cy="1350150"/>
          </a:xfrm>
          <a:prstGeom prst="rightArrow">
            <a:avLst/>
          </a:prstGeom>
          <a:solidFill>
            <a:srgbClr val="0070C0"/>
          </a:solidFill>
          <a:ln>
            <a:solidFill>
              <a:srgbClr val="0070C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9" name="Text Box 7"/>
          <p:cNvSpPr txBox="1">
            <a:spLocks noChangeArrowheads="1"/>
          </p:cNvSpPr>
          <p:nvPr/>
        </p:nvSpPr>
        <p:spPr bwMode="auto">
          <a:xfrm>
            <a:off x="5219662" y="2236205"/>
            <a:ext cx="3571900" cy="830997"/>
          </a:xfrm>
          <a:prstGeom prst="rect">
            <a:avLst/>
          </a:prstGeom>
          <a:solidFill>
            <a:schemeClr val="accent3"/>
          </a:solidFill>
          <a:ln w="9525">
            <a:solidFill>
              <a:srgbClr val="96A9A9"/>
            </a:solidFill>
            <a:miter lim="800000"/>
            <a:headEnd/>
            <a:tailEnd/>
          </a:ln>
        </p:spPr>
        <p:txBody>
          <a:bodyPr wrap="squar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600" b="1" i="0" u="none" strike="noStrike" kern="0" cap="none" spc="0" normalizeH="0" baseline="0" noProof="0" dirty="0">
                <a:ln>
                  <a:noFill/>
                </a:ln>
                <a:solidFill>
                  <a:srgbClr val="FFFFFF"/>
                </a:solidFill>
                <a:effectLst/>
                <a:uLnTx/>
                <a:uFillTx/>
                <a:latin typeface="+mj-lt"/>
                <a:cs typeface="Arial" charset="0"/>
              </a:rPr>
              <a:t>Улучшение сальдо текущего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600" b="1" i="0" u="none" strike="noStrike" kern="0" cap="none" spc="0" normalizeH="0" baseline="0" noProof="0" dirty="0">
                <a:ln>
                  <a:noFill/>
                </a:ln>
                <a:solidFill>
                  <a:srgbClr val="FFFFFF"/>
                </a:solidFill>
                <a:effectLst/>
                <a:uLnTx/>
                <a:uFillTx/>
                <a:latin typeface="+mj-lt"/>
                <a:cs typeface="Arial" charset="0"/>
              </a:rPr>
              <a:t>платежного баланса и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600" b="1" i="0" u="none" strike="noStrike" kern="0" cap="none" spc="0" normalizeH="0" baseline="0" noProof="0" dirty="0">
                <a:ln>
                  <a:noFill/>
                </a:ln>
                <a:solidFill>
                  <a:srgbClr val="FFFFFF"/>
                </a:solidFill>
                <a:effectLst/>
                <a:uLnTx/>
                <a:uFillTx/>
                <a:latin typeface="+mj-lt"/>
                <a:cs typeface="Arial" charset="0"/>
              </a:rPr>
              <a:t>накопление капитала</a:t>
            </a:r>
          </a:p>
        </p:txBody>
      </p:sp>
      <p:sp>
        <p:nvSpPr>
          <p:cNvPr id="10" name="Text Box 8"/>
          <p:cNvSpPr txBox="1">
            <a:spLocks noChangeArrowheads="1"/>
          </p:cNvSpPr>
          <p:nvPr/>
        </p:nvSpPr>
        <p:spPr bwMode="auto">
          <a:xfrm>
            <a:off x="6355853" y="1642645"/>
            <a:ext cx="1616148" cy="338554"/>
          </a:xfrm>
          <a:prstGeom prst="rect">
            <a:avLst/>
          </a:prstGeom>
          <a:solidFill>
            <a:schemeClr val="tx1">
              <a:lumMod val="50000"/>
            </a:schemeClr>
          </a:solidFill>
          <a:ln w="9525">
            <a:solidFill>
              <a:srgbClr val="96A9A9"/>
            </a:solidFill>
            <a:miter lim="800000"/>
            <a:headEnd/>
            <a:tailEnd/>
          </a:ln>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ru-RU" sz="1600" b="1" i="0" u="none" strike="noStrike" kern="0" cap="none" spc="0" normalizeH="0" baseline="0" noProof="0" dirty="0">
                <a:ln>
                  <a:noFill/>
                </a:ln>
                <a:solidFill>
                  <a:srgbClr val="FFFFFF"/>
                </a:solidFill>
                <a:effectLst/>
                <a:uLnTx/>
                <a:uFillTx/>
                <a:latin typeface="+mj-lt"/>
                <a:cs typeface="Arial" charset="0"/>
              </a:rPr>
              <a:t>Рост экономики</a:t>
            </a:r>
            <a:endParaRPr kumimoji="0" lang="en-GB" sz="1600" b="1" i="0" u="none" strike="noStrike" kern="0" cap="none" spc="0" normalizeH="0" baseline="0" noProof="0" dirty="0">
              <a:ln>
                <a:noFill/>
              </a:ln>
              <a:solidFill>
                <a:srgbClr val="FFFFFF"/>
              </a:solidFill>
              <a:effectLst/>
              <a:uLnTx/>
              <a:uFillTx/>
              <a:latin typeface="+mj-lt"/>
              <a:cs typeface="Arial" charset="0"/>
            </a:endParaRPr>
          </a:p>
        </p:txBody>
      </p:sp>
      <p:sp>
        <p:nvSpPr>
          <p:cNvPr id="11" name="Text Box 6"/>
          <p:cNvSpPr txBox="1">
            <a:spLocks noChangeArrowheads="1"/>
          </p:cNvSpPr>
          <p:nvPr/>
        </p:nvSpPr>
        <p:spPr bwMode="auto">
          <a:xfrm>
            <a:off x="1609343" y="2516955"/>
            <a:ext cx="1674379" cy="830997"/>
          </a:xfrm>
          <a:prstGeom prst="rect">
            <a:avLst/>
          </a:prstGeom>
          <a:solidFill>
            <a:schemeClr val="tx1">
              <a:lumMod val="50000"/>
            </a:schemeClr>
          </a:solidFill>
          <a:ln w="9525">
            <a:solidFill>
              <a:srgbClr val="96A9A9"/>
            </a:solidFill>
            <a:miter lim="800000"/>
            <a:headEnd/>
            <a:tailEnd/>
          </a:ln>
        </p:spPr>
        <p:txBody>
          <a:bodyPr wrap="squar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600" b="1" i="0" u="none" strike="noStrike" kern="0" cap="none" spc="0" normalizeH="0" baseline="0" noProof="0" dirty="0">
                <a:ln>
                  <a:noFill/>
                </a:ln>
                <a:solidFill>
                  <a:srgbClr val="FFFFFF"/>
                </a:solidFill>
                <a:effectLst/>
                <a:uLnTx/>
                <a:uFillTx/>
                <a:latin typeface="+mj-lt"/>
                <a:cs typeface="Arial" charset="0"/>
              </a:rPr>
              <a:t>Увеличение доли </a:t>
            </a:r>
          </a:p>
          <a:p>
            <a:pPr marL="0" marR="0" lvl="0" indent="0" algn="ctr" defTabSz="914400" eaLnBrk="1" fontAlgn="base" latinLnBrk="0" hangingPunct="1">
              <a:lnSpc>
                <a:spcPct val="100000"/>
              </a:lnSpc>
              <a:spcBef>
                <a:spcPct val="0"/>
              </a:spcBef>
              <a:spcAft>
                <a:spcPct val="0"/>
              </a:spcAft>
              <a:buClrTx/>
              <a:buSzTx/>
              <a:buFontTx/>
              <a:buNone/>
              <a:tabLst/>
              <a:defRPr/>
            </a:pPr>
            <a:r>
              <a:rPr kumimoji="0" lang="ru-RU" sz="1600" b="1" i="0" u="none" strike="noStrike" kern="0" cap="none" spc="0" normalizeH="0" baseline="0" noProof="0" dirty="0">
                <a:ln>
                  <a:noFill/>
                </a:ln>
                <a:solidFill>
                  <a:srgbClr val="FFFFFF"/>
                </a:solidFill>
                <a:effectLst/>
                <a:uLnTx/>
                <a:uFillTx/>
                <a:latin typeface="+mj-lt"/>
                <a:cs typeface="Arial" charset="0"/>
              </a:rPr>
              <a:t>рынка</a:t>
            </a:r>
            <a:endParaRPr kumimoji="0" lang="en-GB" sz="1600" b="1" i="0" u="none" strike="noStrike" kern="0" cap="none" spc="0" normalizeH="0" baseline="0" noProof="0" dirty="0">
              <a:ln>
                <a:noFill/>
              </a:ln>
              <a:solidFill>
                <a:srgbClr val="FFFFFF"/>
              </a:solidFill>
              <a:effectLst/>
              <a:uLnTx/>
              <a:uFillTx/>
              <a:latin typeface="+mj-lt"/>
              <a:cs typeface="Arial" charset="0"/>
            </a:endParaRPr>
          </a:p>
        </p:txBody>
      </p:sp>
      <p:sp>
        <p:nvSpPr>
          <p:cNvPr id="12" name="Text Box 9"/>
          <p:cNvSpPr txBox="1">
            <a:spLocks noChangeArrowheads="1"/>
          </p:cNvSpPr>
          <p:nvPr/>
        </p:nvSpPr>
        <p:spPr bwMode="auto">
          <a:xfrm>
            <a:off x="3283722" y="1043046"/>
            <a:ext cx="2221249" cy="584775"/>
          </a:xfrm>
          <a:prstGeom prst="rect">
            <a:avLst/>
          </a:prstGeom>
          <a:solidFill>
            <a:schemeClr val="accent3"/>
          </a:solidFill>
          <a:ln w="9525">
            <a:solidFill>
              <a:schemeClr val="folHlink"/>
            </a:solidFill>
            <a:miter lim="800000"/>
            <a:headEnd/>
            <a:tailEnd/>
          </a:ln>
        </p:spPr>
        <p:txBody>
          <a:bodyPr wrap="none">
            <a:spAutoFit/>
          </a:bodyPr>
          <a:lstStyle>
            <a:lvl1pPr eaLnBrk="0" hangingPunct="0">
              <a:defRPr>
                <a:solidFill>
                  <a:schemeClr val="tx1"/>
                </a:solidFill>
                <a:latin typeface="Tahoma" pitchFamily="34" charset="0"/>
                <a:cs typeface="Arial" charset="0"/>
              </a:defRPr>
            </a:lvl1pPr>
            <a:lvl2pPr marL="742950" indent="-285750" eaLnBrk="0" hangingPunct="0">
              <a:defRPr>
                <a:solidFill>
                  <a:schemeClr val="tx1"/>
                </a:solidFill>
                <a:latin typeface="Tahoma" pitchFamily="34" charset="0"/>
                <a:cs typeface="Arial" charset="0"/>
              </a:defRPr>
            </a:lvl2pPr>
            <a:lvl3pPr marL="1143000" indent="-228600" eaLnBrk="0" hangingPunct="0">
              <a:defRPr>
                <a:solidFill>
                  <a:schemeClr val="tx1"/>
                </a:solidFill>
                <a:latin typeface="Tahoma" pitchFamily="34" charset="0"/>
                <a:cs typeface="Arial" charset="0"/>
              </a:defRPr>
            </a:lvl3pPr>
            <a:lvl4pPr marL="1600200" indent="-228600" eaLnBrk="0" hangingPunct="0">
              <a:defRPr>
                <a:solidFill>
                  <a:schemeClr val="tx1"/>
                </a:solidFill>
                <a:latin typeface="Tahoma" pitchFamily="34" charset="0"/>
                <a:cs typeface="Arial" charset="0"/>
              </a:defRPr>
            </a:lvl4pPr>
            <a:lvl5pPr marL="2057400" indent="-228600" eaLnBrk="0" hangingPunct="0">
              <a:defRPr>
                <a:solidFill>
                  <a:schemeClr val="tx1"/>
                </a:solidFill>
                <a:latin typeface="Tahoma" pitchFamily="34" charset="0"/>
                <a:cs typeface="Arial" charset="0"/>
              </a:defRPr>
            </a:lvl5pPr>
            <a:lvl6pPr marL="2514600" indent="-228600" eaLnBrk="0" fontAlgn="base" hangingPunct="0">
              <a:spcBef>
                <a:spcPct val="0"/>
              </a:spcBef>
              <a:spcAft>
                <a:spcPct val="0"/>
              </a:spcAft>
              <a:defRPr>
                <a:solidFill>
                  <a:schemeClr val="tx1"/>
                </a:solidFill>
                <a:latin typeface="Tahoma" pitchFamily="34" charset="0"/>
                <a:cs typeface="Arial" charset="0"/>
              </a:defRPr>
            </a:lvl6pPr>
            <a:lvl7pPr marL="2971800" indent="-228600" eaLnBrk="0" fontAlgn="base" hangingPunct="0">
              <a:spcBef>
                <a:spcPct val="0"/>
              </a:spcBef>
              <a:spcAft>
                <a:spcPct val="0"/>
              </a:spcAft>
              <a:defRPr>
                <a:solidFill>
                  <a:schemeClr val="tx1"/>
                </a:solidFill>
                <a:latin typeface="Tahoma" pitchFamily="34" charset="0"/>
                <a:cs typeface="Arial" charset="0"/>
              </a:defRPr>
            </a:lvl7pPr>
            <a:lvl8pPr marL="3429000" indent="-228600" eaLnBrk="0" fontAlgn="base" hangingPunct="0">
              <a:spcBef>
                <a:spcPct val="0"/>
              </a:spcBef>
              <a:spcAft>
                <a:spcPct val="0"/>
              </a:spcAft>
              <a:defRPr>
                <a:solidFill>
                  <a:schemeClr val="tx1"/>
                </a:solidFill>
                <a:latin typeface="Tahoma" pitchFamily="34" charset="0"/>
                <a:cs typeface="Arial" charset="0"/>
              </a:defRPr>
            </a:lvl8pPr>
            <a:lvl9pPr marL="3886200" indent="-228600" eaLnBrk="0" fontAlgn="base" hangingPunct="0">
              <a:spcBef>
                <a:spcPct val="0"/>
              </a:spcBef>
              <a:spcAft>
                <a:spcPct val="0"/>
              </a:spcAft>
              <a:defRPr>
                <a:solidFill>
                  <a:schemeClr val="tx1"/>
                </a:solidFill>
                <a:latin typeface="Tahoma" pitchFamily="34" charset="0"/>
                <a:cs typeface="Arial" charset="0"/>
              </a:defRPr>
            </a:lvl9pPr>
          </a:lstStyle>
          <a:p>
            <a:pPr eaLnBrk="1" hangingPunct="1"/>
            <a:r>
              <a:rPr lang="ru-RU" sz="1600" b="1" dirty="0">
                <a:solidFill>
                  <a:schemeClr val="bg1"/>
                </a:solidFill>
                <a:latin typeface="+mj-lt"/>
              </a:rPr>
              <a:t>Рост благосостояния и </a:t>
            </a:r>
          </a:p>
          <a:p>
            <a:pPr eaLnBrk="1" hangingPunct="1"/>
            <a:r>
              <a:rPr lang="ru-RU" sz="1600" b="1" dirty="0">
                <a:solidFill>
                  <a:schemeClr val="bg1"/>
                </a:solidFill>
                <a:latin typeface="+mj-lt"/>
              </a:rPr>
              <a:t>сокращение бедности</a:t>
            </a:r>
            <a:r>
              <a:rPr lang="en-GB" sz="1600" b="1" dirty="0">
                <a:solidFill>
                  <a:schemeClr val="bg1"/>
                </a:solidFill>
                <a:latin typeface="+mj-lt"/>
              </a:rPr>
              <a:t> </a:t>
            </a:r>
          </a:p>
        </p:txBody>
      </p:sp>
      <p:sp>
        <p:nvSpPr>
          <p:cNvPr id="13" name="Right Arrow 12">
            <a:extLst>
              <a:ext uri="{FF2B5EF4-FFF2-40B4-BE49-F238E27FC236}">
                <a16:creationId xmlns:a16="http://schemas.microsoft.com/office/drawing/2014/main" id="{6A3DA267-9819-E64B-A01C-E14A6902DC76}"/>
              </a:ext>
            </a:extLst>
          </p:cNvPr>
          <p:cNvSpPr/>
          <p:nvPr/>
        </p:nvSpPr>
        <p:spPr>
          <a:xfrm rot="18270828">
            <a:off x="2889695" y="4622343"/>
            <a:ext cx="684076" cy="576064"/>
          </a:xfrm>
          <a:prstGeom prst="rightArrow">
            <a:avLst/>
          </a:prstGeom>
          <a:solidFill>
            <a:srgbClr val="0070C0"/>
          </a:solid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4" name="Right Arrow 11">
            <a:extLst>
              <a:ext uri="{FF2B5EF4-FFF2-40B4-BE49-F238E27FC236}">
                <a16:creationId xmlns:a16="http://schemas.microsoft.com/office/drawing/2014/main" id="{3C4BE761-13AA-4C4B-A981-265EF1D33689}"/>
              </a:ext>
            </a:extLst>
          </p:cNvPr>
          <p:cNvSpPr/>
          <p:nvPr/>
        </p:nvSpPr>
        <p:spPr>
          <a:xfrm rot="13813603">
            <a:off x="6013815" y="4553104"/>
            <a:ext cx="684076" cy="576064"/>
          </a:xfrm>
          <a:prstGeom prst="rightArrow">
            <a:avLst/>
          </a:prstGeom>
          <a:solidFill>
            <a:srgbClr val="0070C0"/>
          </a:solidFill>
          <a:ln w="12700" cap="flat" cmpd="sng" algn="ctr">
            <a:solidFill>
              <a:srgbClr val="0070C0"/>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GB" sz="1800" b="0" i="0" u="none" strike="noStrike" kern="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485971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ru-RU" sz="2000" dirty="0"/>
              <a:t>Что такое конкурентоспособность</a:t>
            </a:r>
            <a:r>
              <a:rPr lang="en-GB" sz="2000" dirty="0"/>
              <a:t>?</a:t>
            </a:r>
          </a:p>
        </p:txBody>
      </p:sp>
      <p:sp>
        <p:nvSpPr>
          <p:cNvPr id="4" name="Rounded Rectangle 5"/>
          <p:cNvSpPr/>
          <p:nvPr/>
        </p:nvSpPr>
        <p:spPr>
          <a:xfrm>
            <a:off x="1223628" y="1628800"/>
            <a:ext cx="6624735" cy="4248472"/>
          </a:xfrm>
          <a:prstGeom prst="roundRect">
            <a:avLst/>
          </a:prstGeom>
          <a:solidFill>
            <a:schemeClr val="accent3">
              <a:lumMod val="50000"/>
              <a:alpha val="74902"/>
            </a:schemeClr>
          </a:solidFill>
          <a:ln w="38100"/>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ru-RU" sz="2000" b="1" dirty="0">
                <a:ln w="1905"/>
                <a:solidFill>
                  <a:schemeClr val="tx1"/>
                </a:solidFill>
                <a:latin typeface="+mj-lt"/>
              </a:rPr>
              <a:t>В соответствии с определением Всемирного экономического форума конкурентоспособность – это</a:t>
            </a:r>
            <a:endParaRPr lang="en-US" sz="2000" b="1" dirty="0">
              <a:ln w="1905"/>
              <a:solidFill>
                <a:schemeClr val="tx1"/>
              </a:solidFill>
              <a:latin typeface="+mj-lt"/>
            </a:endParaRPr>
          </a:p>
          <a:p>
            <a:pPr algn="ctr">
              <a:defRPr/>
            </a:pPr>
            <a:endParaRPr lang="en-US" sz="2400" dirty="0">
              <a:solidFill>
                <a:srgbClr val="C00000"/>
              </a:solidFill>
              <a:latin typeface="+mj-lt"/>
            </a:endParaRPr>
          </a:p>
          <a:p>
            <a:pPr algn="ctr">
              <a:defRPr/>
            </a:pPr>
            <a:r>
              <a:rPr lang="ru-RU" sz="2400" dirty="0">
                <a:solidFill>
                  <a:prstClr val="white"/>
                </a:solidFill>
                <a:latin typeface="+mj-lt"/>
              </a:rPr>
              <a:t>«набор институтов, политических мер и факторов, определяющих уровень </a:t>
            </a:r>
            <a:r>
              <a:rPr lang="ru-RU" sz="2400" b="1" dirty="0">
                <a:solidFill>
                  <a:prstClr val="white"/>
                </a:solidFill>
                <a:latin typeface="+mj-lt"/>
              </a:rPr>
              <a:t>производительности</a:t>
            </a:r>
            <a:r>
              <a:rPr lang="ru-RU" sz="2400" dirty="0">
                <a:solidFill>
                  <a:prstClr val="white"/>
                </a:solidFill>
                <a:latin typeface="+mj-lt"/>
              </a:rPr>
              <a:t> страны».</a:t>
            </a:r>
            <a:endParaRPr lang="en-GB" sz="2400" dirty="0">
              <a:solidFill>
                <a:prstClr val="white"/>
              </a:solidFill>
              <a:latin typeface="+mj-lt"/>
            </a:endParaRPr>
          </a:p>
          <a:p>
            <a:pPr algn="ctr">
              <a:defRPr/>
            </a:pPr>
            <a:endParaRPr lang="en-US" sz="2000" dirty="0">
              <a:solidFill>
                <a:prstClr val="white"/>
              </a:solidFill>
              <a:latin typeface="+mj-lt"/>
            </a:endParaRPr>
          </a:p>
          <a:p>
            <a:pPr algn="ctr">
              <a:defRPr/>
            </a:pPr>
            <a:r>
              <a:rPr lang="ru-RU" i="1" dirty="0">
                <a:solidFill>
                  <a:prstClr val="white"/>
                </a:solidFill>
                <a:latin typeface="+mj-lt"/>
              </a:rPr>
              <a:t>Уровень производительности, в свою очередь, определяет уровень благосостояния, которого может достичь экономика страны</a:t>
            </a:r>
            <a:endParaRPr lang="en-US" i="1" dirty="0">
              <a:solidFill>
                <a:prstClr val="white"/>
              </a:solidFill>
              <a:latin typeface="+mj-lt"/>
            </a:endParaRPr>
          </a:p>
        </p:txBody>
      </p:sp>
    </p:spTree>
    <p:extLst>
      <p:ext uri="{BB962C8B-B14F-4D97-AF65-F5344CB8AC3E}">
        <p14:creationId xmlns:p14="http://schemas.microsoft.com/office/powerpoint/2010/main" val="21243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ru-RU" sz="1800" dirty="0"/>
              <a:t>Индексы и рейтинги конкурентоспособности и качества бизнес-среды</a:t>
            </a:r>
            <a:endParaRPr lang="es-PE" sz="1800" dirty="0"/>
          </a:p>
        </p:txBody>
      </p:sp>
      <p:pic>
        <p:nvPicPr>
          <p:cNvPr id="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2153960"/>
            <a:ext cx="4243227" cy="18238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1468" y="1937936"/>
            <a:ext cx="2039867" cy="20398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9827" y="4486275"/>
            <a:ext cx="1171575"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object 20"/>
          <p:cNvSpPr>
            <a:spLocks noChangeArrowheads="1"/>
          </p:cNvSpPr>
          <p:nvPr/>
        </p:nvSpPr>
        <p:spPr bwMode="auto">
          <a:xfrm>
            <a:off x="8388424" y="6082637"/>
            <a:ext cx="636588" cy="762000"/>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eaLnBrk="1" hangingPunct="1">
              <a:spcBef>
                <a:spcPct val="0"/>
              </a:spcBef>
            </a:pPr>
            <a:endParaRPr lang="en-US" altLang="en-US" dirty="0"/>
          </a:p>
        </p:txBody>
      </p:sp>
      <p:pic>
        <p:nvPicPr>
          <p:cNvPr id="10"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71700" y="4486275"/>
            <a:ext cx="2333625" cy="195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13002" y="4470883"/>
            <a:ext cx="1311325" cy="1955928"/>
          </a:xfrm>
          <a:prstGeom prst="rect">
            <a:avLst/>
          </a:prstGeom>
        </p:spPr>
      </p:pic>
    </p:spTree>
    <p:extLst>
      <p:ext uri="{BB962C8B-B14F-4D97-AF65-F5344CB8AC3E}">
        <p14:creationId xmlns:p14="http://schemas.microsoft.com/office/powerpoint/2010/main" val="1061401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ru-RU" sz="2000" dirty="0"/>
              <a:t>Глобальный отчет о конкурентоспособности</a:t>
            </a:r>
            <a:r>
              <a:rPr lang="en-US" sz="2000" dirty="0"/>
              <a:t>: </a:t>
            </a:r>
            <a:r>
              <a:rPr lang="ru-RU" sz="2000" dirty="0"/>
              <a:t>основные характеристики</a:t>
            </a:r>
            <a:endParaRPr lang="es-PE" sz="2000" dirty="0"/>
          </a:p>
        </p:txBody>
      </p:sp>
      <p:sp>
        <p:nvSpPr>
          <p:cNvPr id="3" name="Marcador de contenido 2"/>
          <p:cNvSpPr>
            <a:spLocks noGrp="1"/>
          </p:cNvSpPr>
          <p:nvPr>
            <p:ph idx="1"/>
          </p:nvPr>
        </p:nvSpPr>
        <p:spPr>
          <a:xfrm>
            <a:off x="497512" y="1484784"/>
            <a:ext cx="8229600" cy="5373216"/>
          </a:xfrm>
        </p:spPr>
        <p:txBody>
          <a:bodyPr>
            <a:normAutofit/>
          </a:bodyPr>
          <a:lstStyle/>
          <a:p>
            <a:pPr lvl="0">
              <a:buClrTx/>
            </a:pPr>
            <a:r>
              <a:rPr lang="ru-RU" sz="2400" dirty="0">
                <a:solidFill>
                  <a:schemeClr val="accent4">
                    <a:lumMod val="25000"/>
                  </a:schemeClr>
                </a:solidFill>
                <a:latin typeface="Calibri"/>
              </a:rPr>
              <a:t>Сопоставляются показатели </a:t>
            </a:r>
            <a:r>
              <a:rPr lang="en-US" sz="2400" dirty="0">
                <a:solidFill>
                  <a:schemeClr val="accent4">
                    <a:lumMod val="25000"/>
                  </a:schemeClr>
                </a:solidFill>
                <a:latin typeface="Calibri"/>
              </a:rPr>
              <a:t>144 </a:t>
            </a:r>
            <a:r>
              <a:rPr lang="ru-RU" sz="2400" dirty="0">
                <a:solidFill>
                  <a:schemeClr val="accent4">
                    <a:lumMod val="25000"/>
                  </a:schemeClr>
                </a:solidFill>
                <a:latin typeface="Calibri"/>
              </a:rPr>
              <a:t>стран</a:t>
            </a:r>
            <a:r>
              <a:rPr lang="en-US" sz="2400" dirty="0">
                <a:solidFill>
                  <a:schemeClr val="accent4">
                    <a:lumMod val="25000"/>
                  </a:schemeClr>
                </a:solidFill>
                <a:latin typeface="Calibri"/>
              </a:rPr>
              <a:t> </a:t>
            </a:r>
          </a:p>
          <a:p>
            <a:pPr lvl="0">
              <a:buClrTx/>
            </a:pPr>
            <a:r>
              <a:rPr lang="en-US" sz="2400" dirty="0">
                <a:solidFill>
                  <a:schemeClr val="accent4">
                    <a:lumMod val="25000"/>
                  </a:schemeClr>
                </a:solidFill>
                <a:latin typeface="Calibri"/>
              </a:rPr>
              <a:t>160 </a:t>
            </a:r>
            <a:r>
              <a:rPr lang="ru-RU" sz="2400" dirty="0">
                <a:solidFill>
                  <a:schemeClr val="accent4">
                    <a:lumMod val="25000"/>
                  </a:schemeClr>
                </a:solidFill>
                <a:latin typeface="Calibri"/>
              </a:rPr>
              <a:t>организаций-партнеров</a:t>
            </a:r>
            <a:endParaRPr lang="en-US" sz="2400" dirty="0">
              <a:solidFill>
                <a:schemeClr val="accent4">
                  <a:lumMod val="25000"/>
                </a:schemeClr>
              </a:solidFill>
              <a:latin typeface="Calibri"/>
            </a:endParaRPr>
          </a:p>
          <a:p>
            <a:pPr lvl="0">
              <a:buClrTx/>
            </a:pPr>
            <a:r>
              <a:rPr lang="ru-RU" sz="2400" dirty="0">
                <a:solidFill>
                  <a:schemeClr val="accent4">
                    <a:lumMod val="25000"/>
                  </a:schemeClr>
                </a:solidFill>
                <a:latin typeface="Calibri"/>
              </a:rPr>
              <a:t>Основывается на теории М. Портера</a:t>
            </a:r>
            <a:endParaRPr lang="en-US" sz="2400" dirty="0">
              <a:solidFill>
                <a:schemeClr val="accent4">
                  <a:lumMod val="25000"/>
                </a:schemeClr>
              </a:solidFill>
              <a:latin typeface="Calibri"/>
            </a:endParaRPr>
          </a:p>
          <a:p>
            <a:pPr lvl="0">
              <a:buClrTx/>
            </a:pPr>
            <a:r>
              <a:rPr lang="ru-RU" sz="2400" dirty="0">
                <a:solidFill>
                  <a:schemeClr val="accent4">
                    <a:lumMod val="25000"/>
                  </a:schemeClr>
                </a:solidFill>
                <a:latin typeface="Calibri"/>
              </a:rPr>
              <a:t>Разработан Сала-и-Мартином (Колумбийский университет) и </a:t>
            </a:r>
            <a:r>
              <a:rPr lang="ru-RU" sz="2400" dirty="0" err="1">
                <a:solidFill>
                  <a:schemeClr val="accent4">
                    <a:lumMod val="25000"/>
                  </a:schemeClr>
                </a:solidFill>
                <a:latin typeface="Calibri"/>
              </a:rPr>
              <a:t>Артади</a:t>
            </a:r>
            <a:r>
              <a:rPr lang="ru-RU" sz="2400" dirty="0">
                <a:solidFill>
                  <a:schemeClr val="accent4">
                    <a:lumMod val="25000"/>
                  </a:schemeClr>
                </a:solidFill>
                <a:latin typeface="Calibri"/>
              </a:rPr>
              <a:t> (Университет </a:t>
            </a:r>
            <a:r>
              <a:rPr lang="ru-RU" sz="2400" dirty="0" err="1">
                <a:solidFill>
                  <a:schemeClr val="accent4">
                    <a:lumMod val="25000"/>
                  </a:schemeClr>
                </a:solidFill>
                <a:latin typeface="Calibri"/>
              </a:rPr>
              <a:t>Боккони</a:t>
            </a:r>
            <a:r>
              <a:rPr lang="ru-RU" sz="2400" dirty="0">
                <a:solidFill>
                  <a:schemeClr val="accent4">
                    <a:lumMod val="25000"/>
                  </a:schemeClr>
                </a:solidFill>
                <a:latin typeface="Calibri"/>
              </a:rPr>
              <a:t>)</a:t>
            </a:r>
          </a:p>
          <a:p>
            <a:pPr lvl="0">
              <a:buClrTx/>
            </a:pPr>
            <a:r>
              <a:rPr lang="ru-RU" sz="2400" dirty="0">
                <a:solidFill>
                  <a:schemeClr val="accent4">
                    <a:lumMod val="25000"/>
                  </a:schemeClr>
                </a:solidFill>
                <a:latin typeface="Calibri"/>
              </a:rPr>
              <a:t>Используется Индекс 100</a:t>
            </a:r>
            <a:endParaRPr lang="en-US" sz="2400" dirty="0">
              <a:solidFill>
                <a:schemeClr val="accent4">
                  <a:lumMod val="25000"/>
                </a:schemeClr>
              </a:solidFill>
              <a:latin typeface="Calibri"/>
            </a:endParaRPr>
          </a:p>
          <a:p>
            <a:pPr lvl="0">
              <a:buClrTx/>
            </a:pPr>
            <a:r>
              <a:rPr lang="ru-RU" sz="2400" dirty="0">
                <a:solidFill>
                  <a:schemeClr val="accent4">
                    <a:lumMod val="25000"/>
                  </a:schemeClr>
                </a:solidFill>
                <a:latin typeface="Calibri"/>
              </a:rPr>
              <a:t>Является средневзвешенным показателем множества различных компонентов</a:t>
            </a:r>
            <a:endParaRPr lang="en-US" sz="2400" dirty="0">
              <a:solidFill>
                <a:schemeClr val="accent4">
                  <a:lumMod val="25000"/>
                </a:schemeClr>
              </a:solidFill>
              <a:latin typeface="Calibri"/>
            </a:endParaRPr>
          </a:p>
          <a:p>
            <a:pPr lvl="0">
              <a:buClrTx/>
            </a:pPr>
            <a:r>
              <a:rPr lang="ru-RU" sz="2400" dirty="0">
                <a:solidFill>
                  <a:schemeClr val="accent4">
                    <a:lumMod val="25000"/>
                  </a:schemeClr>
                </a:solidFill>
                <a:latin typeface="Calibri"/>
              </a:rPr>
              <a:t>Все компоненты разделены на </a:t>
            </a:r>
            <a:r>
              <a:rPr lang="en-US" sz="2400" dirty="0">
                <a:solidFill>
                  <a:schemeClr val="accent4">
                    <a:lumMod val="25000"/>
                  </a:schemeClr>
                </a:solidFill>
                <a:latin typeface="Calibri"/>
              </a:rPr>
              <a:t>12 </a:t>
            </a:r>
            <a:r>
              <a:rPr lang="ru-RU" sz="2400" dirty="0">
                <a:solidFill>
                  <a:schemeClr val="accent4">
                    <a:lumMod val="25000"/>
                  </a:schemeClr>
                </a:solidFill>
                <a:latin typeface="Calibri"/>
              </a:rPr>
              <a:t>групп</a:t>
            </a:r>
            <a:r>
              <a:rPr lang="en-US" sz="2400" dirty="0">
                <a:solidFill>
                  <a:schemeClr val="accent4">
                    <a:lumMod val="25000"/>
                  </a:schemeClr>
                </a:solidFill>
                <a:latin typeface="Calibri"/>
              </a:rPr>
              <a:t> </a:t>
            </a:r>
          </a:p>
        </p:txBody>
      </p:sp>
      <p:sp>
        <p:nvSpPr>
          <p:cNvPr id="4" name="object 20"/>
          <p:cNvSpPr>
            <a:spLocks noChangeArrowheads="1"/>
          </p:cNvSpPr>
          <p:nvPr/>
        </p:nvSpPr>
        <p:spPr bwMode="auto">
          <a:xfrm>
            <a:off x="8388424" y="6082637"/>
            <a:ext cx="636588" cy="762000"/>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eaLnBrk="1" hangingPunct="1">
              <a:spcBef>
                <a:spcPct val="0"/>
              </a:spcBef>
            </a:pPr>
            <a:endParaRPr lang="en-US" altLang="en-US" dirty="0"/>
          </a:p>
        </p:txBody>
      </p:sp>
    </p:spTree>
    <p:extLst>
      <p:ext uri="{BB962C8B-B14F-4D97-AF65-F5344CB8AC3E}">
        <p14:creationId xmlns:p14="http://schemas.microsoft.com/office/powerpoint/2010/main" val="3668248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ru-RU" sz="2000" dirty="0"/>
              <a:t>Глобальный отчет о конкурентоспособности</a:t>
            </a:r>
            <a:r>
              <a:rPr lang="en-US" sz="2000" dirty="0"/>
              <a:t>: </a:t>
            </a:r>
            <a:r>
              <a:rPr lang="ru-RU" sz="2000" dirty="0"/>
              <a:t>использованные данные</a:t>
            </a:r>
            <a:endParaRPr lang="es-PE" sz="2000" dirty="0"/>
          </a:p>
        </p:txBody>
      </p:sp>
      <p:sp>
        <p:nvSpPr>
          <p:cNvPr id="3" name="Marcador de contenido 2"/>
          <p:cNvSpPr>
            <a:spLocks noGrp="1"/>
          </p:cNvSpPr>
          <p:nvPr>
            <p:ph idx="1"/>
          </p:nvPr>
        </p:nvSpPr>
        <p:spPr>
          <a:xfrm>
            <a:off x="421196" y="1741856"/>
            <a:ext cx="8229600" cy="4857403"/>
          </a:xfrm>
        </p:spPr>
        <p:txBody>
          <a:bodyPr>
            <a:normAutofit/>
          </a:bodyPr>
          <a:lstStyle/>
          <a:p>
            <a:r>
              <a:rPr lang="ru-RU" sz="2400" dirty="0"/>
              <a:t>Статистические данные, получаемые от международных общественных организаций и частных фирм</a:t>
            </a:r>
            <a:endParaRPr lang="es-PE" sz="2400" dirty="0"/>
          </a:p>
          <a:p>
            <a:pPr marL="0" indent="0">
              <a:buNone/>
            </a:pPr>
            <a:endParaRPr lang="ru-RU" sz="2400" dirty="0"/>
          </a:p>
          <a:p>
            <a:r>
              <a:rPr lang="ru-RU" sz="2400" dirty="0"/>
              <a:t>Опрос мнений руководителей компаний</a:t>
            </a:r>
            <a:endParaRPr lang="en-US" sz="2400" dirty="0"/>
          </a:p>
        </p:txBody>
      </p:sp>
      <p:sp>
        <p:nvSpPr>
          <p:cNvPr id="4" name="object 20"/>
          <p:cNvSpPr>
            <a:spLocks noChangeArrowheads="1"/>
          </p:cNvSpPr>
          <p:nvPr/>
        </p:nvSpPr>
        <p:spPr bwMode="auto">
          <a:xfrm>
            <a:off x="8388424" y="6082637"/>
            <a:ext cx="636588" cy="762000"/>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eaLnBrk="1" hangingPunct="1">
              <a:spcBef>
                <a:spcPct val="0"/>
              </a:spcBef>
            </a:pPr>
            <a:endParaRPr lang="en-US" altLang="en-US" dirty="0"/>
          </a:p>
        </p:txBody>
      </p:sp>
      <p:sp>
        <p:nvSpPr>
          <p:cNvPr id="5" name="TextBox 4"/>
          <p:cNvSpPr txBox="1"/>
          <p:nvPr/>
        </p:nvSpPr>
        <p:spPr>
          <a:xfrm>
            <a:off x="611560" y="6381328"/>
            <a:ext cx="5835315" cy="369332"/>
          </a:xfrm>
          <a:prstGeom prst="rect">
            <a:avLst/>
          </a:prstGeom>
          <a:noFill/>
        </p:spPr>
        <p:txBody>
          <a:bodyPr wrap="none" rtlCol="0">
            <a:spAutoFit/>
          </a:bodyPr>
          <a:lstStyle/>
          <a:p>
            <a:r>
              <a:rPr lang="ru-RU" dirty="0">
                <a:solidFill>
                  <a:schemeClr val="accent1"/>
                </a:solidFill>
              </a:rPr>
              <a:t>Более детальная информация</a:t>
            </a:r>
            <a:r>
              <a:rPr lang="en-GB" dirty="0">
                <a:solidFill>
                  <a:schemeClr val="accent1"/>
                </a:solidFill>
              </a:rPr>
              <a:t>: https://www.weforum.org/</a:t>
            </a:r>
          </a:p>
        </p:txBody>
      </p:sp>
    </p:spTree>
    <p:extLst>
      <p:ext uri="{BB962C8B-B14F-4D97-AF65-F5344CB8AC3E}">
        <p14:creationId xmlns:p14="http://schemas.microsoft.com/office/powerpoint/2010/main" val="274166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heme1">
  <a:themeElements>
    <a:clrScheme name="JPO">
      <a:dk1>
        <a:srgbClr val="C6D9F0"/>
      </a:dk1>
      <a:lt1>
        <a:sysClr val="window" lastClr="FFFFFF"/>
      </a:lt1>
      <a:dk2>
        <a:srgbClr val="FFFFFF"/>
      </a:dk2>
      <a:lt2>
        <a:srgbClr val="EEECE1"/>
      </a:lt2>
      <a:accent1>
        <a:srgbClr val="2D67AD"/>
      </a:accent1>
      <a:accent2>
        <a:srgbClr val="000000"/>
      </a:accent2>
      <a:accent3>
        <a:srgbClr val="8DB3E2"/>
      </a:accent3>
      <a:accent4>
        <a:srgbClr val="C6D9F0"/>
      </a:accent4>
      <a:accent5>
        <a:srgbClr val="FFFFFF"/>
      </a:accent5>
      <a:accent6>
        <a:srgbClr val="FFFFFF"/>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1971</TotalTime>
  <Words>1788</Words>
  <Application>Microsoft Office PowerPoint</Application>
  <PresentationFormat>On-screen Show (4:3)</PresentationFormat>
  <Paragraphs>254</Paragraphs>
  <Slides>25</Slides>
  <Notes>9</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Calibri</vt:lpstr>
      <vt:lpstr>Calibri Light</vt:lpstr>
      <vt:lpstr>Tahoma</vt:lpstr>
      <vt:lpstr>Times New Roman</vt:lpstr>
      <vt:lpstr>Verdana</vt:lpstr>
      <vt:lpstr>Wingdings</vt:lpstr>
      <vt:lpstr>Theme1</vt:lpstr>
      <vt:lpstr>PowerPoint Presentation</vt:lpstr>
      <vt:lpstr>Адвокационная и лоббистская деятельность</vt:lpstr>
      <vt:lpstr>Что такое бизнес-среда?</vt:lpstr>
      <vt:lpstr>Конкурентоспособность</vt:lpstr>
      <vt:lpstr>Связь между бизнес-средой, ростом экономики и сокращением бедности</vt:lpstr>
      <vt:lpstr>Что такое конкурентоспособность?</vt:lpstr>
      <vt:lpstr>Индексы и рейтинги конкурентоспособности и качества бизнес-среды</vt:lpstr>
      <vt:lpstr>Глобальный отчет о конкурентоспособности: основные характеристики</vt:lpstr>
      <vt:lpstr>Глобальный отчет о конкурентоспособности: использованные данные</vt:lpstr>
      <vt:lpstr>PowerPoint Presentation</vt:lpstr>
      <vt:lpstr>PowerPoint Presentation</vt:lpstr>
      <vt:lpstr>Согласны ли вы с мнением ведущих предпринимателей Казахстана? Тема для обсуждения</vt:lpstr>
      <vt:lpstr>PowerPoint Presentation</vt:lpstr>
      <vt:lpstr>Согласны ли вы с мнением ведущих предпринимателей Боливии? Тема для обсуждения</vt:lpstr>
      <vt:lpstr>Всемирный банк: «Легкость ведения бизнеса» (Ease of Doing Business)</vt:lpstr>
      <vt:lpstr>Рейтинг «Легкость ведения бизнеса»: основные характеристики</vt:lpstr>
      <vt:lpstr>Рейтинг «Легкость ведения бизнеса»</vt:lpstr>
      <vt:lpstr>Рейтинг «Легкость ведения бизнеса в Казахстане»</vt:lpstr>
      <vt:lpstr>Рейтинг «Легкость ведения бизнеса в Боливии»</vt:lpstr>
      <vt:lpstr>«Благоприятные условия для жизнеспособных предприятий»,  комплект материалов МОТ</vt:lpstr>
      <vt:lpstr>Мы распределили 17 составляющих по 4 аспектам и 5 «контекстам»</vt:lpstr>
      <vt:lpstr>Эквадор: БУЖП</vt:lpstr>
      <vt:lpstr>Эквадор: БУЖП</vt:lpstr>
      <vt:lpstr>В соответствии с принципами содействия жизнеспособным предприятиям создана база данных БУЖП,</vt:lpstr>
      <vt:lpstr>PowerPoint Presentation</vt:lpstr>
    </vt:vector>
  </TitlesOfParts>
  <Company>ITC of the ILO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Cristina Pierini</dc:creator>
  <cp:lastModifiedBy>Alexandra Giordano</cp:lastModifiedBy>
  <cp:revision>218</cp:revision>
  <dcterms:created xsi:type="dcterms:W3CDTF">2014-08-07T13:00:49Z</dcterms:created>
  <dcterms:modified xsi:type="dcterms:W3CDTF">2018-11-21T16:42:11Z</dcterms:modified>
</cp:coreProperties>
</file>