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9"/>
  </p:notesMasterIdLst>
  <p:handoutMasterIdLst>
    <p:handoutMasterId r:id="rId50"/>
  </p:handoutMasterIdLst>
  <p:sldIdLst>
    <p:sldId id="276" r:id="rId2"/>
    <p:sldId id="281" r:id="rId3"/>
    <p:sldId id="282" r:id="rId4"/>
    <p:sldId id="283" r:id="rId5"/>
    <p:sldId id="284" r:id="rId6"/>
    <p:sldId id="285" r:id="rId7"/>
    <p:sldId id="340" r:id="rId8"/>
    <p:sldId id="341" r:id="rId9"/>
    <p:sldId id="342" r:id="rId10"/>
    <p:sldId id="343" r:id="rId11"/>
    <p:sldId id="344" r:id="rId12"/>
    <p:sldId id="345" r:id="rId13"/>
    <p:sldId id="346" r:id="rId14"/>
    <p:sldId id="347" r:id="rId15"/>
    <p:sldId id="348" r:id="rId16"/>
    <p:sldId id="349" r:id="rId17"/>
    <p:sldId id="382" r:id="rId18"/>
    <p:sldId id="383" r:id="rId19"/>
    <p:sldId id="379" r:id="rId20"/>
    <p:sldId id="380" r:id="rId21"/>
    <p:sldId id="381" r:id="rId22"/>
    <p:sldId id="387" r:id="rId23"/>
    <p:sldId id="388" r:id="rId24"/>
    <p:sldId id="389" r:id="rId25"/>
    <p:sldId id="350" r:id="rId26"/>
    <p:sldId id="351" r:id="rId27"/>
    <p:sldId id="353" r:id="rId28"/>
    <p:sldId id="354" r:id="rId29"/>
    <p:sldId id="355" r:id="rId30"/>
    <p:sldId id="356" r:id="rId31"/>
    <p:sldId id="357" r:id="rId32"/>
    <p:sldId id="359" r:id="rId33"/>
    <p:sldId id="360" r:id="rId34"/>
    <p:sldId id="361" r:id="rId35"/>
    <p:sldId id="362" r:id="rId36"/>
    <p:sldId id="363" r:id="rId37"/>
    <p:sldId id="364" r:id="rId38"/>
    <p:sldId id="365" r:id="rId39"/>
    <p:sldId id="367" r:id="rId40"/>
    <p:sldId id="371" r:id="rId41"/>
    <p:sldId id="372" r:id="rId42"/>
    <p:sldId id="373" r:id="rId43"/>
    <p:sldId id="374" r:id="rId44"/>
    <p:sldId id="375" r:id="rId45"/>
    <p:sldId id="376" r:id="rId46"/>
    <p:sldId id="377" r:id="rId47"/>
    <p:sldId id="280" r:id="rId48"/>
  </p:sldIdLst>
  <p:sldSz cx="9144000" cy="6858000" type="screen4x3"/>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81C"/>
    <a:srgbClr val="1F5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84560" autoAdjust="0"/>
  </p:normalViewPr>
  <p:slideViewPr>
    <p:cSldViewPr>
      <p:cViewPr varScale="1">
        <p:scale>
          <a:sx n="94" d="100"/>
          <a:sy n="94" d="100"/>
        </p:scale>
        <p:origin x="183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00F9C-8A68-4718-A785-126DC8407315}" type="doc">
      <dgm:prSet loTypeId="urn:microsoft.com/office/officeart/2005/8/layout/hProcess9" loCatId="process" qsTypeId="urn:microsoft.com/office/officeart/2005/8/quickstyle/simple1" qsCatId="simple" csTypeId="urn:microsoft.com/office/officeart/2005/8/colors/accent1_2" csCatId="accent1" phldr="1"/>
      <dgm:spPr/>
    </dgm:pt>
    <dgm:pt modelId="{AB955ADD-C82C-4E97-BFC2-81F60AACD2B3}">
      <dgm:prSet phldrT="[Texto]"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rtlCol="0"/>
        <a:lstStyle/>
        <a:p>
          <a:pPr rtl="0"/>
          <a:r>
            <a:rPr lang="fr" sz="1400" b="1">
              <a:solidFill>
                <a:schemeClr val="bg1"/>
              </a:solidFill>
              <a:latin typeface="Arial" panose="020B0604020202020204" pitchFamily="34" charset="0"/>
              <a:cs typeface="Arial" panose="020B0604020202020204" pitchFamily="34" charset="0"/>
            </a:rPr>
            <a:t>Plaidoyer</a:t>
          </a:r>
        </a:p>
        <a:p>
          <a:pPr rtl="0"/>
          <a:r>
            <a:rPr lang="fr" sz="1400">
              <a:solidFill>
                <a:schemeClr val="bg1"/>
              </a:solidFill>
              <a:latin typeface="Arial" panose="020B0604020202020204" pitchFamily="34" charset="0"/>
              <a:cs typeface="Arial" panose="020B0604020202020204" pitchFamily="34" charset="0"/>
            </a:rPr>
            <a:t>Toutes les activités visant à influencer les attitudes et les </a:t>
          </a:r>
        </a:p>
        <a:p>
          <a:pPr rtl="0"/>
          <a:r>
            <a:rPr lang="fr" sz="1400">
              <a:solidFill>
                <a:schemeClr val="bg1"/>
              </a:solidFill>
              <a:latin typeface="Arial" panose="020B0604020202020204" pitchFamily="34" charset="0"/>
              <a:cs typeface="Arial" panose="020B0604020202020204" pitchFamily="34" charset="0"/>
            </a:rPr>
            <a:t>politiques... et non seulement – ou même – le lobbying</a:t>
          </a:r>
          <a:endParaRPr lang="es-PE" sz="1400" b="1" dirty="0">
            <a:latin typeface="Arial" panose="020B0604020202020204" pitchFamily="34" charset="0"/>
            <a:cs typeface="Arial" panose="020B0604020202020204" pitchFamily="34" charset="0"/>
          </a:endParaRPr>
        </a:p>
      </dgm:t>
    </dgm:pt>
    <dgm:pt modelId="{16093F00-FB7C-496F-863A-9FDC297998F5}" type="parTrans" cxnId="{A7EB6971-7420-4E43-AE29-A826761D4737}">
      <dgm:prSet/>
      <dgm:spPr/>
      <dgm:t>
        <a:bodyPr rtlCol="0"/>
        <a:lstStyle/>
        <a:p>
          <a:pPr rtl="0"/>
          <a:endParaRPr lang="es-PE"/>
        </a:p>
      </dgm:t>
    </dgm:pt>
    <dgm:pt modelId="{FB6C297F-E26C-45FA-80C9-8970B0BC5845}" type="sibTrans" cxnId="{A7EB6971-7420-4E43-AE29-A826761D4737}">
      <dgm:prSet/>
      <dgm:spPr/>
      <dgm:t>
        <a:bodyPr rtlCol="0"/>
        <a:lstStyle/>
        <a:p>
          <a:pPr rtl="0"/>
          <a:endParaRPr lang="es-PE"/>
        </a:p>
      </dgm:t>
    </dgm:pt>
    <dgm:pt modelId="{2A64D311-EB98-44FF-81F8-0EAB78B41E48}">
      <dgm:prSet phldrT="[Texto]"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rtlCol="0"/>
        <a:lstStyle/>
        <a:p>
          <a:pPr rtl="0"/>
          <a:r>
            <a:rPr lang="fr" sz="1400" b="1">
              <a:solidFill>
                <a:schemeClr val="bg1"/>
              </a:solidFill>
              <a:latin typeface="Arial" panose="020B0604020202020204" pitchFamily="34" charset="0"/>
              <a:cs typeface="Arial" panose="020B0604020202020204" pitchFamily="34" charset="0"/>
            </a:rPr>
            <a:t>Lobbying</a:t>
          </a:r>
        </a:p>
        <a:p>
          <a:pPr rtl="0"/>
          <a:r>
            <a:rPr lang="fr" sz="1400">
              <a:solidFill>
                <a:schemeClr val="bg1"/>
              </a:solidFill>
              <a:latin typeface="Arial" panose="020B0604020202020204" pitchFamily="34" charset="0"/>
              <a:cs typeface="Arial" panose="020B0604020202020204" pitchFamily="34" charset="0"/>
            </a:rPr>
            <a:t>Un outil clé pour le plaidoyer</a:t>
          </a:r>
        </a:p>
        <a:p>
          <a:pPr rtl="0"/>
          <a:r>
            <a:rPr lang="fr" sz="1400">
              <a:solidFill>
                <a:schemeClr val="bg1"/>
              </a:solidFill>
              <a:latin typeface="Arial" panose="020B0604020202020204" pitchFamily="34" charset="0"/>
              <a:cs typeface="Arial" panose="020B0604020202020204" pitchFamily="34" charset="0"/>
            </a:rPr>
            <a:t>... des activités spécifiques visant à amener les décideurs à prendre une position spécifique sur un problème spécifique. </a:t>
          </a:r>
          <a:endParaRPr lang="es-PE" sz="1400" b="1" dirty="0">
            <a:latin typeface="Arial" panose="020B0604020202020204" pitchFamily="34" charset="0"/>
            <a:cs typeface="Arial" panose="020B0604020202020204" pitchFamily="34" charset="0"/>
          </a:endParaRPr>
        </a:p>
      </dgm:t>
    </dgm:pt>
    <dgm:pt modelId="{A440E1D6-DB32-49A9-9104-3BE360B5B76D}" type="parTrans" cxnId="{4F4B2A1E-1601-4D07-BD59-569AC9408BF8}">
      <dgm:prSet/>
      <dgm:spPr/>
      <dgm:t>
        <a:bodyPr rtlCol="0"/>
        <a:lstStyle/>
        <a:p>
          <a:pPr rtl="0"/>
          <a:endParaRPr lang="es-PE"/>
        </a:p>
      </dgm:t>
    </dgm:pt>
    <dgm:pt modelId="{D183ADD8-D6ED-4DF0-BED2-64175C6FBE3A}" type="sibTrans" cxnId="{4F4B2A1E-1601-4D07-BD59-569AC9408BF8}">
      <dgm:prSet/>
      <dgm:spPr/>
      <dgm:t>
        <a:bodyPr rtlCol="0"/>
        <a:lstStyle/>
        <a:p>
          <a:pPr rtl="0"/>
          <a:endParaRPr lang="es-PE"/>
        </a:p>
      </dgm:t>
    </dgm:pt>
    <dgm:pt modelId="{233847CA-2980-48D6-A40A-A59DD45418CE}" type="pres">
      <dgm:prSet presAssocID="{DE600F9C-8A68-4718-A785-126DC8407315}" presName="CompostProcess" presStyleCnt="0">
        <dgm:presLayoutVars>
          <dgm:dir/>
          <dgm:resizeHandles val="exact"/>
        </dgm:presLayoutVars>
      </dgm:prSet>
      <dgm:spPr/>
    </dgm:pt>
    <dgm:pt modelId="{92390FE8-BCDA-47C0-9B44-2B3FBF78CA2F}" type="pres">
      <dgm:prSet presAssocID="{DE600F9C-8A68-4718-A785-126DC8407315}" presName="arrow" presStyleLbl="bgShp" presStyleIdx="0" presStyleCnt="1"/>
      <dgm:spPr/>
    </dgm:pt>
    <dgm:pt modelId="{715F6948-0BE7-433D-9AC5-833B1D660BEF}" type="pres">
      <dgm:prSet presAssocID="{DE600F9C-8A68-4718-A785-126DC8407315}" presName="linearProcess" presStyleCnt="0"/>
      <dgm:spPr/>
    </dgm:pt>
    <dgm:pt modelId="{69AC720E-1A33-45D6-B80D-95C3669FB609}" type="pres">
      <dgm:prSet presAssocID="{AB955ADD-C82C-4E97-BFC2-81F60AACD2B3}" presName="textNode" presStyleLbl="node1" presStyleIdx="0" presStyleCnt="2">
        <dgm:presLayoutVars>
          <dgm:bulletEnabled val="1"/>
        </dgm:presLayoutVars>
      </dgm:prSet>
      <dgm:spPr/>
      <dgm:t>
        <a:bodyPr rtlCol="0"/>
        <a:lstStyle/>
        <a:p>
          <a:pPr rtl="0"/>
          <a:endParaRPr lang="es-PE"/>
        </a:p>
      </dgm:t>
    </dgm:pt>
    <dgm:pt modelId="{CE2BF366-6FFC-4D50-85E4-E25F0F565D90}" type="pres">
      <dgm:prSet presAssocID="{FB6C297F-E26C-45FA-80C9-8970B0BC5845}" presName="sibTrans" presStyleCnt="0"/>
      <dgm:spPr/>
    </dgm:pt>
    <dgm:pt modelId="{E2F41D2E-CBE3-4FF7-8DA7-E87C046A1E7B}" type="pres">
      <dgm:prSet presAssocID="{2A64D311-EB98-44FF-81F8-0EAB78B41E48}" presName="textNode" presStyleLbl="node1" presStyleIdx="1" presStyleCnt="2" custLinFactNeighborY="-1619">
        <dgm:presLayoutVars>
          <dgm:bulletEnabled val="1"/>
        </dgm:presLayoutVars>
      </dgm:prSet>
      <dgm:spPr/>
      <dgm:t>
        <a:bodyPr rtlCol="0"/>
        <a:lstStyle/>
        <a:p>
          <a:pPr rtl="0"/>
          <a:endParaRPr lang="es-PE"/>
        </a:p>
      </dgm:t>
    </dgm:pt>
  </dgm:ptLst>
  <dgm:cxnLst>
    <dgm:cxn modelId="{4F4B2A1E-1601-4D07-BD59-569AC9408BF8}" srcId="{DE600F9C-8A68-4718-A785-126DC8407315}" destId="{2A64D311-EB98-44FF-81F8-0EAB78B41E48}" srcOrd="1" destOrd="0" parTransId="{A440E1D6-DB32-49A9-9104-3BE360B5B76D}" sibTransId="{D183ADD8-D6ED-4DF0-BED2-64175C6FBE3A}"/>
    <dgm:cxn modelId="{2F9E7D13-BB35-414B-8A27-2D7926CFFA58}" type="presOf" srcId="{DE600F9C-8A68-4718-A785-126DC8407315}" destId="{233847CA-2980-48D6-A40A-A59DD45418CE}" srcOrd="0" destOrd="0" presId="urn:microsoft.com/office/officeart/2005/8/layout/hProcess9"/>
    <dgm:cxn modelId="{A7EB6971-7420-4E43-AE29-A826761D4737}" srcId="{DE600F9C-8A68-4718-A785-126DC8407315}" destId="{AB955ADD-C82C-4E97-BFC2-81F60AACD2B3}" srcOrd="0" destOrd="0" parTransId="{16093F00-FB7C-496F-863A-9FDC297998F5}" sibTransId="{FB6C297F-E26C-45FA-80C9-8970B0BC5845}"/>
    <dgm:cxn modelId="{F8DE1C09-E4D5-4425-B0E2-07FE723B79BB}" type="presOf" srcId="{2A64D311-EB98-44FF-81F8-0EAB78B41E48}" destId="{E2F41D2E-CBE3-4FF7-8DA7-E87C046A1E7B}" srcOrd="0" destOrd="0" presId="urn:microsoft.com/office/officeart/2005/8/layout/hProcess9"/>
    <dgm:cxn modelId="{01CB8020-DF03-4AC3-AEF3-5B0467E85383}" type="presOf" srcId="{AB955ADD-C82C-4E97-BFC2-81F60AACD2B3}" destId="{69AC720E-1A33-45D6-B80D-95C3669FB609}" srcOrd="0" destOrd="0" presId="urn:microsoft.com/office/officeart/2005/8/layout/hProcess9"/>
    <dgm:cxn modelId="{49D5E0F1-7A5D-4507-A939-67B61B81200E}" type="presParOf" srcId="{233847CA-2980-48D6-A40A-A59DD45418CE}" destId="{92390FE8-BCDA-47C0-9B44-2B3FBF78CA2F}" srcOrd="0" destOrd="0" presId="urn:microsoft.com/office/officeart/2005/8/layout/hProcess9"/>
    <dgm:cxn modelId="{40934F4E-211F-4E7F-975F-806873985E91}" type="presParOf" srcId="{233847CA-2980-48D6-A40A-A59DD45418CE}" destId="{715F6948-0BE7-433D-9AC5-833B1D660BEF}" srcOrd="1" destOrd="0" presId="urn:microsoft.com/office/officeart/2005/8/layout/hProcess9"/>
    <dgm:cxn modelId="{691C2251-B698-4155-9233-865180569460}" type="presParOf" srcId="{715F6948-0BE7-433D-9AC5-833B1D660BEF}" destId="{69AC720E-1A33-45D6-B80D-95C3669FB609}" srcOrd="0" destOrd="0" presId="urn:microsoft.com/office/officeart/2005/8/layout/hProcess9"/>
    <dgm:cxn modelId="{D0848BDA-9CF7-48CD-AC8C-166527EDE77F}" type="presParOf" srcId="{715F6948-0BE7-433D-9AC5-833B1D660BEF}" destId="{CE2BF366-6FFC-4D50-85E4-E25F0F565D90}" srcOrd="1" destOrd="0" presId="urn:microsoft.com/office/officeart/2005/8/layout/hProcess9"/>
    <dgm:cxn modelId="{B2C4241D-9F23-424F-8369-AD1710B188F8}" type="presParOf" srcId="{715F6948-0BE7-433D-9AC5-833B1D660BEF}" destId="{E2F41D2E-CBE3-4FF7-8DA7-E87C046A1E7B}"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90FE8-BCDA-47C0-9B44-2B3FBF78CA2F}">
      <dsp:nvSpPr>
        <dsp:cNvPr id="0" name=""/>
        <dsp:cNvSpPr/>
      </dsp:nvSpPr>
      <dsp:spPr>
        <a:xfrm>
          <a:off x="445697" y="0"/>
          <a:ext cx="5051239" cy="29818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C720E-1A33-45D6-B80D-95C3669FB609}">
      <dsp:nvSpPr>
        <dsp:cNvPr id="0" name=""/>
        <dsp:cNvSpPr/>
      </dsp:nvSpPr>
      <dsp:spPr>
        <a:xfrm>
          <a:off x="3500" y="894555"/>
          <a:ext cx="2881637" cy="1192740"/>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rtlCol="0" anchor="ctr" anchorCtr="0">
          <a:noAutofit/>
        </a:bodyPr>
        <a:lstStyle/>
        <a:p>
          <a:pPr lvl="0" algn="ctr" defTabSz="622300" rtl="0">
            <a:lnSpc>
              <a:spcPct val="90000"/>
            </a:lnSpc>
            <a:spcBef>
              <a:spcPct val="0"/>
            </a:spcBef>
            <a:spcAft>
              <a:spcPct val="35000"/>
            </a:spcAft>
          </a:pPr>
          <a:r>
            <a:rPr lang="fr" sz="1400" b="1" kern="1200">
              <a:solidFill>
                <a:schemeClr val="bg1"/>
              </a:solidFill>
              <a:latin typeface="Arial" panose="020B0604020202020204" pitchFamily="34" charset="0"/>
              <a:cs typeface="Arial" panose="020B0604020202020204" pitchFamily="34" charset="0"/>
            </a:rPr>
            <a:t>Plaidoyer</a:t>
          </a:r>
        </a:p>
        <a:p>
          <a:pPr lvl="0" algn="ctr" defTabSz="622300" rtl="0">
            <a:lnSpc>
              <a:spcPct val="90000"/>
            </a:lnSpc>
            <a:spcBef>
              <a:spcPct val="0"/>
            </a:spcBef>
            <a:spcAft>
              <a:spcPct val="35000"/>
            </a:spcAft>
          </a:pPr>
          <a:r>
            <a:rPr lang="fr" sz="1400" kern="1200">
              <a:solidFill>
                <a:schemeClr val="bg1"/>
              </a:solidFill>
              <a:latin typeface="Arial" panose="020B0604020202020204" pitchFamily="34" charset="0"/>
              <a:cs typeface="Arial" panose="020B0604020202020204" pitchFamily="34" charset="0"/>
            </a:rPr>
            <a:t>Toutes les activités visant à influencer les attitudes et les </a:t>
          </a:r>
        </a:p>
        <a:p>
          <a:pPr lvl="0" algn="ctr" defTabSz="622300" rtl="0">
            <a:lnSpc>
              <a:spcPct val="90000"/>
            </a:lnSpc>
            <a:spcBef>
              <a:spcPct val="0"/>
            </a:spcBef>
            <a:spcAft>
              <a:spcPct val="35000"/>
            </a:spcAft>
          </a:pPr>
          <a:r>
            <a:rPr lang="fr" sz="1400" kern="1200">
              <a:solidFill>
                <a:schemeClr val="bg1"/>
              </a:solidFill>
              <a:latin typeface="Arial" panose="020B0604020202020204" pitchFamily="34" charset="0"/>
              <a:cs typeface="Arial" panose="020B0604020202020204" pitchFamily="34" charset="0"/>
            </a:rPr>
            <a:t>politiques... et non seulement – ou même – le lobbying</a:t>
          </a:r>
          <a:endParaRPr lang="es-PE" sz="1400" b="1" kern="1200" dirty="0">
            <a:latin typeface="Arial" panose="020B0604020202020204" pitchFamily="34" charset="0"/>
            <a:cs typeface="Arial" panose="020B0604020202020204" pitchFamily="34" charset="0"/>
          </a:endParaRPr>
        </a:p>
      </dsp:txBody>
      <dsp:txXfrm>
        <a:off x="61725" y="952780"/>
        <a:ext cx="2765187" cy="1076290"/>
      </dsp:txXfrm>
    </dsp:sp>
    <dsp:sp modelId="{E2F41D2E-CBE3-4FF7-8DA7-E87C046A1E7B}">
      <dsp:nvSpPr>
        <dsp:cNvPr id="0" name=""/>
        <dsp:cNvSpPr/>
      </dsp:nvSpPr>
      <dsp:spPr>
        <a:xfrm>
          <a:off x="3057497" y="875244"/>
          <a:ext cx="2881637" cy="1192740"/>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rtlCol="0" anchor="ctr" anchorCtr="0">
          <a:noAutofit/>
        </a:bodyPr>
        <a:lstStyle/>
        <a:p>
          <a:pPr lvl="0" algn="ctr" defTabSz="622300" rtl="0">
            <a:lnSpc>
              <a:spcPct val="90000"/>
            </a:lnSpc>
            <a:spcBef>
              <a:spcPct val="0"/>
            </a:spcBef>
            <a:spcAft>
              <a:spcPct val="35000"/>
            </a:spcAft>
          </a:pPr>
          <a:r>
            <a:rPr lang="fr" sz="1400" b="1" kern="1200">
              <a:solidFill>
                <a:schemeClr val="bg1"/>
              </a:solidFill>
              <a:latin typeface="Arial" panose="020B0604020202020204" pitchFamily="34" charset="0"/>
              <a:cs typeface="Arial" panose="020B0604020202020204" pitchFamily="34" charset="0"/>
            </a:rPr>
            <a:t>Lobbying</a:t>
          </a:r>
        </a:p>
        <a:p>
          <a:pPr lvl="0" algn="ctr" defTabSz="622300" rtl="0">
            <a:lnSpc>
              <a:spcPct val="90000"/>
            </a:lnSpc>
            <a:spcBef>
              <a:spcPct val="0"/>
            </a:spcBef>
            <a:spcAft>
              <a:spcPct val="35000"/>
            </a:spcAft>
          </a:pPr>
          <a:r>
            <a:rPr lang="fr" sz="1400" kern="1200">
              <a:solidFill>
                <a:schemeClr val="bg1"/>
              </a:solidFill>
              <a:latin typeface="Arial" panose="020B0604020202020204" pitchFamily="34" charset="0"/>
              <a:cs typeface="Arial" panose="020B0604020202020204" pitchFamily="34" charset="0"/>
            </a:rPr>
            <a:t>Un outil clé pour le plaidoyer</a:t>
          </a:r>
        </a:p>
        <a:p>
          <a:pPr lvl="0" algn="ctr" defTabSz="622300" rtl="0">
            <a:lnSpc>
              <a:spcPct val="90000"/>
            </a:lnSpc>
            <a:spcBef>
              <a:spcPct val="0"/>
            </a:spcBef>
            <a:spcAft>
              <a:spcPct val="35000"/>
            </a:spcAft>
          </a:pPr>
          <a:r>
            <a:rPr lang="fr" sz="1400" kern="1200">
              <a:solidFill>
                <a:schemeClr val="bg1"/>
              </a:solidFill>
              <a:latin typeface="Arial" panose="020B0604020202020204" pitchFamily="34" charset="0"/>
              <a:cs typeface="Arial" panose="020B0604020202020204" pitchFamily="34" charset="0"/>
            </a:rPr>
            <a:t>... des activités spécifiques visant à amener les décideurs à prendre une position spécifique sur un problème spécifique. </a:t>
          </a:r>
          <a:endParaRPr lang="es-PE" sz="1400" b="1" kern="1200" dirty="0">
            <a:latin typeface="Arial" panose="020B0604020202020204" pitchFamily="34" charset="0"/>
            <a:cs typeface="Arial" panose="020B0604020202020204" pitchFamily="34" charset="0"/>
          </a:endParaRPr>
        </a:p>
      </dsp:txBody>
      <dsp:txXfrm>
        <a:off x="3115722" y="933469"/>
        <a:ext cx="2765187" cy="10762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r>
              <a:rPr lang="cs-CZ" smtClean="0"/>
              <a:t>24.09.2018</a:t>
            </a:r>
            <a:endParaRPr lang="cs-C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BE9F1BB-7937-4EAC-9BEF-79D905C1AD2A}" type="slidenum">
              <a:rPr lang="cs-CZ" smtClean="0"/>
              <a:t>‹#›</a:t>
            </a:fld>
            <a:endParaRPr lang="cs-CZ"/>
          </a:p>
        </p:txBody>
      </p:sp>
    </p:spTree>
    <p:extLst>
      <p:ext uri="{BB962C8B-B14F-4D97-AF65-F5344CB8AC3E}">
        <p14:creationId xmlns:p14="http://schemas.microsoft.com/office/powerpoint/2010/main" val="222662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r>
              <a:rPr lang="en-GB" smtClean="0"/>
              <a:t>24/09/2018</a:t>
            </a:r>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491BB93F-D445-47D8-A284-AD967FE4B214}" type="slidenum">
              <a:rPr lang="en-GB" smtClean="0"/>
              <a:t>‹#›</a:t>
            </a:fld>
            <a:endParaRPr lang="en-GB" dirty="0"/>
          </a:p>
        </p:txBody>
      </p:sp>
    </p:spTree>
    <p:extLst>
      <p:ext uri="{BB962C8B-B14F-4D97-AF65-F5344CB8AC3E}">
        <p14:creationId xmlns:p14="http://schemas.microsoft.com/office/powerpoint/2010/main" val="78794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491BB93F-D445-47D8-A284-AD967FE4B214}" type="slidenum">
              <a:rPr lang="en-GB" smtClean="0"/>
              <a:t>1</a:t>
            </a:fld>
            <a:endParaRPr lang="en-GB" dirty="0"/>
          </a:p>
        </p:txBody>
      </p:sp>
    </p:spTree>
    <p:extLst>
      <p:ext uri="{BB962C8B-B14F-4D97-AF65-F5344CB8AC3E}">
        <p14:creationId xmlns:p14="http://schemas.microsoft.com/office/powerpoint/2010/main" val="313395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491BB93F-D445-47D8-A284-AD967FE4B214}" type="slidenum">
              <a:rPr lang="en-GB" smtClean="0"/>
              <a:t>5</a:t>
            </a:fld>
            <a:endParaRPr lang="en-GB" dirty="0"/>
          </a:p>
        </p:txBody>
      </p:sp>
    </p:spTree>
    <p:extLst>
      <p:ext uri="{BB962C8B-B14F-4D97-AF65-F5344CB8AC3E}">
        <p14:creationId xmlns:p14="http://schemas.microsoft.com/office/powerpoint/2010/main" val="3828243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PE" dirty="0"/>
          </a:p>
        </p:txBody>
      </p:sp>
      <p:sp>
        <p:nvSpPr>
          <p:cNvPr id="4" name="Marcador de número de diapositiva 3"/>
          <p:cNvSpPr>
            <a:spLocks noGrp="1"/>
          </p:cNvSpPr>
          <p:nvPr>
            <p:ph type="sldNum" sz="quarter" idx="10"/>
          </p:nvPr>
        </p:nvSpPr>
        <p:spPr/>
        <p:txBody>
          <a:bodyPr rtlCol="0"/>
          <a:lstStyle/>
          <a:p>
            <a:pPr rtl="0"/>
            <a:fld id="{491BB93F-D445-47D8-A284-AD967FE4B214}" type="slidenum">
              <a:rPr lang="en-GB" smtClean="0"/>
              <a:t>6</a:t>
            </a:fld>
            <a:endParaRPr lang="en-GB" dirty="0"/>
          </a:p>
        </p:txBody>
      </p:sp>
    </p:spTree>
    <p:extLst>
      <p:ext uri="{BB962C8B-B14F-4D97-AF65-F5344CB8AC3E}">
        <p14:creationId xmlns:p14="http://schemas.microsoft.com/office/powerpoint/2010/main" val="396894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A263888D-BF2F-4E5E-B543-76EBEFFCA2CC}" type="slidenum">
              <a:rPr lang="en-US" smtClean="0"/>
              <a:t>8</a:t>
            </a:fld>
            <a:endParaRPr lang="en-US"/>
          </a:p>
        </p:txBody>
      </p:sp>
    </p:spTree>
    <p:extLst>
      <p:ext uri="{BB962C8B-B14F-4D97-AF65-F5344CB8AC3E}">
        <p14:creationId xmlns:p14="http://schemas.microsoft.com/office/powerpoint/2010/main" val="129242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dirty="0" smtClean="0"/>
              <a:t>Plus de </a:t>
            </a:r>
            <a:r>
              <a:rPr lang="en-US" dirty="0" err="1" smtClean="0"/>
              <a:t>membres</a:t>
            </a:r>
            <a:endParaRPr lang="en-US" dirty="0" smtClean="0"/>
          </a:p>
          <a:p>
            <a:pPr rtl="0"/>
            <a:r>
              <a:rPr lang="en-US" dirty="0" smtClean="0"/>
              <a:t>Services </a:t>
            </a:r>
            <a:r>
              <a:rPr lang="en-US" dirty="0" err="1" smtClean="0"/>
              <a:t>renouvelés</a:t>
            </a:r>
            <a:r>
              <a:rPr lang="en-US" baseline="0" dirty="0" smtClean="0"/>
              <a:t> </a:t>
            </a:r>
            <a:r>
              <a:rPr lang="en-US" baseline="0" dirty="0" err="1" smtClean="0"/>
              <a:t>ou</a:t>
            </a:r>
            <a:r>
              <a:rPr lang="en-US" baseline="0" dirty="0" smtClean="0"/>
              <a:t> </a:t>
            </a:r>
            <a:r>
              <a:rPr lang="en-US" baseline="0" dirty="0" err="1" smtClean="0"/>
              <a:t>améliorés</a:t>
            </a:r>
            <a:endParaRPr lang="en-US" baseline="0" dirty="0" smtClean="0"/>
          </a:p>
          <a:p>
            <a:pPr rtl="0"/>
            <a:r>
              <a:rPr lang="en-US" baseline="0" dirty="0" smtClean="0"/>
              <a:t>Plus de </a:t>
            </a:r>
            <a:r>
              <a:rPr lang="en-US" baseline="0" dirty="0" err="1" smtClean="0"/>
              <a:t>membres</a:t>
            </a:r>
            <a:endParaRPr lang="en-US" baseline="0" dirty="0" smtClean="0"/>
          </a:p>
          <a:p>
            <a:pPr rtl="0"/>
            <a:r>
              <a:rPr lang="en-US" baseline="0" dirty="0" smtClean="0"/>
              <a:t>Plus de </a:t>
            </a:r>
            <a:r>
              <a:rPr lang="en-US" baseline="0" dirty="0" err="1" smtClean="0"/>
              <a:t>plaidoyer</a:t>
            </a:r>
            <a:endParaRPr lang="en-US" dirty="0"/>
          </a:p>
        </p:txBody>
      </p:sp>
      <p:sp>
        <p:nvSpPr>
          <p:cNvPr id="4" name="Slide Number Placeholder 3"/>
          <p:cNvSpPr>
            <a:spLocks noGrp="1"/>
          </p:cNvSpPr>
          <p:nvPr>
            <p:ph type="sldNum" sz="quarter" idx="10"/>
          </p:nvPr>
        </p:nvSpPr>
        <p:spPr/>
        <p:txBody>
          <a:bodyPr rtlCol="0"/>
          <a:lstStyle/>
          <a:p>
            <a:pPr rtl="0"/>
            <a:fld id="{A263888D-BF2F-4E5E-B543-76EBEFFCA2CC}" type="slidenum">
              <a:rPr lang="en-US" smtClean="0"/>
              <a:t>9</a:t>
            </a:fld>
            <a:endParaRPr lang="en-US"/>
          </a:p>
        </p:txBody>
      </p:sp>
    </p:spTree>
    <p:extLst>
      <p:ext uri="{BB962C8B-B14F-4D97-AF65-F5344CB8AC3E}">
        <p14:creationId xmlns:p14="http://schemas.microsoft.com/office/powerpoint/2010/main" val="343818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Business New </a:t>
            </a:r>
            <a:r>
              <a:rPr lang="fr-FR" dirty="0" err="1" smtClean="0"/>
              <a:t>Zealand</a:t>
            </a:r>
            <a:r>
              <a:rPr lang="fr-FR" dirty="0" smtClean="0"/>
              <a:t>?</a:t>
            </a:r>
          </a:p>
          <a:p>
            <a:endParaRPr lang="fr-FR" dirty="0" smtClean="0"/>
          </a:p>
          <a:p>
            <a:r>
              <a:rPr lang="fr-FR" dirty="0" smtClean="0"/>
              <a:t>NSW</a:t>
            </a:r>
            <a:r>
              <a:rPr lang="fr-FR" baseline="0" dirty="0" smtClean="0"/>
              <a:t> = New South Wales </a:t>
            </a:r>
            <a:r>
              <a:rPr lang="fr-FR" baseline="0" smtClean="0"/>
              <a:t>(Nouvelle-Galles-du-Sud</a:t>
            </a:r>
            <a:r>
              <a:rPr lang="fr-FR" baseline="0" dirty="0" smtClean="0"/>
              <a:t>), un des États d’Australie</a:t>
            </a:r>
            <a:endParaRPr lang="fr-FR" dirty="0"/>
          </a:p>
        </p:txBody>
      </p:sp>
      <p:sp>
        <p:nvSpPr>
          <p:cNvPr id="4" name="Slide Number Placeholder 3"/>
          <p:cNvSpPr>
            <a:spLocks noGrp="1"/>
          </p:cNvSpPr>
          <p:nvPr>
            <p:ph type="sldNum" sz="quarter" idx="10"/>
          </p:nvPr>
        </p:nvSpPr>
        <p:spPr/>
        <p:txBody>
          <a:bodyPr/>
          <a:lstStyle/>
          <a:p>
            <a:pPr rtl="0"/>
            <a:fld id="{491BB93F-D445-47D8-A284-AD967FE4B214}" type="slidenum">
              <a:rPr lang="en-GB" smtClean="0"/>
              <a:t>18</a:t>
            </a:fld>
            <a:endParaRPr lang="en-GB" dirty="0"/>
          </a:p>
        </p:txBody>
      </p:sp>
    </p:spTree>
    <p:extLst>
      <p:ext uri="{BB962C8B-B14F-4D97-AF65-F5344CB8AC3E}">
        <p14:creationId xmlns:p14="http://schemas.microsoft.com/office/powerpoint/2010/main" val="323171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PE" dirty="0"/>
          </a:p>
        </p:txBody>
      </p:sp>
      <p:sp>
        <p:nvSpPr>
          <p:cNvPr id="4" name="Marcador de número de diapositiva 3"/>
          <p:cNvSpPr>
            <a:spLocks noGrp="1"/>
          </p:cNvSpPr>
          <p:nvPr>
            <p:ph type="sldNum" sz="quarter" idx="10"/>
          </p:nvPr>
        </p:nvSpPr>
        <p:spPr/>
        <p:txBody>
          <a:bodyPr rtlCol="0"/>
          <a:lstStyle/>
          <a:p>
            <a:pPr rtl="0"/>
            <a:fld id="{491BB93F-D445-47D8-A284-AD967FE4B214}" type="slidenum">
              <a:rPr lang="en-GB" smtClean="0"/>
              <a:t>19</a:t>
            </a:fld>
            <a:endParaRPr lang="en-GB" dirty="0"/>
          </a:p>
        </p:txBody>
      </p:sp>
    </p:spTree>
    <p:extLst>
      <p:ext uri="{BB962C8B-B14F-4D97-AF65-F5344CB8AC3E}">
        <p14:creationId xmlns:p14="http://schemas.microsoft.com/office/powerpoint/2010/main" val="2862479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PE" dirty="0"/>
          </a:p>
        </p:txBody>
      </p:sp>
      <p:sp>
        <p:nvSpPr>
          <p:cNvPr id="4" name="Marcador de número de diapositiva 3"/>
          <p:cNvSpPr>
            <a:spLocks noGrp="1"/>
          </p:cNvSpPr>
          <p:nvPr>
            <p:ph type="sldNum" sz="quarter" idx="10"/>
          </p:nvPr>
        </p:nvSpPr>
        <p:spPr/>
        <p:txBody>
          <a:bodyPr rtlCol="0"/>
          <a:lstStyle/>
          <a:p>
            <a:pPr rtl="0"/>
            <a:fld id="{491BB93F-D445-47D8-A284-AD967FE4B214}" type="slidenum">
              <a:rPr lang="en-GB" smtClean="0"/>
              <a:t>21</a:t>
            </a:fld>
            <a:endParaRPr lang="en-GB" dirty="0"/>
          </a:p>
        </p:txBody>
      </p:sp>
    </p:spTree>
    <p:extLst>
      <p:ext uri="{BB962C8B-B14F-4D97-AF65-F5344CB8AC3E}">
        <p14:creationId xmlns:p14="http://schemas.microsoft.com/office/powerpoint/2010/main" val="2143811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5"/>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22312"/>
            <a:ext cx="9144000" cy="688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pPr rtl="0"/>
            <a:r>
              <a:rPr lang="fr"/>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fr"/>
              <a:t>www.itcilo.org</a:t>
            </a:r>
            <a:endParaRPr lang="en-GB" dirty="0" smtClean="0"/>
          </a:p>
        </p:txBody>
      </p:sp>
      <p:sp>
        <p:nvSpPr>
          <p:cNvPr id="6" name="Footer Placeholder 5"/>
          <p:cNvSpPr>
            <a:spLocks noGrp="1"/>
          </p:cNvSpPr>
          <p:nvPr>
            <p:ph type="ftr" sz="quarter" idx="11"/>
          </p:nvPr>
        </p:nvSpPr>
        <p:spPr/>
        <p:txBody>
          <a:bodyPr rtlCol="0"/>
          <a:lstStyle/>
          <a:p>
            <a:pPr rtl="0"/>
            <a:r>
              <a:rPr lang="fr"/>
              <a:t>International Training Centre</a:t>
            </a:r>
            <a:endParaRPr lang="en-GB" dirty="0"/>
          </a:p>
        </p:txBody>
      </p:sp>
      <p:sp>
        <p:nvSpPr>
          <p:cNvPr id="7" name="Slide Number Placeholder 6"/>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515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GB"/>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4" name="Date Placeholder 3"/>
          <p:cNvSpPr>
            <a:spLocks noGrp="1"/>
          </p:cNvSpPr>
          <p:nvPr>
            <p:ph type="dt" sz="half" idx="10"/>
          </p:nvPr>
        </p:nvSpPr>
        <p:spPr/>
        <p:txBody>
          <a:bodyPr rtlCol="0"/>
          <a:lstStyle/>
          <a:p>
            <a:pPr rtl="0"/>
            <a:r>
              <a:rPr lang="fr"/>
              <a:t>www.itcilo.org</a:t>
            </a:r>
            <a:endParaRPr lang="en-GB" dirty="0" smtClean="0"/>
          </a:p>
        </p:txBody>
      </p:sp>
      <p:sp>
        <p:nvSpPr>
          <p:cNvPr id="5" name="Footer Placeholder 4"/>
          <p:cNvSpPr>
            <a:spLocks noGrp="1"/>
          </p:cNvSpPr>
          <p:nvPr>
            <p:ph type="ftr" sz="quarter" idx="11"/>
          </p:nvPr>
        </p:nvSpPr>
        <p:spPr/>
        <p:txBody>
          <a:bodyPr rtlCol="0"/>
          <a:lstStyle/>
          <a:p>
            <a:pPr rtl="0"/>
            <a:r>
              <a:rPr lang="fr"/>
              <a:t>International Training Centre</a:t>
            </a:r>
            <a:endParaRPr lang="en-GB" dirty="0"/>
          </a:p>
        </p:txBody>
      </p:sp>
      <p:sp>
        <p:nvSpPr>
          <p:cNvPr id="6" name="Slide Number Placeholder 5"/>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1161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rtlCol="0"/>
          <a:lstStyle/>
          <a:p>
            <a:pPr rtl="0"/>
            <a:r>
              <a:rPr lang="fr"/>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4" name="Date Placeholder 3"/>
          <p:cNvSpPr>
            <a:spLocks noGrp="1"/>
          </p:cNvSpPr>
          <p:nvPr>
            <p:ph type="dt" sz="half" idx="10"/>
          </p:nvPr>
        </p:nvSpPr>
        <p:spPr/>
        <p:txBody>
          <a:bodyPr rtlCol="0"/>
          <a:lstStyle/>
          <a:p>
            <a:pPr rtl="0"/>
            <a:r>
              <a:rPr lang="fr"/>
              <a:t>www.itcilo.org</a:t>
            </a:r>
            <a:endParaRPr lang="en-GB" dirty="0" smtClean="0"/>
          </a:p>
        </p:txBody>
      </p:sp>
      <p:sp>
        <p:nvSpPr>
          <p:cNvPr id="5" name="Footer Placeholder 4"/>
          <p:cNvSpPr>
            <a:spLocks noGrp="1"/>
          </p:cNvSpPr>
          <p:nvPr>
            <p:ph type="ftr" sz="quarter" idx="11"/>
          </p:nvPr>
        </p:nvSpPr>
        <p:spPr/>
        <p:txBody>
          <a:bodyPr rtlCol="0"/>
          <a:lstStyle/>
          <a:p>
            <a:pPr rtl="0"/>
            <a:r>
              <a:rPr lang="fr"/>
              <a:t>International Training Centre</a:t>
            </a:r>
            <a:endParaRPr lang="en-GB" dirty="0"/>
          </a:p>
        </p:txBody>
      </p:sp>
      <p:sp>
        <p:nvSpPr>
          <p:cNvPr id="6" name="Slide Number Placeholder 5"/>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37593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5" descr="M:\Centre\000 CORSI flyers e covers binders\Corsi 2014\Employment\A907454\title page slides (2).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80000" cy="691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Centre\000 CORSI flyers e covers binders\Corsi 2014\Employment\A907454\loghi\ILO_organization EN-2.ep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04" y="6186170"/>
            <a:ext cx="1080120" cy="6300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M:\Centre\000 CORSI flyers e covers binders\Corsi 2014\Employment\A907454\loghi\ETF.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1640" y="6172772"/>
            <a:ext cx="1441581" cy="6203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Centre\000 CORSI flyers e covers binders\Corsi 2014\Employment\A907454\loghi\Japan ministry.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40927" y="6348333"/>
            <a:ext cx="1512168" cy="4447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Centre\000 CORSI flyers e covers binders\Corsi 2014\Employment\A907454\loghi\cedefop.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41501" y="6192957"/>
            <a:ext cx="1554497" cy="63290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L:\simboli\Loghi ITCILO\Logo english.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0" y="6215886"/>
            <a:ext cx="1274474" cy="5775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simboli\Cooperazione italiana\Loghi cooperazione jpg e psd\logo h5.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788024" y="6165304"/>
            <a:ext cx="1042684" cy="62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3200">
                <a:solidFill>
                  <a:schemeClr val="bg1"/>
                </a:solidFill>
              </a:defRPr>
            </a:lvl1pPr>
          </a:lstStyle>
          <a:p>
            <a:pPr rtl="0"/>
            <a:r>
              <a:rPr lang="fr"/>
              <a:t>Click to edit Master title style</a:t>
            </a:r>
            <a:endParaRPr lang="en-GB" dirty="0"/>
          </a:p>
        </p:txBody>
      </p:sp>
      <p:sp>
        <p:nvSpPr>
          <p:cNvPr id="3" name="Content Placeholder 2"/>
          <p:cNvSpPr>
            <a:spLocks noGrp="1"/>
          </p:cNvSpPr>
          <p:nvPr>
            <p:ph sz="half" idx="1"/>
          </p:nvPr>
        </p:nvSpPr>
        <p:spPr>
          <a:xfrm>
            <a:off x="457200" y="1600200"/>
            <a:ext cx="8401080" cy="4525963"/>
          </a:xfrm>
        </p:spPr>
        <p:txBody>
          <a:bodyPr rtlCol="0"/>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Tree>
    <p:extLst>
      <p:ext uri="{BB962C8B-B14F-4D97-AF65-F5344CB8AC3E}">
        <p14:creationId xmlns:p14="http://schemas.microsoft.com/office/powerpoint/2010/main" val="5309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131444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5976664" cy="504056"/>
          </a:xfrm>
        </p:spPr>
        <p:txBody>
          <a:bodyPr rtlCol="0"/>
          <a:lstStyle>
            <a:lvl1pPr algn="ctr">
              <a:defRPr>
                <a:solidFill>
                  <a:schemeClr val="bg1"/>
                </a:solidFill>
              </a:defRPr>
            </a:lvl1pPr>
          </a:lstStyle>
          <a:p>
            <a:pPr rtl="0"/>
            <a:r>
              <a:rPr lang="fr"/>
              <a:t>Click to edit Master title style</a:t>
            </a:r>
            <a:endParaRPr lang="en-GB" dirty="0"/>
          </a:p>
        </p:txBody>
      </p:sp>
      <p:sp>
        <p:nvSpPr>
          <p:cNvPr id="3" name="Content Placeholder 2"/>
          <p:cNvSpPr>
            <a:spLocks noGrp="1"/>
          </p:cNvSpPr>
          <p:nvPr>
            <p:ph idx="1"/>
          </p:nvPr>
        </p:nvSpPr>
        <p:spPr>
          <a:xfrm>
            <a:off x="457200" y="1268760"/>
            <a:ext cx="8229600" cy="4857403"/>
          </a:xfrm>
        </p:spPr>
        <p:txBody>
          <a:bodyPr rtlCol="0"/>
          <a:lstStyle>
            <a:lvl1pPr>
              <a:buClr>
                <a:schemeClr val="accent1"/>
              </a:buCl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Tree>
    <p:extLst>
      <p:ext uri="{BB962C8B-B14F-4D97-AF65-F5344CB8AC3E}">
        <p14:creationId xmlns:p14="http://schemas.microsoft.com/office/powerpoint/2010/main" val="124156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pPr rtl="0"/>
            <a:r>
              <a:rPr lang="fr"/>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
              <a:t>Click to edit Master text styles</a:t>
            </a:r>
          </a:p>
        </p:txBody>
      </p:sp>
    </p:spTree>
    <p:extLst>
      <p:ext uri="{BB962C8B-B14F-4D97-AF65-F5344CB8AC3E}">
        <p14:creationId xmlns:p14="http://schemas.microsoft.com/office/powerpoint/2010/main" val="7850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rtlCol="0"/>
          <a:lstStyle>
            <a:lvl1pPr>
              <a:defRPr>
                <a:solidFill>
                  <a:schemeClr val="tx1">
                    <a:lumMod val="50000"/>
                  </a:schemeClr>
                </a:solidFill>
              </a:defRPr>
            </a:lvl1pPr>
          </a:lstStyle>
          <a:p>
            <a:pPr rtl="0"/>
            <a:r>
              <a:rPr lang="fr"/>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rtlCol="0"/>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4" name="Content Placeholder 3"/>
          <p:cNvSpPr>
            <a:spLocks noGrp="1"/>
          </p:cNvSpPr>
          <p:nvPr>
            <p:ph sz="half" idx="2"/>
          </p:nvPr>
        </p:nvSpPr>
        <p:spPr>
          <a:xfrm>
            <a:off x="4648200" y="1600200"/>
            <a:ext cx="4038600" cy="4525963"/>
          </a:xfrm>
        </p:spPr>
        <p:txBody>
          <a:bodyPr rtlCol="0"/>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Tree>
    <p:extLst>
      <p:ext uri="{BB962C8B-B14F-4D97-AF65-F5344CB8AC3E}">
        <p14:creationId xmlns:p14="http://schemas.microsoft.com/office/powerpoint/2010/main" val="331123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rtlCol="0"/>
          <a:lstStyle>
            <a:lvl1pPr>
              <a:defRPr>
                <a:solidFill>
                  <a:schemeClr val="tx1">
                    <a:lumMod val="50000"/>
                  </a:schemeClr>
                </a:solidFill>
              </a:defRPr>
            </a:lvl1pPr>
          </a:lstStyle>
          <a:p>
            <a:pPr rtl="0"/>
            <a:r>
              <a:rPr lang="fr"/>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7" name="Date Placeholder 6"/>
          <p:cNvSpPr>
            <a:spLocks noGrp="1"/>
          </p:cNvSpPr>
          <p:nvPr>
            <p:ph type="dt" sz="half" idx="10"/>
          </p:nvPr>
        </p:nvSpPr>
        <p:spPr/>
        <p:txBody>
          <a:bodyPr rtlCol="0"/>
          <a:lstStyle/>
          <a:p>
            <a:pPr rtl="0"/>
            <a:r>
              <a:rPr lang="fr"/>
              <a:t>www.itcilo.org</a:t>
            </a:r>
            <a:endParaRPr lang="en-GB" dirty="0" smtClean="0"/>
          </a:p>
        </p:txBody>
      </p:sp>
      <p:sp>
        <p:nvSpPr>
          <p:cNvPr id="8" name="Footer Placeholder 7"/>
          <p:cNvSpPr>
            <a:spLocks noGrp="1"/>
          </p:cNvSpPr>
          <p:nvPr>
            <p:ph type="ftr" sz="quarter" idx="11"/>
          </p:nvPr>
        </p:nvSpPr>
        <p:spPr/>
        <p:txBody>
          <a:bodyPr rtlCol="0"/>
          <a:lstStyle/>
          <a:p>
            <a:pPr rtl="0"/>
            <a:r>
              <a:rPr lang="fr"/>
              <a:t>International Training Centre</a:t>
            </a:r>
            <a:endParaRPr lang="en-GB" dirty="0"/>
          </a:p>
        </p:txBody>
      </p:sp>
      <p:sp>
        <p:nvSpPr>
          <p:cNvPr id="9" name="Slide Number Placeholder 8"/>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990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GB"/>
          </a:p>
        </p:txBody>
      </p:sp>
      <p:sp>
        <p:nvSpPr>
          <p:cNvPr id="3" name="Date Placeholder 2"/>
          <p:cNvSpPr>
            <a:spLocks noGrp="1"/>
          </p:cNvSpPr>
          <p:nvPr>
            <p:ph type="dt" sz="half" idx="10"/>
          </p:nvPr>
        </p:nvSpPr>
        <p:spPr/>
        <p:txBody>
          <a:bodyPr rtlCol="0"/>
          <a:lstStyle/>
          <a:p>
            <a:pPr rtl="0"/>
            <a:r>
              <a:rPr lang="fr"/>
              <a:t>www.itcilo.org</a:t>
            </a:r>
            <a:endParaRPr lang="en-GB" dirty="0" smtClean="0"/>
          </a:p>
        </p:txBody>
      </p:sp>
      <p:sp>
        <p:nvSpPr>
          <p:cNvPr id="4" name="Footer Placeholder 3"/>
          <p:cNvSpPr>
            <a:spLocks noGrp="1"/>
          </p:cNvSpPr>
          <p:nvPr>
            <p:ph type="ftr" sz="quarter" idx="11"/>
          </p:nvPr>
        </p:nvSpPr>
        <p:spPr/>
        <p:txBody>
          <a:bodyPr rtlCol="0"/>
          <a:lstStyle/>
          <a:p>
            <a:pPr rtl="0"/>
            <a:r>
              <a:rPr lang="fr"/>
              <a:t>International Training Centre</a:t>
            </a:r>
            <a:endParaRPr lang="en-GB" dirty="0"/>
          </a:p>
        </p:txBody>
      </p:sp>
      <p:sp>
        <p:nvSpPr>
          <p:cNvPr id="5" name="Slide Number Placeholder 4"/>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9619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fr"/>
              <a:t>www.itcilo.org</a:t>
            </a:r>
            <a:endParaRPr lang="en-GB" dirty="0" smtClean="0"/>
          </a:p>
        </p:txBody>
      </p:sp>
      <p:sp>
        <p:nvSpPr>
          <p:cNvPr id="3" name="Footer Placeholder 2"/>
          <p:cNvSpPr>
            <a:spLocks noGrp="1"/>
          </p:cNvSpPr>
          <p:nvPr>
            <p:ph type="ftr" sz="quarter" idx="11"/>
          </p:nvPr>
        </p:nvSpPr>
        <p:spPr/>
        <p:txBody>
          <a:bodyPr rtlCol="0"/>
          <a:lstStyle/>
          <a:p>
            <a:pPr rtl="0"/>
            <a:r>
              <a:rPr lang="fr"/>
              <a:t>International Training Centre</a:t>
            </a:r>
            <a:endParaRPr lang="en-GB" dirty="0"/>
          </a:p>
        </p:txBody>
      </p:sp>
      <p:sp>
        <p:nvSpPr>
          <p:cNvPr id="4" name="Slide Number Placeholder 3"/>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8086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pPr rtl="0"/>
            <a:r>
              <a:rPr lang="fr"/>
              <a:t>Click to edit Master title style</a:t>
            </a:r>
            <a:endParaRPr lang="en-GB"/>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fr"/>
              <a:t>www.itcilo.org</a:t>
            </a:r>
            <a:endParaRPr lang="en-GB" dirty="0" smtClean="0"/>
          </a:p>
        </p:txBody>
      </p:sp>
      <p:sp>
        <p:nvSpPr>
          <p:cNvPr id="6" name="Footer Placeholder 5"/>
          <p:cNvSpPr>
            <a:spLocks noGrp="1"/>
          </p:cNvSpPr>
          <p:nvPr>
            <p:ph type="ftr" sz="quarter" idx="11"/>
          </p:nvPr>
        </p:nvSpPr>
        <p:spPr/>
        <p:txBody>
          <a:bodyPr rtlCol="0"/>
          <a:lstStyle/>
          <a:p>
            <a:pPr rtl="0"/>
            <a:r>
              <a:rPr lang="fr"/>
              <a:t>International Training Centre</a:t>
            </a:r>
            <a:endParaRPr lang="en-GB" dirty="0"/>
          </a:p>
        </p:txBody>
      </p:sp>
      <p:sp>
        <p:nvSpPr>
          <p:cNvPr id="7" name="Slide Number Placeholder 6"/>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0065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5616624" cy="936104"/>
          </a:xfrm>
          <a:prstGeom prst="rect">
            <a:avLst/>
          </a:prstGeom>
        </p:spPr>
        <p:txBody>
          <a:bodyPr vert="horz" lIns="91440" tIns="45720" rIns="91440" bIns="45720" rtlCol="0" anchor="ctr">
            <a:noAutofit/>
          </a:bodyPr>
          <a:lstStyle/>
          <a:p>
            <a:pPr rtl="0"/>
            <a:r>
              <a:rPr lang="fr"/>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fr"/>
              <a:t>www.itcilo.org</a:t>
            </a:r>
            <a:endParaRPr lang="en-GB"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rtl="0"/>
            <a:r>
              <a:rPr lang="fr"/>
              <a:t>International Training Centre</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6A8831E-AEAD-4287-9ADF-D5A5FA1CF4F8}" type="slidenum">
              <a:rPr lang="en-GB" smtClean="0"/>
              <a:pPr/>
              <a:t>‹#›</a:t>
            </a:fld>
            <a:endParaRPr lang="en-GB" dirty="0"/>
          </a:p>
        </p:txBody>
      </p:sp>
      <p:pic>
        <p:nvPicPr>
          <p:cNvPr id="9" name="Picture 5"/>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0" y="-468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userDrawn="1"/>
        </p:nvSpPr>
        <p:spPr>
          <a:xfrm>
            <a:off x="8401753" y="6304235"/>
            <a:ext cx="730424" cy="365125"/>
          </a:xfrm>
          <a:prstGeom prst="rect">
            <a:avLst/>
          </a:prstGeom>
        </p:spPr>
        <p:txBody>
          <a:bodyPr rtlCol="0"/>
          <a:lstStyle>
            <a:defPPr>
              <a:defRPr lang="en-US"/>
            </a:defPPr>
            <a:lvl1pPr marL="0" algn="ctr" defTabSz="914400" rtl="0" eaLnBrk="1" latinLnBrk="0" hangingPunct="1">
              <a:defRPr sz="2000" b="1" kern="1200">
                <a:solidFill>
                  <a:schemeClr val="tx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36A8831E-AEAD-4287-9ADF-D5A5FA1CF4F8}" type="slidenum">
              <a:rPr lang="en-GB" smtClean="0">
                <a:solidFill>
                  <a:schemeClr val="accent4">
                    <a:lumMod val="50000"/>
                  </a:schemeClr>
                </a:solidFill>
              </a:rPr>
              <a:pPr/>
              <a:t>‹#›</a:t>
            </a:fld>
            <a:endParaRPr lang="en-GB" dirty="0">
              <a:solidFill>
                <a:schemeClr val="accent4">
                  <a:lumMod val="50000"/>
                </a:schemeClr>
              </a:solidFill>
            </a:endParaRPr>
          </a:p>
        </p:txBody>
      </p:sp>
    </p:spTree>
    <p:extLst>
      <p:ext uri="{BB962C8B-B14F-4D97-AF65-F5344CB8AC3E}">
        <p14:creationId xmlns:p14="http://schemas.microsoft.com/office/powerpoint/2010/main" val="1397841798"/>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49" r:id="rId13"/>
    <p:sldLayoutId id="214748365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ilo.org/public/english/dialogue/actemp/downloads/projects/eos/guide3_en.pdf"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hyperlink" Target="https://youtu.be/kpOXACUSxEQ"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5507650"/>
            <a:ext cx="7956924" cy="523220"/>
          </a:xfrm>
          <a:prstGeom prst="rect">
            <a:avLst/>
          </a:prstGeom>
          <a:noFill/>
        </p:spPr>
        <p:txBody>
          <a:bodyPr wrap="square" rtlCol="0">
            <a:spAutoFit/>
          </a:bodyPr>
          <a:lstStyle/>
          <a:p>
            <a:pPr algn="ctr" rtl="0"/>
            <a:r>
              <a:rPr lang="fr" sz="2800">
                <a:solidFill>
                  <a:schemeClr val="bg1"/>
                </a:solidFill>
                <a:latin typeface="Arial" panose="020B0604020202020204" pitchFamily="34" charset="0"/>
                <a:cs typeface="Arial" panose="020B0604020202020204" pitchFamily="34" charset="0"/>
              </a:rPr>
              <a:t>Lobbying et plaidoyer </a:t>
            </a:r>
            <a:endParaRPr lang="en-US" sz="2800" baseline="300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503" y="447927"/>
            <a:ext cx="2304293" cy="719329"/>
          </a:xfrm>
          <a:prstGeom prst="rect">
            <a:avLst/>
          </a:prstGeom>
        </p:spPr>
      </p:pic>
      <p:sp>
        <p:nvSpPr>
          <p:cNvPr id="6" name="object 15"/>
          <p:cNvSpPr txBox="1">
            <a:spLocks/>
          </p:cNvSpPr>
          <p:nvPr/>
        </p:nvSpPr>
        <p:spPr>
          <a:xfrm>
            <a:off x="179512" y="312291"/>
            <a:ext cx="6724650" cy="990600"/>
          </a:xfrm>
          <a:prstGeom prst="rect">
            <a:avLst/>
          </a:prstGeom>
        </p:spPr>
        <p:txBody>
          <a:bodyPr rtlCol="0"/>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12700" rtl="0">
              <a:lnSpc>
                <a:spcPts val="4070"/>
              </a:lnSpc>
              <a:spcBef>
                <a:spcPts val="0"/>
              </a:spcBef>
              <a:defRPr/>
            </a:pPr>
            <a:r>
              <a:rPr lang="fr" spc="-220">
                <a:solidFill>
                  <a:srgbClr val="92D050"/>
                </a:solidFill>
              </a:rPr>
              <a:t>Programme</a:t>
            </a:r>
            <a:r>
              <a:rPr lang="fr" spc="90">
                <a:solidFill>
                  <a:srgbClr val="92D050"/>
                </a:solidFill>
              </a:rPr>
              <a:t> des </a:t>
            </a:r>
            <a:r>
              <a:rPr lang="fr" spc="-170">
                <a:solidFill>
                  <a:srgbClr val="92D050"/>
                </a:solidFill>
              </a:rPr>
              <a:t>activités</a:t>
            </a:r>
            <a:r>
              <a:rPr lang="fr" spc="90">
                <a:solidFill>
                  <a:srgbClr val="92D050"/>
                </a:solidFill>
              </a:rPr>
              <a:t> pour les </a:t>
            </a:r>
            <a:r>
              <a:rPr lang="fr" b="0" spc="-80">
                <a:solidFill>
                  <a:schemeClr val="bg1"/>
                </a:solidFill>
              </a:rPr>
              <a:t>employeurs</a:t>
            </a:r>
            <a:r>
              <a:rPr lang="en-US" dirty="0" smtClean="0">
                <a:solidFill>
                  <a:schemeClr val="bg1"/>
                </a:solidFill>
              </a:rPr>
              <a:t/>
            </a:r>
            <a:br>
              <a:rPr lang="en-US" dirty="0" smtClean="0">
                <a:solidFill>
                  <a:schemeClr val="bg1"/>
                </a:solidFill>
              </a:rPr>
            </a:br>
            <a:r>
              <a:rPr lang="fr" sz="2000">
                <a:solidFill>
                  <a:schemeClr val="bg1"/>
                </a:solidFill>
              </a:rPr>
              <a:t>Des organisations d’employeurs efficaces</a:t>
            </a:r>
            <a:endParaRPr lang="en-US" sz="2000" spc="-165"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5301208"/>
            <a:ext cx="936104" cy="9361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6199" y="4864571"/>
            <a:ext cx="1847950" cy="1809378"/>
          </a:xfrm>
          <a:prstGeom prst="rect">
            <a:avLst/>
          </a:prstGeom>
        </p:spPr>
      </p:pic>
    </p:spTree>
    <p:extLst>
      <p:ext uri="{BB962C8B-B14F-4D97-AF65-F5344CB8AC3E}">
        <p14:creationId xmlns:p14="http://schemas.microsoft.com/office/powerpoint/2010/main" val="28130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45" y="1015796"/>
            <a:ext cx="7886700" cy="547880"/>
          </a:xfrm>
        </p:spPr>
        <p:txBody>
          <a:bodyPr rtlCol="0"/>
          <a:lstStyle/>
          <a:p>
            <a:pPr rtl="0"/>
            <a:endParaRPr lang="fr" dirty="0"/>
          </a:p>
        </p:txBody>
      </p:sp>
      <p:sp>
        <p:nvSpPr>
          <p:cNvPr id="3" name="Content Placeholder 2"/>
          <p:cNvSpPr>
            <a:spLocks noGrp="1"/>
          </p:cNvSpPr>
          <p:nvPr>
            <p:ph idx="1"/>
          </p:nvPr>
        </p:nvSpPr>
        <p:spPr>
          <a:xfrm>
            <a:off x="477118" y="1636130"/>
            <a:ext cx="8229600" cy="4857403"/>
          </a:xfrm>
        </p:spPr>
        <p:txBody>
          <a:bodyPr rtlCol="0">
            <a:normAutofit fontScale="92500" lnSpcReduction="10000"/>
          </a:bodyPr>
          <a:lstStyle/>
          <a:p>
            <a:pPr marL="0" indent="0" rtl="0">
              <a:buNone/>
            </a:pPr>
            <a:r>
              <a:rPr lang="fr" dirty="0"/>
              <a:t>Un espace bondé oblige les OE à:</a:t>
            </a:r>
          </a:p>
          <a:p>
            <a:pPr rtl="0"/>
            <a:endParaRPr lang="en-NZ" dirty="0"/>
          </a:p>
          <a:p>
            <a:pPr rtl="0"/>
            <a:r>
              <a:rPr lang="fr" dirty="0"/>
              <a:t>chercher des synergies et des points d’intérêt communs avec d’autres groupes de la société civile afin d’assurer une présence plus marquée et une voix plus forte; et</a:t>
            </a:r>
          </a:p>
          <a:p>
            <a:pPr rtl="0"/>
            <a:endParaRPr lang="en-NZ" dirty="0"/>
          </a:p>
          <a:p>
            <a:pPr rtl="0"/>
            <a:r>
              <a:rPr lang="fr" dirty="0"/>
              <a:t>s’assurer que les positions soumises à l’adoption sont fondées sur des preuves et bénéficient de l’appui clair des membres.</a:t>
            </a:r>
          </a:p>
        </p:txBody>
      </p:sp>
      <p:sp>
        <p:nvSpPr>
          <p:cNvPr id="11" name="Title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a:t>Mise au point nécessaire</a:t>
            </a:r>
            <a:endParaRPr lang="en-GB" dirty="0"/>
          </a:p>
        </p:txBody>
      </p:sp>
      <p:sp>
        <p:nvSpPr>
          <p:cNvPr id="12"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4523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3840"/>
            <a:ext cx="7886700" cy="628347"/>
          </a:xfrm>
        </p:spPr>
        <p:txBody>
          <a:bodyPr rtlCol="0"/>
          <a:lstStyle/>
          <a:p>
            <a:pPr rtl="0"/>
            <a:r>
              <a:rPr lang="fr"/>
              <a:t>Principes de base</a:t>
            </a:r>
          </a:p>
        </p:txBody>
      </p:sp>
      <p:sp>
        <p:nvSpPr>
          <p:cNvPr id="3" name="Content Placeholder 2"/>
          <p:cNvSpPr>
            <a:spLocks noGrp="1"/>
          </p:cNvSpPr>
          <p:nvPr>
            <p:ph idx="1"/>
          </p:nvPr>
        </p:nvSpPr>
        <p:spPr>
          <a:xfrm>
            <a:off x="457200" y="1268760"/>
            <a:ext cx="8229600" cy="5400600"/>
          </a:xfrm>
        </p:spPr>
        <p:txBody>
          <a:bodyPr rtlCol="0"/>
          <a:lstStyle/>
          <a:p>
            <a:pPr rtl="0"/>
            <a:r>
              <a:rPr lang="fr"/>
              <a:t>Bien que les stratégies qu'une OE adoptera dépendront du sujet et du système politique en place, trois éléments du plaidoyer sont universels:</a:t>
            </a:r>
          </a:p>
          <a:p>
            <a:pPr rtl="0"/>
            <a:endParaRPr lang="en-NZ" dirty="0"/>
          </a:p>
          <a:p>
            <a:pPr rtl="0"/>
            <a:r>
              <a:rPr lang="fr"/>
              <a:t>L’obligation d’avoir – </a:t>
            </a:r>
          </a:p>
          <a:p>
            <a:pPr lvl="1" rtl="0"/>
            <a:r>
              <a:rPr lang="fr" sz="2100" b="1"/>
              <a:t>Quelque chose </a:t>
            </a:r>
            <a:r>
              <a:rPr lang="fr" sz="2100"/>
              <a:t>à dire</a:t>
            </a:r>
          </a:p>
          <a:p>
            <a:pPr lvl="1" rtl="0"/>
            <a:r>
              <a:rPr lang="fr" sz="2100" b="1"/>
              <a:t>Quelqu'un </a:t>
            </a:r>
            <a:r>
              <a:rPr lang="fr" sz="2100"/>
              <a:t>à représenter et</a:t>
            </a:r>
          </a:p>
          <a:p>
            <a:pPr lvl="1" rtl="0"/>
            <a:r>
              <a:rPr lang="fr" sz="2100"/>
              <a:t>Un </a:t>
            </a:r>
            <a:r>
              <a:rPr lang="fr" sz="2100" b="1"/>
              <a:t>endroit</a:t>
            </a:r>
            <a:r>
              <a:rPr lang="fr" sz="2100"/>
              <a:t> où le dire</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45240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05" y="226932"/>
            <a:ext cx="7886700" cy="610724"/>
          </a:xfrm>
        </p:spPr>
        <p:txBody>
          <a:bodyPr rtlCol="0"/>
          <a:lstStyle/>
          <a:p>
            <a:pPr rtl="0"/>
            <a:r>
              <a:rPr lang="fr"/>
              <a:t>Quelque chose à dire - Le mandat</a:t>
            </a:r>
          </a:p>
        </p:txBody>
      </p:sp>
      <p:sp>
        <p:nvSpPr>
          <p:cNvPr id="3" name="Content Placeholder 2"/>
          <p:cNvSpPr>
            <a:spLocks noGrp="1"/>
          </p:cNvSpPr>
          <p:nvPr>
            <p:ph idx="1"/>
          </p:nvPr>
        </p:nvSpPr>
        <p:spPr/>
        <p:txBody>
          <a:bodyPr rtlCol="0">
            <a:normAutofit fontScale="92500" lnSpcReduction="20000"/>
          </a:bodyPr>
          <a:lstStyle/>
          <a:p>
            <a:pPr rtl="0"/>
            <a:r>
              <a:rPr lang="fr"/>
              <a:t>Les textes fondateurs d’une OE (constitution, statuts, arrêtés, articles d’association, etc.) doivent fixer le mandat pour l’engagement dans une discussion.</a:t>
            </a:r>
          </a:p>
          <a:p>
            <a:pPr rtl="0"/>
            <a:r>
              <a:t>L’objectif principal doit être d’</a:t>
            </a:r>
            <a:r>
              <a:rPr lang="fr" b="1"/>
              <a:t>améliorer le climat des affaires</a:t>
            </a:r>
            <a:r>
              <a:t> et d’intégrer les principes d’un environnement propice aux entreprises durables.</a:t>
            </a:r>
          </a:p>
          <a:p>
            <a:pPr rtl="0"/>
            <a:r>
              <a:rPr lang="fr"/>
              <a:t>Il est important que les textes fondateurs soient tenus à jour.  Si le mandat n’est pas clair, le gouvernement ou d’autres acteurs pourraient mettre fin à la belle histoire.</a:t>
            </a:r>
          </a:p>
          <a:p>
            <a:pPr rtl="0"/>
            <a:endParaRPr lang="en-NZ" dirty="0"/>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99434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496"/>
            <a:ext cx="7886700" cy="591129"/>
          </a:xfrm>
        </p:spPr>
        <p:txBody>
          <a:bodyPr rtlCol="0"/>
          <a:lstStyle/>
          <a:p>
            <a:pPr rtl="0"/>
            <a:r>
              <a:rPr lang="fr" sz="2000" dirty="0"/>
              <a:t>Quelque chose à dire – Choisir un problème</a:t>
            </a:r>
            <a:endParaRPr lang="fr" sz="2400" dirty="0"/>
          </a:p>
        </p:txBody>
      </p:sp>
      <p:sp>
        <p:nvSpPr>
          <p:cNvPr id="3" name="Content Placeholder 2"/>
          <p:cNvSpPr>
            <a:spLocks noGrp="1"/>
          </p:cNvSpPr>
          <p:nvPr>
            <p:ph idx="1"/>
          </p:nvPr>
        </p:nvSpPr>
        <p:spPr/>
        <p:txBody>
          <a:bodyPr rtlCol="0">
            <a:normAutofit fontScale="92500" lnSpcReduction="10000"/>
          </a:bodyPr>
          <a:lstStyle/>
          <a:p>
            <a:pPr rtl="0"/>
            <a:r>
              <a:rPr lang="fr" dirty="0"/>
              <a:t>Quel que soit son mandat, aucune OE ne peut traiter de toutes les questions ayant un impact sur l’environnement des affaires. </a:t>
            </a:r>
          </a:p>
          <a:p>
            <a:pPr rtl="0"/>
            <a:r>
              <a:rPr lang="fr" dirty="0"/>
              <a:t>L’OE doit mener une analyse de la situation nationale et élaborer un programme d’activités et un plan stratégique afin de hiérarchiser les problèmes.</a:t>
            </a:r>
          </a:p>
          <a:p>
            <a:pPr rtl="0"/>
            <a:r>
              <a:rPr lang="fr" dirty="0"/>
              <a:t>Les mandants tripartites de l’OIT ont identifié 17 piliers pour l’environnement favorable aux entreprises durables (EESE), </a:t>
            </a:r>
            <a:r>
              <a:rPr lang="fr" dirty="0" smtClean="0"/>
              <a:t>approuvés </a:t>
            </a:r>
            <a:r>
              <a:rPr lang="fr" dirty="0"/>
              <a:t>à l’unanimité lors de la CIT de 2007.</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86531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210" y="215752"/>
            <a:ext cx="7886700" cy="591129"/>
          </a:xfrm>
        </p:spPr>
        <p:txBody>
          <a:bodyPr rtlCol="0"/>
          <a:lstStyle/>
          <a:p>
            <a:pPr rtl="0"/>
            <a:r>
              <a:rPr lang="fr" sz="2000" dirty="0"/>
              <a:t>Quelque chose à dire – Choisir un problème</a:t>
            </a:r>
          </a:p>
        </p:txBody>
      </p:sp>
      <p:sp>
        <p:nvSpPr>
          <p:cNvPr id="11" name="TextBox 10"/>
          <p:cNvSpPr txBox="1"/>
          <p:nvPr/>
        </p:nvSpPr>
        <p:spPr>
          <a:xfrm rot="20263463">
            <a:off x="105796" y="1339326"/>
            <a:ext cx="2087057" cy="584775"/>
          </a:xfrm>
          <a:prstGeom prst="rect">
            <a:avLst/>
          </a:prstGeom>
          <a:noFill/>
        </p:spPr>
        <p:txBody>
          <a:bodyPr wrap="square" rtlCol="0">
            <a:spAutoFit/>
          </a:bodyPr>
          <a:lstStyle/>
          <a:p>
            <a:pPr rtl="0"/>
            <a:r>
              <a:rPr lang="fr" sz="1600">
                <a:solidFill>
                  <a:srgbClr val="0070C0"/>
                </a:solidFill>
              </a:rPr>
              <a:t>Paix et stabilité politique</a:t>
            </a:r>
          </a:p>
        </p:txBody>
      </p:sp>
      <p:sp>
        <p:nvSpPr>
          <p:cNvPr id="12" name="TextBox 11"/>
          <p:cNvSpPr txBox="1"/>
          <p:nvPr/>
        </p:nvSpPr>
        <p:spPr>
          <a:xfrm>
            <a:off x="2225809" y="1536085"/>
            <a:ext cx="2087057" cy="338554"/>
          </a:xfrm>
          <a:prstGeom prst="rect">
            <a:avLst/>
          </a:prstGeom>
          <a:noFill/>
        </p:spPr>
        <p:txBody>
          <a:bodyPr wrap="square" rtlCol="0">
            <a:spAutoFit/>
          </a:bodyPr>
          <a:lstStyle/>
          <a:p>
            <a:pPr rtl="0"/>
            <a:r>
              <a:rPr lang="fr" sz="1600">
                <a:solidFill>
                  <a:srgbClr val="0070C0"/>
                </a:solidFill>
              </a:rPr>
              <a:t>Bonne gouvernance</a:t>
            </a:r>
          </a:p>
        </p:txBody>
      </p:sp>
      <p:sp>
        <p:nvSpPr>
          <p:cNvPr id="13" name="TextBox 12"/>
          <p:cNvSpPr txBox="1"/>
          <p:nvPr/>
        </p:nvSpPr>
        <p:spPr>
          <a:xfrm rot="1519321">
            <a:off x="7573194" y="1539260"/>
            <a:ext cx="1387685" cy="584775"/>
          </a:xfrm>
          <a:prstGeom prst="rect">
            <a:avLst/>
          </a:prstGeom>
          <a:noFill/>
        </p:spPr>
        <p:txBody>
          <a:bodyPr wrap="square" rtlCol="0">
            <a:spAutoFit/>
          </a:bodyPr>
          <a:lstStyle/>
          <a:p>
            <a:pPr rtl="0"/>
            <a:r>
              <a:rPr lang="fr" sz="1600">
                <a:solidFill>
                  <a:srgbClr val="0070C0"/>
                </a:solidFill>
              </a:rPr>
              <a:t>Dialogue social</a:t>
            </a:r>
          </a:p>
        </p:txBody>
      </p:sp>
      <p:sp>
        <p:nvSpPr>
          <p:cNvPr id="14" name="TextBox 13"/>
          <p:cNvSpPr txBox="1"/>
          <p:nvPr/>
        </p:nvSpPr>
        <p:spPr>
          <a:xfrm rot="946372">
            <a:off x="1719094" y="2591048"/>
            <a:ext cx="4357610" cy="584775"/>
          </a:xfrm>
          <a:prstGeom prst="rect">
            <a:avLst/>
          </a:prstGeom>
          <a:noFill/>
        </p:spPr>
        <p:txBody>
          <a:bodyPr wrap="square" rtlCol="0">
            <a:spAutoFit/>
          </a:bodyPr>
          <a:lstStyle/>
          <a:p>
            <a:pPr rtl="0"/>
            <a:r>
              <a:rPr lang="fr" sz="1600">
                <a:solidFill>
                  <a:srgbClr val="0070C0"/>
                </a:solidFill>
              </a:rPr>
              <a:t>Respect des droits de la personne et des normes internationales du travail</a:t>
            </a:r>
          </a:p>
        </p:txBody>
      </p:sp>
      <p:sp>
        <p:nvSpPr>
          <p:cNvPr id="15" name="TextBox 14"/>
          <p:cNvSpPr txBox="1"/>
          <p:nvPr/>
        </p:nvSpPr>
        <p:spPr>
          <a:xfrm>
            <a:off x="356235" y="2730799"/>
            <a:ext cx="2087057" cy="584775"/>
          </a:xfrm>
          <a:prstGeom prst="rect">
            <a:avLst/>
          </a:prstGeom>
          <a:noFill/>
        </p:spPr>
        <p:txBody>
          <a:bodyPr wrap="square" rtlCol="0">
            <a:spAutoFit/>
          </a:bodyPr>
          <a:lstStyle/>
          <a:p>
            <a:pPr rtl="0"/>
            <a:r>
              <a:rPr lang="fr" sz="1600">
                <a:solidFill>
                  <a:srgbClr val="0070C0"/>
                </a:solidFill>
              </a:rPr>
              <a:t>Culture d’entreprise</a:t>
            </a:r>
          </a:p>
        </p:txBody>
      </p:sp>
      <p:sp>
        <p:nvSpPr>
          <p:cNvPr id="16" name="TextBox 15"/>
          <p:cNvSpPr txBox="1"/>
          <p:nvPr/>
        </p:nvSpPr>
        <p:spPr>
          <a:xfrm>
            <a:off x="1611149" y="5988250"/>
            <a:ext cx="5766281" cy="584775"/>
          </a:xfrm>
          <a:prstGeom prst="rect">
            <a:avLst/>
          </a:prstGeom>
          <a:noFill/>
        </p:spPr>
        <p:txBody>
          <a:bodyPr wrap="square" rtlCol="0">
            <a:spAutoFit/>
          </a:bodyPr>
          <a:lstStyle/>
          <a:p>
            <a:pPr rtl="0"/>
            <a:r>
              <a:rPr lang="fr" sz="1600">
                <a:solidFill>
                  <a:srgbClr val="0070C0"/>
                </a:solidFill>
              </a:rPr>
              <a:t>Politique macroéconomique stable et bonne gestion de l’économie</a:t>
            </a:r>
          </a:p>
        </p:txBody>
      </p:sp>
      <p:sp>
        <p:nvSpPr>
          <p:cNvPr id="17" name="TextBox 16"/>
          <p:cNvSpPr txBox="1"/>
          <p:nvPr/>
        </p:nvSpPr>
        <p:spPr>
          <a:xfrm rot="20650264">
            <a:off x="220522" y="3329432"/>
            <a:ext cx="3254771" cy="584775"/>
          </a:xfrm>
          <a:prstGeom prst="rect">
            <a:avLst/>
          </a:prstGeom>
          <a:noFill/>
        </p:spPr>
        <p:txBody>
          <a:bodyPr wrap="square" rtlCol="0">
            <a:spAutoFit/>
          </a:bodyPr>
          <a:lstStyle/>
          <a:p>
            <a:pPr rtl="0"/>
            <a:r>
              <a:rPr lang="fr" sz="1600">
                <a:solidFill>
                  <a:srgbClr val="0070C0"/>
                </a:solidFill>
              </a:rPr>
              <a:t>Commerce et intégration économique durable</a:t>
            </a:r>
          </a:p>
        </p:txBody>
      </p:sp>
      <p:sp>
        <p:nvSpPr>
          <p:cNvPr id="18" name="TextBox 17"/>
          <p:cNvSpPr txBox="1"/>
          <p:nvPr/>
        </p:nvSpPr>
        <p:spPr>
          <a:xfrm>
            <a:off x="2083488" y="3705815"/>
            <a:ext cx="3681080" cy="584775"/>
          </a:xfrm>
          <a:prstGeom prst="rect">
            <a:avLst/>
          </a:prstGeom>
          <a:noFill/>
        </p:spPr>
        <p:txBody>
          <a:bodyPr wrap="square" rtlCol="0">
            <a:spAutoFit/>
          </a:bodyPr>
          <a:lstStyle/>
          <a:p>
            <a:pPr rtl="0"/>
            <a:r>
              <a:rPr lang="fr" sz="1600">
                <a:solidFill>
                  <a:srgbClr val="0070C0"/>
                </a:solidFill>
              </a:rPr>
              <a:t>Activation de l’environnement juridique et réglementaire</a:t>
            </a:r>
          </a:p>
        </p:txBody>
      </p:sp>
      <p:sp>
        <p:nvSpPr>
          <p:cNvPr id="19" name="TextBox 18"/>
          <p:cNvSpPr txBox="1"/>
          <p:nvPr/>
        </p:nvSpPr>
        <p:spPr>
          <a:xfrm rot="1214566">
            <a:off x="920784" y="4719197"/>
            <a:ext cx="2847000" cy="584775"/>
          </a:xfrm>
          <a:prstGeom prst="rect">
            <a:avLst/>
          </a:prstGeom>
          <a:noFill/>
        </p:spPr>
        <p:txBody>
          <a:bodyPr wrap="square" rtlCol="0">
            <a:spAutoFit/>
          </a:bodyPr>
          <a:lstStyle/>
          <a:p>
            <a:pPr rtl="0"/>
            <a:r>
              <a:rPr lang="fr" sz="1600">
                <a:solidFill>
                  <a:srgbClr val="0070C0"/>
                </a:solidFill>
              </a:rPr>
              <a:t>État de droit et droits de propriété garantis</a:t>
            </a:r>
          </a:p>
        </p:txBody>
      </p:sp>
      <p:sp>
        <p:nvSpPr>
          <p:cNvPr id="20" name="TextBox 19"/>
          <p:cNvSpPr txBox="1"/>
          <p:nvPr/>
        </p:nvSpPr>
        <p:spPr>
          <a:xfrm>
            <a:off x="202478" y="5453078"/>
            <a:ext cx="2847000" cy="338554"/>
          </a:xfrm>
          <a:prstGeom prst="rect">
            <a:avLst/>
          </a:prstGeom>
          <a:noFill/>
        </p:spPr>
        <p:txBody>
          <a:bodyPr wrap="square" rtlCol="0">
            <a:spAutoFit/>
          </a:bodyPr>
          <a:lstStyle/>
          <a:p>
            <a:pPr rtl="0"/>
            <a:r>
              <a:rPr lang="fr" sz="1600">
                <a:solidFill>
                  <a:srgbClr val="0070C0"/>
                </a:solidFill>
              </a:rPr>
              <a:t>Concurrence loyale</a:t>
            </a:r>
          </a:p>
        </p:txBody>
      </p:sp>
      <p:sp>
        <p:nvSpPr>
          <p:cNvPr id="21" name="TextBox 20"/>
          <p:cNvSpPr txBox="1"/>
          <p:nvPr/>
        </p:nvSpPr>
        <p:spPr>
          <a:xfrm>
            <a:off x="7007871" y="3569953"/>
            <a:ext cx="2136129" cy="584775"/>
          </a:xfrm>
          <a:prstGeom prst="rect">
            <a:avLst/>
          </a:prstGeom>
          <a:noFill/>
        </p:spPr>
        <p:txBody>
          <a:bodyPr wrap="square" rtlCol="0">
            <a:spAutoFit/>
          </a:bodyPr>
          <a:lstStyle/>
          <a:p>
            <a:pPr rtl="0"/>
            <a:r>
              <a:rPr lang="fr" sz="1600">
                <a:solidFill>
                  <a:srgbClr val="0070C0"/>
                </a:solidFill>
              </a:rPr>
              <a:t>Accès aux services financiers </a:t>
            </a:r>
          </a:p>
        </p:txBody>
      </p:sp>
      <p:sp>
        <p:nvSpPr>
          <p:cNvPr id="22" name="TextBox 21"/>
          <p:cNvSpPr txBox="1"/>
          <p:nvPr/>
        </p:nvSpPr>
        <p:spPr>
          <a:xfrm rot="1484702">
            <a:off x="6041759" y="4396646"/>
            <a:ext cx="1719446" cy="584775"/>
          </a:xfrm>
          <a:prstGeom prst="rect">
            <a:avLst/>
          </a:prstGeom>
          <a:noFill/>
        </p:spPr>
        <p:txBody>
          <a:bodyPr wrap="square" rtlCol="0">
            <a:spAutoFit/>
          </a:bodyPr>
          <a:lstStyle/>
          <a:p>
            <a:pPr rtl="0"/>
            <a:r>
              <a:rPr lang="fr" sz="1600">
                <a:solidFill>
                  <a:srgbClr val="0070C0"/>
                </a:solidFill>
              </a:rPr>
              <a:t>Infrastructures physiques</a:t>
            </a:r>
          </a:p>
        </p:txBody>
      </p:sp>
      <p:sp>
        <p:nvSpPr>
          <p:cNvPr id="23" name="TextBox 22"/>
          <p:cNvSpPr txBox="1"/>
          <p:nvPr/>
        </p:nvSpPr>
        <p:spPr>
          <a:xfrm>
            <a:off x="4933997" y="2288195"/>
            <a:ext cx="3477913" cy="584775"/>
          </a:xfrm>
          <a:prstGeom prst="rect">
            <a:avLst/>
          </a:prstGeom>
          <a:noFill/>
        </p:spPr>
        <p:txBody>
          <a:bodyPr wrap="square" rtlCol="0">
            <a:spAutoFit/>
          </a:bodyPr>
          <a:lstStyle/>
          <a:p>
            <a:pPr rtl="0"/>
            <a:r>
              <a:rPr lang="fr" sz="1600">
                <a:solidFill>
                  <a:srgbClr val="0070C0"/>
                </a:solidFill>
              </a:rPr>
              <a:t>Technologies de l’information et de la communication</a:t>
            </a:r>
          </a:p>
        </p:txBody>
      </p:sp>
      <p:sp>
        <p:nvSpPr>
          <p:cNvPr id="24" name="TextBox 23"/>
          <p:cNvSpPr txBox="1"/>
          <p:nvPr/>
        </p:nvSpPr>
        <p:spPr>
          <a:xfrm>
            <a:off x="4374108" y="1203533"/>
            <a:ext cx="3027967" cy="584775"/>
          </a:xfrm>
          <a:prstGeom prst="rect">
            <a:avLst/>
          </a:prstGeom>
          <a:noFill/>
        </p:spPr>
        <p:txBody>
          <a:bodyPr wrap="square" rtlCol="0">
            <a:spAutoFit/>
          </a:bodyPr>
          <a:lstStyle/>
          <a:p>
            <a:pPr rtl="0"/>
            <a:r>
              <a:rPr lang="fr" sz="1600">
                <a:solidFill>
                  <a:srgbClr val="0070C0"/>
                </a:solidFill>
              </a:rPr>
              <a:t>Éducation, formation et apprentissage tout au long de la vie</a:t>
            </a:r>
          </a:p>
        </p:txBody>
      </p:sp>
      <p:sp>
        <p:nvSpPr>
          <p:cNvPr id="25" name="TextBox 24"/>
          <p:cNvSpPr txBox="1"/>
          <p:nvPr/>
        </p:nvSpPr>
        <p:spPr>
          <a:xfrm rot="20114171">
            <a:off x="5578928" y="3075234"/>
            <a:ext cx="2847000" cy="584775"/>
          </a:xfrm>
          <a:prstGeom prst="rect">
            <a:avLst/>
          </a:prstGeom>
          <a:noFill/>
        </p:spPr>
        <p:txBody>
          <a:bodyPr wrap="square" rtlCol="0">
            <a:spAutoFit/>
          </a:bodyPr>
          <a:lstStyle/>
          <a:p>
            <a:pPr rtl="0"/>
            <a:r>
              <a:rPr lang="fr" sz="1600">
                <a:solidFill>
                  <a:srgbClr val="0070C0"/>
                </a:solidFill>
              </a:rPr>
              <a:t>Justice sociale et inclusion sociale</a:t>
            </a:r>
          </a:p>
        </p:txBody>
      </p:sp>
      <p:sp>
        <p:nvSpPr>
          <p:cNvPr id="26" name="TextBox 25"/>
          <p:cNvSpPr txBox="1"/>
          <p:nvPr/>
        </p:nvSpPr>
        <p:spPr>
          <a:xfrm>
            <a:off x="3897898" y="4264804"/>
            <a:ext cx="2045702" cy="584775"/>
          </a:xfrm>
          <a:prstGeom prst="rect">
            <a:avLst/>
          </a:prstGeom>
          <a:noFill/>
        </p:spPr>
        <p:txBody>
          <a:bodyPr wrap="square" rtlCol="0">
            <a:spAutoFit/>
          </a:bodyPr>
          <a:lstStyle/>
          <a:p>
            <a:pPr rtl="0"/>
            <a:r>
              <a:rPr lang="fr" sz="1600">
                <a:solidFill>
                  <a:srgbClr val="0070C0"/>
                </a:solidFill>
              </a:rPr>
              <a:t>Protection sociale adéquate</a:t>
            </a:r>
          </a:p>
        </p:txBody>
      </p:sp>
      <p:sp>
        <p:nvSpPr>
          <p:cNvPr id="27" name="TextBox 26"/>
          <p:cNvSpPr txBox="1"/>
          <p:nvPr/>
        </p:nvSpPr>
        <p:spPr>
          <a:xfrm>
            <a:off x="5209799" y="5125312"/>
            <a:ext cx="3317898" cy="584775"/>
          </a:xfrm>
          <a:prstGeom prst="rect">
            <a:avLst/>
          </a:prstGeom>
          <a:noFill/>
        </p:spPr>
        <p:txBody>
          <a:bodyPr wrap="square" rtlCol="0">
            <a:spAutoFit/>
          </a:bodyPr>
          <a:lstStyle/>
          <a:p>
            <a:pPr rtl="0"/>
            <a:r>
              <a:rPr lang="fr" sz="1600">
                <a:solidFill>
                  <a:srgbClr val="0070C0"/>
                </a:solidFill>
              </a:rPr>
              <a:t>Intendance responsable de l’environnement</a:t>
            </a:r>
          </a:p>
        </p:txBody>
      </p:sp>
      <p:sp>
        <p:nvSpPr>
          <p:cNvPr id="28"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20163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23"/>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1000"/>
                                  </p:stCondLst>
                                  <p:childTnLst>
                                    <p:set>
                                      <p:cBhvr>
                                        <p:cTn id="39" dur="1" fill="hold">
                                          <p:stCondLst>
                                            <p:cond delay="0"/>
                                          </p:stCondLst>
                                        </p:cTn>
                                        <p:tgtEl>
                                          <p:spTgt spid="22"/>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1000"/>
                                  </p:stCondLst>
                                  <p:childTnLst>
                                    <p:set>
                                      <p:cBhvr>
                                        <p:cTn id="42" dur="1" fill="hold">
                                          <p:stCondLst>
                                            <p:cond delay="0"/>
                                          </p:stCondLst>
                                        </p:cTn>
                                        <p:tgtEl>
                                          <p:spTgt spid="27"/>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1000"/>
                                  </p:stCondLst>
                                  <p:childTnLst>
                                    <p:set>
                                      <p:cBhvr>
                                        <p:cTn id="45" dur="1" fill="hold">
                                          <p:stCondLst>
                                            <p:cond delay="0"/>
                                          </p:stCondLst>
                                        </p:cTn>
                                        <p:tgtEl>
                                          <p:spTgt spid="26"/>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10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10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100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76312"/>
            <a:ext cx="7886700" cy="591129"/>
          </a:xfrm>
        </p:spPr>
        <p:txBody>
          <a:bodyPr rtlCol="0"/>
          <a:lstStyle/>
          <a:p>
            <a:pPr rtl="0"/>
            <a:r>
              <a:rPr lang="fr" sz="2000" dirty="0"/>
              <a:t>Quelque chose à dire – Choisir un problème</a:t>
            </a:r>
          </a:p>
        </p:txBody>
      </p:sp>
      <p:sp>
        <p:nvSpPr>
          <p:cNvPr id="3" name="Content Placeholder 2"/>
          <p:cNvSpPr>
            <a:spLocks noGrp="1"/>
          </p:cNvSpPr>
          <p:nvPr>
            <p:ph idx="1"/>
          </p:nvPr>
        </p:nvSpPr>
        <p:spPr/>
        <p:txBody>
          <a:bodyPr rtlCol="0">
            <a:normAutofit fontScale="70000" lnSpcReduction="20000"/>
          </a:bodyPr>
          <a:lstStyle/>
          <a:p>
            <a:pPr rtl="0"/>
            <a:r>
              <a:rPr lang="fr" dirty="0"/>
              <a:t>La publication et la diffusion de l’agenda de l’OE poursuivent un double </a:t>
            </a:r>
            <a:r>
              <a:rPr lang="fr" dirty="0" smtClean="0"/>
              <a:t>objectif:</a:t>
            </a:r>
            <a:endParaRPr lang="fr" dirty="0"/>
          </a:p>
          <a:p>
            <a:pPr lvl="1" rtl="0"/>
            <a:r>
              <a:rPr lang="fr" dirty="0"/>
              <a:t>sensibiliser le public à l’importance d’une question particulière pour les entreprises; et</a:t>
            </a:r>
          </a:p>
          <a:p>
            <a:pPr lvl="1" rtl="0"/>
            <a:r>
              <a:rPr lang="fr" dirty="0"/>
              <a:t>signaler aux membres et aux autres acteurs que l’OE est une organisation sérieuse qui agit dans l’intérêt de ses membres.</a:t>
            </a:r>
          </a:p>
          <a:p>
            <a:pPr rtl="0"/>
            <a:r>
              <a:rPr lang="fr" dirty="0"/>
              <a:t>Trois thèmes font partie intégrante de l’agenda de l’OE:</a:t>
            </a:r>
          </a:p>
          <a:p>
            <a:pPr lvl="1" rtl="0"/>
            <a:r>
              <a:rPr lang="fr" dirty="0"/>
              <a:t>le but recherché;</a:t>
            </a:r>
          </a:p>
          <a:p>
            <a:pPr lvl="1" rtl="0"/>
            <a:r>
              <a:rPr lang="fr" dirty="0"/>
              <a:t>l’identification des obstacles au développement du secteur privé; et</a:t>
            </a:r>
          </a:p>
          <a:p>
            <a:pPr lvl="1" rtl="0"/>
            <a:r>
              <a:rPr lang="fr" dirty="0"/>
              <a:t>les recommandations dans le sens de la réforme et du changement.</a:t>
            </a:r>
          </a:p>
          <a:p>
            <a:pPr rtl="0"/>
            <a:r>
              <a:rPr lang="fr" dirty="0"/>
              <a:t>Ces éléments montrent que l’action de l’OE est déterminée par la politique (avec une minuscule, « </a:t>
            </a:r>
            <a:r>
              <a:rPr lang="en" i="1" dirty="0"/>
              <a:t>policy</a:t>
            </a:r>
            <a:r>
              <a:rPr lang="en" dirty="0"/>
              <a:t> » en anglais) et non </a:t>
            </a:r>
            <a:r>
              <a:rPr lang="en" dirty="0" smtClean="0"/>
              <a:t>par la </a:t>
            </a:r>
            <a:r>
              <a:rPr lang="en" dirty="0"/>
              <a:t>Politique (avec une majuscule, « </a:t>
            </a:r>
            <a:r>
              <a:rPr lang="en" i="1" dirty="0"/>
              <a:t>politics</a:t>
            </a:r>
            <a:r>
              <a:rPr lang="en" dirty="0"/>
              <a:t> »).</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31330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lstStyle/>
          <a:p>
            <a:pPr rtl="0"/>
            <a:r>
              <a:rPr lang="fr"/>
              <a:t>Prenez un moment pour lire...</a:t>
            </a:r>
            <a:endParaRPr lang="en-GB" dirty="0"/>
          </a:p>
        </p:txBody>
      </p:sp>
      <p:sp>
        <p:nvSpPr>
          <p:cNvPr id="4" name="TextBox 3"/>
          <p:cNvSpPr txBox="1"/>
          <p:nvPr/>
        </p:nvSpPr>
        <p:spPr>
          <a:xfrm>
            <a:off x="467544" y="1196752"/>
            <a:ext cx="8136904" cy="4031873"/>
          </a:xfrm>
          <a:prstGeom prst="rect">
            <a:avLst/>
          </a:prstGeom>
          <a:noFill/>
        </p:spPr>
        <p:txBody>
          <a:bodyPr wrap="square" rtlCol="0">
            <a:spAutoFit/>
          </a:bodyPr>
          <a:lstStyle/>
          <a:p>
            <a:pPr rtl="0"/>
            <a:r>
              <a:rPr lang="fr" sz="1600" dirty="0">
                <a:solidFill>
                  <a:srgbClr val="0070C0"/>
                </a:solidFill>
              </a:rPr>
              <a:t>Si les organisations d’employeurs veulent être efficaces dans leurs efforts de plaidoyer, elles doivent avoir une compréhension claire des objectifs qu’elles cherchent à atteindre. </a:t>
            </a:r>
            <a:endParaRPr lang="en-US" sz="1600" dirty="0" smtClean="0">
              <a:solidFill>
                <a:srgbClr val="0070C0"/>
              </a:solidFill>
            </a:endParaRPr>
          </a:p>
          <a:p>
            <a:pPr rtl="0"/>
            <a:r>
              <a:rPr lang="fr" sz="1600" dirty="0">
                <a:solidFill>
                  <a:srgbClr val="0070C0"/>
                </a:solidFill>
              </a:rPr>
              <a:t>Il sera utile à ce stade que l’organisation réalise des analyses PEST (facteurs politiques, économiques, sociaux et technologiques) et FFOM (forces, faiblesses, opportunités et menaces, « SWOT » en anglais). La liste des problèmes potentiels générée par ce processus sera probablement longue. La prochaine étape consistera à affiner la liste, sur la base de la pertinence des problèmes pour les membres de l’organisation et des chances de succès de l’action de plaidoyer. </a:t>
            </a:r>
            <a:endParaRPr lang="en-US" sz="1600" dirty="0" smtClean="0">
              <a:solidFill>
                <a:srgbClr val="0070C0"/>
              </a:solidFill>
            </a:endParaRPr>
          </a:p>
          <a:p>
            <a:pPr rtl="0"/>
            <a:r>
              <a:rPr lang="fr" sz="1600" dirty="0">
                <a:solidFill>
                  <a:srgbClr val="0070C0"/>
                </a:solidFill>
              </a:rPr>
              <a:t>Lorsque l’organisation aura reçu les contributions de ses membres sur les priorités en matière de plaidoyer, elle devra les traduire en objectifs globaux, intégrés dans son </a:t>
            </a:r>
            <a:r>
              <a:rPr lang="fr" sz="1600" b="1" dirty="0">
                <a:solidFill>
                  <a:srgbClr val="0070C0"/>
                </a:solidFill>
              </a:rPr>
              <a:t>agenda national des entreprises</a:t>
            </a:r>
            <a:r>
              <a:rPr lang="fr" sz="1600" dirty="0">
                <a:solidFill>
                  <a:srgbClr val="0070C0"/>
                </a:solidFill>
              </a:rPr>
              <a:t>, sur la base duquel l’organisation élaborera des plans de campagne spécifiques. À ce stade, il est important de s’assurer que les objectifs du plaidoyer sont approuvés par le Conseil d’administration. </a:t>
            </a:r>
            <a:endParaRPr lang="en-US" sz="1600" dirty="0" smtClean="0">
              <a:solidFill>
                <a:srgbClr val="0070C0"/>
              </a:solidFill>
            </a:endParaRPr>
          </a:p>
          <a:p>
            <a:pPr rtl="0"/>
            <a:r>
              <a:rPr lang="fr" sz="1600" dirty="0">
                <a:solidFill>
                  <a:srgbClr val="0070C0"/>
                </a:solidFill>
              </a:rPr>
              <a:t>L’organisation aura maintenant son premier résultat réel, l’</a:t>
            </a:r>
            <a:r>
              <a:rPr lang="fr" sz="1600" b="1" dirty="0">
                <a:solidFill>
                  <a:srgbClr val="0070C0"/>
                </a:solidFill>
              </a:rPr>
              <a:t>agenda national des entreprises</a:t>
            </a:r>
            <a:r>
              <a:rPr lang="fr" sz="1600" dirty="0">
                <a:solidFill>
                  <a:srgbClr val="0070C0"/>
                </a:solidFill>
              </a:rPr>
              <a:t>. Cette liste concise des objectifs de plaidoyer que l’organisation a l’intention de poursuivre est un document précieux et mérite une diffusion large et un degré élevé de publicité.</a:t>
            </a:r>
            <a:endParaRPr lang="en-GB" sz="1600" dirty="0">
              <a:solidFill>
                <a:srgbClr val="0070C0"/>
              </a:solidFill>
            </a:endParaRPr>
          </a:p>
        </p:txBody>
      </p:sp>
      <p:sp>
        <p:nvSpPr>
          <p:cNvPr id="11" name="TextBox 10"/>
          <p:cNvSpPr txBox="1"/>
          <p:nvPr/>
        </p:nvSpPr>
        <p:spPr>
          <a:xfrm>
            <a:off x="251520" y="5953060"/>
            <a:ext cx="7920880" cy="400110"/>
          </a:xfrm>
          <a:prstGeom prst="rect">
            <a:avLst/>
          </a:prstGeom>
          <a:noFill/>
        </p:spPr>
        <p:txBody>
          <a:bodyPr wrap="square" rtlCol="0">
            <a:spAutoFit/>
          </a:bodyPr>
          <a:lstStyle/>
          <a:p>
            <a:pPr rtl="0"/>
            <a:r>
              <a:rPr lang="fr" sz="1000" dirty="0">
                <a:solidFill>
                  <a:schemeClr val="accent2"/>
                </a:solidFill>
              </a:rPr>
              <a:t>Organisation internationale du Travail (2005): </a:t>
            </a:r>
            <a:r>
              <a:rPr lang="en" sz="1000" i="1" dirty="0">
                <a:solidFill>
                  <a:schemeClr val="accent2"/>
                </a:solidFill>
              </a:rPr>
              <a:t>The Effective Employers´Organization</a:t>
            </a:r>
            <a:r>
              <a:rPr lang="en" sz="1000" dirty="0">
                <a:solidFill>
                  <a:schemeClr val="accent2"/>
                </a:solidFill>
              </a:rPr>
              <a:t>. </a:t>
            </a:r>
            <a:r>
              <a:rPr lang="en" sz="1000" i="1" dirty="0">
                <a:solidFill>
                  <a:schemeClr val="accent2"/>
                </a:solidFill>
              </a:rPr>
              <a:t>Guide three, Advocacy</a:t>
            </a:r>
            <a:r>
              <a:rPr lang="en" sz="1000" dirty="0">
                <a:solidFill>
                  <a:schemeClr val="accent2"/>
                </a:solidFill>
              </a:rPr>
              <a:t>. </a:t>
            </a:r>
            <a:r>
              <a:rPr lang="en" sz="1000" i="1" dirty="0">
                <a:solidFill>
                  <a:schemeClr val="accent2"/>
                </a:solidFill>
              </a:rPr>
              <a:t>Maximising the Impact of the Voice of Business, </a:t>
            </a:r>
            <a:r>
              <a:rPr lang="en" sz="1000" dirty="0">
                <a:solidFill>
                  <a:schemeClr val="accent2"/>
                </a:solidFill>
              </a:rPr>
              <a:t>pp.7-11. Disponible à l’adresse </a:t>
            </a:r>
            <a:r>
              <a:rPr lang="fr" sz="1000" dirty="0">
                <a:solidFill>
                  <a:schemeClr val="accent2"/>
                </a:solidFill>
                <a:hlinkClick r:id="rId2"/>
              </a:rPr>
              <a:t>http://www.ilo.org/public/english/dialogue/actemp/downloads/projects/eos/guide3_en.pdf</a:t>
            </a:r>
            <a:r>
              <a:rPr lang="fr" sz="1000" dirty="0">
                <a:solidFill>
                  <a:schemeClr val="accent2"/>
                </a:solidFill>
              </a:rPr>
              <a:t> </a:t>
            </a:r>
            <a:endParaRPr lang="en-GB" sz="1000" dirty="0">
              <a:solidFill>
                <a:schemeClr val="accent2"/>
              </a:solidFill>
            </a:endParaRPr>
          </a:p>
        </p:txBody>
      </p:sp>
      <p:sp>
        <p:nvSpPr>
          <p:cNvPr id="12"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33156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1800"/>
              <a:t>Liste de contrôle rapide: avez-vous un agenda commercial?</a:t>
            </a:r>
            <a:endParaRPr lang="es-PE" sz="1800" dirty="0"/>
          </a:p>
        </p:txBody>
      </p:sp>
      <p:sp>
        <p:nvSpPr>
          <p:cNvPr id="3" name="Marcador de contenido 2"/>
          <p:cNvSpPr>
            <a:spLocks noGrp="1"/>
          </p:cNvSpPr>
          <p:nvPr>
            <p:ph idx="1"/>
          </p:nvPr>
        </p:nvSpPr>
        <p:spPr>
          <a:xfrm>
            <a:off x="457200" y="1268760"/>
            <a:ext cx="4114800" cy="4857403"/>
          </a:xfrm>
        </p:spPr>
        <p:txBody>
          <a:bodyPr rtlCol="0">
            <a:normAutofit lnSpcReduction="10000"/>
          </a:bodyPr>
          <a:lstStyle/>
          <a:p>
            <a:pPr rtl="0" fontAlgn="base">
              <a:lnSpc>
                <a:spcPct val="80000"/>
              </a:lnSpc>
              <a:spcBef>
                <a:spcPts val="575"/>
              </a:spcBef>
              <a:spcAft>
                <a:spcPct val="0"/>
              </a:spcAft>
              <a:buClr>
                <a:srgbClr val="000000"/>
              </a:buClr>
              <a:buSzPct val="120000"/>
              <a:defRPr/>
            </a:pPr>
            <a:r>
              <a:rPr lang="fr" sz="2000" kern="0">
                <a:solidFill>
                  <a:schemeClr val="accent4">
                    <a:lumMod val="25000"/>
                  </a:schemeClr>
                </a:solidFill>
              </a:rPr>
              <a:t>Une stratégie de lobbying et de plaidoyer écrite?</a:t>
            </a:r>
          </a:p>
          <a:p>
            <a:pPr rtl="0" fontAlgn="base">
              <a:lnSpc>
                <a:spcPct val="80000"/>
              </a:lnSpc>
              <a:spcBef>
                <a:spcPts val="575"/>
              </a:spcBef>
              <a:spcAft>
                <a:spcPct val="0"/>
              </a:spcAft>
              <a:buClr>
                <a:srgbClr val="000000"/>
              </a:buClr>
              <a:buSzPct val="120000"/>
              <a:defRPr/>
            </a:pPr>
            <a:r>
              <a:rPr lang="fr" sz="2000" kern="0">
                <a:solidFill>
                  <a:schemeClr val="accent4">
                    <a:lumMod val="25000"/>
                  </a:schemeClr>
                </a:solidFill>
              </a:rPr>
              <a:t>Des objectifs clairs et écrits?</a:t>
            </a:r>
          </a:p>
          <a:p>
            <a:pPr rtl="0" fontAlgn="base">
              <a:lnSpc>
                <a:spcPct val="80000"/>
              </a:lnSpc>
              <a:spcBef>
                <a:spcPts val="575"/>
              </a:spcBef>
              <a:spcAft>
                <a:spcPct val="0"/>
              </a:spcAft>
              <a:buClr>
                <a:srgbClr val="000000"/>
              </a:buClr>
              <a:buSzPct val="120000"/>
              <a:defRPr/>
            </a:pPr>
            <a:r>
              <a:rPr lang="fr" sz="2000" kern="0">
                <a:solidFill>
                  <a:schemeClr val="accent4">
                    <a:lumMod val="25000"/>
                  </a:schemeClr>
                </a:solidFill>
              </a:rPr>
              <a:t>Décrits en termes de résultats politiques escomptés? </a:t>
            </a:r>
          </a:p>
          <a:p>
            <a:pPr rtl="0" fontAlgn="base">
              <a:lnSpc>
                <a:spcPct val="80000"/>
              </a:lnSpc>
              <a:spcBef>
                <a:spcPts val="575"/>
              </a:spcBef>
              <a:spcAft>
                <a:spcPct val="0"/>
              </a:spcAft>
              <a:buClr>
                <a:srgbClr val="000000"/>
              </a:buClr>
              <a:buSzPct val="120000"/>
              <a:defRPr/>
            </a:pPr>
            <a:r>
              <a:rPr lang="fr" sz="2000" kern="0">
                <a:solidFill>
                  <a:schemeClr val="accent4">
                    <a:lumMod val="25000"/>
                  </a:schemeClr>
                </a:solidFill>
              </a:rPr>
              <a:t>Une personne responsable du plaidoyer?</a:t>
            </a:r>
          </a:p>
          <a:p>
            <a:pPr rtl="0" fontAlgn="base">
              <a:lnSpc>
                <a:spcPct val="80000"/>
              </a:lnSpc>
              <a:spcBef>
                <a:spcPts val="575"/>
              </a:spcBef>
              <a:spcAft>
                <a:spcPct val="0"/>
              </a:spcAft>
              <a:buClr>
                <a:srgbClr val="000000"/>
              </a:buClr>
              <a:buSzPct val="120000"/>
              <a:defRPr/>
            </a:pPr>
            <a:r>
              <a:rPr lang="fr" sz="2000" kern="0">
                <a:solidFill>
                  <a:schemeClr val="accent4">
                    <a:lumMod val="25000"/>
                  </a:schemeClr>
                </a:solidFill>
              </a:rPr>
              <a:t>Un examen officiel des possibilités actuelles et futures et des menaces auxquelles vos membres devront faire face dans l’environnement politique, économique et des affaires?</a:t>
            </a:r>
          </a:p>
          <a:p>
            <a:pPr rtl="0" fontAlgn="base">
              <a:lnSpc>
                <a:spcPct val="80000"/>
              </a:lnSpc>
              <a:spcBef>
                <a:spcPts val="575"/>
              </a:spcBef>
              <a:spcAft>
                <a:spcPct val="0"/>
              </a:spcAft>
              <a:buClr>
                <a:srgbClr val="000000"/>
              </a:buClr>
              <a:buSzPct val="120000"/>
              <a:defRPr/>
            </a:pPr>
            <a:r>
              <a:rPr lang="fr" sz="2000" kern="0">
                <a:solidFill>
                  <a:schemeClr val="accent4">
                    <a:lumMod val="25000"/>
                  </a:schemeClr>
                </a:solidFill>
              </a:rPr>
              <a:t>Une méthode régulière et formelle de consultation des membres afin de déterminer les sujets de lobbying et de plaidoyer? </a:t>
            </a:r>
          </a:p>
        </p:txBody>
      </p:sp>
      <p:sp>
        <p:nvSpPr>
          <p:cNvPr id="4" name="Rectángulo 3"/>
          <p:cNvSpPr/>
          <p:nvPr/>
        </p:nvSpPr>
        <p:spPr>
          <a:xfrm>
            <a:off x="4788024" y="1268760"/>
            <a:ext cx="3870176" cy="4585871"/>
          </a:xfrm>
          <a:prstGeom prst="rect">
            <a:avLst/>
          </a:prstGeom>
        </p:spPr>
        <p:txBody>
          <a:bodyPr wrap="square" rtlCol="0">
            <a:spAutoFit/>
          </a:bodyPr>
          <a:lstStyle/>
          <a:p>
            <a:pPr marL="342900" lvl="0" indent="-342900" rtl="0" fontAlgn="base">
              <a:lnSpc>
                <a:spcPct val="80000"/>
              </a:lnSpc>
              <a:spcBef>
                <a:spcPts val="575"/>
              </a:spcBef>
              <a:spcAft>
                <a:spcPct val="0"/>
              </a:spcAft>
              <a:buClr>
                <a:srgbClr val="000000"/>
              </a:buClr>
              <a:buSzPct val="120000"/>
              <a:buFont typeface="Arial" panose="020B0604020202020204" pitchFamily="34" charset="0"/>
              <a:buChar char="•"/>
            </a:pPr>
            <a:r>
              <a:rPr lang="fr" sz="2000" kern="0">
                <a:solidFill>
                  <a:schemeClr val="accent4">
                    <a:lumMod val="25000"/>
                  </a:schemeClr>
                </a:solidFill>
                <a:latin typeface="Arial" panose="020B0604020202020204" pitchFamily="34" charset="0"/>
                <a:cs typeface="Arial" panose="020B0604020202020204" pitchFamily="34" charset="0"/>
              </a:rPr>
              <a:t>Une stratégie de plaidoyer et des objectifs examinés et approuvés par le Conseil d’administration?</a:t>
            </a:r>
          </a:p>
          <a:p>
            <a:pPr marL="342900" lvl="0" indent="-342900" rtl="0" fontAlgn="base">
              <a:lnSpc>
                <a:spcPct val="80000"/>
              </a:lnSpc>
              <a:spcBef>
                <a:spcPts val="575"/>
              </a:spcBef>
              <a:spcAft>
                <a:spcPct val="0"/>
              </a:spcAft>
              <a:buClr>
                <a:srgbClr val="000000"/>
              </a:buClr>
              <a:buSzPct val="120000"/>
              <a:buFont typeface="Arial" panose="020B0604020202020204" pitchFamily="34" charset="0"/>
              <a:buChar char="•"/>
            </a:pPr>
            <a:r>
              <a:rPr lang="fr" sz="2000" kern="0">
                <a:solidFill>
                  <a:schemeClr val="accent4">
                    <a:lumMod val="25000"/>
                  </a:schemeClr>
                </a:solidFill>
                <a:latin typeface="Arial" panose="020B0604020202020204" pitchFamily="34" charset="0"/>
                <a:cs typeface="Arial" panose="020B0604020202020204" pitchFamily="34" charset="0"/>
              </a:rPr>
              <a:t>Un examen formel de cette stratégie par le Conseil d’administration au moins une fois par an?</a:t>
            </a:r>
          </a:p>
          <a:p>
            <a:pPr marL="342900" lvl="0" indent="-342900" rtl="0" fontAlgn="base">
              <a:lnSpc>
                <a:spcPct val="80000"/>
              </a:lnSpc>
              <a:spcBef>
                <a:spcPts val="575"/>
              </a:spcBef>
              <a:spcAft>
                <a:spcPct val="0"/>
              </a:spcAft>
              <a:buClr>
                <a:srgbClr val="000000"/>
              </a:buClr>
              <a:buSzPct val="120000"/>
              <a:buFont typeface="Arial" panose="020B0604020202020204" pitchFamily="34" charset="0"/>
              <a:buChar char="•"/>
            </a:pPr>
            <a:r>
              <a:rPr lang="fr" sz="2000" kern="0">
                <a:solidFill>
                  <a:schemeClr val="accent4">
                    <a:lumMod val="25000"/>
                  </a:schemeClr>
                </a:solidFill>
                <a:latin typeface="Arial" panose="020B0604020202020204" pitchFamily="34" charset="0"/>
                <a:cs typeface="Arial" panose="020B0604020202020204" pitchFamily="34" charset="0"/>
              </a:rPr>
              <a:t>Un processus formel pour tenir les membres au courant de votre stratégie et de vos objectifs de plaidoyer?</a:t>
            </a:r>
          </a:p>
          <a:p>
            <a:pPr marL="342900" lvl="0" indent="-342900" rtl="0" fontAlgn="base">
              <a:lnSpc>
                <a:spcPct val="80000"/>
              </a:lnSpc>
              <a:spcBef>
                <a:spcPts val="575"/>
              </a:spcBef>
              <a:spcAft>
                <a:spcPct val="0"/>
              </a:spcAft>
              <a:buClr>
                <a:srgbClr val="000000"/>
              </a:buClr>
              <a:buSzPct val="120000"/>
              <a:buFont typeface="Arial" panose="020B0604020202020204" pitchFamily="34" charset="0"/>
              <a:buChar char="•"/>
            </a:pPr>
            <a:r>
              <a:rPr lang="fr" sz="2000" kern="0">
                <a:solidFill>
                  <a:schemeClr val="accent4">
                    <a:lumMod val="25000"/>
                  </a:schemeClr>
                </a:solidFill>
                <a:latin typeface="Arial" panose="020B0604020202020204" pitchFamily="34" charset="0"/>
                <a:cs typeface="Arial" panose="020B0604020202020204" pitchFamily="34" charset="0"/>
              </a:rPr>
              <a:t>Un processus formel pour rendre compte aux membres de vos résultats en matière de plaidoyer?</a:t>
            </a:r>
          </a:p>
          <a:p>
            <a:pPr marL="342900" lvl="0" indent="-342900" rtl="0" fontAlgn="base">
              <a:lnSpc>
                <a:spcPct val="80000"/>
              </a:lnSpc>
              <a:spcBef>
                <a:spcPts val="575"/>
              </a:spcBef>
              <a:spcAft>
                <a:spcPct val="0"/>
              </a:spcAft>
              <a:buClr>
                <a:srgbClr val="000000"/>
              </a:buClr>
              <a:buSzPct val="120000"/>
              <a:buFont typeface="Arial" panose="020B0604020202020204" pitchFamily="34" charset="0"/>
              <a:buChar char="•"/>
            </a:pPr>
            <a:r>
              <a:rPr lang="fr" sz="2000" kern="0">
                <a:solidFill>
                  <a:schemeClr val="accent4">
                    <a:lumMod val="25000"/>
                  </a:schemeClr>
                </a:solidFill>
                <a:latin typeface="Arial" panose="020B0604020202020204" pitchFamily="34" charset="0"/>
                <a:cs typeface="Arial" panose="020B0604020202020204" pitchFamily="34" charset="0"/>
              </a:rPr>
              <a:t>Une stratégie médiatique qui fait de vous le « choix des médias » pour entendre la voix des entreprises?</a:t>
            </a:r>
          </a:p>
        </p:txBody>
      </p:sp>
      <p:sp>
        <p:nvSpPr>
          <p:cNvPr id="5"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416040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sz="2000" dirty="0"/>
              <a:t>Quelques exemples: Business New Zealand</a:t>
            </a:r>
            <a:endParaRPr lang="en-GB" sz="2000" dirty="0"/>
          </a:p>
        </p:txBody>
      </p:sp>
      <p:sp>
        <p:nvSpPr>
          <p:cNvPr id="3" name="Content Placeholder 2"/>
          <p:cNvSpPr>
            <a:spLocks noGrp="1"/>
          </p:cNvSpPr>
          <p:nvPr>
            <p:ph idx="1"/>
          </p:nvPr>
        </p:nvSpPr>
        <p:spPr/>
        <p:txBody>
          <a:bodyPr rtlCol="0"/>
          <a:lstStyle/>
          <a:p>
            <a:pPr rtl="0"/>
            <a:endParaRPr lang="en-GB"/>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19469"/>
            <a:ext cx="6120680" cy="501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20"/>
          <p:cNvSpPr>
            <a:spLocks noChangeArrowheads="1"/>
          </p:cNvSpPr>
          <p:nvPr/>
        </p:nvSpPr>
        <p:spPr bwMode="auto">
          <a:xfrm>
            <a:off x="8388424" y="6082637"/>
            <a:ext cx="636588" cy="762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415430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pic>
        <p:nvPicPr>
          <p:cNvPr id="8" name="Picture 7"/>
          <p:cNvPicPr>
            <a:picLocks noChangeAspect="1"/>
          </p:cNvPicPr>
          <p:nvPr/>
        </p:nvPicPr>
        <p:blipFill>
          <a:blip r:embed="rId4"/>
          <a:stretch>
            <a:fillRect/>
          </a:stretch>
        </p:blipFill>
        <p:spPr>
          <a:xfrm>
            <a:off x="720148" y="1414462"/>
            <a:ext cx="7209588" cy="4966866"/>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6695" y="4365104"/>
            <a:ext cx="229839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75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000" dirty="0"/>
              <a:t>Qu’est-ce que le lobbying et le plaidoyer?</a:t>
            </a:r>
            <a:endParaRPr lang="es-PE" sz="2000" dirty="0"/>
          </a:p>
        </p:txBody>
      </p:sp>
      <p:grpSp>
        <p:nvGrpSpPr>
          <p:cNvPr id="4" name="Grupo 3"/>
          <p:cNvGrpSpPr/>
          <p:nvPr/>
        </p:nvGrpSpPr>
        <p:grpSpPr>
          <a:xfrm>
            <a:off x="2555776" y="2039703"/>
            <a:ext cx="4265516" cy="2804137"/>
            <a:chOff x="86574" y="-384889"/>
            <a:chExt cx="4265516" cy="2804137"/>
          </a:xfrm>
        </p:grpSpPr>
        <p:sp>
          <p:nvSpPr>
            <p:cNvPr id="5" name="Rectángulo 4"/>
            <p:cNvSpPr/>
            <p:nvPr/>
          </p:nvSpPr>
          <p:spPr>
            <a:xfrm>
              <a:off x="86574" y="-384889"/>
              <a:ext cx="4265516" cy="2804137"/>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Rectángulo 5"/>
            <p:cNvSpPr/>
            <p:nvPr/>
          </p:nvSpPr>
          <p:spPr>
            <a:xfrm>
              <a:off x="546104" y="13242"/>
              <a:ext cx="3346456" cy="200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0" anchor="ctr" anchorCtr="0">
              <a:noAutofit/>
            </a:bodyPr>
            <a:lstStyle/>
            <a:p>
              <a:pPr algn="ctr" rtl="0"/>
              <a:r>
                <a:rPr lang="fr" sz="1600" b="1">
                  <a:solidFill>
                    <a:schemeClr val="bg1"/>
                  </a:solidFill>
                  <a:latin typeface="Arial" panose="020B0604020202020204" pitchFamily="34" charset="0"/>
                  <a:cs typeface="Arial" panose="020B0604020202020204" pitchFamily="34" charset="0"/>
                </a:rPr>
                <a:t>« Actions menées par des organisations d’employeurs et conçues pour influencer en faveur de leurs adhérents la législation, la réglementation et l’attitude et l’approche générales des décideurs de la politique socio-économique »</a:t>
              </a:r>
            </a:p>
          </p:txBody>
        </p:sp>
      </p:grpSp>
      <p:sp>
        <p:nvSpPr>
          <p:cNvPr id="8"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90044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Priorités de la CBI</a:t>
            </a:r>
            <a:endParaRPr lang="es-PE" sz="2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6108923" cy="336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nvPr>
        </p:nvGraphicFramePr>
        <p:xfrm>
          <a:off x="539552" y="4345277"/>
          <a:ext cx="6912768" cy="2011680"/>
        </p:xfrm>
        <a:graphic>
          <a:graphicData uri="http://schemas.openxmlformats.org/drawingml/2006/table">
            <a:tbl>
              <a:tblPr/>
              <a:tblGrid>
                <a:gridCol w="6912768">
                  <a:extLst>
                    <a:ext uri="{9D8B030D-6E8A-4147-A177-3AD203B41FA5}">
                      <a16:colId xmlns:a16="http://schemas.microsoft.com/office/drawing/2014/main" val="20000"/>
                    </a:ext>
                  </a:extLst>
                </a:gridCol>
              </a:tblGrid>
              <a:tr h="0">
                <a:tc>
                  <a:txBody>
                    <a:bodyPr/>
                    <a:lstStyle/>
                    <a:p>
                      <a:pPr rtl="0" fontAlgn="t"/>
                      <a:r>
                        <a:rPr lang="fr" b="0" i="0">
                          <a:solidFill>
                            <a:srgbClr val="1A1A1A"/>
                          </a:solidFill>
                          <a:effectLst/>
                          <a:latin typeface="DINNextLTPro-Regular"/>
                        </a:rPr>
                        <a:t>1. Accès aux personnes et aux compétences nécessaires à la croissance</a:t>
                      </a:r>
                      <a:endParaRPr lang="en-US" b="0" i="0" dirty="0" smtClean="0">
                        <a:solidFill>
                          <a:srgbClr val="1A1A1A"/>
                        </a:solidFill>
                        <a:effectLst/>
                        <a:latin typeface="DINNextLTPro-Regular"/>
                      </a:endParaRPr>
                    </a:p>
                    <a:p>
                      <a:pPr rtl="0" fontAlgn="t"/>
                      <a:r>
                        <a:rPr lang="fr" b="0" i="0">
                          <a:solidFill>
                            <a:srgbClr val="1A1A1A"/>
                          </a:solidFill>
                          <a:effectLst/>
                          <a:latin typeface="DINNextLTPro-Regular"/>
                        </a:rPr>
                        <a:t>2. Des industries et des infrastructures performantes et de niveau mondial partout dans le pays</a:t>
                      </a:r>
                    </a:p>
                    <a:p>
                      <a:pPr rtl="0" fontAlgn="t"/>
                      <a:r>
                        <a:rPr lang="fr" b="0" i="0">
                          <a:solidFill>
                            <a:srgbClr val="1A1A1A"/>
                          </a:solidFill>
                          <a:effectLst/>
                          <a:latin typeface="DINNextLTPro-Regular"/>
                        </a:rPr>
                        <a:t>3. Une politique fiscale compétitive au niveau mondial</a:t>
                      </a:r>
                    </a:p>
                    <a:p>
                      <a:pPr rtl="0" fontAlgn="t"/>
                      <a:r>
                        <a:rPr lang="fr" b="0" i="0">
                          <a:solidFill>
                            <a:srgbClr val="1A1A1A"/>
                          </a:solidFill>
                          <a:effectLst/>
                          <a:latin typeface="DINNextLTPro-Regular"/>
                        </a:rPr>
                        <a:t>4. Le climat et les capacités nécessaires à l’innovation</a:t>
                      </a:r>
                    </a:p>
                    <a:p>
                      <a:pPr rtl="0" fontAlgn="t"/>
                      <a:r>
                        <a:rPr lang="fr" b="0" i="0">
                          <a:solidFill>
                            <a:srgbClr val="1A1A1A"/>
                          </a:solidFill>
                          <a:effectLst/>
                          <a:latin typeface="DINNextLTPro-Regular"/>
                        </a:rPr>
                        <a:t>5. Un accès facile et ouvert aux marchés mondiaux</a:t>
                      </a:r>
                      <a:endParaRPr lang="en-US" b="0" i="0" dirty="0">
                        <a:solidFill>
                          <a:srgbClr val="1A1A1A"/>
                        </a:solidFill>
                        <a:effectLst/>
                        <a:latin typeface="DINNextLTPro-Regular"/>
                      </a:endParaRPr>
                    </a:p>
                  </a:txBody>
                  <a:tcPr marR="190500">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7"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94554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600"/>
              <a:t>COHEP – Honduras </a:t>
            </a:r>
            <a:endParaRPr lang="es-PE" sz="2600" dirty="0"/>
          </a:p>
        </p:txBody>
      </p:sp>
      <p:sp>
        <p:nvSpPr>
          <p:cNvPr id="4" name="CuadroTexto 3"/>
          <p:cNvSpPr txBox="1"/>
          <p:nvPr/>
        </p:nvSpPr>
        <p:spPr>
          <a:xfrm>
            <a:off x="323528" y="848845"/>
            <a:ext cx="8424936" cy="646331"/>
          </a:xfrm>
          <a:prstGeom prst="rect">
            <a:avLst/>
          </a:prstGeom>
          <a:noFill/>
        </p:spPr>
        <p:txBody>
          <a:bodyPr wrap="square" rtlCol="0">
            <a:spAutoFit/>
          </a:bodyPr>
          <a:lstStyle/>
          <a:p>
            <a:pPr algn="ctr" rtl="0"/>
            <a:r>
              <a:rPr lang="fr" b="1">
                <a:solidFill>
                  <a:schemeClr val="accent1"/>
                </a:solidFill>
                <a:latin typeface="Arial" panose="020B0604020202020204" pitchFamily="34" charset="0"/>
                <a:cs typeface="Arial" panose="020B0604020202020204" pitchFamily="34" charset="0"/>
              </a:rPr>
              <a:t>Stratégie nationale pour l’entreprise durable au Honduras.</a:t>
            </a:r>
          </a:p>
          <a:p>
            <a:pPr algn="ctr" rtl="0"/>
            <a:r>
              <a:rPr lang="fr" b="1">
                <a:solidFill>
                  <a:schemeClr val="accent1"/>
                </a:solidFill>
                <a:latin typeface="Arial" panose="020B0604020202020204" pitchFamily="34" charset="0"/>
                <a:cs typeface="Arial" panose="020B0604020202020204" pitchFamily="34" charset="0"/>
              </a:rPr>
              <a:t>Objectifs</a:t>
            </a:r>
            <a:endParaRPr lang="es-PE" b="1" dirty="0">
              <a:solidFill>
                <a:schemeClr val="accent1"/>
              </a:solidFill>
              <a:latin typeface="Arial" panose="020B0604020202020204" pitchFamily="34" charset="0"/>
              <a:cs typeface="Arial" panose="020B0604020202020204" pitchFamily="34" charset="0"/>
            </a:endParaRPr>
          </a:p>
        </p:txBody>
      </p:sp>
      <p:grpSp>
        <p:nvGrpSpPr>
          <p:cNvPr id="5" name="Grupo 4"/>
          <p:cNvGrpSpPr/>
          <p:nvPr/>
        </p:nvGrpSpPr>
        <p:grpSpPr>
          <a:xfrm>
            <a:off x="935596" y="1844824"/>
            <a:ext cx="7200800" cy="4820159"/>
            <a:chOff x="900108" y="1772334"/>
            <a:chExt cx="4935357" cy="2906028"/>
          </a:xfrm>
        </p:grpSpPr>
        <p:sp>
          <p:nvSpPr>
            <p:cNvPr id="6" name="Forma libre 5"/>
            <p:cNvSpPr/>
            <p:nvPr/>
          </p:nvSpPr>
          <p:spPr>
            <a:xfrm>
              <a:off x="900108" y="1772334"/>
              <a:ext cx="2400356" cy="464997"/>
            </a:xfrm>
            <a:custGeom>
              <a:avLst/>
              <a:gdLst>
                <a:gd name="connsiteX0" fmla="*/ 0 w 1699835"/>
                <a:gd name="connsiteY0" fmla="*/ 0 h 568835"/>
                <a:gd name="connsiteX1" fmla="*/ 1699835 w 1699835"/>
                <a:gd name="connsiteY1" fmla="*/ 0 h 568835"/>
                <a:gd name="connsiteX2" fmla="*/ 1699835 w 1699835"/>
                <a:gd name="connsiteY2" fmla="*/ 568835 h 568835"/>
                <a:gd name="connsiteX3" fmla="*/ 0 w 1699835"/>
                <a:gd name="connsiteY3" fmla="*/ 568835 h 568835"/>
                <a:gd name="connsiteX4" fmla="*/ 0 w 1699835"/>
                <a:gd name="connsiteY4" fmla="*/ 0 h 568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835" h="568835">
                  <a:moveTo>
                    <a:pt x="0" y="0"/>
                  </a:moveTo>
                  <a:lnTo>
                    <a:pt x="1699835" y="0"/>
                  </a:lnTo>
                  <a:lnTo>
                    <a:pt x="1699835" y="568835"/>
                  </a:lnTo>
                  <a:lnTo>
                    <a:pt x="0" y="568835"/>
                  </a:lnTo>
                  <a:lnTo>
                    <a:pt x="0" y="0"/>
                  </a:lnTo>
                  <a:close/>
                </a:path>
              </a:pathLst>
            </a:custGeom>
            <a:solidFill>
              <a:schemeClr val="accent1"/>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113792" tIns="65024" rIns="113792" bIns="65024" numCol="1" spcCol="1270" rtlCol="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lang="fr" sz="1600" b="1" kern="0">
                  <a:solidFill>
                    <a:prstClr val="white"/>
                  </a:solidFill>
                  <a:latin typeface="Arial" panose="020B0604020202020204" pitchFamily="34" charset="0"/>
                  <a:cs typeface="Arial" panose="020B0604020202020204" pitchFamily="34" charset="0"/>
                </a:rPr>
                <a:t>Objectifs généraux</a:t>
              </a:r>
              <a:endParaRPr kumimoji="0" lang="en-US"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7" name="Forma libre 6"/>
            <p:cNvSpPr/>
            <p:nvPr/>
          </p:nvSpPr>
          <p:spPr>
            <a:xfrm>
              <a:off x="900108" y="2251982"/>
              <a:ext cx="2400356" cy="2424688"/>
            </a:xfrm>
            <a:custGeom>
              <a:avLst/>
              <a:gdLst>
                <a:gd name="connsiteX0" fmla="*/ 0 w 1422087"/>
                <a:gd name="connsiteY0" fmla="*/ 0 h 2267637"/>
                <a:gd name="connsiteX1" fmla="*/ 1422087 w 1422087"/>
                <a:gd name="connsiteY1" fmla="*/ 0 h 2267637"/>
                <a:gd name="connsiteX2" fmla="*/ 1422087 w 1422087"/>
                <a:gd name="connsiteY2" fmla="*/ 2267637 h 2267637"/>
                <a:gd name="connsiteX3" fmla="*/ 0 w 1422087"/>
                <a:gd name="connsiteY3" fmla="*/ 2267637 h 2267637"/>
                <a:gd name="connsiteX4" fmla="*/ 0 w 1422087"/>
                <a:gd name="connsiteY4" fmla="*/ 0 h 226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087" h="2267637">
                  <a:moveTo>
                    <a:pt x="0" y="0"/>
                  </a:moveTo>
                  <a:lnTo>
                    <a:pt x="1422087" y="0"/>
                  </a:lnTo>
                  <a:lnTo>
                    <a:pt x="1422087" y="2267637"/>
                  </a:lnTo>
                  <a:lnTo>
                    <a:pt x="0" y="2267637"/>
                  </a:lnTo>
                  <a:lnTo>
                    <a:pt x="0" y="0"/>
                  </a:lnTo>
                  <a:close/>
                </a:path>
              </a:pathLst>
            </a:custGeom>
            <a:solidFill>
              <a:schemeClr val="accent1">
                <a:alpha val="90000"/>
              </a:schemeClr>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37338" tIns="37338" rIns="49784" bIns="56007" numCol="1" spcCol="1270" rtlCol="0" anchor="t" anchorCtr="0">
              <a:noAutofit/>
            </a:bodyPr>
            <a:lstStyle/>
            <a:p>
              <a:pPr marL="0" marR="0" lvl="1" indent="0" defTabSz="311150" rtl="0" eaLnBrk="1" fontAlgn="auto" latinLnBrk="0" hangingPunct="1">
                <a:lnSpc>
                  <a:spcPct val="90000"/>
                </a:lnSpc>
                <a:spcBef>
                  <a:spcPct val="0"/>
                </a:spcBef>
                <a:spcAft>
                  <a:spcPct val="15000"/>
                </a:spcAft>
                <a:buClrTx/>
                <a:buSzTx/>
                <a:buFontTx/>
                <a:buNone/>
                <a:tabLst/>
                <a:defRPr/>
              </a:pPr>
              <a:endParaRPr kumimoji="0" lang="en-US" sz="1400" b="1" i="0" u="none" strike="noStrike" kern="0" cap="none" spc="0" normalizeH="0" baseline="0" noProof="0" dirty="0" smtClean="0">
                <a:ln>
                  <a:noFill/>
                </a:ln>
                <a:solidFill>
                  <a:prstClr val="black">
                    <a:hueOff val="0"/>
                    <a:satOff val="0"/>
                    <a:lumOff val="0"/>
                    <a:alphaOff val="0"/>
                  </a:prstClr>
                </a:solidFill>
                <a:effectLst/>
                <a:uLnTx/>
                <a:uFillTx/>
                <a:latin typeface="Candara" pitchFamily="34" charset="0"/>
              </a:endParaRPr>
            </a:p>
          </p:txBody>
        </p:sp>
        <p:sp>
          <p:nvSpPr>
            <p:cNvPr id="8" name="Forma libre 7"/>
            <p:cNvSpPr/>
            <p:nvPr/>
          </p:nvSpPr>
          <p:spPr>
            <a:xfrm>
              <a:off x="3412707" y="1772386"/>
              <a:ext cx="2400356" cy="464945"/>
            </a:xfrm>
            <a:custGeom>
              <a:avLst/>
              <a:gdLst>
                <a:gd name="connsiteX0" fmla="*/ 0 w 1868651"/>
                <a:gd name="connsiteY0" fmla="*/ 0 h 568835"/>
                <a:gd name="connsiteX1" fmla="*/ 1868651 w 1868651"/>
                <a:gd name="connsiteY1" fmla="*/ 0 h 568835"/>
                <a:gd name="connsiteX2" fmla="*/ 1868651 w 1868651"/>
                <a:gd name="connsiteY2" fmla="*/ 568835 h 568835"/>
                <a:gd name="connsiteX3" fmla="*/ 0 w 1868651"/>
                <a:gd name="connsiteY3" fmla="*/ 568835 h 568835"/>
                <a:gd name="connsiteX4" fmla="*/ 0 w 1868651"/>
                <a:gd name="connsiteY4" fmla="*/ 0 h 568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651" h="568835">
                  <a:moveTo>
                    <a:pt x="0" y="0"/>
                  </a:moveTo>
                  <a:lnTo>
                    <a:pt x="1868651" y="0"/>
                  </a:lnTo>
                  <a:lnTo>
                    <a:pt x="1868651" y="568835"/>
                  </a:lnTo>
                  <a:lnTo>
                    <a:pt x="0" y="568835"/>
                  </a:lnTo>
                  <a:lnTo>
                    <a:pt x="0" y="0"/>
                  </a:lnTo>
                  <a:close/>
                </a:path>
              </a:pathLst>
            </a:custGeom>
            <a:solidFill>
              <a:schemeClr val="accent1"/>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113792" tIns="65024" rIns="113792" bIns="65024" numCol="1" spcCol="1270" rtlCol="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lang="fr" sz="1600" b="1" i="0" u="none" strike="noStrike" kern="0" cap="none" spc="0" normalizeH="0" noProof="0">
                  <a:ln>
                    <a:noFill/>
                  </a:ln>
                  <a:solidFill>
                    <a:prstClr val="white"/>
                  </a:solidFill>
                  <a:effectLst/>
                  <a:uLnTx/>
                  <a:uFillTx/>
                  <a:latin typeface="Arial" panose="020B0604020202020204" pitchFamily="34" charset="0"/>
                  <a:cs typeface="Arial" panose="020B0604020202020204" pitchFamily="34" charset="0"/>
                </a:rPr>
                <a:t>Objectifs spécifiques</a:t>
              </a:r>
              <a:endParaRPr kumimoji="0" lang="en-US" sz="16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9" name="Forma libre 8"/>
            <p:cNvSpPr/>
            <p:nvPr/>
          </p:nvSpPr>
          <p:spPr>
            <a:xfrm>
              <a:off x="3390304" y="2251982"/>
              <a:ext cx="2445161" cy="2426380"/>
            </a:xfrm>
            <a:custGeom>
              <a:avLst/>
              <a:gdLst>
                <a:gd name="connsiteX0" fmla="*/ 0 w 1974767"/>
                <a:gd name="connsiteY0" fmla="*/ 0 h 2267637"/>
                <a:gd name="connsiteX1" fmla="*/ 1974767 w 1974767"/>
                <a:gd name="connsiteY1" fmla="*/ 0 h 2267637"/>
                <a:gd name="connsiteX2" fmla="*/ 1974767 w 1974767"/>
                <a:gd name="connsiteY2" fmla="*/ 2267637 h 2267637"/>
                <a:gd name="connsiteX3" fmla="*/ 0 w 1974767"/>
                <a:gd name="connsiteY3" fmla="*/ 2267637 h 2267637"/>
                <a:gd name="connsiteX4" fmla="*/ 0 w 1974767"/>
                <a:gd name="connsiteY4" fmla="*/ 0 h 226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767" h="2267637">
                  <a:moveTo>
                    <a:pt x="0" y="0"/>
                  </a:moveTo>
                  <a:lnTo>
                    <a:pt x="1974767" y="0"/>
                  </a:lnTo>
                  <a:lnTo>
                    <a:pt x="1974767" y="2267637"/>
                  </a:lnTo>
                  <a:lnTo>
                    <a:pt x="0" y="2267637"/>
                  </a:lnTo>
                  <a:lnTo>
                    <a:pt x="0" y="0"/>
                  </a:lnTo>
                  <a:close/>
                </a:path>
              </a:pathLst>
            </a:custGeom>
            <a:solidFill>
              <a:schemeClr val="accent1">
                <a:alpha val="90000"/>
              </a:schemeClr>
            </a:solidFill>
            <a:ln w="63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0" vert="horz" wrap="square" lIns="37338" tIns="37338" rIns="49784" bIns="56007" numCol="1" spcCol="1270" rtlCol="0" anchor="t" anchorCtr="0">
              <a:noAutofit/>
            </a:bodyPr>
            <a:lstStyle/>
            <a:p>
              <a:pPr marL="0" marR="0" lvl="1" indent="0" defTabSz="311150" rtl="0" eaLnBrk="1" fontAlgn="auto" latinLnBrk="0" hangingPunct="1">
                <a:lnSpc>
                  <a:spcPct val="90000"/>
                </a:lnSpc>
                <a:spcBef>
                  <a:spcPct val="0"/>
                </a:spcBef>
                <a:spcAft>
                  <a:spcPct val="15000"/>
                </a:spcAft>
                <a:buClrTx/>
                <a:buSzTx/>
                <a:buFontTx/>
                <a:buNone/>
                <a:tabLst/>
                <a:defRPr/>
              </a:pPr>
              <a:endParaRPr kumimoji="0" lang="es-ES" sz="1400" b="1" i="0" u="none" strike="noStrike" kern="0" cap="none" spc="0" normalizeH="0" baseline="0" noProof="0" dirty="0" smtClean="0">
                <a:ln>
                  <a:noFill/>
                </a:ln>
                <a:solidFill>
                  <a:prstClr val="black">
                    <a:hueOff val="0"/>
                    <a:satOff val="0"/>
                    <a:lumOff val="0"/>
                    <a:alphaOff val="0"/>
                  </a:prstClr>
                </a:solidFill>
                <a:effectLst/>
                <a:uLnTx/>
                <a:uFillTx/>
                <a:latin typeface="Candara" panose="020E0502030303020204" pitchFamily="34" charset="0"/>
              </a:endParaRPr>
            </a:p>
          </p:txBody>
        </p:sp>
      </p:grpSp>
      <p:sp>
        <p:nvSpPr>
          <p:cNvPr id="10" name="Rectángulo 9"/>
          <p:cNvSpPr/>
          <p:nvPr/>
        </p:nvSpPr>
        <p:spPr>
          <a:xfrm>
            <a:off x="1012497" y="2965751"/>
            <a:ext cx="3348372" cy="3323987"/>
          </a:xfrm>
          <a:prstGeom prst="rect">
            <a:avLst/>
          </a:prstGeom>
        </p:spPr>
        <p:txBody>
          <a:bodyPr wrap="square" rtlCol="0">
            <a:spAutoFit/>
          </a:bodyPr>
          <a:lstStyle/>
          <a:p>
            <a:pPr marL="342900" indent="-342900" rtl="0">
              <a:buFont typeface="+mj-lt"/>
              <a:buAutoNum type="alphaLcParenR"/>
            </a:pPr>
            <a:r>
              <a:rPr lang="fr" sz="1400" dirty="0">
                <a:solidFill>
                  <a:schemeClr val="bg1"/>
                </a:solidFill>
                <a:latin typeface="Arial" panose="020B0604020202020204" pitchFamily="34" charset="0"/>
                <a:cs typeface="Arial" panose="020B0604020202020204" pitchFamily="34" charset="0"/>
              </a:rPr>
              <a:t>Améliorer l’environnement des affaires au Honduras </a:t>
            </a:r>
          </a:p>
          <a:p>
            <a:pPr marL="342900" indent="-342900" rtl="0">
              <a:buFont typeface="+mj-lt"/>
              <a:buAutoNum type="alphaLcParenR"/>
            </a:pPr>
            <a:r>
              <a:rPr lang="fr" sz="1400" dirty="0">
                <a:solidFill>
                  <a:schemeClr val="bg1"/>
                </a:solidFill>
                <a:latin typeface="Arial" panose="020B0604020202020204" pitchFamily="34" charset="0"/>
                <a:cs typeface="Arial" panose="020B0604020202020204" pitchFamily="34" charset="0"/>
              </a:rPr>
              <a:t>Promouvoir le développement d’entreprises durables au Honduras </a:t>
            </a:r>
          </a:p>
          <a:p>
            <a:pPr marL="342900" indent="-342900" rtl="0">
              <a:buFont typeface="+mj-lt"/>
              <a:buAutoNum type="alphaLcParenR"/>
            </a:pPr>
            <a:r>
              <a:rPr lang="fr" sz="1400" dirty="0">
                <a:solidFill>
                  <a:schemeClr val="bg1"/>
                </a:solidFill>
                <a:latin typeface="Arial" panose="020B0604020202020204" pitchFamily="34" charset="0"/>
                <a:cs typeface="Arial" panose="020B0604020202020204" pitchFamily="34" charset="0"/>
              </a:rPr>
              <a:t>Établir des programmes pour la création et l’expansion des entreprises au Honduras </a:t>
            </a:r>
          </a:p>
          <a:p>
            <a:pPr marL="342900" indent="-342900" rtl="0">
              <a:buFont typeface="+mj-lt"/>
              <a:buAutoNum type="alphaLcParenR"/>
            </a:pPr>
            <a:r>
              <a:rPr lang="fr" sz="1400" dirty="0">
                <a:solidFill>
                  <a:schemeClr val="bg1"/>
                </a:solidFill>
                <a:latin typeface="Arial" panose="020B0604020202020204" pitchFamily="34" charset="0"/>
                <a:cs typeface="Arial" panose="020B0604020202020204" pitchFamily="34" charset="0"/>
              </a:rPr>
              <a:t>Promouvoir la formalisation des activités commerciales de la population hondurienne, et</a:t>
            </a:r>
            <a:endParaRPr lang="en-US" sz="1400" dirty="0">
              <a:solidFill>
                <a:schemeClr val="bg1"/>
              </a:solidFill>
              <a:latin typeface="Arial" panose="020B0604020202020204" pitchFamily="34" charset="0"/>
              <a:cs typeface="Arial" panose="020B0604020202020204" pitchFamily="34" charset="0"/>
            </a:endParaRPr>
          </a:p>
          <a:p>
            <a:pPr marL="342900" indent="-342900" rtl="0">
              <a:buFont typeface="+mj-lt"/>
              <a:buAutoNum type="alphaLcParenR"/>
            </a:pPr>
            <a:r>
              <a:rPr lang="fr" sz="1400" dirty="0">
                <a:solidFill>
                  <a:schemeClr val="bg1"/>
                </a:solidFill>
                <a:latin typeface="Arial" panose="020B0604020202020204" pitchFamily="34" charset="0"/>
                <a:cs typeface="Arial" panose="020B0604020202020204" pitchFamily="34" charset="0"/>
              </a:rPr>
              <a:t>Améliorer l’efficacité des infrastructures, des procédures administratives et des services de soutien au </a:t>
            </a:r>
            <a:r>
              <a:rPr lang="fr" sz="1400" dirty="0" smtClean="0">
                <a:solidFill>
                  <a:schemeClr val="bg1"/>
                </a:solidFill>
                <a:latin typeface="Arial" panose="020B0604020202020204" pitchFamily="34" charset="0"/>
                <a:cs typeface="Arial" panose="020B0604020202020204" pitchFamily="34" charset="0"/>
              </a:rPr>
              <a:t>Honduras</a:t>
            </a:r>
            <a:endParaRPr lang="es-PE" sz="1400" dirty="0">
              <a:solidFill>
                <a:schemeClr val="bg1"/>
              </a:solidFill>
              <a:latin typeface="Arial" panose="020B0604020202020204" pitchFamily="34" charset="0"/>
              <a:cs typeface="Arial" panose="020B0604020202020204" pitchFamily="34" charset="0"/>
            </a:endParaRPr>
          </a:p>
        </p:txBody>
      </p:sp>
      <p:sp>
        <p:nvSpPr>
          <p:cNvPr id="11" name="Rectángulo 10"/>
          <p:cNvSpPr/>
          <p:nvPr/>
        </p:nvSpPr>
        <p:spPr>
          <a:xfrm>
            <a:off x="4613854" y="2616103"/>
            <a:ext cx="3489857" cy="3808735"/>
          </a:xfrm>
          <a:prstGeom prst="rect">
            <a:avLst/>
          </a:prstGeom>
        </p:spPr>
        <p:txBody>
          <a:bodyPr wrap="square" rtlCol="0">
            <a:spAutoFit/>
          </a:bodyPr>
          <a:lstStyle/>
          <a:p>
            <a:pPr rtl="0"/>
            <a:endParaRPr lang="es-PE" sz="1150" dirty="0" smtClean="0">
              <a:solidFill>
                <a:schemeClr val="bg1"/>
              </a:solidFill>
              <a:latin typeface="Arial" panose="020B0604020202020204" pitchFamily="34" charset="0"/>
              <a:cs typeface="Arial" panose="020B0604020202020204" pitchFamily="34" charset="0"/>
            </a:endParaRPr>
          </a:p>
          <a:p>
            <a:pPr marL="228600" indent="-228600" rtl="0">
              <a:buFont typeface="+mj-lt"/>
              <a:buAutoNum type="alphaLcParenR"/>
            </a:pPr>
            <a:r>
              <a:rPr lang="fr" sz="1150" dirty="0">
                <a:solidFill>
                  <a:schemeClr val="bg1"/>
                </a:solidFill>
                <a:latin typeface="Arial" panose="020B0604020202020204" pitchFamily="34" charset="0"/>
                <a:cs typeface="Arial" panose="020B0604020202020204" pitchFamily="34" charset="0"/>
              </a:rPr>
              <a:t>Réduire les obstacles à l’accès aux services financiers pour les MPME</a:t>
            </a:r>
          </a:p>
          <a:p>
            <a:pPr marL="228600" indent="-228600" rtl="0">
              <a:buFont typeface="+mj-lt"/>
              <a:buAutoNum type="alphaLcParenR"/>
            </a:pPr>
            <a:r>
              <a:rPr lang="fr" sz="1150" dirty="0">
                <a:solidFill>
                  <a:schemeClr val="bg1"/>
                </a:solidFill>
                <a:latin typeface="Arial" panose="020B0604020202020204" pitchFamily="34" charset="0"/>
                <a:cs typeface="Arial" panose="020B0604020202020204" pitchFamily="34" charset="0"/>
              </a:rPr>
              <a:t>Améliorer la qualité des services de formation technique</a:t>
            </a:r>
          </a:p>
          <a:p>
            <a:pPr marL="228600" indent="-228600" rtl="0">
              <a:buFont typeface="+mj-lt"/>
              <a:buAutoNum type="alphaLcParenR"/>
            </a:pPr>
            <a:r>
              <a:rPr lang="fr" sz="1150" dirty="0">
                <a:solidFill>
                  <a:schemeClr val="bg1"/>
                </a:solidFill>
                <a:latin typeface="Arial" panose="020B0604020202020204" pitchFamily="34" charset="0"/>
                <a:cs typeface="Arial" panose="020B0604020202020204" pitchFamily="34" charset="0"/>
              </a:rPr>
              <a:t>Faciliter les processus de création d’entreprises, d’obtention des permis et de paiement des taxes</a:t>
            </a:r>
          </a:p>
          <a:p>
            <a:pPr marL="228600" indent="-228600" rtl="0">
              <a:buFont typeface="+mj-lt"/>
              <a:buAutoNum type="alphaLcParenR"/>
            </a:pPr>
            <a:r>
              <a:rPr lang="fr" sz="1150" dirty="0">
                <a:solidFill>
                  <a:schemeClr val="bg1"/>
                </a:solidFill>
                <a:latin typeface="Arial" panose="020B0604020202020204" pitchFamily="34" charset="0"/>
                <a:cs typeface="Arial" panose="020B0604020202020204" pitchFamily="34" charset="0"/>
              </a:rPr>
              <a:t>Introduire des améliorations au cadre juridique et réglementaire pour soutenir les opérations des entreprises</a:t>
            </a:r>
          </a:p>
          <a:p>
            <a:pPr marL="228600" indent="-228600" rtl="0">
              <a:buFont typeface="+mj-lt"/>
              <a:buAutoNum type="alphaLcParenR"/>
            </a:pPr>
            <a:r>
              <a:rPr lang="fr" sz="1150" dirty="0">
                <a:solidFill>
                  <a:schemeClr val="bg1"/>
                </a:solidFill>
                <a:latin typeface="Arial" panose="020B0604020202020204" pitchFamily="34" charset="0"/>
                <a:cs typeface="Arial" panose="020B0604020202020204" pitchFamily="34" charset="0"/>
              </a:rPr>
              <a:t>Améliorer la capacité de formuler et d’exécuter des projets d’infrastructure</a:t>
            </a:r>
          </a:p>
          <a:p>
            <a:pPr marL="228600" indent="-228600" rtl="0">
              <a:buFont typeface="+mj-lt"/>
              <a:buAutoNum type="alphaLcParenR"/>
            </a:pPr>
            <a:r>
              <a:rPr lang="fr" sz="1150" dirty="0">
                <a:solidFill>
                  <a:schemeClr val="bg1"/>
                </a:solidFill>
                <a:latin typeface="Arial" panose="020B0604020202020204" pitchFamily="34" charset="0"/>
                <a:cs typeface="Arial" panose="020B0604020202020204" pitchFamily="34" charset="0"/>
              </a:rPr>
              <a:t>Renforcer le système de garanties de la propriété et du crédit </a:t>
            </a:r>
          </a:p>
          <a:p>
            <a:pPr marL="228600" indent="-228600" rtl="0">
              <a:buFont typeface="+mj-lt"/>
              <a:buAutoNum type="alphaLcParenR"/>
            </a:pPr>
            <a:r>
              <a:rPr lang="fr" sz="1150" dirty="0">
                <a:solidFill>
                  <a:schemeClr val="bg1"/>
                </a:solidFill>
                <a:latin typeface="Arial" panose="020B0604020202020204" pitchFamily="34" charset="0"/>
                <a:cs typeface="Arial" panose="020B0604020202020204" pitchFamily="34" charset="0"/>
              </a:rPr>
              <a:t>Avoir des informations statistiques, des mécanismes d’évaluation continue d’analyse des tendances de la compétitivité des entreprises honduriennes, et</a:t>
            </a:r>
            <a:endParaRPr lang="en-US" sz="1150" dirty="0">
              <a:solidFill>
                <a:schemeClr val="bg1"/>
              </a:solidFill>
              <a:latin typeface="Arial" panose="020B0604020202020204" pitchFamily="34" charset="0"/>
              <a:cs typeface="Arial" panose="020B0604020202020204" pitchFamily="34" charset="0"/>
            </a:endParaRPr>
          </a:p>
          <a:p>
            <a:pPr marL="228600" indent="-228600" rtl="0">
              <a:buFont typeface="+mj-lt"/>
              <a:buAutoNum type="alphaLcParenR"/>
            </a:pPr>
            <a:r>
              <a:rPr lang="fr" sz="1150" dirty="0">
                <a:solidFill>
                  <a:schemeClr val="bg1"/>
                </a:solidFill>
                <a:latin typeface="Arial" panose="020B0604020202020204" pitchFamily="34" charset="0"/>
                <a:cs typeface="Arial" panose="020B0604020202020204" pitchFamily="34" charset="0"/>
              </a:rPr>
              <a:t>Créer un portefeuille de services aux entreprises, conçu pour s’adapter aux besoins des entreprises selon le secteur d’activité, la taille et la localisation</a:t>
            </a:r>
            <a:endParaRPr lang="es-PE" sz="1150" dirty="0">
              <a:solidFill>
                <a:schemeClr val="bg1"/>
              </a:solidFill>
              <a:latin typeface="Arial" panose="020B0604020202020204" pitchFamily="34" charset="0"/>
              <a:cs typeface="Arial" panose="020B0604020202020204" pitchFamily="34" charset="0"/>
            </a:endParaRPr>
          </a:p>
        </p:txBody>
      </p:sp>
      <p:pic>
        <p:nvPicPr>
          <p:cNvPr id="12" name="Imagen 11"/>
          <p:cNvPicPr>
            <a:picLocks noChangeAspect="1"/>
          </p:cNvPicPr>
          <p:nvPr/>
        </p:nvPicPr>
        <p:blipFill rotWithShape="1">
          <a:blip r:embed="rId3"/>
          <a:srcRect l="15967" t="13937" r="74071" b="75235"/>
          <a:stretch/>
        </p:blipFill>
        <p:spPr>
          <a:xfrm>
            <a:off x="323528" y="926973"/>
            <a:ext cx="940819" cy="651992"/>
          </a:xfrm>
          <a:prstGeom prst="rect">
            <a:avLst/>
          </a:prstGeom>
        </p:spPr>
      </p:pic>
      <p:sp>
        <p:nvSpPr>
          <p:cNvPr id="13" name="object 20"/>
          <p:cNvSpPr>
            <a:spLocks noChangeArrowheads="1"/>
          </p:cNvSpPr>
          <p:nvPr/>
        </p:nvSpPr>
        <p:spPr bwMode="auto">
          <a:xfrm>
            <a:off x="8388424" y="6082637"/>
            <a:ext cx="636588" cy="762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92273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Autres exemples</a:t>
            </a:r>
            <a:endParaRPr lang="en-GB"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6906" y="3599060"/>
            <a:ext cx="2289854" cy="325894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85251"/>
            <a:ext cx="2097847" cy="29888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1277" y="966865"/>
            <a:ext cx="2298413" cy="3276212"/>
          </a:xfrm>
          <a:prstGeom prst="rect">
            <a:avLst/>
          </a:prstGeom>
          <a:noFill/>
          <a:ln w="9525">
            <a:solidFill>
              <a:schemeClr val="accent1"/>
            </a:solidFill>
            <a:miter lim="800000"/>
            <a:headEnd/>
            <a:tailEnd/>
          </a:ln>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1493383"/>
            <a:ext cx="2404603" cy="273857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6">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2146" y="4445238"/>
            <a:ext cx="2930218" cy="1789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bject 20"/>
          <p:cNvSpPr>
            <a:spLocks noChangeArrowheads="1"/>
          </p:cNvSpPr>
          <p:nvPr/>
        </p:nvSpPr>
        <p:spPr bwMode="auto">
          <a:xfrm>
            <a:off x="8388424" y="6082637"/>
            <a:ext cx="636588" cy="762000"/>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80673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72" y="536906"/>
            <a:ext cx="1851841" cy="2615856"/>
          </a:xfrm>
          <a:prstGeom prst="rect">
            <a:avLst/>
          </a:prstGeom>
          <a:ln>
            <a:solidFill>
              <a:schemeClr val="accent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526" y="1020020"/>
            <a:ext cx="1996802" cy="2824133"/>
          </a:xfrm>
          <a:prstGeom prst="rect">
            <a:avLst/>
          </a:prstGeom>
          <a:ln>
            <a:solidFill>
              <a:schemeClr val="accent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3478191"/>
            <a:ext cx="2446522" cy="3415150"/>
          </a:xfrm>
          <a:prstGeom prst="rect">
            <a:avLst/>
          </a:prstGeom>
          <a:ln>
            <a:solidFill>
              <a:schemeClr val="accent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578" y="3478191"/>
            <a:ext cx="2356330" cy="3344468"/>
          </a:xfrm>
          <a:prstGeom prst="rect">
            <a:avLst/>
          </a:prstGeom>
          <a:ln>
            <a:solidFill>
              <a:schemeClr val="accent1"/>
            </a:solidFill>
          </a:ln>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3944" y="1371088"/>
            <a:ext cx="1820935" cy="234888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319" y="1340874"/>
            <a:ext cx="1717154" cy="243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bject 20"/>
          <p:cNvSpPr>
            <a:spLocks noChangeArrowheads="1"/>
          </p:cNvSpPr>
          <p:nvPr/>
        </p:nvSpPr>
        <p:spPr bwMode="auto">
          <a:xfrm>
            <a:off x="8388424" y="6082637"/>
            <a:ext cx="636588" cy="762000"/>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50825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endParaRPr lang="en-GB"/>
          </a:p>
        </p:txBody>
      </p:sp>
      <p:sp>
        <p:nvSpPr>
          <p:cNvPr id="3" name="Content Placeholder 2"/>
          <p:cNvSpPr>
            <a:spLocks noGrp="1"/>
          </p:cNvSpPr>
          <p:nvPr>
            <p:ph idx="1"/>
          </p:nvPr>
        </p:nvSpPr>
        <p:spPr/>
        <p:txBody>
          <a:bodyPr rtlCol="0"/>
          <a:lstStyle/>
          <a:p>
            <a:pPr rtl="0"/>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82804" cy="636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55919">
            <a:off x="963440" y="-12085"/>
            <a:ext cx="1520741" cy="160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96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95885"/>
            <a:ext cx="7886700" cy="591129"/>
          </a:xfrm>
        </p:spPr>
        <p:txBody>
          <a:bodyPr rtlCol="0"/>
          <a:lstStyle/>
          <a:p>
            <a:pPr rtl="0"/>
            <a:r>
              <a:rPr lang="fr" sz="2400"/>
              <a:t>Quelque chose à dire – Approche réactive</a:t>
            </a:r>
          </a:p>
        </p:txBody>
      </p:sp>
      <p:sp>
        <p:nvSpPr>
          <p:cNvPr id="3" name="Content Placeholder 2"/>
          <p:cNvSpPr>
            <a:spLocks noGrp="1"/>
          </p:cNvSpPr>
          <p:nvPr>
            <p:ph idx="1"/>
          </p:nvPr>
        </p:nvSpPr>
        <p:spPr>
          <a:xfrm>
            <a:off x="611560" y="980728"/>
            <a:ext cx="7886700" cy="3418416"/>
          </a:xfrm>
        </p:spPr>
        <p:txBody>
          <a:bodyPr rtlCol="0">
            <a:noAutofit/>
          </a:bodyPr>
          <a:lstStyle/>
          <a:p>
            <a:pPr rtl="0"/>
            <a:r>
              <a:rPr lang="fr" sz="2000" dirty="0"/>
              <a:t>La pléthore de propositions de nouvelles règles consomme le temps et les ressources des </a:t>
            </a:r>
            <a:r>
              <a:rPr lang="fr" sz="2000" dirty="0" smtClean="0"/>
              <a:t>OE.</a:t>
            </a:r>
            <a:endParaRPr lang="fr" sz="2000" dirty="0"/>
          </a:p>
          <a:p>
            <a:pPr rtl="0"/>
            <a:r>
              <a:rPr lang="fr" sz="2000" dirty="0"/>
              <a:t>En raison de la préoccupation quant à la hausse des coûts affrontés par les entreprises, la réponse des OE est souvent considérée comme </a:t>
            </a:r>
            <a:r>
              <a:rPr lang="fr" sz="2000" dirty="0" smtClean="0"/>
              <a:t>négative.</a:t>
            </a:r>
            <a:endParaRPr lang="fr" sz="2000" dirty="0"/>
          </a:p>
          <a:p>
            <a:pPr rtl="0"/>
            <a:r>
              <a:rPr lang="fr" sz="2000" dirty="0"/>
              <a:t>Il convient d’avancer des propositions alternatives étayées par des données et des exemples et de trouver quelque chose de positif à dire sur la </a:t>
            </a:r>
            <a:r>
              <a:rPr lang="fr" sz="2000" dirty="0" smtClean="0"/>
              <a:t>proposition.</a:t>
            </a:r>
            <a:endParaRPr lang="fr" sz="2000" dirty="0"/>
          </a:p>
          <a:p>
            <a:pPr rtl="0"/>
            <a:r>
              <a:rPr lang="fr" sz="2000" dirty="0"/>
              <a:t>Souvent, l’opposition porte sur des détails, pas sur l’initiative proprement </a:t>
            </a:r>
            <a:r>
              <a:rPr lang="fr" sz="2000" dirty="0" smtClean="0"/>
              <a:t>dite.</a:t>
            </a:r>
            <a:endParaRPr lang="fr" sz="2000" dirty="0"/>
          </a:p>
          <a:p>
            <a:pPr rtl="0"/>
            <a:r>
              <a:rPr lang="fr" sz="2000" dirty="0"/>
              <a:t>Des inquiétudes surgissent également sur les problèmes de mise en œuvre et les </a:t>
            </a:r>
            <a:r>
              <a:rPr lang="fr" sz="2000" dirty="0" smtClean="0"/>
              <a:t>précédents.</a:t>
            </a:r>
            <a:endParaRPr lang="fr" sz="2000" dirty="0"/>
          </a:p>
          <a:p>
            <a:pPr rtl="0"/>
            <a:r>
              <a:rPr lang="fr" sz="2000" dirty="0"/>
              <a:t>Il est toujours important de préciser l’intention de l’OE de travailler de manière constructive pour obtenir le meilleur résultat </a:t>
            </a:r>
            <a:r>
              <a:rPr lang="fr" sz="2000" dirty="0" smtClean="0"/>
              <a:t>possible.</a:t>
            </a:r>
            <a:endParaRPr lang="fr" sz="2000" dirty="0"/>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13328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6512"/>
            <a:ext cx="7886700" cy="591129"/>
          </a:xfrm>
        </p:spPr>
        <p:txBody>
          <a:bodyPr rtlCol="0"/>
          <a:lstStyle/>
          <a:p>
            <a:pPr rtl="0"/>
            <a:r>
              <a:rPr lang="fr" sz="1800" dirty="0"/>
              <a:t>Quelque chose à dire – Positions basées sur des preuves</a:t>
            </a:r>
          </a:p>
        </p:txBody>
      </p:sp>
      <p:sp>
        <p:nvSpPr>
          <p:cNvPr id="3" name="Content Placeholder 2"/>
          <p:cNvSpPr>
            <a:spLocks noGrp="1"/>
          </p:cNvSpPr>
          <p:nvPr>
            <p:ph idx="1"/>
          </p:nvPr>
        </p:nvSpPr>
        <p:spPr/>
        <p:txBody>
          <a:bodyPr rtlCol="0">
            <a:normAutofit/>
          </a:bodyPr>
          <a:lstStyle/>
          <a:p>
            <a:pPr rtl="0"/>
            <a:r>
              <a:rPr lang="fr" sz="2400" dirty="0"/>
              <a:t>Le point de départ obligatoire pour l’élaboration d’agendas des entreprises et pour le plaidoyer en faveur du changement, ce sont les enquêtes internationales qui mesurent la facilité et le coût de faire des affaires, le niveau de corruption et le développement </a:t>
            </a:r>
            <a:r>
              <a:rPr lang="fr" sz="2400" dirty="0" smtClean="0"/>
              <a:t>humain.</a:t>
            </a:r>
            <a:endParaRPr lang="fr" sz="2400" dirty="0"/>
          </a:p>
          <a:p>
            <a:pPr rtl="0"/>
            <a:r>
              <a:rPr lang="fr" sz="2400" dirty="0"/>
              <a:t>L’objectivité et l’impartialité des rapports ajoutent du poids au plaidoyer </a:t>
            </a:r>
            <a:r>
              <a:rPr lang="fr" sz="2400" dirty="0" smtClean="0"/>
              <a:t>proactif.</a:t>
            </a:r>
            <a:endParaRPr lang="fr" sz="2400" dirty="0"/>
          </a:p>
          <a:p>
            <a:pPr rtl="0"/>
            <a:r>
              <a:rPr lang="fr" sz="2400" dirty="0"/>
              <a:t>Des comparaisons peuvent être faites dans une même région géographique et entre des économies de taille </a:t>
            </a:r>
            <a:r>
              <a:rPr lang="fr" sz="2400" dirty="0" smtClean="0"/>
              <a:t>semblable. </a:t>
            </a:r>
            <a:endParaRPr lang="fr" sz="2400" dirty="0"/>
          </a:p>
          <a:p>
            <a:pPr rtl="0"/>
            <a:r>
              <a:rPr lang="fr" sz="2400" dirty="0"/>
              <a:t>Le plus important, ce sont les progrès d’un pays au classement au fil des </a:t>
            </a:r>
            <a:r>
              <a:rPr lang="fr" sz="2400" dirty="0" smtClean="0"/>
              <a:t>années.</a:t>
            </a:r>
            <a:endParaRPr lang="fr" sz="2400" dirty="0"/>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0844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496"/>
            <a:ext cx="7886700" cy="591129"/>
          </a:xfrm>
        </p:spPr>
        <p:txBody>
          <a:bodyPr rtlCol="0"/>
          <a:lstStyle/>
          <a:p>
            <a:pPr rtl="0"/>
            <a:r>
              <a:rPr lang="fr" sz="2400" dirty="0"/>
              <a:t>Quelque chose à dire – Données EESE</a:t>
            </a:r>
          </a:p>
        </p:txBody>
      </p:sp>
      <p:sp>
        <p:nvSpPr>
          <p:cNvPr id="3" name="Content Placeholder 2"/>
          <p:cNvSpPr>
            <a:spLocks noGrp="1"/>
          </p:cNvSpPr>
          <p:nvPr>
            <p:ph idx="1"/>
          </p:nvPr>
        </p:nvSpPr>
        <p:spPr>
          <a:xfrm>
            <a:off x="457200" y="1268761"/>
            <a:ext cx="8229600" cy="4536503"/>
          </a:xfrm>
        </p:spPr>
        <p:txBody>
          <a:bodyPr rtlCol="0">
            <a:normAutofit fontScale="62500" lnSpcReduction="20000"/>
          </a:bodyPr>
          <a:lstStyle/>
          <a:p>
            <a:pPr rtl="0"/>
            <a:r>
              <a:rPr lang="fr" dirty="0"/>
              <a:t>ACT/EMP a développé à l’intention des OE un outil logiciel pour soutenir les résultats de l’action de plaidoyer: les données sur l’environnement favorable aux entreprises durables (EESE</a:t>
            </a:r>
            <a:r>
              <a:rPr lang="fr" dirty="0" smtClean="0"/>
              <a:t>).</a:t>
            </a:r>
            <a:endParaRPr lang="fr" dirty="0"/>
          </a:p>
          <a:p>
            <a:pPr rtl="0"/>
            <a:endParaRPr lang="en-NZ" dirty="0"/>
          </a:p>
          <a:p>
            <a:pPr rtl="0"/>
            <a:r>
              <a:rPr lang="fr" dirty="0"/>
              <a:t>Cet ensemble de données contient sept enquêtes et plus de 300 indicateurs </a:t>
            </a:r>
            <a:r>
              <a:rPr lang="fr" dirty="0" smtClean="0"/>
              <a:t>spécifiques:</a:t>
            </a:r>
            <a:endParaRPr lang="fr" dirty="0"/>
          </a:p>
          <a:p>
            <a:pPr lvl="1" rtl="0"/>
            <a:r>
              <a:rPr lang="fr" dirty="0"/>
              <a:t>Global Competitiveness Report – Forum économique mondial (FEM)</a:t>
            </a:r>
          </a:p>
          <a:p>
            <a:pPr lvl="1" rtl="0"/>
            <a:r>
              <a:rPr lang="fr" dirty="0"/>
              <a:t>Global Enabling Trade Index - FEM</a:t>
            </a:r>
          </a:p>
          <a:p>
            <a:pPr lvl="1" rtl="0"/>
            <a:r>
              <a:rPr lang="fr" dirty="0"/>
              <a:t>Networked Readiness Index - FEM</a:t>
            </a:r>
          </a:p>
          <a:p>
            <a:pPr lvl="1" rtl="0"/>
            <a:r>
              <a:rPr lang="fr" dirty="0"/>
              <a:t>Doing Business – Banque mondiale</a:t>
            </a:r>
          </a:p>
          <a:p>
            <a:pPr lvl="1" rtl="0"/>
            <a:r>
              <a:rPr lang="fr" dirty="0"/>
              <a:t>Worldwide Governance Indicators – Banque mondiale</a:t>
            </a:r>
          </a:p>
          <a:p>
            <a:pPr lvl="1" rtl="0"/>
            <a:r>
              <a:rPr lang="fr" dirty="0"/>
              <a:t>Indice de développement humain - PNUD</a:t>
            </a:r>
          </a:p>
          <a:p>
            <a:pPr lvl="1" rtl="0"/>
            <a:r>
              <a:rPr lang="fr" dirty="0"/>
              <a:t>Indicateurs de performance environnementale – Universités de Yale et de Columbia</a:t>
            </a:r>
          </a:p>
        </p:txBody>
      </p:sp>
      <p:pic>
        <p:nvPicPr>
          <p:cNvPr id="2050" name="Picture 2" descr="http://eese-toolkit.itcilo.org/images/eese-toolkit/layout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517232"/>
            <a:ext cx="2472209" cy="9775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08507" y="5941132"/>
            <a:ext cx="5072158" cy="369332"/>
          </a:xfrm>
          <a:prstGeom prst="rect">
            <a:avLst/>
          </a:prstGeom>
          <a:noFill/>
        </p:spPr>
        <p:txBody>
          <a:bodyPr wrap="none" rtlCol="0">
            <a:spAutoFit/>
          </a:bodyPr>
          <a:lstStyle/>
          <a:p>
            <a:pPr rtl="0"/>
            <a:r>
              <a:rPr lang="fr">
                <a:solidFill>
                  <a:schemeClr val="accent2"/>
                </a:solidFill>
              </a:rPr>
              <a:t>Pour de plus amples informations: http://eese-toolkit.itcilo.org</a:t>
            </a:r>
          </a:p>
        </p:txBody>
      </p:sp>
      <p:sp>
        <p:nvSpPr>
          <p:cNvPr id="12"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66659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328" y="241185"/>
            <a:ext cx="7886700" cy="547880"/>
          </a:xfrm>
        </p:spPr>
        <p:txBody>
          <a:bodyPr rtlCol="0"/>
          <a:lstStyle/>
          <a:p>
            <a:pPr rtl="0"/>
            <a:r>
              <a:rPr lang="fr" sz="2400" dirty="0"/>
              <a:t>Quelque chose à dire – Données EESE</a:t>
            </a:r>
          </a:p>
        </p:txBody>
      </p:sp>
      <p:sp>
        <p:nvSpPr>
          <p:cNvPr id="3" name="Content Placeholder 2"/>
          <p:cNvSpPr>
            <a:spLocks noGrp="1"/>
          </p:cNvSpPr>
          <p:nvPr>
            <p:ph idx="1"/>
          </p:nvPr>
        </p:nvSpPr>
        <p:spPr/>
        <p:txBody>
          <a:bodyPr rtlCol="0">
            <a:normAutofit fontScale="77500" lnSpcReduction="20000"/>
          </a:bodyPr>
          <a:lstStyle/>
          <a:p>
            <a:pPr rtl="0"/>
            <a:r>
              <a:rPr lang="fr" dirty="0"/>
              <a:t>En utilisant les analyses nationales approfondies, il est possible de tirer des exemples pratiques pour une utilisation dans les efforts de plaidoyer </a:t>
            </a:r>
            <a:r>
              <a:rPr lang="fr" dirty="0" smtClean="0"/>
              <a:t>nationaux.</a:t>
            </a:r>
            <a:endParaRPr lang="fr" dirty="0"/>
          </a:p>
          <a:p>
            <a:pPr rtl="0"/>
            <a:r>
              <a:rPr lang="fr" dirty="0"/>
              <a:t>La publication </a:t>
            </a:r>
            <a:r>
              <a:rPr lang="fr" i="1" dirty="0"/>
              <a:t>Doing Business Report </a:t>
            </a:r>
            <a:r>
              <a:rPr lang="fr" dirty="0"/>
              <a:t>de la Banque mondiale énonce les questions auxquelles un pays doit répondre. Une OE peut utiliser les mêmes questions pour l’analyse secondaire en mettant l’accent sur les problèmes touchant les PME, par </a:t>
            </a:r>
            <a:r>
              <a:rPr lang="fr" dirty="0" smtClean="0"/>
              <a:t>exemple.</a:t>
            </a:r>
            <a:endParaRPr lang="fr" dirty="0"/>
          </a:p>
          <a:p>
            <a:pPr rtl="0"/>
            <a:r>
              <a:rPr lang="fr" dirty="0"/>
              <a:t>Faire partie d’un réseau international d’OE est un avantage considérable parce que les détails des approches stratégiques peuvent être obtenus par contact </a:t>
            </a:r>
            <a:r>
              <a:rPr lang="fr" dirty="0" smtClean="0"/>
              <a:t>direct.</a:t>
            </a:r>
            <a:endParaRPr lang="fr" dirty="0"/>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87043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094" y="246527"/>
            <a:ext cx="7886700" cy="591129"/>
          </a:xfrm>
        </p:spPr>
        <p:txBody>
          <a:bodyPr rtlCol="0"/>
          <a:lstStyle/>
          <a:p>
            <a:pPr rtl="0"/>
            <a:r>
              <a:rPr lang="fr" sz="2000" dirty="0"/>
              <a:t>Quelque chose à dire – Analyse coût/bénéfice</a:t>
            </a:r>
          </a:p>
        </p:txBody>
      </p:sp>
      <p:sp>
        <p:nvSpPr>
          <p:cNvPr id="3" name="Content Placeholder 2"/>
          <p:cNvSpPr>
            <a:spLocks noGrp="1"/>
          </p:cNvSpPr>
          <p:nvPr>
            <p:ph idx="1"/>
          </p:nvPr>
        </p:nvSpPr>
        <p:spPr>
          <a:xfrm>
            <a:off x="323528" y="980728"/>
            <a:ext cx="8174732" cy="3263504"/>
          </a:xfrm>
        </p:spPr>
        <p:txBody>
          <a:bodyPr rtlCol="0">
            <a:noAutofit/>
          </a:bodyPr>
          <a:lstStyle/>
          <a:p>
            <a:pPr rtl="0"/>
            <a:r>
              <a:rPr lang="fr" sz="2000" dirty="0"/>
              <a:t>Il est important pour les OE de réaliser une enquête propre auprès de leurs membres quant aux coûts - directs et indirects - d’une </a:t>
            </a:r>
            <a:r>
              <a:rPr lang="fr" sz="2000" dirty="0" smtClean="0"/>
              <a:t>proposition.</a:t>
            </a:r>
            <a:endParaRPr lang="fr" sz="2000" dirty="0"/>
          </a:p>
          <a:p>
            <a:pPr rtl="0"/>
            <a:r>
              <a:rPr lang="fr" sz="2000" dirty="0"/>
              <a:t>Les coûts directs sont directement imputables à l’objectif politique, tandis que les coûts indirects sont liés à la mise en </a:t>
            </a:r>
            <a:r>
              <a:rPr lang="fr" sz="2000" dirty="0" smtClean="0"/>
              <a:t>œuvre.</a:t>
            </a:r>
            <a:endParaRPr lang="fr" sz="2000" dirty="0"/>
          </a:p>
          <a:p>
            <a:pPr rtl="0"/>
            <a:r>
              <a:rPr lang="fr" sz="2000" dirty="0"/>
              <a:t>L’OE doit aussi déterminer où la charge est plus susceptible de </a:t>
            </a:r>
            <a:r>
              <a:rPr lang="fr" sz="2000" dirty="0" smtClean="0"/>
              <a:t>tomber:</a:t>
            </a:r>
            <a:endParaRPr lang="fr" sz="2000" dirty="0"/>
          </a:p>
          <a:p>
            <a:pPr lvl="1" rtl="0"/>
            <a:r>
              <a:rPr lang="fr" sz="2000" dirty="0"/>
              <a:t>Qu’est-ce que les entreprises sont invitées à faire, et quand?</a:t>
            </a:r>
          </a:p>
          <a:p>
            <a:pPr lvl="1" rtl="0"/>
            <a:r>
              <a:rPr lang="fr" sz="2000" dirty="0"/>
              <a:t>Certains secteurs seront-ils plus touchés que d’autres?</a:t>
            </a:r>
          </a:p>
          <a:p>
            <a:pPr lvl="1" rtl="0"/>
            <a:r>
              <a:rPr lang="fr" sz="2000" dirty="0"/>
              <a:t>Le changement affectera-t-il plus lourdement les entreprises appartenant à des femmes?</a:t>
            </a:r>
          </a:p>
          <a:p>
            <a:pPr lvl="1" rtl="0"/>
            <a:r>
              <a:rPr lang="fr" sz="2000" dirty="0"/>
              <a:t>Le changement affectera-t-il fortement un secteur en pleine croissance?</a:t>
            </a:r>
          </a:p>
          <a:p>
            <a:pPr lvl="1" rtl="0"/>
            <a:r>
              <a:rPr lang="fr" sz="2000" dirty="0"/>
              <a:t>Le changement aura-t-il plus d’impact sur les PME?</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89873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000" dirty="0"/>
              <a:t>Qu’est-ce que le lobbying et le plaidoyer?</a:t>
            </a:r>
            <a:endParaRPr lang="es-PE" sz="2000" dirty="0"/>
          </a:p>
        </p:txBody>
      </p:sp>
      <p:graphicFrame>
        <p:nvGraphicFramePr>
          <p:cNvPr id="4" name="Diagrama 3"/>
          <p:cNvGraphicFramePr/>
          <p:nvPr>
            <p:extLst>
              <p:ext uri="{D42A27DB-BD31-4B8C-83A1-F6EECF244321}">
                <p14:modId xmlns:p14="http://schemas.microsoft.com/office/powerpoint/2010/main" val="390125985"/>
              </p:ext>
            </p:extLst>
          </p:nvPr>
        </p:nvGraphicFramePr>
        <p:xfrm>
          <a:off x="1763688" y="3356992"/>
          <a:ext cx="5942635" cy="2981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115616" y="1628800"/>
            <a:ext cx="3096344" cy="1728192"/>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Rectángulo 5"/>
          <p:cNvSpPr/>
          <p:nvPr/>
        </p:nvSpPr>
        <p:spPr>
          <a:xfrm>
            <a:off x="1258006" y="1488959"/>
            <a:ext cx="2811563" cy="200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0" anchor="ctr" anchorCtr="0">
            <a:noAutofit/>
          </a:bodyPr>
          <a:lstStyle/>
          <a:p>
            <a:pPr algn="ctr" rtl="0"/>
            <a:r>
              <a:rPr lang="fr" sz="1300" b="1">
                <a:solidFill>
                  <a:schemeClr val="bg1"/>
                </a:solidFill>
                <a:latin typeface="Arial" panose="020B0604020202020204" pitchFamily="34" charset="0"/>
                <a:cs typeface="Arial" panose="020B0604020202020204" pitchFamily="34" charset="0"/>
              </a:rPr>
              <a:t>« Actions menées par des organisations d’employeurs et conçues pour influencer en faveur de leurs adhérents la législation, la réglementation et l’attitude et l’approche générales des décideurs de la politique socio-économique »</a:t>
            </a:r>
          </a:p>
        </p:txBody>
      </p:sp>
      <p:sp>
        <p:nvSpPr>
          <p:cNvPr id="7" name="object 20"/>
          <p:cNvSpPr>
            <a:spLocks noChangeArrowheads="1"/>
          </p:cNvSpPr>
          <p:nvPr/>
        </p:nvSpPr>
        <p:spPr bwMode="auto">
          <a:xfrm>
            <a:off x="8388424" y="6082637"/>
            <a:ext cx="636588" cy="76200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45271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903"/>
            <a:ext cx="7886700" cy="591129"/>
          </a:xfrm>
        </p:spPr>
        <p:txBody>
          <a:bodyPr rtlCol="0"/>
          <a:lstStyle/>
          <a:p>
            <a:pPr rtl="0"/>
            <a:r>
              <a:rPr lang="fr" sz="2000" dirty="0"/>
              <a:t>Quelque chose à dire – Analyse coût/bénéfice</a:t>
            </a:r>
          </a:p>
        </p:txBody>
      </p:sp>
      <p:sp>
        <p:nvSpPr>
          <p:cNvPr id="3" name="Content Placeholder 2"/>
          <p:cNvSpPr>
            <a:spLocks noGrp="1"/>
          </p:cNvSpPr>
          <p:nvPr>
            <p:ph idx="1"/>
          </p:nvPr>
        </p:nvSpPr>
        <p:spPr/>
        <p:txBody>
          <a:bodyPr rtlCol="0">
            <a:normAutofit fontScale="77500" lnSpcReduction="20000"/>
          </a:bodyPr>
          <a:lstStyle/>
          <a:p>
            <a:pPr rtl="0"/>
            <a:r>
              <a:rPr lang="fr" dirty="0"/>
              <a:t>De la même façon, l’OE devrait identifier les avantages de sa proposition et les quantifier en termes </a:t>
            </a:r>
            <a:r>
              <a:rPr lang="fr" dirty="0" smtClean="0"/>
              <a:t>monétaires.</a:t>
            </a:r>
            <a:endParaRPr lang="fr" dirty="0"/>
          </a:p>
          <a:p>
            <a:pPr rtl="0"/>
            <a:r>
              <a:rPr lang="fr" dirty="0"/>
              <a:t>En cas d’incertitude, cela doit être précisé et les hypothèses </a:t>
            </a:r>
            <a:r>
              <a:rPr lang="fr" dirty="0" smtClean="0"/>
              <a:t>énoncées.</a:t>
            </a:r>
            <a:endParaRPr lang="fr" dirty="0"/>
          </a:p>
          <a:p>
            <a:pPr rtl="0"/>
            <a:r>
              <a:rPr lang="fr" dirty="0"/>
              <a:t>La mesure dans laquelle les autres intervenants pourraient être touchés par la proposition doit être identifiée afin de renforcer la position de </a:t>
            </a:r>
            <a:r>
              <a:rPr lang="fr" dirty="0" smtClean="0"/>
              <a:t>l’OE.</a:t>
            </a:r>
            <a:endParaRPr lang="fr" dirty="0"/>
          </a:p>
          <a:p>
            <a:pPr rtl="0"/>
            <a:r>
              <a:rPr lang="fr" dirty="0"/>
              <a:t>Il est utile de fournir des exemples concrets de ce que les chiffres signifient pour les entreprises </a:t>
            </a:r>
            <a:r>
              <a:rPr lang="fr" dirty="0" smtClean="0"/>
              <a:t>locales.</a:t>
            </a:r>
            <a:endParaRPr lang="fr" dirty="0"/>
          </a:p>
          <a:p>
            <a:pPr rtl="0"/>
            <a:r>
              <a:rPr lang="fr" dirty="0"/>
              <a:t>Il est crucial que ce qui est dit soit clair, précis, étayé par des preuves et offre des options constructives pour aller de </a:t>
            </a:r>
            <a:r>
              <a:rPr lang="fr" dirty="0" smtClean="0"/>
              <a:t>l’avant.</a:t>
            </a:r>
            <a:endParaRPr lang="fr" dirty="0"/>
          </a:p>
          <a:p>
            <a:pPr rtl="0"/>
            <a:endParaRPr lang="en-NZ" dirty="0"/>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63865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496"/>
            <a:ext cx="7886700" cy="591129"/>
          </a:xfrm>
        </p:spPr>
        <p:txBody>
          <a:bodyPr rtlCol="0"/>
          <a:lstStyle/>
          <a:p>
            <a:pPr rtl="0"/>
            <a:r>
              <a:rPr lang="fr" sz="2400"/>
              <a:t>Quelqu'un à représenter - Les membres</a:t>
            </a:r>
          </a:p>
        </p:txBody>
      </p:sp>
      <p:sp>
        <p:nvSpPr>
          <p:cNvPr id="3" name="Content Placeholder 2"/>
          <p:cNvSpPr>
            <a:spLocks noGrp="1"/>
          </p:cNvSpPr>
          <p:nvPr>
            <p:ph idx="1"/>
          </p:nvPr>
        </p:nvSpPr>
        <p:spPr>
          <a:xfrm>
            <a:off x="467544" y="1556792"/>
            <a:ext cx="7886700" cy="3743588"/>
          </a:xfrm>
        </p:spPr>
        <p:txBody>
          <a:bodyPr rtlCol="0">
            <a:noAutofit/>
          </a:bodyPr>
          <a:lstStyle/>
          <a:p>
            <a:pPr rtl="0"/>
            <a:r>
              <a:rPr lang="fr" sz="2000" dirty="0"/>
              <a:t>Le capital le plus important d’une OE, ce sont ses membres.  C’est eux qui lui donnent la possibilité de répondre à l’exigence fixée par l’OIT d’être « l’organisation </a:t>
            </a:r>
            <a:r>
              <a:rPr lang="en" sz="2000" b="1" dirty="0"/>
              <a:t>la</a:t>
            </a:r>
            <a:r>
              <a:rPr lang="en" sz="2000" dirty="0"/>
              <a:t> plus représentative des employeurs » que le gouvernement est obligé de </a:t>
            </a:r>
            <a:r>
              <a:rPr lang="en" sz="2000" dirty="0" smtClean="0"/>
              <a:t>consulter.</a:t>
            </a:r>
            <a:endParaRPr lang="en" sz="2000" dirty="0"/>
          </a:p>
          <a:p>
            <a:pPr rtl="0"/>
            <a:r>
              <a:rPr lang="fr" sz="2000" dirty="0"/>
              <a:t>Avoir un statut ne suffit pas à influencer automatiquement l’opinion en faveur de la position de l’OE. Pour que les membres apprécient et valorisent les efforts de plaidoyer de l’OE:</a:t>
            </a:r>
          </a:p>
          <a:p>
            <a:pPr lvl="1" rtl="0"/>
            <a:r>
              <a:rPr lang="fr" sz="2000" dirty="0"/>
              <a:t>le plaidoyer doit être fait au nom de l’ensemble des membres / de la communauté des entreprises;</a:t>
            </a:r>
          </a:p>
          <a:p>
            <a:pPr lvl="1" rtl="0"/>
            <a:r>
              <a:rPr lang="fr" sz="2000" dirty="0"/>
              <a:t>les membres doivent avoir la possibilité de participer à toutes les étapes du processus de plaidoyer;</a:t>
            </a:r>
          </a:p>
          <a:p>
            <a:pPr lvl="1" rtl="0"/>
            <a:r>
              <a:rPr lang="fr" sz="2000" dirty="0"/>
              <a:t>la communication avec les membres est indispensable parce que des amendements ou des positions de repli peuvent devoir être adoptés;</a:t>
            </a:r>
          </a:p>
          <a:p>
            <a:pPr lvl="1" rtl="0"/>
            <a:r>
              <a:rPr lang="fr" sz="2000" dirty="0"/>
              <a:t>une évaluation complète du processus et du résultat doit faire partie de la stratégie.</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87341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828" y="246526"/>
            <a:ext cx="7886700" cy="610724"/>
          </a:xfrm>
        </p:spPr>
        <p:txBody>
          <a:bodyPr rtlCol="0">
            <a:normAutofit/>
          </a:bodyPr>
          <a:lstStyle/>
          <a:p>
            <a:pPr rtl="0"/>
            <a:r>
              <a:rPr lang="fr" sz="2000" dirty="0"/>
              <a:t>Quelqu'un à représenter – L’adhésion interne </a:t>
            </a:r>
          </a:p>
        </p:txBody>
      </p:sp>
      <p:sp>
        <p:nvSpPr>
          <p:cNvPr id="3" name="Content Placeholder 2"/>
          <p:cNvSpPr>
            <a:spLocks noGrp="1"/>
          </p:cNvSpPr>
          <p:nvPr>
            <p:ph idx="1"/>
          </p:nvPr>
        </p:nvSpPr>
        <p:spPr>
          <a:xfrm>
            <a:off x="457200" y="1268760"/>
            <a:ext cx="8229600" cy="5184576"/>
          </a:xfrm>
        </p:spPr>
        <p:txBody>
          <a:bodyPr rtlCol="0">
            <a:normAutofit fontScale="92500" lnSpcReduction="20000"/>
          </a:bodyPr>
          <a:lstStyle/>
          <a:p>
            <a:pPr rtl="0"/>
            <a:r>
              <a:rPr lang="fr" dirty="0"/>
              <a:t>Pour garantir que le personnel et les membres du Conseil d’administration de l’OE comprennent bien la motivation d’une intervention proposée, il faut poser et répondre aux questions suivantes:</a:t>
            </a:r>
          </a:p>
          <a:p>
            <a:pPr marL="538163" indent="-182563" rtl="0">
              <a:buFontTx/>
              <a:buChar char="-"/>
            </a:pPr>
            <a:r>
              <a:rPr lang="fr" sz="2800" dirty="0" smtClean="0"/>
              <a:t>Qu’est-ce </a:t>
            </a:r>
            <a:r>
              <a:rPr lang="fr" sz="2800" dirty="0"/>
              <a:t>qui ne va pas dans le statu quo qui justifie </a:t>
            </a:r>
            <a:r>
              <a:rPr lang="fr" sz="2800" dirty="0" smtClean="0"/>
              <a:t>l’intervention?</a:t>
            </a:r>
          </a:p>
          <a:p>
            <a:pPr marL="538163" indent="-182563" rtl="0">
              <a:buFontTx/>
              <a:buChar char="-"/>
            </a:pPr>
            <a:r>
              <a:rPr lang="fr" sz="2800" dirty="0" smtClean="0"/>
              <a:t>Les </a:t>
            </a:r>
            <a:r>
              <a:rPr lang="fr" sz="2800" dirty="0"/>
              <a:t>circonstances ont-elles changé, ou quelque chose de spécifique s’est-il produit qui rend le système actuel </a:t>
            </a:r>
            <a:r>
              <a:rPr lang="fr" sz="2800" dirty="0" smtClean="0"/>
              <a:t>intenable?</a:t>
            </a:r>
          </a:p>
          <a:p>
            <a:pPr marL="538163" indent="-182563" rtl="0">
              <a:buFontTx/>
              <a:buChar char="-"/>
            </a:pPr>
            <a:r>
              <a:rPr lang="fr" sz="2800" dirty="0" smtClean="0"/>
              <a:t>Combien </a:t>
            </a:r>
            <a:r>
              <a:rPr lang="fr" sz="2800" dirty="0"/>
              <a:t>de temps y a-t-il pour rectifier la situation – faut-il une action immédiate ou un plan d’action à long terme est-il plus </a:t>
            </a:r>
            <a:r>
              <a:rPr lang="fr" sz="2800" dirty="0" smtClean="0"/>
              <a:t>approprié?</a:t>
            </a:r>
          </a:p>
          <a:p>
            <a:pPr marL="538163" indent="-182563" rtl="0">
              <a:buFontTx/>
              <a:buChar char="-"/>
            </a:pPr>
            <a:r>
              <a:rPr lang="fr" sz="2800" dirty="0" smtClean="0"/>
              <a:t>Quel </a:t>
            </a:r>
            <a:r>
              <a:rPr lang="fr" sz="2800" dirty="0"/>
              <a:t>résultat l’OE entend-elle atteindre?</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02326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83840"/>
            <a:ext cx="7886700" cy="591129"/>
          </a:xfrm>
        </p:spPr>
        <p:txBody>
          <a:bodyPr rtlCol="0">
            <a:normAutofit/>
          </a:bodyPr>
          <a:lstStyle/>
          <a:p>
            <a:pPr rtl="0"/>
            <a:r>
              <a:rPr lang="fr" sz="2000" b="0" dirty="0"/>
              <a:t>Quelqu'un à représenter – Le cadre d’intervention</a:t>
            </a:r>
          </a:p>
        </p:txBody>
      </p:sp>
      <p:sp>
        <p:nvSpPr>
          <p:cNvPr id="3" name="Content Placeholder 2"/>
          <p:cNvSpPr>
            <a:spLocks noGrp="1"/>
          </p:cNvSpPr>
          <p:nvPr>
            <p:ph idx="1"/>
          </p:nvPr>
        </p:nvSpPr>
        <p:spPr>
          <a:xfrm>
            <a:off x="457200" y="1268760"/>
            <a:ext cx="8229600" cy="5328592"/>
          </a:xfrm>
        </p:spPr>
        <p:txBody>
          <a:bodyPr rtlCol="0">
            <a:normAutofit fontScale="85000" lnSpcReduction="10000"/>
          </a:bodyPr>
          <a:lstStyle/>
          <a:p>
            <a:pPr rtl="0"/>
            <a:r>
              <a:rPr lang="fr"/>
              <a:t>Une fois convenu que le problème constitue une priorité, il convient d’établir un comité du Conseil d’administration ou un groupe ad hoc de membres clés charger de préparer un cadre d’intervention exposant les activités, échéances, responsabilités, résultats attendus et allocations de ressources.</a:t>
            </a:r>
          </a:p>
          <a:p>
            <a:pPr rtl="0"/>
            <a:r>
              <a:rPr lang="fr"/>
              <a:t>Le cadre d’intervention est le document d’orientation qui servira de base pour la collaboration avec d’autres intervenants.</a:t>
            </a:r>
          </a:p>
          <a:p>
            <a:pPr rtl="0"/>
            <a:r>
              <a:rPr lang="fr"/>
              <a:t>Il faut rappeler que l’action sociale est un processus dynamique qui exige que l’OE soit flexible et bien préparée, avec des positions de repli.</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10739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3840"/>
            <a:ext cx="7886700" cy="591129"/>
          </a:xfrm>
        </p:spPr>
        <p:txBody>
          <a:bodyPr rtlCol="0"/>
          <a:lstStyle/>
          <a:p>
            <a:pPr rtl="0"/>
            <a:r>
              <a:rPr lang="fr" sz="2400"/>
              <a:t>Quelqu'un à représenter – La collaboration</a:t>
            </a:r>
          </a:p>
        </p:txBody>
      </p:sp>
      <p:sp>
        <p:nvSpPr>
          <p:cNvPr id="3" name="Content Placeholder 2"/>
          <p:cNvSpPr>
            <a:spLocks noGrp="1"/>
          </p:cNvSpPr>
          <p:nvPr>
            <p:ph idx="1"/>
          </p:nvPr>
        </p:nvSpPr>
        <p:spPr/>
        <p:txBody>
          <a:bodyPr rtlCol="0">
            <a:normAutofit fontScale="85000" lnSpcReduction="20000"/>
          </a:bodyPr>
          <a:lstStyle/>
          <a:p>
            <a:pPr rtl="0"/>
            <a:r>
              <a:rPr lang="fr"/>
              <a:t>Dans le cadre des préparatifs d’un effort de plaidoyer, une analyse complète des intervenants doit être menée afin de pouvoir créer des synergies.</a:t>
            </a:r>
          </a:p>
          <a:p>
            <a:pPr rtl="0"/>
            <a:r>
              <a:rPr lang="fr"/>
              <a:t>Selon le problème, les parties intéressées pourront aller au-delà des simples groupes d’entreprises.</a:t>
            </a:r>
          </a:p>
          <a:p>
            <a:pPr rtl="0"/>
            <a:r>
              <a:rPr lang="fr"/>
              <a:t>Les églises, les groupes de femmes, les groupes communautaires, les universitaires, les environnementalistes et les individus intéressés pourraient très bien être des collaborateurs potentiels d’une OE et contribuer à une plus grande acceptation de la position adoptée.</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68786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99496"/>
            <a:ext cx="7886700" cy="591129"/>
          </a:xfrm>
        </p:spPr>
        <p:txBody>
          <a:bodyPr rtlCol="0"/>
          <a:lstStyle/>
          <a:p>
            <a:pPr rtl="0"/>
            <a:r>
              <a:rPr lang="fr"/>
              <a:t>Quelqu'un à représenter – Les coalitions</a:t>
            </a:r>
          </a:p>
        </p:txBody>
      </p:sp>
      <p:sp>
        <p:nvSpPr>
          <p:cNvPr id="3" name="Content Placeholder 2"/>
          <p:cNvSpPr>
            <a:spLocks noGrp="1"/>
          </p:cNvSpPr>
          <p:nvPr>
            <p:ph idx="1"/>
          </p:nvPr>
        </p:nvSpPr>
        <p:spPr>
          <a:xfrm>
            <a:off x="457200" y="1268760"/>
            <a:ext cx="8229600" cy="5256584"/>
          </a:xfrm>
        </p:spPr>
        <p:txBody>
          <a:bodyPr rtlCol="0">
            <a:normAutofit fontScale="77500" lnSpcReduction="20000"/>
          </a:bodyPr>
          <a:lstStyle/>
          <a:p>
            <a:pPr rtl="0"/>
            <a:r>
              <a:rPr lang="fr"/>
              <a:t>Des coalitions formelles de groupes d’entreprises sont utiles pour coordonner les questions de plaidoyer.</a:t>
            </a:r>
          </a:p>
          <a:p>
            <a:pPr rtl="0"/>
            <a:r>
              <a:rPr lang="fr"/>
              <a:t>Cela peut être des structures permanentes, formalisées, ou elles peuvent être créées pour traiter d’une seule question.</a:t>
            </a:r>
          </a:p>
          <a:p>
            <a:pPr rtl="0"/>
            <a:r>
              <a:rPr lang="fr"/>
              <a:t>Une coalition formalisée présuppose que les principes clés adoptés par l’OE sont communs à toutes les organisations, ce qui rend l’action de concert plus efficace.</a:t>
            </a:r>
          </a:p>
          <a:p>
            <a:pPr rtl="0"/>
            <a:r>
              <a:rPr lang="fr"/>
              <a:t>Tous les partenaires de la coalition doivent s’accorder sur ce qui doit être dit, qui doit le dire, et où le dire.</a:t>
            </a:r>
          </a:p>
          <a:p>
            <a:pPr rtl="0"/>
            <a:r>
              <a:rPr lang="fr"/>
              <a:t>Il est important que la communauté des entreprises n’envoie pas de messages contradictoires.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09942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28" y="76628"/>
            <a:ext cx="7886700" cy="994172"/>
          </a:xfrm>
        </p:spPr>
        <p:txBody>
          <a:bodyPr rtlCol="0">
            <a:normAutofit/>
          </a:bodyPr>
          <a:lstStyle/>
          <a:p>
            <a:pPr rtl="0"/>
            <a:r>
              <a:rPr lang="fr" sz="1800" b="0" dirty="0"/>
              <a:t>Quelqu'un à représenter – Les entreprises de grande </a:t>
            </a:r>
            <a:r>
              <a:rPr lang="fr" sz="1800" b="0" dirty="0" smtClean="0"/>
              <a:t>taille</a:t>
            </a:r>
            <a:br>
              <a:rPr lang="fr" sz="1800" b="0" dirty="0" smtClean="0"/>
            </a:br>
            <a:r>
              <a:rPr lang="fr" sz="1800" b="0" dirty="0" smtClean="0"/>
              <a:t> </a:t>
            </a:r>
            <a:r>
              <a:rPr lang="fr" sz="1800" b="0" dirty="0"/>
              <a:t>ou à capitaux étrangers </a:t>
            </a:r>
          </a:p>
        </p:txBody>
      </p:sp>
      <p:sp>
        <p:nvSpPr>
          <p:cNvPr id="3" name="Content Placeholder 2"/>
          <p:cNvSpPr>
            <a:spLocks noGrp="1"/>
          </p:cNvSpPr>
          <p:nvPr>
            <p:ph idx="1"/>
          </p:nvPr>
        </p:nvSpPr>
        <p:spPr>
          <a:xfrm>
            <a:off x="421028" y="1074976"/>
            <a:ext cx="7931456" cy="3484214"/>
          </a:xfrm>
        </p:spPr>
        <p:txBody>
          <a:bodyPr rtlCol="0">
            <a:noAutofit/>
          </a:bodyPr>
          <a:lstStyle/>
          <a:p>
            <a:pPr rtl="0"/>
            <a:r>
              <a:rPr lang="fr" sz="2000" dirty="0"/>
              <a:t>Beaucoup d’entreprises de grande taille et/ou à capitaux étrangers ne perçoivent pas de valeur dans l’adhésion à une OE parce qu’elles ont souvent un accès direct aux décideurs.</a:t>
            </a:r>
          </a:p>
          <a:p>
            <a:pPr rtl="0"/>
            <a:r>
              <a:rPr lang="fr" sz="2000" dirty="0"/>
              <a:t>Compte tenu de leur statut, il est toutefois important que les OE nouent une relation étroite avec de tels acteurs clés.</a:t>
            </a:r>
          </a:p>
          <a:p>
            <a:pPr rtl="0"/>
            <a:r>
              <a:rPr lang="fr" sz="2000" dirty="0"/>
              <a:t>Il est nécessaire de savoir où leurs intérêts divergent de la position adoptée par l’OE au nom de ses membres afin que des discussions puissent être tenues pour que les autres membres ne subiront aucun dommage si des concessions sont accordées.</a:t>
            </a:r>
          </a:p>
          <a:p>
            <a:pPr rtl="0"/>
            <a:r>
              <a:rPr lang="fr" sz="2000" dirty="0"/>
              <a:t>Ces entreprises pourraient être encouragées à adhérer une OE nationale dans le cadre de leur programme de responsabilité sociale des entreprises.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42284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70806"/>
            <a:ext cx="7886700" cy="686444"/>
          </a:xfrm>
        </p:spPr>
        <p:txBody>
          <a:bodyPr rtlCol="0">
            <a:normAutofit/>
          </a:bodyPr>
          <a:lstStyle/>
          <a:p>
            <a:pPr rtl="0"/>
            <a:r>
              <a:rPr lang="fr" sz="2000" dirty="0"/>
              <a:t>Gérer les conflits d’intérêts entre les membres</a:t>
            </a:r>
          </a:p>
        </p:txBody>
      </p:sp>
      <p:sp>
        <p:nvSpPr>
          <p:cNvPr id="3" name="Content Placeholder 2"/>
          <p:cNvSpPr>
            <a:spLocks noGrp="1"/>
          </p:cNvSpPr>
          <p:nvPr>
            <p:ph idx="1"/>
          </p:nvPr>
        </p:nvSpPr>
        <p:spPr/>
        <p:txBody>
          <a:bodyPr rtlCol="0">
            <a:normAutofit fontScale="85000" lnSpcReduction="20000"/>
          </a:bodyPr>
          <a:lstStyle/>
          <a:p>
            <a:pPr rtl="0"/>
            <a:r>
              <a:rPr lang="fr" dirty="0"/>
              <a:t>L’OE doit équilibrer et tenter de concilier les intérêts divergents afin d’assurer le meilleur résultat possible pour tous les membres.</a:t>
            </a:r>
          </a:p>
          <a:p>
            <a:pPr rtl="0"/>
            <a:r>
              <a:rPr lang="fr" dirty="0"/>
              <a:t>Les documents définissant les priorités (plan stratégique et agenda des entreprises) sont un moyen de défense contre les allégations que l’OE favorise un secteur ou groupe plutôt qu’un autre.</a:t>
            </a:r>
          </a:p>
          <a:p>
            <a:pPr rtl="0"/>
            <a:r>
              <a:rPr lang="fr" dirty="0"/>
              <a:t>Comme les avantages et les inconvénients peuvent apparaître bien après la mise en œuvre d’une proposition, il est important de procéder à une évaluation continue des changements politiques afin de rapporter aux membres les effets à long terme.</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1580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183840"/>
            <a:ext cx="7886700" cy="572254"/>
          </a:xfrm>
        </p:spPr>
        <p:txBody>
          <a:bodyPr rtlCol="0">
            <a:normAutofit/>
          </a:bodyPr>
          <a:lstStyle/>
          <a:p>
            <a:pPr rtl="0"/>
            <a:r>
              <a:rPr lang="fr" sz="2000" dirty="0"/>
              <a:t>Gérer les conflits d’intérêts entre les membres</a:t>
            </a:r>
          </a:p>
        </p:txBody>
      </p:sp>
      <p:sp>
        <p:nvSpPr>
          <p:cNvPr id="3" name="Content Placeholder 2"/>
          <p:cNvSpPr>
            <a:spLocks noGrp="1"/>
          </p:cNvSpPr>
          <p:nvPr>
            <p:ph idx="1"/>
          </p:nvPr>
        </p:nvSpPr>
        <p:spPr/>
        <p:txBody>
          <a:bodyPr rtlCol="0">
            <a:normAutofit fontScale="85000" lnSpcReduction="10000"/>
          </a:bodyPr>
          <a:lstStyle/>
          <a:p>
            <a:pPr rtl="0"/>
            <a:r>
              <a:rPr lang="fr"/>
              <a:t>La direction d’une OE sera appelée à gérer de manière proactive les visions et attentes différentes des membres.</a:t>
            </a:r>
          </a:p>
          <a:p>
            <a:pPr rtl="0"/>
            <a:r>
              <a:rPr lang="fr"/>
              <a:t>Si un membre ne peut pas être influencé ou persuadé de soutenir la position de l’OE, tout doit être mis en œuvre pour éviter le désaccord public.</a:t>
            </a:r>
          </a:p>
          <a:p>
            <a:pPr rtl="0"/>
            <a:r>
              <a:rPr lang="fr"/>
              <a:t>L’existence de principes politiques articulés garanti que les membres ne seront pas pris par surprise.</a:t>
            </a:r>
          </a:p>
          <a:p>
            <a:pPr rtl="0"/>
            <a:r>
              <a:rPr lang="fr"/>
              <a:t>Tenir les membres impliqués dans toutes les phases d’élaboration des politiques est essentiel à la réussite.</a:t>
            </a:r>
          </a:p>
          <a:p>
            <a:pPr marL="0" indent="0" rtl="0">
              <a:buNone/>
            </a:pPr>
            <a:endParaRPr lang="en-NZ" dirty="0"/>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31763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0091"/>
            <a:ext cx="7886700" cy="591129"/>
          </a:xfrm>
        </p:spPr>
        <p:txBody>
          <a:bodyPr rtlCol="0">
            <a:normAutofit fontScale="90000"/>
          </a:bodyPr>
          <a:lstStyle/>
          <a:p>
            <a:pPr rtl="0"/>
            <a:r>
              <a:rPr lang="fr" sz="2000" dirty="0"/>
              <a:t>Un endroit pour le dire - Le plaidoyer « doux » </a:t>
            </a:r>
            <a:r>
              <a:rPr lang="fr" sz="2000" dirty="0" smtClean="0"/>
              <a:t/>
            </a:r>
            <a:br>
              <a:rPr lang="fr" sz="2000" dirty="0" smtClean="0"/>
            </a:br>
            <a:r>
              <a:rPr lang="fr" sz="2000" dirty="0" smtClean="0"/>
              <a:t>ou </a:t>
            </a:r>
            <a:r>
              <a:rPr lang="fr" sz="2000" dirty="0"/>
              <a:t>« dur »</a:t>
            </a:r>
          </a:p>
        </p:txBody>
      </p:sp>
      <p:sp>
        <p:nvSpPr>
          <p:cNvPr id="3" name="Content Placeholder 2"/>
          <p:cNvSpPr>
            <a:spLocks noGrp="1"/>
          </p:cNvSpPr>
          <p:nvPr>
            <p:ph idx="1"/>
          </p:nvPr>
        </p:nvSpPr>
        <p:spPr>
          <a:xfrm>
            <a:off x="450454" y="1700808"/>
            <a:ext cx="8064896" cy="3456167"/>
          </a:xfrm>
        </p:spPr>
        <p:txBody>
          <a:bodyPr rtlCol="0">
            <a:noAutofit/>
          </a:bodyPr>
          <a:lstStyle/>
          <a:p>
            <a:pPr rtl="0"/>
            <a:r>
              <a:rPr lang="fr" sz="2000" dirty="0"/>
              <a:t>Le lobbying, l’interface plus formelle avec le gouvernement, n’est qu’une partie de l’action de plaidoyer.</a:t>
            </a:r>
          </a:p>
          <a:p>
            <a:pPr rtl="0"/>
            <a:r>
              <a:rPr lang="fr" sz="2000" dirty="0"/>
              <a:t>Le lobbying étant public, il est souvent classé comme « dur » alors que les activités quotidiennes d’une OE orientées sur la persuasion et l’influence sont considérées plus « douces ».</a:t>
            </a:r>
          </a:p>
          <a:p>
            <a:pPr rtl="0"/>
            <a:r>
              <a:rPr lang="fr" sz="2000" dirty="0"/>
              <a:t>La décision quant à l’endroit où l’action de plaidoyer sera menée détermine:</a:t>
            </a:r>
          </a:p>
          <a:p>
            <a:pPr lvl="1" rtl="0"/>
            <a:r>
              <a:rPr lang="fr" sz="2000" dirty="0"/>
              <a:t>le message approprié pour les cibles spécifiques;</a:t>
            </a:r>
          </a:p>
          <a:p>
            <a:pPr lvl="1" rtl="0"/>
            <a:r>
              <a:rPr lang="fr" sz="2000" dirty="0"/>
              <a:t>la manière dont il doit être délivré;</a:t>
            </a:r>
          </a:p>
          <a:p>
            <a:pPr lvl="1" rtl="0"/>
            <a:r>
              <a:rPr lang="fr" sz="2000" dirty="0"/>
              <a:t>la meilleure personne ou organisation pour le délivrer;</a:t>
            </a:r>
          </a:p>
          <a:p>
            <a:pPr lvl="1" rtl="0"/>
            <a:r>
              <a:rPr lang="fr" sz="2000" dirty="0"/>
              <a:t>dans quel ordre les différents publics seront abordés;</a:t>
            </a:r>
          </a:p>
          <a:p>
            <a:pPr lvl="1" rtl="0"/>
            <a:r>
              <a:rPr lang="fr" sz="2000" dirty="0"/>
              <a:t>combien chaque segment coûtera.</a:t>
            </a:r>
          </a:p>
          <a:p>
            <a:pPr lvl="1" rtl="0"/>
            <a:endParaRPr lang="en-NZ" sz="2000" dirty="0"/>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31346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000" dirty="0"/>
              <a:t>Qu’est-ce que le lobbying et le plaidoyer?</a:t>
            </a:r>
          </a:p>
        </p:txBody>
      </p:sp>
      <p:sp>
        <p:nvSpPr>
          <p:cNvPr id="4" name="Rectángulo 3"/>
          <p:cNvSpPr/>
          <p:nvPr/>
        </p:nvSpPr>
        <p:spPr>
          <a:xfrm>
            <a:off x="1115616" y="1628800"/>
            <a:ext cx="3096344" cy="1728192"/>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 name="Rectángulo 4"/>
          <p:cNvSpPr/>
          <p:nvPr/>
        </p:nvSpPr>
        <p:spPr>
          <a:xfrm>
            <a:off x="1258006" y="1488959"/>
            <a:ext cx="2811563" cy="2007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0" anchor="ctr" anchorCtr="0">
            <a:noAutofit/>
          </a:bodyPr>
          <a:lstStyle/>
          <a:p>
            <a:pPr algn="ctr" rtl="0"/>
            <a:r>
              <a:rPr lang="fr" sz="1300" b="1">
                <a:solidFill>
                  <a:schemeClr val="bg1"/>
                </a:solidFill>
                <a:latin typeface="Arial" panose="020B0604020202020204" pitchFamily="34" charset="0"/>
                <a:cs typeface="Arial" panose="020B0604020202020204" pitchFamily="34" charset="0"/>
              </a:rPr>
              <a:t>« Actions menées par des organisations d’employeurs et conçues pour influencer en faveur de leurs adhérents la législation, la réglementation et l’attitude et l’approche générales des décideurs de la politique socio-économique »</a:t>
            </a:r>
          </a:p>
        </p:txBody>
      </p:sp>
      <p:sp>
        <p:nvSpPr>
          <p:cNvPr id="6" name="Flecha derecha 5"/>
          <p:cNvSpPr/>
          <p:nvPr/>
        </p:nvSpPr>
        <p:spPr>
          <a:xfrm>
            <a:off x="2377381" y="3653857"/>
            <a:ext cx="3384376" cy="2592288"/>
          </a:xfrm>
          <a:prstGeom prst="rightArrow">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PE" dirty="0"/>
          </a:p>
        </p:txBody>
      </p:sp>
      <p:sp>
        <p:nvSpPr>
          <p:cNvPr id="7" name="Text Box 4"/>
          <p:cNvSpPr txBox="1">
            <a:spLocks noChangeArrowheads="1"/>
          </p:cNvSpPr>
          <p:nvPr/>
        </p:nvSpPr>
        <p:spPr bwMode="auto">
          <a:xfrm>
            <a:off x="2555776" y="4336133"/>
            <a:ext cx="2303463" cy="1477328"/>
          </a:xfrm>
          <a:prstGeom prst="rect">
            <a:avLst/>
          </a:prstGeom>
          <a:noFill/>
          <a:ln>
            <a:noFill/>
          </a:ln>
          <a:effectLst/>
          <a:extLst/>
        </p:spPr>
        <p:txBody>
          <a:bodyPr rtlCol="0">
            <a:spAutoFit/>
          </a:bodyPr>
          <a:lstStyle/>
          <a:p>
            <a:pPr rtl="0">
              <a:defRPr/>
            </a:pPr>
            <a:r>
              <a:rPr lang="fr" sz="1200" b="1" dirty="0">
                <a:latin typeface="Arial" panose="020B0604020202020204" pitchFamily="34" charset="0"/>
                <a:cs typeface="Arial" panose="020B0604020202020204" pitchFamily="34" charset="0"/>
              </a:rPr>
              <a:t>      </a:t>
            </a:r>
            <a:r>
              <a:rPr lang="fr" sz="1200" b="1" dirty="0">
                <a:solidFill>
                  <a:schemeClr val="bg1"/>
                </a:solidFill>
                <a:latin typeface="Arial" panose="020B0604020202020204" pitchFamily="34" charset="0"/>
                <a:cs typeface="Arial" panose="020B0604020202020204" pitchFamily="34" charset="0"/>
              </a:rPr>
              <a:t>Plaidoyer</a:t>
            </a:r>
          </a:p>
          <a:p>
            <a:pPr rtl="0">
              <a:defRPr/>
            </a:pPr>
            <a:r>
              <a:rPr lang="fr" sz="1200" b="1" dirty="0">
                <a:solidFill>
                  <a:schemeClr val="bg1"/>
                </a:solidFill>
                <a:latin typeface="Arial" panose="020B0604020202020204" pitchFamily="34" charset="0"/>
                <a:cs typeface="Arial" panose="020B0604020202020204" pitchFamily="34" charset="0"/>
              </a:rPr>
              <a:t>Toutes les activités visant à influencer les attitudes et les </a:t>
            </a:r>
          </a:p>
          <a:p>
            <a:pPr rtl="0">
              <a:defRPr/>
            </a:pPr>
            <a:r>
              <a:rPr lang="fr" sz="1200" b="1" dirty="0">
                <a:solidFill>
                  <a:schemeClr val="bg1"/>
                </a:solidFill>
                <a:latin typeface="Arial" panose="020B0604020202020204" pitchFamily="34" charset="0"/>
                <a:cs typeface="Arial" panose="020B0604020202020204" pitchFamily="34" charset="0"/>
              </a:rPr>
              <a:t>politiques... et non seulement – ou même – le lobbying</a:t>
            </a:r>
          </a:p>
          <a:p>
            <a:pPr rtl="0">
              <a:defRPr/>
            </a:pPr>
            <a:endParaRPr lang="en-GB" dirty="0">
              <a:effectLst>
                <a:outerShdw blurRad="38100" dist="38100" dir="2700000" algn="tl">
                  <a:srgbClr val="000000"/>
                </a:outerShdw>
              </a:effectLst>
              <a:cs typeface="+mn-cs"/>
            </a:endParaRPr>
          </a:p>
        </p:txBody>
      </p:sp>
      <p:sp>
        <p:nvSpPr>
          <p:cNvPr id="8" name="Rectángulo 7"/>
          <p:cNvSpPr/>
          <p:nvPr/>
        </p:nvSpPr>
        <p:spPr>
          <a:xfrm>
            <a:off x="5734135" y="1307361"/>
            <a:ext cx="3096344" cy="2160240"/>
          </a:xfrm>
          <a:prstGeom prst="rect">
            <a:avLst/>
          </a:prstGeom>
          <a:solidFill>
            <a:schemeClr val="accent4"/>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CuadroTexto 8"/>
          <p:cNvSpPr txBox="1"/>
          <p:nvPr/>
        </p:nvSpPr>
        <p:spPr>
          <a:xfrm>
            <a:off x="5728083" y="1470190"/>
            <a:ext cx="3024336" cy="2154436"/>
          </a:xfrm>
          <a:prstGeom prst="rect">
            <a:avLst/>
          </a:prstGeom>
          <a:noFill/>
        </p:spPr>
        <p:txBody>
          <a:bodyPr wrap="square" rtlCol="0">
            <a:spAutoFit/>
          </a:bodyPr>
          <a:lstStyle/>
          <a:p>
            <a:pPr algn="ctr" rtl="0">
              <a:defRPr/>
            </a:pPr>
            <a:r>
              <a:rPr lang="fr" sz="1600">
                <a:solidFill>
                  <a:schemeClr val="bg1"/>
                </a:solidFill>
                <a:latin typeface="Arial" panose="020B0604020202020204" pitchFamily="34" charset="0"/>
                <a:cs typeface="Arial" panose="020B0604020202020204" pitchFamily="34" charset="0"/>
              </a:rPr>
              <a:t>Large éventail de techniques    </a:t>
            </a:r>
          </a:p>
          <a:p>
            <a:pPr algn="ctr" rtl="0">
              <a:defRPr/>
            </a:pPr>
            <a:r>
              <a:rPr lang="fr" sz="1600">
                <a:solidFill>
                  <a:schemeClr val="bg1"/>
                </a:solidFill>
                <a:latin typeface="Arial" panose="020B0604020202020204" pitchFamily="34" charset="0"/>
                <a:cs typeface="Arial" panose="020B0604020202020204" pitchFamily="34" charset="0"/>
              </a:rPr>
              <a:t>de persuasion: </a:t>
            </a:r>
          </a:p>
          <a:p>
            <a:pPr algn="ctr" rtl="0">
              <a:buFont typeface="Arial" charset="0"/>
              <a:buChar char="•"/>
              <a:defRPr/>
            </a:pPr>
            <a:r>
              <a:rPr lang="fr" sz="1600">
                <a:solidFill>
                  <a:schemeClr val="bg1"/>
                </a:solidFill>
                <a:latin typeface="Arial" panose="020B0604020202020204" pitchFamily="34" charset="0"/>
                <a:cs typeface="Arial" panose="020B0604020202020204" pitchFamily="34" charset="0"/>
              </a:rPr>
              <a:t>Directes et indirectes</a:t>
            </a:r>
          </a:p>
          <a:p>
            <a:pPr algn="ctr" rtl="0">
              <a:buFont typeface="Arial" charset="0"/>
              <a:buChar char="•"/>
              <a:defRPr/>
            </a:pPr>
            <a:r>
              <a:rPr lang="fr" sz="1600">
                <a:solidFill>
                  <a:schemeClr val="bg1"/>
                </a:solidFill>
                <a:latin typeface="Arial" panose="020B0604020202020204" pitchFamily="34" charset="0"/>
                <a:cs typeface="Arial" panose="020B0604020202020204" pitchFamily="34" charset="0"/>
              </a:rPr>
              <a:t>Publiques et privées</a:t>
            </a:r>
          </a:p>
          <a:p>
            <a:pPr algn="ctr" rtl="0">
              <a:buFont typeface="Arial" charset="0"/>
              <a:buChar char="•"/>
              <a:defRPr/>
            </a:pPr>
            <a:r>
              <a:rPr lang="fr" sz="1600">
                <a:solidFill>
                  <a:schemeClr val="bg1"/>
                </a:solidFill>
                <a:latin typeface="Arial" panose="020B0604020202020204" pitchFamily="34" charset="0"/>
                <a:cs typeface="Arial" panose="020B0604020202020204" pitchFamily="34" charset="0"/>
              </a:rPr>
              <a:t>Continues ou sous forme de campagne </a:t>
            </a:r>
          </a:p>
          <a:p>
            <a:pPr algn="ctr" rtl="0">
              <a:buFont typeface="Arial" charset="0"/>
              <a:buChar char="•"/>
              <a:defRPr/>
            </a:pPr>
            <a:r>
              <a:rPr lang="fr" sz="1600">
                <a:solidFill>
                  <a:schemeClr val="bg1"/>
                </a:solidFill>
                <a:latin typeface="Arial" panose="020B0604020202020204" pitchFamily="34" charset="0"/>
                <a:cs typeface="Arial" panose="020B0604020202020204" pitchFamily="34" charset="0"/>
              </a:rPr>
              <a:t>Dans le cadre du marketing</a:t>
            </a:r>
          </a:p>
          <a:p>
            <a:pPr algn="ctr" rtl="0">
              <a:defRPr/>
            </a:pPr>
            <a:endParaRPr lang="en-GB" dirty="0">
              <a:effectLst>
                <a:outerShdw blurRad="38100" dist="38100" dir="2700000" algn="tl">
                  <a:srgbClr val="C0C0C0"/>
                </a:outerShdw>
              </a:effectLst>
            </a:endParaRPr>
          </a:p>
          <a:p>
            <a:pPr algn="ctr" rtl="0">
              <a:defRPr/>
            </a:pPr>
            <a:endParaRPr lang="en-GB" dirty="0">
              <a:effectLst>
                <a:outerShdw blurRad="38100" dist="38100" dir="2700000" algn="tl">
                  <a:srgbClr val="C0C0C0"/>
                </a:outerShdw>
              </a:effectLst>
            </a:endParaRPr>
          </a:p>
        </p:txBody>
      </p:sp>
      <p:sp>
        <p:nvSpPr>
          <p:cNvPr id="10" name="Flecha abajo 9"/>
          <p:cNvSpPr/>
          <p:nvPr/>
        </p:nvSpPr>
        <p:spPr>
          <a:xfrm>
            <a:off x="6661299" y="3653857"/>
            <a:ext cx="1584176" cy="1296144"/>
          </a:xfrm>
          <a:prstGeom prst="downArrow">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PE" dirty="0"/>
          </a:p>
        </p:txBody>
      </p:sp>
      <p:sp>
        <p:nvSpPr>
          <p:cNvPr id="11" name="Text Box 8"/>
          <p:cNvSpPr txBox="1">
            <a:spLocks noChangeArrowheads="1"/>
          </p:cNvSpPr>
          <p:nvPr/>
        </p:nvSpPr>
        <p:spPr bwMode="auto">
          <a:xfrm>
            <a:off x="5940152" y="5045816"/>
            <a:ext cx="28903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rtl="0" eaLnBrk="1" hangingPunct="1"/>
            <a:r>
              <a:rPr lang="fr" sz="2400" b="1" dirty="0">
                <a:solidFill>
                  <a:schemeClr val="accent1"/>
                </a:solidFill>
                <a:latin typeface="Arial" panose="020B0604020202020204" pitchFamily="34" charset="0"/>
                <a:cs typeface="Arial" panose="020B0604020202020204" pitchFamily="34" charset="0"/>
              </a:rPr>
              <a:t>Au cœur de la stratégie organisationnelle</a:t>
            </a:r>
          </a:p>
        </p:txBody>
      </p:sp>
      <p:sp>
        <p:nvSpPr>
          <p:cNvPr id="12"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420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279" y="233104"/>
            <a:ext cx="7886700" cy="591129"/>
          </a:xfrm>
        </p:spPr>
        <p:txBody>
          <a:bodyPr rtlCol="0"/>
          <a:lstStyle/>
          <a:p>
            <a:pPr rtl="0"/>
            <a:r>
              <a:rPr lang="fr" sz="2400"/>
              <a:t>Un endroit pour le dire - Les discussions en cours</a:t>
            </a:r>
          </a:p>
        </p:txBody>
      </p:sp>
      <p:sp>
        <p:nvSpPr>
          <p:cNvPr id="3" name="Content Placeholder 2"/>
          <p:cNvSpPr>
            <a:spLocks noGrp="1"/>
          </p:cNvSpPr>
          <p:nvPr>
            <p:ph idx="1"/>
          </p:nvPr>
        </p:nvSpPr>
        <p:spPr/>
        <p:txBody>
          <a:bodyPr rtlCol="0">
            <a:normAutofit fontScale="85000" lnSpcReduction="10000"/>
          </a:bodyPr>
          <a:lstStyle/>
          <a:p>
            <a:pPr rtl="0"/>
            <a:r>
              <a:rPr lang="fr"/>
              <a:t>Les OE devraient rencontrer régulièrement les décideurs et établir des canaux de communication ouverts et des relations de travail étroites avec les représentants du gouvernement.</a:t>
            </a:r>
          </a:p>
          <a:p>
            <a:pPr rtl="0"/>
            <a:r>
              <a:rPr lang="fr"/>
              <a:t>Ces rencontres régulières aident à sensibiliser les décideurs aux préoccupations des entreprises. </a:t>
            </a:r>
          </a:p>
          <a:p>
            <a:pPr rtl="0"/>
            <a:r>
              <a:rPr lang="fr"/>
              <a:t>Dans toutes les relations avec les membres, le personnel et les représentants élus d’une OE doivent écouter les préoccupations et les rapporter pour inclusion dans des réponses politiques.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5209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337"/>
            <a:ext cx="8229600" cy="591129"/>
          </a:xfrm>
        </p:spPr>
        <p:txBody>
          <a:bodyPr rtlCol="0"/>
          <a:lstStyle/>
          <a:p>
            <a:pPr rtl="0"/>
            <a:r>
              <a:rPr lang="fr" sz="2400" dirty="0"/>
              <a:t>Un endroit pour le dire - Le niveau interne</a:t>
            </a:r>
          </a:p>
        </p:txBody>
      </p:sp>
      <p:sp>
        <p:nvSpPr>
          <p:cNvPr id="3" name="Content Placeholder 2"/>
          <p:cNvSpPr>
            <a:spLocks noGrp="1"/>
          </p:cNvSpPr>
          <p:nvPr>
            <p:ph idx="1"/>
          </p:nvPr>
        </p:nvSpPr>
        <p:spPr/>
        <p:txBody>
          <a:bodyPr rtlCol="0">
            <a:normAutofit fontScale="77500" lnSpcReduction="20000"/>
          </a:bodyPr>
          <a:lstStyle/>
          <a:p>
            <a:pPr rtl="0"/>
            <a:r>
              <a:rPr lang="fr"/>
              <a:t>Le site web de l’OE est un outil de plaidoyer essentiel parce qu’il mène à des analyses approfondies d’un problème, par exemple en donnant accès à des documents de recherche et à des comparaisons avec des économies similaires.</a:t>
            </a:r>
          </a:p>
          <a:p>
            <a:pPr rtl="0"/>
            <a:r>
              <a:rPr lang="fr"/>
              <a:t>Informer les membres par courrier électronique de chaque nouveau matériel publié sur le site leur permet de se tenir au courant des développements et de rehausser le profil de l’OE.</a:t>
            </a:r>
            <a:endParaRPr lang="en-NZ" dirty="0"/>
          </a:p>
          <a:p>
            <a:pPr rtl="0"/>
            <a:r>
              <a:rPr lang="fr"/>
              <a:t>Les rencontres régulières avec les praticiens des ressources humaines ou des relations professionnelles ouvrent des possibilités de réseautage et permettent à l’OE de se tenir au courant des nouveaux enjeux d’un point de vue pratique.</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88294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6312"/>
            <a:ext cx="7886700" cy="591129"/>
          </a:xfrm>
        </p:spPr>
        <p:txBody>
          <a:bodyPr rtlCol="0"/>
          <a:lstStyle/>
          <a:p>
            <a:pPr rtl="0"/>
            <a:r>
              <a:rPr lang="fr" sz="2000" dirty="0"/>
              <a:t>Un endroit pour le dire – L’utilisation des médias</a:t>
            </a:r>
          </a:p>
        </p:txBody>
      </p:sp>
      <p:sp>
        <p:nvSpPr>
          <p:cNvPr id="3" name="Content Placeholder 2"/>
          <p:cNvSpPr>
            <a:spLocks noGrp="1"/>
          </p:cNvSpPr>
          <p:nvPr>
            <p:ph idx="1"/>
          </p:nvPr>
        </p:nvSpPr>
        <p:spPr>
          <a:xfrm>
            <a:off x="457200" y="1268760"/>
            <a:ext cx="8229600" cy="5328592"/>
          </a:xfrm>
        </p:spPr>
        <p:txBody>
          <a:bodyPr rtlCol="0">
            <a:normAutofit fontScale="70000" lnSpcReduction="20000"/>
          </a:bodyPr>
          <a:lstStyle/>
          <a:p>
            <a:pPr rtl="0"/>
            <a:r>
              <a:rPr lang="fr" dirty="0"/>
              <a:t>Les médias sont un outil essentiel pour influencer l’opinion publique et convaincre le public que les préoccupations des milieux d’affaires sont importantes.</a:t>
            </a:r>
          </a:p>
          <a:p>
            <a:pPr rtl="0"/>
            <a:r>
              <a:rPr lang="fr" dirty="0"/>
              <a:t>Trop souvent, le seul moment où on entend parler d’une OE dans les médias, c’est lorsqu’elle s’oppose à une proposition du gouvernement.</a:t>
            </a:r>
          </a:p>
          <a:p>
            <a:pPr rtl="0"/>
            <a:r>
              <a:rPr lang="fr" dirty="0"/>
              <a:t>Des rencontres régulières avec les rédacteurs en chef des journaux, les producteurs des émissions télévisées d’information et l’établissement de contacts avec les journalistes sont importants, au même titre que les passages réguliers à la radio, la télévision et dans les journaux pour faire entendre la voix des entreprises.</a:t>
            </a:r>
          </a:p>
          <a:p>
            <a:pPr rtl="0"/>
            <a:r>
              <a:rPr lang="fr" dirty="0"/>
              <a:t>Les médias sociaux jouent un rôle de premier plan dans la diffusion des messages clés.</a:t>
            </a:r>
          </a:p>
          <a:p>
            <a:pPr rtl="0"/>
            <a:r>
              <a:rPr lang="fr" dirty="0"/>
              <a:t>Voir le guide publié par ACT/EMP-Turin: </a:t>
            </a:r>
            <a:r>
              <a:rPr lang="fr" i="1" dirty="0"/>
              <a:t>Making sense of social media – a practical guide for Employers’ Organisations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40450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503" y="188640"/>
            <a:ext cx="7886700" cy="591129"/>
          </a:xfrm>
        </p:spPr>
        <p:txBody>
          <a:bodyPr rtlCol="0"/>
          <a:lstStyle/>
          <a:p>
            <a:pPr rtl="0"/>
            <a:r>
              <a:rPr lang="fr" sz="2000" dirty="0"/>
              <a:t>Un endroit pour le dire - Les questions particulières</a:t>
            </a:r>
            <a:endParaRPr lang="en-NZ" sz="2000" dirty="0"/>
          </a:p>
        </p:txBody>
      </p:sp>
      <p:sp>
        <p:nvSpPr>
          <p:cNvPr id="3" name="Content Placeholder 2"/>
          <p:cNvSpPr>
            <a:spLocks noGrp="1"/>
          </p:cNvSpPr>
          <p:nvPr>
            <p:ph idx="1"/>
          </p:nvPr>
        </p:nvSpPr>
        <p:spPr>
          <a:xfrm>
            <a:off x="683568" y="1412776"/>
            <a:ext cx="7886700" cy="4468930"/>
          </a:xfrm>
        </p:spPr>
        <p:txBody>
          <a:bodyPr rtlCol="0">
            <a:normAutofit fontScale="77500" lnSpcReduction="20000"/>
          </a:bodyPr>
          <a:lstStyle/>
          <a:p>
            <a:pPr rtl="0"/>
            <a:r>
              <a:rPr lang="fr" dirty="0"/>
              <a:t>Tous les éléments du plaidoyer conduisent au cadre d’intervention.</a:t>
            </a:r>
          </a:p>
          <a:p>
            <a:pPr rtl="0"/>
            <a:r>
              <a:rPr lang="fr" dirty="0"/>
              <a:t>Celui-ci doit stipuler où les différentes phases du plaidoyer doivent se dérouler et qui sont les cibles recherchées.</a:t>
            </a:r>
          </a:p>
          <a:p>
            <a:pPr rtl="0"/>
            <a:r>
              <a:rPr lang="fr" dirty="0"/>
              <a:t>Il doit également identifier les messages clés et ce qui est nécessaire pour appuyer ces messages.</a:t>
            </a:r>
          </a:p>
          <a:p>
            <a:pPr rtl="0"/>
            <a:r>
              <a:rPr lang="fr" dirty="0"/>
              <a:t>Les messages clés détermineront également si une approche « douce» ou « dure » est préférable.</a:t>
            </a:r>
          </a:p>
          <a:p>
            <a:pPr rtl="0"/>
            <a:r>
              <a:rPr lang="fr" dirty="0"/>
              <a:t>Si toutes les positions sont basées sur des principes politiques étayés par des arguments solides soutenus par une recherche, une approche « dure » sera acceptée.</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48155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496"/>
            <a:ext cx="7886700" cy="591129"/>
          </a:xfrm>
        </p:spPr>
        <p:txBody>
          <a:bodyPr rtlCol="0"/>
          <a:lstStyle/>
          <a:p>
            <a:pPr rtl="0"/>
            <a:r>
              <a:rPr lang="fr" sz="2000" dirty="0"/>
              <a:t>Un endroit pour le dire – Le coût du plaidoyer</a:t>
            </a:r>
          </a:p>
        </p:txBody>
      </p:sp>
      <p:sp>
        <p:nvSpPr>
          <p:cNvPr id="3" name="Content Placeholder 2"/>
          <p:cNvSpPr>
            <a:spLocks noGrp="1"/>
          </p:cNvSpPr>
          <p:nvPr>
            <p:ph idx="1"/>
          </p:nvPr>
        </p:nvSpPr>
        <p:spPr/>
        <p:txBody>
          <a:bodyPr rtlCol="0">
            <a:normAutofit fontScale="85000" lnSpcReduction="20000"/>
          </a:bodyPr>
          <a:lstStyle/>
          <a:p>
            <a:pPr rtl="0"/>
            <a:r>
              <a:rPr lang="fr" dirty="0"/>
              <a:t>En raison de la nature dynamique du plaidoyer, il est difficile d’établir un budget exact.</a:t>
            </a:r>
          </a:p>
          <a:p>
            <a:pPr rtl="0"/>
            <a:r>
              <a:rPr lang="fr" dirty="0"/>
              <a:t>Le coût dépend dans une grande mesure de l’endroit où le message est délivré.</a:t>
            </a:r>
          </a:p>
          <a:p>
            <a:pPr rtl="0"/>
            <a:r>
              <a:rPr lang="fr" dirty="0"/>
              <a:t>L’importance de la question déterminera habituellement combien l’OE pourra dépenser.</a:t>
            </a:r>
          </a:p>
          <a:p>
            <a:pPr rtl="0"/>
            <a:r>
              <a:rPr lang="fr" dirty="0"/>
              <a:t>Postes de coûts:</a:t>
            </a:r>
          </a:p>
          <a:p>
            <a:pPr lvl="1" rtl="0"/>
            <a:r>
              <a:rPr lang="fr" dirty="0"/>
              <a:t>frais de personnel (personnel de l’OE consultants);</a:t>
            </a:r>
          </a:p>
          <a:p>
            <a:pPr lvl="1" rtl="0"/>
            <a:r>
              <a:rPr lang="fr" dirty="0"/>
              <a:t>frais liés aux données (acquisition de données, analyse);</a:t>
            </a:r>
          </a:p>
          <a:p>
            <a:pPr lvl="1" rtl="0"/>
            <a:r>
              <a:rPr lang="fr" dirty="0"/>
              <a:t>réunions et consultations (lieux, restauration, transport);</a:t>
            </a:r>
          </a:p>
          <a:p>
            <a:pPr lvl="1" rtl="0"/>
            <a:r>
              <a:rPr lang="fr" dirty="0"/>
              <a:t>rapports (rédaction, impression, distribution).</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62627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9728"/>
            <a:ext cx="7886700" cy="591129"/>
          </a:xfrm>
        </p:spPr>
        <p:txBody>
          <a:bodyPr rtlCol="0"/>
          <a:lstStyle/>
          <a:p>
            <a:pPr rtl="0"/>
            <a:r>
              <a:rPr lang="fr" sz="2000" dirty="0"/>
              <a:t>Un endroit pour le dire – Le coût du plaidoyer</a:t>
            </a:r>
          </a:p>
        </p:txBody>
      </p:sp>
      <p:sp>
        <p:nvSpPr>
          <p:cNvPr id="3" name="Content Placeholder 2"/>
          <p:cNvSpPr>
            <a:spLocks noGrp="1"/>
          </p:cNvSpPr>
          <p:nvPr>
            <p:ph idx="1"/>
          </p:nvPr>
        </p:nvSpPr>
        <p:spPr/>
        <p:txBody>
          <a:bodyPr rtlCol="0">
            <a:normAutofit fontScale="85000" lnSpcReduction="20000"/>
          </a:bodyPr>
          <a:lstStyle/>
          <a:p>
            <a:pPr rtl="0"/>
            <a:r>
              <a:rPr lang="fr" dirty="0"/>
              <a:t>Avoir une idée du coût permet d’aborder les questions suivantes:</a:t>
            </a:r>
          </a:p>
          <a:p>
            <a:pPr rtl="0"/>
            <a:r>
              <a:rPr lang="fr" dirty="0"/>
              <a:t>Qu’est-ce qui est possible au niveau des ressources de l’OE – tant humaines que financières?</a:t>
            </a:r>
          </a:p>
          <a:p>
            <a:pPr rtl="0"/>
            <a:r>
              <a:rPr lang="fr" dirty="0"/>
              <a:t>Le problème est-il assez important pour bénéficier d’un soutien additionnel des membres ou d’autres sources?</a:t>
            </a:r>
          </a:p>
          <a:p>
            <a:pPr rtl="0"/>
            <a:r>
              <a:rPr lang="fr" dirty="0"/>
              <a:t>Dans quelle mesure les partenariats pourraient-ils réduire les coûts encourus par l’OE?</a:t>
            </a:r>
          </a:p>
          <a:p>
            <a:pPr rtl="0"/>
            <a:r>
              <a:rPr lang="fr" dirty="0"/>
              <a:t>Certaines entreprises affiliées pourraient-elles prendre les devants sur une question donnée et supporter une partie des coûts?</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46988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840"/>
            <a:ext cx="7886700" cy="591129"/>
          </a:xfrm>
        </p:spPr>
        <p:txBody>
          <a:bodyPr rtlCol="0"/>
          <a:lstStyle/>
          <a:p>
            <a:pPr rtl="0"/>
            <a:r>
              <a:rPr lang="fr"/>
              <a:t>Conclusion </a:t>
            </a:r>
          </a:p>
        </p:txBody>
      </p:sp>
      <p:sp>
        <p:nvSpPr>
          <p:cNvPr id="3" name="Content Placeholder 2"/>
          <p:cNvSpPr>
            <a:spLocks noGrp="1"/>
          </p:cNvSpPr>
          <p:nvPr>
            <p:ph idx="1"/>
          </p:nvPr>
        </p:nvSpPr>
        <p:spPr/>
        <p:txBody>
          <a:bodyPr rtlCol="0">
            <a:normAutofit fontScale="85000" lnSpcReduction="20000"/>
          </a:bodyPr>
          <a:lstStyle/>
          <a:p>
            <a:pPr rtl="0"/>
            <a:r>
              <a:rPr lang="fr"/>
              <a:t>Le plaidoyer commence par un problème ou par la perception qu’il existe une solution plus intéressante à la situation actuelle.</a:t>
            </a:r>
          </a:p>
          <a:p>
            <a:pPr rtl="0"/>
            <a:r>
              <a:rPr lang="fr"/>
              <a:t>Le plaidoyer cherche à résoudre ce problème ou à mettre en œuvre cette solution alternative.</a:t>
            </a:r>
          </a:p>
          <a:p>
            <a:pPr rtl="0"/>
            <a:r>
              <a:rPr lang="fr"/>
              <a:t>Il n’y a pas de règles strictes pour le plaidoyer.</a:t>
            </a:r>
          </a:p>
          <a:p>
            <a:pPr rtl="0"/>
            <a:r>
              <a:rPr lang="fr"/>
              <a:t>Les approches doivent être culturellement, socialement et politiquement spécifiques à chaque pays et chaque OE.</a:t>
            </a:r>
            <a:endParaRPr lang="en-NZ" dirty="0"/>
          </a:p>
          <a:p>
            <a:pPr rtl="0"/>
            <a:r>
              <a:rPr lang="fr"/>
              <a:t>Le plaidoyer DOIT reposer sur des positions politiques mises au point avec la participation de tous les membres et étayées par une recherche solide.</a:t>
            </a:r>
          </a:p>
        </p:txBody>
      </p:sp>
      <p:sp>
        <p:nvSpPr>
          <p:cNvPr id="11"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77200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765691"/>
            <a:ext cx="1604252" cy="1912138"/>
          </a:xfrm>
          <a:prstGeom prst="rect">
            <a:avLst/>
          </a:prstGeom>
        </p:spPr>
      </p:pic>
      <p:sp>
        <p:nvSpPr>
          <p:cNvPr id="7" name="TextBox 6"/>
          <p:cNvSpPr txBox="1"/>
          <p:nvPr/>
        </p:nvSpPr>
        <p:spPr>
          <a:xfrm>
            <a:off x="1691680" y="5229200"/>
            <a:ext cx="5904656" cy="1477328"/>
          </a:xfrm>
          <a:prstGeom prst="rect">
            <a:avLst/>
          </a:prstGeom>
          <a:noFill/>
        </p:spPr>
        <p:txBody>
          <a:bodyPr wrap="square" rtlCol="0">
            <a:spAutoFit/>
          </a:bodyPr>
          <a:lstStyle/>
          <a:p>
            <a:pPr algn="ctr" rtl="0"/>
            <a:r>
              <a:rPr lang="fr" b="1" baseline="30000"/>
              <a:t>Pour de plus amples informations, contacter:</a:t>
            </a:r>
            <a:r>
              <a:rPr lang="en-US" b="1" baseline="30000" dirty="0" smtClean="0"/>
              <a:t/>
            </a:r>
            <a:br>
              <a:rPr lang="en-US" b="1" baseline="30000" dirty="0" smtClean="0"/>
            </a:br>
            <a:endParaRPr lang="en-US" baseline="30000" dirty="0" smtClean="0"/>
          </a:p>
          <a:p>
            <a:pPr algn="ctr" rtl="0"/>
            <a:r>
              <a:rPr lang="fr" baseline="30000"/>
              <a:t>Programme des activités pour les employeurs</a:t>
            </a:r>
          </a:p>
          <a:p>
            <a:pPr algn="ctr" rtl="0"/>
            <a:r>
              <a:rPr lang="fr" baseline="30000"/>
              <a:t>Courriel: actempturin@itcilo.org</a:t>
            </a:r>
          </a:p>
          <a:p>
            <a:pPr algn="ctr" rtl="0"/>
            <a:r>
              <a:rPr lang="fr" baseline="30000"/>
              <a:t>Téléphone: +39 011 693 6590</a:t>
            </a:r>
          </a:p>
          <a:p>
            <a:pPr algn="ctr" rtl="0"/>
            <a:r>
              <a:rPr lang="fr" baseline="30000"/>
              <a:t>http://lempnet.itcilo.org</a:t>
            </a:r>
          </a:p>
          <a:p>
            <a:pPr algn="ctr" rtl="0"/>
            <a:endParaRPr lang="en-GB" dirty="0"/>
          </a:p>
        </p:txBody>
      </p:sp>
      <p:sp>
        <p:nvSpPr>
          <p:cNvPr id="8" name="TextBox 7"/>
          <p:cNvSpPr txBox="1"/>
          <p:nvPr/>
        </p:nvSpPr>
        <p:spPr>
          <a:xfrm>
            <a:off x="1403648" y="3645024"/>
            <a:ext cx="6761354" cy="1231106"/>
          </a:xfrm>
          <a:prstGeom prst="rect">
            <a:avLst/>
          </a:prstGeom>
          <a:noFill/>
        </p:spPr>
        <p:txBody>
          <a:bodyPr wrap="square" rtlCol="0">
            <a:spAutoFit/>
          </a:bodyPr>
          <a:lstStyle/>
          <a:p>
            <a:pPr algn="ctr" rtl="0"/>
            <a:r>
              <a:rPr lang="fr" sz="2800" i="1" baseline="30000"/>
              <a:t>Nous sommes un partenaire solide et fiable dans la prestation de formations pour les organisations d’employeurs et d’entrepreneurs, et nous espérons vous aider à répondre à vos besoins de formation. </a:t>
            </a:r>
            <a:r>
              <a:rPr lang="en-US" sz="2800" i="1" baseline="30000" dirty="0"/>
              <a:t/>
            </a:r>
            <a:br>
              <a:rPr lang="en-US" sz="2800" i="1" baseline="30000" dirty="0"/>
            </a:br>
            <a:r>
              <a:rPr lang="en-US" sz="2800" i="1" baseline="30000" dirty="0"/>
              <a:t/>
            </a:r>
            <a:br>
              <a:rPr lang="en-US" sz="2800" i="1" baseline="30000" dirty="0"/>
            </a:br>
            <a:endParaRPr lang="en-US" sz="2800" i="1" baseline="30000" dirty="0"/>
          </a:p>
          <a:p>
            <a:pPr algn="ctr" rtl="0"/>
            <a:endParaRPr lang="en-GB" dirty="0"/>
          </a:p>
        </p:txBody>
      </p:sp>
    </p:spTree>
    <p:extLst>
      <p:ext uri="{BB962C8B-B14F-4D97-AF65-F5344CB8AC3E}">
        <p14:creationId xmlns:p14="http://schemas.microsoft.com/office/powerpoint/2010/main" val="7347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1800"/>
              <a:t>Le lobbying et le plaidoyer dans le contexte des organisations d’employeurs</a:t>
            </a:r>
            <a:endParaRPr lang="es-PE" sz="1800" dirty="0"/>
          </a:p>
        </p:txBody>
      </p:sp>
      <p:sp>
        <p:nvSpPr>
          <p:cNvPr id="4" name="Rectangle 3"/>
          <p:cNvSpPr>
            <a:spLocks noGrp="1" noChangeArrowheads="1"/>
          </p:cNvSpPr>
          <p:nvPr>
            <p:ph sz="quarter" idx="4294967295"/>
          </p:nvPr>
        </p:nvSpPr>
        <p:spPr>
          <a:xfrm>
            <a:off x="421196" y="1105279"/>
            <a:ext cx="8229600" cy="720725"/>
          </a:xfrm>
        </p:spPr>
        <p:txBody>
          <a:bodyPr rtlCol="0">
            <a:normAutofit/>
          </a:bodyPr>
          <a:lstStyle/>
          <a:p>
            <a:pPr marL="0" indent="0" algn="ctr" rtl="0" eaLnBrk="1" hangingPunct="1">
              <a:buFont typeface="Wingdings" pitchFamily="2" charset="2"/>
              <a:buNone/>
            </a:pPr>
            <a:r>
              <a:rPr lang="fr" sz="1600" b="1">
                <a:solidFill>
                  <a:schemeClr val="accent2"/>
                </a:solidFill>
                <a:cs typeface="Arial" charset="0"/>
              </a:rPr>
              <a:t>La plupart des organisations d’employeurs incluent le plaidoyer ou le lobbying dans leurs déclarations de vision et/ou de mission</a:t>
            </a: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411090"/>
            <a:ext cx="2259734" cy="817214"/>
          </a:xfrm>
          <a:prstGeom prst="rect">
            <a:avLst/>
          </a:prstGeom>
        </p:spPr>
      </p:pic>
      <p:sp>
        <p:nvSpPr>
          <p:cNvPr id="8" name="CuadroTexto 7"/>
          <p:cNvSpPr txBox="1"/>
          <p:nvPr/>
        </p:nvSpPr>
        <p:spPr>
          <a:xfrm>
            <a:off x="251520" y="3847130"/>
            <a:ext cx="4176712" cy="1107996"/>
          </a:xfrm>
          <a:prstGeom prst="rect">
            <a:avLst/>
          </a:prstGeom>
          <a:solidFill>
            <a:schemeClr val="bg1"/>
          </a:solidFill>
        </p:spPr>
        <p:txBody>
          <a:bodyPr wrap="square" rtlCol="0">
            <a:spAutoFit/>
          </a:bodyPr>
          <a:lstStyle/>
          <a:p>
            <a:pPr rtl="0"/>
            <a:r>
              <a:rPr lang="fr" sz="1100" b="1" dirty="0">
                <a:solidFill>
                  <a:schemeClr val="accent4">
                    <a:lumMod val="25000"/>
                  </a:schemeClr>
                </a:solidFill>
                <a:latin typeface="Arial" panose="020B0604020202020204" pitchFamily="34" charset="0"/>
                <a:cs typeface="Arial" panose="020B0604020202020204" pitchFamily="34" charset="0"/>
              </a:rPr>
              <a:t>L’IBEC promeut les intérêts des entreprises et des employeurs d’Irlande en œuvrant à favoriser le développement continu d’un environnement concurrentiel qui encourage une croissance durable et dans le cadre duquel puissent prospérer aussi bien les entreprises que les personnes.</a:t>
            </a:r>
            <a:endParaRPr lang="es-PE" sz="1100" b="1" dirty="0">
              <a:solidFill>
                <a:schemeClr val="accent4">
                  <a:lumMod val="25000"/>
                </a:schemeClr>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rotWithShape="1">
          <a:blip r:embed="rId4"/>
          <a:srcRect l="5172" t="17818" r="78225" b="69687"/>
          <a:stretch/>
        </p:blipFill>
        <p:spPr>
          <a:xfrm>
            <a:off x="5111533" y="3847130"/>
            <a:ext cx="2160241" cy="913993"/>
          </a:xfrm>
          <a:prstGeom prst="rect">
            <a:avLst/>
          </a:prstGeom>
        </p:spPr>
      </p:pic>
      <p:pic>
        <p:nvPicPr>
          <p:cNvPr id="10" name="Picture 7" descr="EF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9338" y="5569945"/>
            <a:ext cx="26558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p:cNvSpPr txBox="1"/>
          <p:nvPr/>
        </p:nvSpPr>
        <p:spPr>
          <a:xfrm>
            <a:off x="4213835" y="2424186"/>
            <a:ext cx="4211391" cy="830997"/>
          </a:xfrm>
          <a:prstGeom prst="rect">
            <a:avLst/>
          </a:prstGeom>
          <a:solidFill>
            <a:srgbClr val="70AD47">
              <a:lumMod val="40000"/>
              <a:lumOff val="60000"/>
            </a:srgbClr>
          </a:solidFill>
        </p:spPr>
        <p:txBody>
          <a:bodyPr wrap="square" rtlCol="0">
            <a:spAutoFit/>
          </a:bodyPr>
          <a:lstStyle/>
          <a:p>
            <a:pPr algn="just" rtl="0"/>
            <a:r>
              <a:rPr lang="fr" sz="1200" b="1">
                <a:solidFill>
                  <a:schemeClr val="tx1">
                    <a:lumMod val="10000"/>
                  </a:schemeClr>
                </a:solidFill>
                <a:latin typeface="Arial" panose="020B0604020202020204" pitchFamily="34" charset="0"/>
                <a:cs typeface="Arial" panose="020B0604020202020204" pitchFamily="34" charset="0"/>
              </a:rPr>
              <a:t>Demeurer la première organisation d’employeurs de la région en proposant constamment des services de qualité à nos adhérents afin de les aider à acquérir une compétitivité mondiale</a:t>
            </a:r>
            <a:endParaRPr lang="es-PE" sz="1200" b="1" dirty="0">
              <a:solidFill>
                <a:schemeClr val="tx1">
                  <a:lumMod val="10000"/>
                </a:schemeClr>
              </a:solidFill>
              <a:latin typeface="Arial" panose="020B0604020202020204" pitchFamily="34" charset="0"/>
              <a:cs typeface="Arial" panose="020B0604020202020204" pitchFamily="34" charset="0"/>
            </a:endParaRPr>
          </a:p>
        </p:txBody>
      </p:sp>
      <p:sp>
        <p:nvSpPr>
          <p:cNvPr id="13" name="Text Box 12"/>
          <p:cNvSpPr txBox="1">
            <a:spLocks noChangeArrowheads="1"/>
          </p:cNvSpPr>
          <p:nvPr/>
        </p:nvSpPr>
        <p:spPr bwMode="auto">
          <a:xfrm>
            <a:off x="963243" y="5292805"/>
            <a:ext cx="4248150" cy="1031051"/>
          </a:xfrm>
          <a:prstGeom prst="rect">
            <a:avLst/>
          </a:prstGeom>
          <a:solidFill>
            <a:srgbClr val="5B9BD5">
              <a:lumMod val="40000"/>
              <a:lumOff val="60000"/>
            </a:srgbClr>
          </a:solidFill>
          <a:ln>
            <a:noFill/>
          </a:ln>
          <a:extLst/>
        </p:spPr>
        <p:txBody>
          <a:bodyPr rtlCol="0">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fontAlgn="base">
              <a:spcBef>
                <a:spcPct val="0"/>
              </a:spcBef>
              <a:spcAft>
                <a:spcPct val="0"/>
              </a:spcAft>
              <a:defRPr>
                <a:solidFill>
                  <a:schemeClr val="tx1"/>
                </a:solidFill>
                <a:latin typeface="Tahoma" pitchFamily="34" charset="0"/>
                <a:cs typeface="Arial" charset="0"/>
              </a:defRPr>
            </a:lvl6pPr>
            <a:lvl7pPr marL="2971800" indent="-228600" fontAlgn="base">
              <a:spcBef>
                <a:spcPct val="0"/>
              </a:spcBef>
              <a:spcAft>
                <a:spcPct val="0"/>
              </a:spcAft>
              <a:defRPr>
                <a:solidFill>
                  <a:schemeClr val="tx1"/>
                </a:solidFill>
                <a:latin typeface="Tahoma" pitchFamily="34" charset="0"/>
                <a:cs typeface="Arial" charset="0"/>
              </a:defRPr>
            </a:lvl7pPr>
            <a:lvl8pPr marL="3429000" indent="-228600" fontAlgn="base">
              <a:spcBef>
                <a:spcPct val="0"/>
              </a:spcBef>
              <a:spcAft>
                <a:spcPct val="0"/>
              </a:spcAft>
              <a:defRPr>
                <a:solidFill>
                  <a:schemeClr val="tx1"/>
                </a:solidFill>
                <a:latin typeface="Tahoma" pitchFamily="34" charset="0"/>
                <a:cs typeface="Arial" charset="0"/>
              </a:defRPr>
            </a:lvl8pPr>
            <a:lvl9pPr marL="3886200" indent="-228600" fontAlgn="base">
              <a:spcBef>
                <a:spcPct val="0"/>
              </a:spcBef>
              <a:spcAft>
                <a:spcPct val="0"/>
              </a:spcAft>
              <a:defRPr>
                <a:solidFill>
                  <a:schemeClr val="tx1"/>
                </a:solidFill>
                <a:latin typeface="Tahoma" pitchFamily="34" charset="0"/>
                <a:cs typeface="Arial" charset="0"/>
              </a:defRPr>
            </a:lvl9pPr>
          </a:lstStyle>
          <a:p>
            <a:pPr rtl="0">
              <a:defRPr/>
            </a:pPr>
            <a:endParaRPr lang="en-GB" sz="500" dirty="0">
              <a:solidFill>
                <a:schemeClr val="bg1"/>
              </a:solidFill>
              <a:effectLst>
                <a:outerShdw blurRad="38100" dist="38100" dir="2700000" algn="tl">
                  <a:srgbClr val="C0C0C0"/>
                </a:outerShdw>
              </a:effectLst>
              <a:latin typeface="Verdana" pitchFamily="34" charset="0"/>
            </a:endParaRPr>
          </a:p>
          <a:p>
            <a:pPr rtl="0">
              <a:defRPr/>
            </a:pPr>
            <a:r>
              <a:rPr lang="fr" sz="1400" b="1" dirty="0">
                <a:solidFill>
                  <a:schemeClr val="accent4">
                    <a:lumMod val="50000"/>
                  </a:schemeClr>
                </a:solidFill>
                <a:latin typeface="Arial" panose="020B0604020202020204" pitchFamily="34" charset="0"/>
                <a:cs typeface="Arial" panose="020B0604020202020204" pitchFamily="34" charset="0"/>
              </a:rPr>
              <a:t>... encourager les travailleurs, leurs organisations et le gouvernement à coopérer avec les entreprises en vue d’atteindre les objectifs suivants...</a:t>
            </a:r>
          </a:p>
        </p:txBody>
      </p:sp>
      <p:sp>
        <p:nvSpPr>
          <p:cNvPr id="11" name="object 20"/>
          <p:cNvSpPr>
            <a:spLocks noChangeArrowheads="1"/>
          </p:cNvSpPr>
          <p:nvPr/>
        </p:nvSpPr>
        <p:spPr bwMode="auto">
          <a:xfrm>
            <a:off x="8388424" y="6082637"/>
            <a:ext cx="636588" cy="7620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14" name="CuadroTexto 13"/>
          <p:cNvSpPr txBox="1"/>
          <p:nvPr/>
        </p:nvSpPr>
        <p:spPr>
          <a:xfrm>
            <a:off x="5012324" y="2083611"/>
            <a:ext cx="2614411" cy="369332"/>
          </a:xfrm>
          <a:prstGeom prst="rect">
            <a:avLst/>
          </a:prstGeom>
          <a:solidFill>
            <a:srgbClr val="70AD47">
              <a:lumMod val="40000"/>
              <a:lumOff val="6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800" b="1" i="0" u="none" strike="noStrike" kern="0" cap="none" spc="0" normalizeH="0" noProof="0">
                <a:ln>
                  <a:noFill/>
                </a:ln>
                <a:solidFill>
                  <a:srgbClr val="70AD47">
                    <a:lumMod val="50000"/>
                  </a:srgbClr>
                </a:solidFill>
                <a:effectLst/>
                <a:uLnTx/>
                <a:uFillTx/>
              </a:rPr>
              <a:t>Déclaration de mission</a:t>
            </a:r>
          </a:p>
        </p:txBody>
      </p:sp>
      <p:sp>
        <p:nvSpPr>
          <p:cNvPr id="3" name="TextBox 2"/>
          <p:cNvSpPr txBox="1"/>
          <p:nvPr/>
        </p:nvSpPr>
        <p:spPr>
          <a:xfrm>
            <a:off x="107504" y="6488668"/>
            <a:ext cx="6912470" cy="338554"/>
          </a:xfrm>
          <a:prstGeom prst="rect">
            <a:avLst/>
          </a:prstGeom>
          <a:noFill/>
        </p:spPr>
        <p:txBody>
          <a:bodyPr wrap="none" rtlCol="0">
            <a:spAutoFit/>
          </a:bodyPr>
          <a:lstStyle/>
          <a:p>
            <a:pPr rtl="0"/>
            <a:r>
              <a:rPr lang="fr" sz="1600" b="1" i="1">
                <a:solidFill>
                  <a:schemeClr val="accent2"/>
                </a:solidFill>
                <a:latin typeface="Arial" pitchFamily="34" charset="0"/>
                <a:cs typeface="Arial" charset="0"/>
              </a:rPr>
              <a:t>*</a:t>
            </a:r>
          </a:p>
        </p:txBody>
      </p:sp>
    </p:spTree>
    <p:extLst>
      <p:ext uri="{BB962C8B-B14F-4D97-AF65-F5344CB8AC3E}">
        <p14:creationId xmlns:p14="http://schemas.microsoft.com/office/powerpoint/2010/main" val="3497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9" y="260648"/>
            <a:ext cx="6333878" cy="504056"/>
          </a:xfrm>
        </p:spPr>
        <p:txBody>
          <a:bodyPr rtlCol="0"/>
          <a:lstStyle/>
          <a:p>
            <a:pPr rtl="0"/>
            <a:r>
              <a:rPr lang="fr" sz="2000"/>
              <a:t>Lobbying et plaidoyer en Amérique latine </a:t>
            </a:r>
            <a:endParaRPr lang="es-PE" sz="2000" dirty="0"/>
          </a:p>
        </p:txBody>
      </p:sp>
      <p:pic>
        <p:nvPicPr>
          <p:cNvPr id="5" name="Imagen 4"/>
          <p:cNvPicPr>
            <a:picLocks noChangeAspect="1"/>
          </p:cNvPicPr>
          <p:nvPr/>
        </p:nvPicPr>
        <p:blipFill rotWithShape="1">
          <a:blip r:embed="rId3"/>
          <a:srcRect l="52938" t="24099" r="26454" b="60223"/>
          <a:stretch/>
        </p:blipFill>
        <p:spPr>
          <a:xfrm>
            <a:off x="6012160" y="1556791"/>
            <a:ext cx="2088232" cy="864097"/>
          </a:xfrm>
          <a:prstGeom prst="rect">
            <a:avLst/>
          </a:prstGeom>
        </p:spPr>
      </p:pic>
      <p:pic>
        <p:nvPicPr>
          <p:cNvPr id="7" name="Imagen 6"/>
          <p:cNvPicPr>
            <a:picLocks noChangeAspect="1"/>
          </p:cNvPicPr>
          <p:nvPr/>
        </p:nvPicPr>
        <p:blipFill rotWithShape="1">
          <a:blip r:embed="rId4"/>
          <a:srcRect l="7553" t="16589" r="77238" b="66103"/>
          <a:stretch/>
        </p:blipFill>
        <p:spPr>
          <a:xfrm>
            <a:off x="764900" y="3301289"/>
            <a:ext cx="1565527" cy="1140878"/>
          </a:xfrm>
          <a:prstGeom prst="rect">
            <a:avLst/>
          </a:prstGeom>
        </p:spPr>
      </p:pic>
      <p:pic>
        <p:nvPicPr>
          <p:cNvPr id="9" name="Imagen 8"/>
          <p:cNvPicPr>
            <a:picLocks noChangeAspect="1"/>
          </p:cNvPicPr>
          <p:nvPr/>
        </p:nvPicPr>
        <p:blipFill rotWithShape="1">
          <a:blip r:embed="rId5"/>
          <a:srcRect l="15735" t="11147" r="74530" b="70382"/>
          <a:stretch/>
        </p:blipFill>
        <p:spPr>
          <a:xfrm>
            <a:off x="6375025" y="4933040"/>
            <a:ext cx="1362502" cy="1351128"/>
          </a:xfrm>
          <a:prstGeom prst="rect">
            <a:avLst/>
          </a:prstGeom>
        </p:spPr>
      </p:pic>
      <p:sp>
        <p:nvSpPr>
          <p:cNvPr id="10" name="CuadroTexto 9"/>
          <p:cNvSpPr txBox="1"/>
          <p:nvPr/>
        </p:nvSpPr>
        <p:spPr>
          <a:xfrm>
            <a:off x="531591" y="1427304"/>
            <a:ext cx="4771030" cy="1200329"/>
          </a:xfrm>
          <a:prstGeom prst="rect">
            <a:avLst/>
          </a:prstGeom>
          <a:solidFill>
            <a:srgbClr val="5B9BD5">
              <a:lumMod val="20000"/>
              <a:lumOff val="80000"/>
            </a:srgbClr>
          </a:solidFill>
        </p:spPr>
        <p:txBody>
          <a:bodyPr wrap="square" rtlCol="0">
            <a:spAutoFit/>
          </a:bodyPr>
          <a:lstStyle/>
          <a:p>
            <a:pPr rtl="0" fontAlgn="base">
              <a:spcBef>
                <a:spcPct val="0"/>
              </a:spcBef>
              <a:spcAft>
                <a:spcPct val="0"/>
              </a:spcAft>
            </a:pPr>
            <a:r>
              <a:rPr lang="fr" sz="1200" b="1">
                <a:solidFill>
                  <a:schemeClr val="accent4">
                    <a:lumMod val="25000"/>
                  </a:schemeClr>
                </a:solidFill>
                <a:latin typeface="Arial" panose="020B0604020202020204" pitchFamily="34" charset="0"/>
                <a:ea typeface="Verdana" panose="020B0604030504040204" pitchFamily="34" charset="0"/>
                <a:cs typeface="Arial" panose="020B0604020202020204" pitchFamily="34" charset="0"/>
              </a:rPr>
              <a:t>La Confédération des employeurs privés de Bolivie (CEPB) a pour but fondamental de défendre et de promouvoir l’initiative privée, de favoriser le développement économique et social du pays, dans un cadre de principes et de valeurs éthiques, de respect de la loi et de la propriété privée, et d’appui à la philosophie de la libre entreprise et de l’économie de marché.</a:t>
            </a:r>
          </a:p>
        </p:txBody>
      </p:sp>
      <p:sp>
        <p:nvSpPr>
          <p:cNvPr id="11" name="CuadroTexto 10"/>
          <p:cNvSpPr txBox="1"/>
          <p:nvPr/>
        </p:nvSpPr>
        <p:spPr>
          <a:xfrm>
            <a:off x="3285451" y="3363897"/>
            <a:ext cx="5453418" cy="938719"/>
          </a:xfrm>
          <a:prstGeom prst="rect">
            <a:avLst/>
          </a:prstGeom>
          <a:solidFill>
            <a:srgbClr val="ED7D31">
              <a:lumMod val="40000"/>
              <a:lumOff val="60000"/>
            </a:srgbClr>
          </a:solidFill>
        </p:spPr>
        <p:txBody>
          <a:bodyPr wrap="square" rtlCol="0">
            <a:spAutoFit/>
          </a:bodyPr>
          <a:lstStyle/>
          <a:p>
            <a:pPr algn="just" rtl="0"/>
            <a:r>
              <a:rPr lang="fr" sz="1100" b="1" dirty="0">
                <a:solidFill>
                  <a:schemeClr val="tx1">
                    <a:lumMod val="10000"/>
                  </a:schemeClr>
                </a:solidFill>
                <a:latin typeface="Arial" panose="020B0604020202020204" pitchFamily="34" charset="0"/>
                <a:ea typeface="Verdana" panose="020B0604030504040204" pitchFamily="34" charset="0"/>
                <a:cs typeface="Arial" panose="020B0604020202020204" pitchFamily="34" charset="0"/>
              </a:rPr>
              <a:t>Sa mission consiste à promouvoir – dans un cadre de principes et de valeurs éthiques – un environnement qui permette la création et le maintien des initiatives des employeurs et l’existence d’une institutionnalité qui encourage la croissance et la libre concurrence, afin de réaliser un développement durable sur les plans économique, social et environnemental. </a:t>
            </a:r>
          </a:p>
        </p:txBody>
      </p:sp>
      <p:sp>
        <p:nvSpPr>
          <p:cNvPr id="12" name="CuadroTexto 11"/>
          <p:cNvSpPr txBox="1"/>
          <p:nvPr/>
        </p:nvSpPr>
        <p:spPr>
          <a:xfrm>
            <a:off x="903916" y="5008439"/>
            <a:ext cx="4763069" cy="1200329"/>
          </a:xfrm>
          <a:prstGeom prst="rect">
            <a:avLst/>
          </a:prstGeom>
          <a:solidFill>
            <a:srgbClr val="70AD47">
              <a:lumMod val="60000"/>
              <a:lumOff val="40000"/>
            </a:srgbClr>
          </a:solidFill>
        </p:spPr>
        <p:txBody>
          <a:bodyPr wrap="square" rtlCol="0">
            <a:spAutoFit/>
          </a:bodyPr>
          <a:lstStyle/>
          <a:p>
            <a:pPr algn="just" rtl="0"/>
            <a:r>
              <a:rPr lang="fr" sz="1200" b="1" dirty="0">
                <a:solidFill>
                  <a:schemeClr val="tx1">
                    <a:lumMod val="10000"/>
                  </a:schemeClr>
                </a:solidFill>
                <a:latin typeface="Arial" panose="020B0604020202020204" pitchFamily="34" charset="0"/>
                <a:ea typeface="Verdana" panose="020B0604030504040204" pitchFamily="34" charset="0"/>
                <a:cs typeface="Arial" panose="020B0604020202020204" pitchFamily="34" charset="0"/>
              </a:rPr>
              <a:t>Promouvoir le développement socioéconomique au Costa Rica, favoriser le progrès et la compétitivité, ainsi que les pratiques responsables chez les employeurs du secteur privé. En outre, encourager l’entreprise privée par des initiatives dans le secteur productif et l’interaction avec d’autres acteurs sociaux, en vue d’améliorer la qualité de la vie.</a:t>
            </a:r>
          </a:p>
        </p:txBody>
      </p:sp>
      <p:sp>
        <p:nvSpPr>
          <p:cNvPr id="13" name="object 20"/>
          <p:cNvSpPr>
            <a:spLocks noChangeArrowheads="1"/>
          </p:cNvSpPr>
          <p:nvPr/>
        </p:nvSpPr>
        <p:spPr bwMode="auto">
          <a:xfrm>
            <a:off x="8388424" y="6082637"/>
            <a:ext cx="636588" cy="7620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93421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Guide pour les OE</a:t>
            </a:r>
            <a:endParaRPr lang="en-GB" dirty="0"/>
          </a:p>
        </p:txBody>
      </p:sp>
      <p:sp>
        <p:nvSpPr>
          <p:cNvPr id="3" name="Content Placeholder 2"/>
          <p:cNvSpPr>
            <a:spLocks noGrp="1"/>
          </p:cNvSpPr>
          <p:nvPr>
            <p:ph idx="1"/>
          </p:nvPr>
        </p:nvSpPr>
        <p:spPr>
          <a:xfrm>
            <a:off x="3851920" y="2564904"/>
            <a:ext cx="4834880" cy="3561259"/>
          </a:xfrm>
        </p:spPr>
        <p:txBody>
          <a:bodyPr rtlCol="0">
            <a:normAutofit/>
          </a:bodyPr>
          <a:lstStyle/>
          <a:p>
            <a:pPr rtl="0"/>
            <a:r>
              <a:rPr lang="fr" sz="2800"/>
              <a:t>Publié en 2018</a:t>
            </a:r>
          </a:p>
          <a:p>
            <a:pPr rtl="0"/>
            <a:r>
              <a:rPr lang="fr" sz="2800"/>
              <a:t>Sur mesure pour les OE</a:t>
            </a:r>
          </a:p>
          <a:p>
            <a:pPr rtl="0"/>
            <a:r>
              <a:rPr lang="fr" sz="2800"/>
              <a:t>Disponible à l’adresse https://lempnet.itcilo.org </a:t>
            </a:r>
          </a:p>
          <a:p>
            <a:pPr rtl="0"/>
            <a:endParaRPr lang="en-GB" sz="2800" dirty="0"/>
          </a:p>
        </p:txBody>
      </p:sp>
      <p:pic>
        <p:nvPicPr>
          <p:cNvPr id="4" name="Picture 3"/>
          <p:cNvPicPr>
            <a:picLocks noChangeAspect="1"/>
          </p:cNvPicPr>
          <p:nvPr/>
        </p:nvPicPr>
        <p:blipFill>
          <a:blip r:embed="rId2"/>
          <a:stretch>
            <a:fillRect/>
          </a:stretch>
        </p:blipFill>
        <p:spPr>
          <a:xfrm>
            <a:off x="611560" y="1244336"/>
            <a:ext cx="2788968" cy="3856285"/>
          </a:xfrm>
          <a:prstGeom prst="rect">
            <a:avLst/>
          </a:prstGeom>
        </p:spPr>
      </p:pic>
      <p:sp>
        <p:nvSpPr>
          <p:cNvPr id="6" name="object 20"/>
          <p:cNvSpPr>
            <a:spLocks noChangeArrowheads="1"/>
          </p:cNvSpPr>
          <p:nvPr/>
        </p:nvSpPr>
        <p:spPr bwMode="auto">
          <a:xfrm>
            <a:off x="8388424" y="6123384"/>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175055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45" y="943747"/>
            <a:ext cx="7886700" cy="691979"/>
          </a:xfrm>
        </p:spPr>
        <p:txBody>
          <a:bodyPr rtlCol="0"/>
          <a:lstStyle/>
          <a:p>
            <a:pPr rtl="0"/>
            <a:r>
              <a:rPr lang="fr" dirty="0">
                <a:solidFill>
                  <a:schemeClr val="tx1">
                    <a:lumMod val="75000"/>
                  </a:schemeClr>
                </a:solidFill>
              </a:rPr>
              <a:t>Qu’est-ce que le plaidoyer?</a:t>
            </a:r>
          </a:p>
        </p:txBody>
      </p:sp>
      <p:sp>
        <p:nvSpPr>
          <p:cNvPr id="3" name="Content Placeholder 2"/>
          <p:cNvSpPr>
            <a:spLocks noGrp="1"/>
          </p:cNvSpPr>
          <p:nvPr>
            <p:ph idx="1"/>
          </p:nvPr>
        </p:nvSpPr>
        <p:spPr>
          <a:xfrm>
            <a:off x="628650" y="2017462"/>
            <a:ext cx="7886700" cy="4219849"/>
          </a:xfrm>
        </p:spPr>
        <p:txBody>
          <a:bodyPr rtlCol="0">
            <a:normAutofit fontScale="77500" lnSpcReduction="20000"/>
          </a:bodyPr>
          <a:lstStyle/>
          <a:p>
            <a:pPr rtl="0"/>
            <a:r>
              <a:rPr lang="fr" dirty="0"/>
              <a:t>Toutes les « actions menées par des organisations d’employeurs et conçues pour influencer en faveur de leurs adhérents la législation, la réglementation et l’attitude et l’approche générales des décideurs de la politique socio-économique </a:t>
            </a:r>
            <a:r>
              <a:rPr lang="fr" dirty="0" smtClean="0"/>
              <a:t>».</a:t>
            </a:r>
            <a:endParaRPr lang="fr" dirty="0"/>
          </a:p>
          <a:p>
            <a:pPr rtl="0"/>
            <a:endParaRPr lang="en-NZ" dirty="0"/>
          </a:p>
          <a:p>
            <a:pPr rtl="0"/>
            <a:r>
              <a:rPr lang="fr" dirty="0"/>
              <a:t>Le secret d’un plaidoyer efficace consiste à savoir</a:t>
            </a:r>
          </a:p>
          <a:p>
            <a:pPr lvl="1" rtl="0"/>
            <a:r>
              <a:rPr lang="fr" dirty="0"/>
              <a:t>ce que vous voulez </a:t>
            </a:r>
            <a:r>
              <a:rPr lang="fr" dirty="0" smtClean="0"/>
              <a:t>atteindre;</a:t>
            </a:r>
            <a:endParaRPr lang="fr" dirty="0"/>
          </a:p>
          <a:p>
            <a:pPr lvl="1" rtl="0"/>
            <a:r>
              <a:rPr lang="fr" dirty="0"/>
              <a:t>pourquoi vous voulez y </a:t>
            </a:r>
            <a:r>
              <a:rPr lang="fr" dirty="0" smtClean="0"/>
              <a:t>parvenir;</a:t>
            </a:r>
            <a:endParaRPr lang="fr" dirty="0"/>
          </a:p>
          <a:p>
            <a:pPr lvl="1" rtl="0"/>
            <a:r>
              <a:rPr lang="fr" dirty="0"/>
              <a:t>qui vous devrez </a:t>
            </a:r>
            <a:r>
              <a:rPr lang="fr" dirty="0" smtClean="0"/>
              <a:t>convaincre;</a:t>
            </a:r>
            <a:endParaRPr lang="fr" dirty="0"/>
          </a:p>
          <a:p>
            <a:pPr lvl="1" rtl="0"/>
            <a:r>
              <a:rPr lang="fr" dirty="0"/>
              <a:t>comment vous y </a:t>
            </a:r>
            <a:r>
              <a:rPr lang="fr" dirty="0" smtClean="0"/>
              <a:t>arriverez.</a:t>
            </a:r>
            <a:endParaRPr lang="fr" dirty="0"/>
          </a:p>
          <a:p>
            <a:pPr rtl="0"/>
            <a:endParaRPr lang="en-NZ" dirty="0"/>
          </a:p>
        </p:txBody>
      </p:sp>
      <p:sp>
        <p:nvSpPr>
          <p:cNvPr id="11" name="Title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a:t>Le plaidoyer pour les OE</a:t>
            </a:r>
            <a:endParaRPr lang="en-GB" dirty="0"/>
          </a:p>
        </p:txBody>
      </p:sp>
      <p:sp>
        <p:nvSpPr>
          <p:cNvPr id="12" name="object 20"/>
          <p:cNvSpPr>
            <a:spLocks noChangeArrowheads="1"/>
          </p:cNvSpPr>
          <p:nvPr/>
        </p:nvSpPr>
        <p:spPr bwMode="auto">
          <a:xfrm>
            <a:off x="8388424" y="6123384"/>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32017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45" y="994172"/>
            <a:ext cx="7886700" cy="591129"/>
          </a:xfrm>
        </p:spPr>
        <p:txBody>
          <a:bodyPr rtlCol="0"/>
          <a:lstStyle/>
          <a:p>
            <a:pPr rtl="0"/>
            <a:r>
              <a:rPr lang="fr" dirty="0">
                <a:solidFill>
                  <a:schemeClr val="tx1">
                    <a:lumMod val="75000"/>
                  </a:schemeClr>
                </a:solidFill>
              </a:rPr>
              <a:t>Pourquoi le plaidoyer?</a:t>
            </a:r>
          </a:p>
        </p:txBody>
      </p:sp>
      <p:sp>
        <p:nvSpPr>
          <p:cNvPr id="3" name="Content Placeholder 2"/>
          <p:cNvSpPr>
            <a:spLocks noGrp="1"/>
          </p:cNvSpPr>
          <p:nvPr>
            <p:ph idx="1"/>
          </p:nvPr>
        </p:nvSpPr>
        <p:spPr>
          <a:xfrm>
            <a:off x="592646" y="1480707"/>
            <a:ext cx="7886700" cy="3263504"/>
          </a:xfrm>
        </p:spPr>
        <p:txBody>
          <a:bodyPr rtlCol="0"/>
          <a:lstStyle/>
          <a:p>
            <a:pPr rtl="0"/>
            <a:r>
              <a:rPr lang="fr"/>
              <a:t>Raison essentielle de l’adhésion des entreprises à l’organisation:</a:t>
            </a:r>
          </a:p>
          <a:p>
            <a:pPr rtl="0"/>
            <a:r>
              <a:rPr lang="fr"/>
              <a:t>Le cercle vertueux </a:t>
            </a:r>
          </a:p>
          <a:p>
            <a:pPr marL="2057400" lvl="6" indent="0" rtl="0">
              <a:buNone/>
            </a:pPr>
            <a:endParaRPr lang="en-NZ" dirty="0"/>
          </a:p>
          <a:p>
            <a:pPr marL="2057400" lvl="6" indent="0" rtl="0">
              <a:buNone/>
            </a:pPr>
            <a:r>
              <a:rPr lang="fr"/>
              <a:t>		</a:t>
            </a:r>
            <a:endParaRPr lang="en-NZ" sz="1800" dirty="0"/>
          </a:p>
        </p:txBody>
      </p:sp>
      <p:pic>
        <p:nvPicPr>
          <p:cNvPr id="13" name="Picture 12"/>
          <p:cNvPicPr>
            <a:picLocks noChangeAspect="1"/>
          </p:cNvPicPr>
          <p:nvPr/>
        </p:nvPicPr>
        <p:blipFill>
          <a:blip r:embed="rId3"/>
          <a:stretch>
            <a:fillRect/>
          </a:stretch>
        </p:blipFill>
        <p:spPr>
          <a:xfrm>
            <a:off x="2915816" y="3390470"/>
            <a:ext cx="3614738" cy="2707481"/>
          </a:xfrm>
          <a:prstGeom prst="rect">
            <a:avLst/>
          </a:prstGeom>
        </p:spPr>
      </p:pic>
      <p:sp>
        <p:nvSpPr>
          <p:cNvPr id="14" name="Title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a:t>Pourquoi le plaidoyer?</a:t>
            </a:r>
            <a:endParaRPr lang="en-GB" dirty="0"/>
          </a:p>
        </p:txBody>
      </p:sp>
      <p:sp>
        <p:nvSpPr>
          <p:cNvPr id="16" name="object 20"/>
          <p:cNvSpPr>
            <a:spLocks noChangeArrowheads="1"/>
          </p:cNvSpPr>
          <p:nvPr/>
        </p:nvSpPr>
        <p:spPr bwMode="auto">
          <a:xfrm>
            <a:off x="8388424" y="6082637"/>
            <a:ext cx="636588" cy="762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256799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JPO">
      <a:dk1>
        <a:srgbClr val="C6D9F0"/>
      </a:dk1>
      <a:lt1>
        <a:sysClr val="window" lastClr="FFFFFF"/>
      </a:lt1>
      <a:dk2>
        <a:srgbClr val="FFFFFF"/>
      </a:dk2>
      <a:lt2>
        <a:srgbClr val="EEECE1"/>
      </a:lt2>
      <a:accent1>
        <a:srgbClr val="2D67AD"/>
      </a:accent1>
      <a:accent2>
        <a:srgbClr val="000000"/>
      </a:accent2>
      <a:accent3>
        <a:srgbClr val="8DB3E2"/>
      </a:accent3>
      <a:accent4>
        <a:srgbClr val="C6D9F0"/>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1794</TotalTime>
  <Words>3761</Words>
  <Application>Microsoft Office PowerPoint</Application>
  <PresentationFormat>On-screen Show (4:3)</PresentationFormat>
  <Paragraphs>303</Paragraphs>
  <Slides>47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Candara</vt:lpstr>
      <vt:lpstr>DINNextLTPro-Regular</vt:lpstr>
      <vt:lpstr>Verdana</vt:lpstr>
      <vt:lpstr>Wingdings</vt:lpstr>
      <vt:lpstr>Theme1</vt:lpstr>
      <vt:lpstr>PowerPoint Presentation</vt:lpstr>
      <vt:lpstr>Qu’est-ce que le lobbying et le plaidoyer?</vt:lpstr>
      <vt:lpstr>Qu’est-ce que le lobbying et le plaidoyer?</vt:lpstr>
      <vt:lpstr>Qu’est-ce que le lobbying et le plaidoyer?</vt:lpstr>
      <vt:lpstr>Le lobbying et le plaidoyer dans le contexte des organisations d’employeurs</vt:lpstr>
      <vt:lpstr>Lobbying et plaidoyer en Amérique latine </vt:lpstr>
      <vt:lpstr>Guide pour les OE</vt:lpstr>
      <vt:lpstr>Qu’est-ce que le plaidoyer?</vt:lpstr>
      <vt:lpstr>Pourquoi le plaidoyer?</vt:lpstr>
      <vt:lpstr>PowerPoint Presentation</vt:lpstr>
      <vt:lpstr>Principes de base</vt:lpstr>
      <vt:lpstr>Quelque chose à dire - Le mandat</vt:lpstr>
      <vt:lpstr>Quelque chose à dire – Choisir un problème</vt:lpstr>
      <vt:lpstr>Quelque chose à dire – Choisir un problème</vt:lpstr>
      <vt:lpstr>Quelque chose à dire – Choisir un problème</vt:lpstr>
      <vt:lpstr>Prenez un moment pour lire...</vt:lpstr>
      <vt:lpstr>Liste de contrôle rapide: avez-vous un agenda commercial?</vt:lpstr>
      <vt:lpstr>Quelques exemples: Business New Zealand</vt:lpstr>
      <vt:lpstr>PowerPoint Presentation</vt:lpstr>
      <vt:lpstr>Priorités de la CBI</vt:lpstr>
      <vt:lpstr>COHEP – Honduras </vt:lpstr>
      <vt:lpstr>Autres exemples</vt:lpstr>
      <vt:lpstr>PowerPoint Presentation</vt:lpstr>
      <vt:lpstr>PowerPoint Presentation</vt:lpstr>
      <vt:lpstr>Quelque chose à dire – Approche réactive</vt:lpstr>
      <vt:lpstr>Quelque chose à dire – Positions basées sur des preuves</vt:lpstr>
      <vt:lpstr>Quelque chose à dire – Données EESE</vt:lpstr>
      <vt:lpstr>Quelque chose à dire – Données EESE</vt:lpstr>
      <vt:lpstr>Quelque chose à dire – Analyse coût/bénéfice</vt:lpstr>
      <vt:lpstr>Quelque chose à dire – Analyse coût/bénéfice</vt:lpstr>
      <vt:lpstr>Quelqu'un à représenter - Les membres</vt:lpstr>
      <vt:lpstr>Quelqu'un à représenter – L’adhésion interne </vt:lpstr>
      <vt:lpstr>Quelqu'un à représenter – Le cadre d’intervention</vt:lpstr>
      <vt:lpstr>Quelqu'un à représenter – La collaboration</vt:lpstr>
      <vt:lpstr>Quelqu'un à représenter – Les coalitions</vt:lpstr>
      <vt:lpstr>Quelqu'un à représenter – Les entreprises de grande taille  ou à capitaux étrangers </vt:lpstr>
      <vt:lpstr>Gérer les conflits d’intérêts entre les membres</vt:lpstr>
      <vt:lpstr>Gérer les conflits d’intérêts entre les membres</vt:lpstr>
      <vt:lpstr>Un endroit pour le dire - Le plaidoyer « doux »  ou « dur »</vt:lpstr>
      <vt:lpstr>Un endroit pour le dire - Les discussions en cours</vt:lpstr>
      <vt:lpstr>Un endroit pour le dire - Le niveau interne</vt:lpstr>
      <vt:lpstr>Un endroit pour le dire – L’utilisation des médias</vt:lpstr>
      <vt:lpstr>Un endroit pour le dire - Les questions particulières</vt:lpstr>
      <vt:lpstr>Un endroit pour le dire – Le coût du plaidoyer</vt:lpstr>
      <vt:lpstr>Un endroit pour le dire – Le coût du plaidoyer</vt:lpstr>
      <vt:lpstr>Conclusion </vt:lpstr>
      <vt:lpstr>PowerPoint Presentation</vt:lpstr>
    </vt:vector>
  </TitlesOfParts>
  <Company>ITC of the 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Pierini</dc:creator>
  <cp:lastModifiedBy>Michael Scheen</cp:lastModifiedBy>
  <cp:revision>204</cp:revision>
  <dcterms:created xsi:type="dcterms:W3CDTF">2014-08-07T13:00:49Z</dcterms:created>
  <dcterms:modified xsi:type="dcterms:W3CDTF">2018-12-13T12:42:26Z</dcterms:modified>
</cp:coreProperties>
</file>