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9"/>
  </p:notesMasterIdLst>
  <p:handoutMasterIdLst>
    <p:handoutMasterId r:id="rId50"/>
  </p:handoutMasterIdLst>
  <p:sldIdLst>
    <p:sldId id="276" r:id="rId2"/>
    <p:sldId id="281" r:id="rId3"/>
    <p:sldId id="282" r:id="rId4"/>
    <p:sldId id="283" r:id="rId5"/>
    <p:sldId id="284" r:id="rId6"/>
    <p:sldId id="285" r:id="rId7"/>
    <p:sldId id="340" r:id="rId8"/>
    <p:sldId id="341" r:id="rId9"/>
    <p:sldId id="342" r:id="rId10"/>
    <p:sldId id="343" r:id="rId11"/>
    <p:sldId id="344" r:id="rId12"/>
    <p:sldId id="345" r:id="rId13"/>
    <p:sldId id="346" r:id="rId14"/>
    <p:sldId id="347" r:id="rId15"/>
    <p:sldId id="348" r:id="rId16"/>
    <p:sldId id="349" r:id="rId17"/>
    <p:sldId id="382" r:id="rId18"/>
    <p:sldId id="383" r:id="rId19"/>
    <p:sldId id="379" r:id="rId20"/>
    <p:sldId id="380" r:id="rId21"/>
    <p:sldId id="381" r:id="rId22"/>
    <p:sldId id="387" r:id="rId23"/>
    <p:sldId id="388" r:id="rId24"/>
    <p:sldId id="389" r:id="rId25"/>
    <p:sldId id="350" r:id="rId26"/>
    <p:sldId id="351" r:id="rId27"/>
    <p:sldId id="353" r:id="rId28"/>
    <p:sldId id="354" r:id="rId29"/>
    <p:sldId id="355" r:id="rId30"/>
    <p:sldId id="356" r:id="rId31"/>
    <p:sldId id="357" r:id="rId32"/>
    <p:sldId id="359" r:id="rId33"/>
    <p:sldId id="360" r:id="rId34"/>
    <p:sldId id="361" r:id="rId35"/>
    <p:sldId id="362" r:id="rId36"/>
    <p:sldId id="363" r:id="rId37"/>
    <p:sldId id="364" r:id="rId38"/>
    <p:sldId id="365" r:id="rId39"/>
    <p:sldId id="367" r:id="rId40"/>
    <p:sldId id="371" r:id="rId41"/>
    <p:sldId id="372" r:id="rId42"/>
    <p:sldId id="373" r:id="rId43"/>
    <p:sldId id="374" r:id="rId44"/>
    <p:sldId id="375" r:id="rId45"/>
    <p:sldId id="376" r:id="rId46"/>
    <p:sldId id="377" r:id="rId47"/>
    <p:sldId id="28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81C"/>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4560" autoAdjust="0"/>
  </p:normalViewPr>
  <p:slideViewPr>
    <p:cSldViewPr>
      <p:cViewPr varScale="1">
        <p:scale>
          <a:sx n="99" d="100"/>
          <a:sy n="99" d="100"/>
        </p:scale>
        <p:origin x="1776" y="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00F9C-8A68-4718-A785-126DC8407315}" type="doc">
      <dgm:prSet loTypeId="urn:microsoft.com/office/officeart/2005/8/layout/hProcess9" loCatId="process" qsTypeId="urn:microsoft.com/office/officeart/2005/8/quickstyle/simple1" qsCatId="simple" csTypeId="urn:microsoft.com/office/officeart/2005/8/colors/accent1_2" csCatId="accent1" phldr="1"/>
      <dgm:spPr/>
    </dgm:pt>
    <dgm:pt modelId="{AB955ADD-C82C-4E97-BFC2-81F60AACD2B3}">
      <dgm:prSet phldrT="[Texto]"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400" b="1" dirty="0" smtClean="0">
              <a:solidFill>
                <a:schemeClr val="bg1"/>
              </a:solidFill>
              <a:latin typeface="Arial" panose="020B0604020202020204" pitchFamily="34" charset="0"/>
              <a:cs typeface="Arial" panose="020B0604020202020204" pitchFamily="34" charset="0"/>
            </a:rPr>
            <a:t>Advocacy</a:t>
          </a:r>
        </a:p>
        <a:p>
          <a:r>
            <a:rPr lang="en-GB" sz="1400" dirty="0" smtClean="0">
              <a:solidFill>
                <a:schemeClr val="bg1"/>
              </a:solidFill>
              <a:latin typeface="Arial" panose="020B0604020202020204" pitchFamily="34" charset="0"/>
              <a:cs typeface="Arial" panose="020B0604020202020204" pitchFamily="34" charset="0"/>
            </a:rPr>
            <a:t>All activities aimed to influence attitudes and </a:t>
          </a:r>
        </a:p>
        <a:p>
          <a:r>
            <a:rPr lang="en-GB" sz="1400" dirty="0" smtClean="0">
              <a:solidFill>
                <a:schemeClr val="bg1"/>
              </a:solidFill>
              <a:latin typeface="Arial" panose="020B0604020202020204" pitchFamily="34" charset="0"/>
              <a:cs typeface="Arial" panose="020B0604020202020204" pitchFamily="34" charset="0"/>
            </a:rPr>
            <a:t>policies … not only – or even – lobbying</a:t>
          </a:r>
          <a:endParaRPr lang="es-PE" sz="1400" b="1" dirty="0">
            <a:latin typeface="Arial" panose="020B0604020202020204" pitchFamily="34" charset="0"/>
            <a:cs typeface="Arial" panose="020B0604020202020204" pitchFamily="34" charset="0"/>
          </a:endParaRPr>
        </a:p>
      </dgm:t>
    </dgm:pt>
    <dgm:pt modelId="{16093F00-FB7C-496F-863A-9FDC297998F5}" type="parTrans" cxnId="{A7EB6971-7420-4E43-AE29-A826761D4737}">
      <dgm:prSet/>
      <dgm:spPr/>
      <dgm:t>
        <a:bodyPr/>
        <a:lstStyle/>
        <a:p>
          <a:endParaRPr lang="es-PE"/>
        </a:p>
      </dgm:t>
    </dgm:pt>
    <dgm:pt modelId="{FB6C297F-E26C-45FA-80C9-8970B0BC5845}" type="sibTrans" cxnId="{A7EB6971-7420-4E43-AE29-A826761D4737}">
      <dgm:prSet/>
      <dgm:spPr/>
      <dgm:t>
        <a:bodyPr/>
        <a:lstStyle/>
        <a:p>
          <a:endParaRPr lang="es-PE"/>
        </a:p>
      </dgm:t>
    </dgm:pt>
    <dgm:pt modelId="{2A64D311-EB98-44FF-81F8-0EAB78B41E48}">
      <dgm:prSet phldrT="[Texto]"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400" b="1" dirty="0" smtClean="0">
              <a:solidFill>
                <a:schemeClr val="bg1"/>
              </a:solidFill>
              <a:latin typeface="Arial" panose="020B0604020202020204" pitchFamily="34" charset="0"/>
              <a:cs typeface="Arial" panose="020B0604020202020204" pitchFamily="34" charset="0"/>
            </a:rPr>
            <a:t>Lobbying</a:t>
          </a:r>
        </a:p>
        <a:p>
          <a:r>
            <a:rPr lang="en-GB" sz="1400" dirty="0" smtClean="0">
              <a:solidFill>
                <a:schemeClr val="bg1"/>
              </a:solidFill>
              <a:latin typeface="Arial" panose="020B0604020202020204" pitchFamily="34" charset="0"/>
              <a:cs typeface="Arial" panose="020B0604020202020204" pitchFamily="34" charset="0"/>
            </a:rPr>
            <a:t>A key advocacy tool</a:t>
          </a:r>
        </a:p>
        <a:p>
          <a:r>
            <a:rPr lang="en-GB" sz="1400" dirty="0" smtClean="0">
              <a:solidFill>
                <a:schemeClr val="bg1"/>
              </a:solidFill>
              <a:latin typeface="Arial" panose="020B0604020202020204" pitchFamily="34" charset="0"/>
              <a:cs typeface="Arial" panose="020B0604020202020204" pitchFamily="34" charset="0"/>
            </a:rPr>
            <a:t>… specific activities aiming to make decision makers take a specific stand on a specific issue. </a:t>
          </a:r>
          <a:endParaRPr lang="es-PE" sz="1400" b="1" dirty="0">
            <a:latin typeface="Arial" panose="020B0604020202020204" pitchFamily="34" charset="0"/>
            <a:cs typeface="Arial" panose="020B0604020202020204" pitchFamily="34" charset="0"/>
          </a:endParaRPr>
        </a:p>
      </dgm:t>
    </dgm:pt>
    <dgm:pt modelId="{A440E1D6-DB32-49A9-9104-3BE360B5B76D}" type="parTrans" cxnId="{4F4B2A1E-1601-4D07-BD59-569AC9408BF8}">
      <dgm:prSet/>
      <dgm:spPr/>
      <dgm:t>
        <a:bodyPr/>
        <a:lstStyle/>
        <a:p>
          <a:endParaRPr lang="es-PE"/>
        </a:p>
      </dgm:t>
    </dgm:pt>
    <dgm:pt modelId="{D183ADD8-D6ED-4DF0-BED2-64175C6FBE3A}" type="sibTrans" cxnId="{4F4B2A1E-1601-4D07-BD59-569AC9408BF8}">
      <dgm:prSet/>
      <dgm:spPr/>
      <dgm:t>
        <a:bodyPr/>
        <a:lstStyle/>
        <a:p>
          <a:endParaRPr lang="es-PE"/>
        </a:p>
      </dgm:t>
    </dgm:pt>
    <dgm:pt modelId="{233847CA-2980-48D6-A40A-A59DD45418CE}" type="pres">
      <dgm:prSet presAssocID="{DE600F9C-8A68-4718-A785-126DC8407315}" presName="CompostProcess" presStyleCnt="0">
        <dgm:presLayoutVars>
          <dgm:dir/>
          <dgm:resizeHandles val="exact"/>
        </dgm:presLayoutVars>
      </dgm:prSet>
      <dgm:spPr/>
    </dgm:pt>
    <dgm:pt modelId="{92390FE8-BCDA-47C0-9B44-2B3FBF78CA2F}" type="pres">
      <dgm:prSet presAssocID="{DE600F9C-8A68-4718-A785-126DC8407315}" presName="arrow" presStyleLbl="bgShp" presStyleIdx="0" presStyleCnt="1"/>
      <dgm:spPr/>
    </dgm:pt>
    <dgm:pt modelId="{715F6948-0BE7-433D-9AC5-833B1D660BEF}" type="pres">
      <dgm:prSet presAssocID="{DE600F9C-8A68-4718-A785-126DC8407315}" presName="linearProcess" presStyleCnt="0"/>
      <dgm:spPr/>
    </dgm:pt>
    <dgm:pt modelId="{69AC720E-1A33-45D6-B80D-95C3669FB609}" type="pres">
      <dgm:prSet presAssocID="{AB955ADD-C82C-4E97-BFC2-81F60AACD2B3}" presName="textNode" presStyleLbl="node1" presStyleIdx="0" presStyleCnt="2">
        <dgm:presLayoutVars>
          <dgm:bulletEnabled val="1"/>
        </dgm:presLayoutVars>
      </dgm:prSet>
      <dgm:spPr/>
      <dgm:t>
        <a:bodyPr/>
        <a:lstStyle/>
        <a:p>
          <a:endParaRPr lang="es-PE"/>
        </a:p>
      </dgm:t>
    </dgm:pt>
    <dgm:pt modelId="{CE2BF366-6FFC-4D50-85E4-E25F0F565D90}" type="pres">
      <dgm:prSet presAssocID="{FB6C297F-E26C-45FA-80C9-8970B0BC5845}" presName="sibTrans" presStyleCnt="0"/>
      <dgm:spPr/>
    </dgm:pt>
    <dgm:pt modelId="{E2F41D2E-CBE3-4FF7-8DA7-E87C046A1E7B}" type="pres">
      <dgm:prSet presAssocID="{2A64D311-EB98-44FF-81F8-0EAB78B41E48}" presName="textNode" presStyleLbl="node1" presStyleIdx="1" presStyleCnt="2" custLinFactNeighborY="-1619">
        <dgm:presLayoutVars>
          <dgm:bulletEnabled val="1"/>
        </dgm:presLayoutVars>
      </dgm:prSet>
      <dgm:spPr/>
      <dgm:t>
        <a:bodyPr/>
        <a:lstStyle/>
        <a:p>
          <a:endParaRPr lang="es-PE"/>
        </a:p>
      </dgm:t>
    </dgm:pt>
  </dgm:ptLst>
  <dgm:cxnLst>
    <dgm:cxn modelId="{4F4B2A1E-1601-4D07-BD59-569AC9408BF8}" srcId="{DE600F9C-8A68-4718-A785-126DC8407315}" destId="{2A64D311-EB98-44FF-81F8-0EAB78B41E48}" srcOrd="1" destOrd="0" parTransId="{A440E1D6-DB32-49A9-9104-3BE360B5B76D}" sibTransId="{D183ADD8-D6ED-4DF0-BED2-64175C6FBE3A}"/>
    <dgm:cxn modelId="{2F9E7D13-BB35-414B-8A27-2D7926CFFA58}" type="presOf" srcId="{DE600F9C-8A68-4718-A785-126DC8407315}" destId="{233847CA-2980-48D6-A40A-A59DD45418CE}" srcOrd="0" destOrd="0" presId="urn:microsoft.com/office/officeart/2005/8/layout/hProcess9"/>
    <dgm:cxn modelId="{A7EB6971-7420-4E43-AE29-A826761D4737}" srcId="{DE600F9C-8A68-4718-A785-126DC8407315}" destId="{AB955ADD-C82C-4E97-BFC2-81F60AACD2B3}" srcOrd="0" destOrd="0" parTransId="{16093F00-FB7C-496F-863A-9FDC297998F5}" sibTransId="{FB6C297F-E26C-45FA-80C9-8970B0BC5845}"/>
    <dgm:cxn modelId="{F8DE1C09-E4D5-4425-B0E2-07FE723B79BB}" type="presOf" srcId="{2A64D311-EB98-44FF-81F8-0EAB78B41E48}" destId="{E2F41D2E-CBE3-4FF7-8DA7-E87C046A1E7B}" srcOrd="0" destOrd="0" presId="urn:microsoft.com/office/officeart/2005/8/layout/hProcess9"/>
    <dgm:cxn modelId="{01CB8020-DF03-4AC3-AEF3-5B0467E85383}" type="presOf" srcId="{AB955ADD-C82C-4E97-BFC2-81F60AACD2B3}" destId="{69AC720E-1A33-45D6-B80D-95C3669FB609}" srcOrd="0" destOrd="0" presId="urn:microsoft.com/office/officeart/2005/8/layout/hProcess9"/>
    <dgm:cxn modelId="{49D5E0F1-7A5D-4507-A939-67B61B81200E}" type="presParOf" srcId="{233847CA-2980-48D6-A40A-A59DD45418CE}" destId="{92390FE8-BCDA-47C0-9B44-2B3FBF78CA2F}" srcOrd="0" destOrd="0" presId="urn:microsoft.com/office/officeart/2005/8/layout/hProcess9"/>
    <dgm:cxn modelId="{40934F4E-211F-4E7F-975F-806873985E91}" type="presParOf" srcId="{233847CA-2980-48D6-A40A-A59DD45418CE}" destId="{715F6948-0BE7-433D-9AC5-833B1D660BEF}" srcOrd="1" destOrd="0" presId="urn:microsoft.com/office/officeart/2005/8/layout/hProcess9"/>
    <dgm:cxn modelId="{691C2251-B698-4155-9233-865180569460}" type="presParOf" srcId="{715F6948-0BE7-433D-9AC5-833B1D660BEF}" destId="{69AC720E-1A33-45D6-B80D-95C3669FB609}" srcOrd="0" destOrd="0" presId="urn:microsoft.com/office/officeart/2005/8/layout/hProcess9"/>
    <dgm:cxn modelId="{D0848BDA-9CF7-48CD-AC8C-166527EDE77F}" type="presParOf" srcId="{715F6948-0BE7-433D-9AC5-833B1D660BEF}" destId="{CE2BF366-6FFC-4D50-85E4-E25F0F565D90}" srcOrd="1" destOrd="0" presId="urn:microsoft.com/office/officeart/2005/8/layout/hProcess9"/>
    <dgm:cxn modelId="{B2C4241D-9F23-424F-8369-AD1710B188F8}" type="presParOf" srcId="{715F6948-0BE7-433D-9AC5-833B1D660BEF}" destId="{E2F41D2E-CBE3-4FF7-8DA7-E87C046A1E7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90FE8-BCDA-47C0-9B44-2B3FBF78CA2F}">
      <dsp:nvSpPr>
        <dsp:cNvPr id="0" name=""/>
        <dsp:cNvSpPr/>
      </dsp:nvSpPr>
      <dsp:spPr>
        <a:xfrm>
          <a:off x="445697" y="0"/>
          <a:ext cx="5051239" cy="29818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C720E-1A33-45D6-B80D-95C3669FB609}">
      <dsp:nvSpPr>
        <dsp:cNvPr id="0" name=""/>
        <dsp:cNvSpPr/>
      </dsp:nvSpPr>
      <dsp:spPr>
        <a:xfrm>
          <a:off x="3350" y="894555"/>
          <a:ext cx="2863941" cy="1192740"/>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bg1"/>
              </a:solidFill>
              <a:latin typeface="Arial" panose="020B0604020202020204" pitchFamily="34" charset="0"/>
              <a:cs typeface="Arial" panose="020B0604020202020204" pitchFamily="34" charset="0"/>
            </a:rPr>
            <a:t>Advocacy</a:t>
          </a:r>
        </a:p>
        <a:p>
          <a:pPr lvl="0" algn="ctr" defTabSz="622300">
            <a:lnSpc>
              <a:spcPct val="90000"/>
            </a:lnSpc>
            <a:spcBef>
              <a:spcPct val="0"/>
            </a:spcBef>
            <a:spcAft>
              <a:spcPct val="35000"/>
            </a:spcAft>
          </a:pPr>
          <a:r>
            <a:rPr lang="en-GB" sz="1400" kern="1200" dirty="0" smtClean="0">
              <a:solidFill>
                <a:schemeClr val="bg1"/>
              </a:solidFill>
              <a:latin typeface="Arial" panose="020B0604020202020204" pitchFamily="34" charset="0"/>
              <a:cs typeface="Arial" panose="020B0604020202020204" pitchFamily="34" charset="0"/>
            </a:rPr>
            <a:t>All activities aimed to influence attitudes and </a:t>
          </a:r>
        </a:p>
        <a:p>
          <a:pPr lvl="0" algn="ctr" defTabSz="622300">
            <a:lnSpc>
              <a:spcPct val="90000"/>
            </a:lnSpc>
            <a:spcBef>
              <a:spcPct val="0"/>
            </a:spcBef>
            <a:spcAft>
              <a:spcPct val="35000"/>
            </a:spcAft>
          </a:pPr>
          <a:r>
            <a:rPr lang="en-GB" sz="1400" kern="1200" dirty="0" smtClean="0">
              <a:solidFill>
                <a:schemeClr val="bg1"/>
              </a:solidFill>
              <a:latin typeface="Arial" panose="020B0604020202020204" pitchFamily="34" charset="0"/>
              <a:cs typeface="Arial" panose="020B0604020202020204" pitchFamily="34" charset="0"/>
            </a:rPr>
            <a:t>policies … not only – or even – lobbying</a:t>
          </a:r>
          <a:endParaRPr lang="es-PE" sz="1400" b="1" kern="1200" dirty="0">
            <a:latin typeface="Arial" panose="020B0604020202020204" pitchFamily="34" charset="0"/>
            <a:cs typeface="Arial" panose="020B0604020202020204" pitchFamily="34" charset="0"/>
          </a:endParaRPr>
        </a:p>
      </dsp:txBody>
      <dsp:txXfrm>
        <a:off x="61575" y="952780"/>
        <a:ext cx="2747491" cy="1076290"/>
      </dsp:txXfrm>
    </dsp:sp>
    <dsp:sp modelId="{E2F41D2E-CBE3-4FF7-8DA7-E87C046A1E7B}">
      <dsp:nvSpPr>
        <dsp:cNvPr id="0" name=""/>
        <dsp:cNvSpPr/>
      </dsp:nvSpPr>
      <dsp:spPr>
        <a:xfrm>
          <a:off x="3075342" y="875244"/>
          <a:ext cx="2863941" cy="1192740"/>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bg1"/>
              </a:solidFill>
              <a:latin typeface="Arial" panose="020B0604020202020204" pitchFamily="34" charset="0"/>
              <a:cs typeface="Arial" panose="020B0604020202020204" pitchFamily="34" charset="0"/>
            </a:rPr>
            <a:t>Lobbying</a:t>
          </a:r>
        </a:p>
        <a:p>
          <a:pPr lvl="0" algn="ctr" defTabSz="622300">
            <a:lnSpc>
              <a:spcPct val="90000"/>
            </a:lnSpc>
            <a:spcBef>
              <a:spcPct val="0"/>
            </a:spcBef>
            <a:spcAft>
              <a:spcPct val="35000"/>
            </a:spcAft>
          </a:pPr>
          <a:r>
            <a:rPr lang="en-GB" sz="1400" kern="1200" dirty="0" smtClean="0">
              <a:solidFill>
                <a:schemeClr val="bg1"/>
              </a:solidFill>
              <a:latin typeface="Arial" panose="020B0604020202020204" pitchFamily="34" charset="0"/>
              <a:cs typeface="Arial" panose="020B0604020202020204" pitchFamily="34" charset="0"/>
            </a:rPr>
            <a:t>A key advocacy tool</a:t>
          </a:r>
        </a:p>
        <a:p>
          <a:pPr lvl="0" algn="ctr" defTabSz="622300">
            <a:lnSpc>
              <a:spcPct val="90000"/>
            </a:lnSpc>
            <a:spcBef>
              <a:spcPct val="0"/>
            </a:spcBef>
            <a:spcAft>
              <a:spcPct val="35000"/>
            </a:spcAft>
          </a:pPr>
          <a:r>
            <a:rPr lang="en-GB" sz="1400" kern="1200" dirty="0" smtClean="0">
              <a:solidFill>
                <a:schemeClr val="bg1"/>
              </a:solidFill>
              <a:latin typeface="Arial" panose="020B0604020202020204" pitchFamily="34" charset="0"/>
              <a:cs typeface="Arial" panose="020B0604020202020204" pitchFamily="34" charset="0"/>
            </a:rPr>
            <a:t>… specific activities aiming to make decision makers take a specific stand on a specific issue. </a:t>
          </a:r>
          <a:endParaRPr lang="es-PE" sz="1400" b="1" kern="1200" dirty="0">
            <a:latin typeface="Arial" panose="020B0604020202020204" pitchFamily="34" charset="0"/>
            <a:cs typeface="Arial" panose="020B0604020202020204" pitchFamily="34" charset="0"/>
          </a:endParaRPr>
        </a:p>
      </dsp:txBody>
      <dsp:txXfrm>
        <a:off x="3133567" y="933469"/>
        <a:ext cx="2747491" cy="10762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56BC0-0AE8-4B9A-96DE-6EF47AA0C4DB}" type="datetimeFigureOut">
              <a:rPr lang="cs-CZ" smtClean="0"/>
              <a:t>24.09.2018</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5CF7-9E89-40A1-AA39-E0059C81810F}" type="datetimeFigureOut">
              <a:rPr lang="en-GB" smtClean="0"/>
              <a:t>24/09/2018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5</a:t>
            </a:fld>
            <a:endParaRPr lang="en-GB" dirty="0"/>
          </a:p>
        </p:txBody>
      </p:sp>
    </p:spTree>
    <p:extLst>
      <p:ext uri="{BB962C8B-B14F-4D97-AF65-F5344CB8AC3E}">
        <p14:creationId xmlns:p14="http://schemas.microsoft.com/office/powerpoint/2010/main" val="382824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6</a:t>
            </a:fld>
            <a:endParaRPr lang="en-GB" dirty="0"/>
          </a:p>
        </p:txBody>
      </p:sp>
    </p:spTree>
    <p:extLst>
      <p:ext uri="{BB962C8B-B14F-4D97-AF65-F5344CB8AC3E}">
        <p14:creationId xmlns:p14="http://schemas.microsoft.com/office/powerpoint/2010/main" val="396894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3888D-BF2F-4E5E-B543-76EBEFFCA2CC}" type="slidenum">
              <a:rPr lang="en-US" smtClean="0"/>
              <a:t>8</a:t>
            </a:fld>
            <a:endParaRPr lang="en-US"/>
          </a:p>
        </p:txBody>
      </p:sp>
    </p:spTree>
    <p:extLst>
      <p:ext uri="{BB962C8B-B14F-4D97-AF65-F5344CB8AC3E}">
        <p14:creationId xmlns:p14="http://schemas.microsoft.com/office/powerpoint/2010/main" val="129242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3888D-BF2F-4E5E-B543-76EBEFFCA2CC}" type="slidenum">
              <a:rPr lang="en-US" smtClean="0"/>
              <a:t>9</a:t>
            </a:fld>
            <a:endParaRPr lang="en-US"/>
          </a:p>
        </p:txBody>
      </p:sp>
    </p:spTree>
    <p:extLst>
      <p:ext uri="{BB962C8B-B14F-4D97-AF65-F5344CB8AC3E}">
        <p14:creationId xmlns:p14="http://schemas.microsoft.com/office/powerpoint/2010/main" val="343818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19</a:t>
            </a:fld>
            <a:endParaRPr lang="en-GB" dirty="0"/>
          </a:p>
        </p:txBody>
      </p:sp>
    </p:spTree>
    <p:extLst>
      <p:ext uri="{BB962C8B-B14F-4D97-AF65-F5344CB8AC3E}">
        <p14:creationId xmlns:p14="http://schemas.microsoft.com/office/powerpoint/2010/main" val="286247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21</a:t>
            </a:fld>
            <a:endParaRPr lang="en-GB" dirty="0"/>
          </a:p>
        </p:txBody>
      </p:sp>
    </p:spTree>
    <p:extLst>
      <p:ext uri="{BB962C8B-B14F-4D97-AF65-F5344CB8AC3E}">
        <p14:creationId xmlns:p14="http://schemas.microsoft.com/office/powerpoint/2010/main" val="2143811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www.itcilo.org</a:t>
            </a:r>
            <a:endParaRPr lang="en-GB" dirty="0" smtClean="0"/>
          </a:p>
        </p:txBody>
      </p:sp>
      <p:sp>
        <p:nvSpPr>
          <p:cNvPr id="6" name="Footer Placeholder 5"/>
          <p:cNvSpPr>
            <a:spLocks noGrp="1"/>
          </p:cNvSpPr>
          <p:nvPr>
            <p:ph type="ftr" sz="quarter" idx="11"/>
          </p:nvPr>
        </p:nvSpPr>
        <p:spPr/>
        <p:txBody>
          <a:bodyPr/>
          <a:lstStyle/>
          <a:p>
            <a:r>
              <a:rPr lang="it-IT" smtClean="0"/>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it-IT" smtClean="0"/>
              <a:t>www.itcilo.org</a:t>
            </a:r>
            <a:endParaRPr lang="en-GB" dirty="0" smtClean="0"/>
          </a:p>
        </p:txBody>
      </p:sp>
      <p:sp>
        <p:nvSpPr>
          <p:cNvPr id="5" name="Footer Placeholder 4"/>
          <p:cNvSpPr>
            <a:spLocks noGrp="1"/>
          </p:cNvSpPr>
          <p:nvPr>
            <p:ph type="ftr" sz="quarter" idx="11"/>
          </p:nvPr>
        </p:nvSpPr>
        <p:spPr/>
        <p:txBody>
          <a:bodyPr/>
          <a:lstStyle/>
          <a:p>
            <a:r>
              <a:rPr lang="it-IT" smtClean="0"/>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it-IT" smtClean="0"/>
              <a:t>www.itcilo.org</a:t>
            </a:r>
            <a:endParaRPr lang="en-GB" dirty="0" smtClean="0"/>
          </a:p>
        </p:txBody>
      </p:sp>
      <p:sp>
        <p:nvSpPr>
          <p:cNvPr id="5" name="Footer Placeholder 4"/>
          <p:cNvSpPr>
            <a:spLocks noGrp="1"/>
          </p:cNvSpPr>
          <p:nvPr>
            <p:ph type="ftr" sz="quarter" idx="11"/>
          </p:nvPr>
        </p:nvSpPr>
        <p:spPr/>
        <p:txBody>
          <a:bodyPr/>
          <a:lstStyle/>
          <a:p>
            <a:r>
              <a:rPr lang="it-IT" smtClean="0"/>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a:lstStyle>
            <a:lvl1pPr algn="ct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it-IT" smtClean="0"/>
              <a:t>www.itcilo.org</a:t>
            </a:r>
            <a:endParaRPr lang="en-GB" dirty="0" smtClean="0"/>
          </a:p>
        </p:txBody>
      </p:sp>
      <p:sp>
        <p:nvSpPr>
          <p:cNvPr id="8" name="Footer Placeholder 7"/>
          <p:cNvSpPr>
            <a:spLocks noGrp="1"/>
          </p:cNvSpPr>
          <p:nvPr>
            <p:ph type="ftr" sz="quarter" idx="11"/>
          </p:nvPr>
        </p:nvSpPr>
        <p:spPr/>
        <p:txBody>
          <a:bodyPr/>
          <a:lstStyle/>
          <a:p>
            <a:r>
              <a:rPr lang="it-IT" smtClean="0"/>
              <a:t>International Training Centre</a:t>
            </a:r>
            <a:endParaRPr lang="en-GB" dirty="0"/>
          </a:p>
        </p:txBody>
      </p:sp>
      <p:sp>
        <p:nvSpPr>
          <p:cNvPr id="9" name="Slide Number Placeholder 8"/>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it-IT" smtClean="0"/>
              <a:t>www.itcilo.org</a:t>
            </a:r>
            <a:endParaRPr lang="en-GB" dirty="0" smtClean="0"/>
          </a:p>
        </p:txBody>
      </p:sp>
      <p:sp>
        <p:nvSpPr>
          <p:cNvPr id="4" name="Footer Placeholder 3"/>
          <p:cNvSpPr>
            <a:spLocks noGrp="1"/>
          </p:cNvSpPr>
          <p:nvPr>
            <p:ph type="ftr" sz="quarter" idx="11"/>
          </p:nvPr>
        </p:nvSpPr>
        <p:spPr/>
        <p:txBody>
          <a:bodyPr/>
          <a:lstStyle/>
          <a:p>
            <a:r>
              <a:rPr lang="it-IT" smtClean="0"/>
              <a:t>International Training Centre</a:t>
            </a:r>
            <a:endParaRPr lang="en-GB" dirty="0"/>
          </a:p>
        </p:txBody>
      </p:sp>
      <p:sp>
        <p:nvSpPr>
          <p:cNvPr id="5" name="Slide Number Placeholder 4"/>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www.itcilo.org</a:t>
            </a:r>
            <a:endParaRPr lang="en-GB" dirty="0" smtClean="0"/>
          </a:p>
        </p:txBody>
      </p:sp>
      <p:sp>
        <p:nvSpPr>
          <p:cNvPr id="3" name="Footer Placeholder 2"/>
          <p:cNvSpPr>
            <a:spLocks noGrp="1"/>
          </p:cNvSpPr>
          <p:nvPr>
            <p:ph type="ftr" sz="quarter" idx="11"/>
          </p:nvPr>
        </p:nvSpPr>
        <p:spPr/>
        <p:txBody>
          <a:bodyPr/>
          <a:lstStyle/>
          <a:p>
            <a:r>
              <a:rPr lang="it-IT" smtClean="0"/>
              <a:t>International Training Centre</a:t>
            </a:r>
            <a:endParaRPr lang="en-GB" dirty="0"/>
          </a:p>
        </p:txBody>
      </p:sp>
      <p:sp>
        <p:nvSpPr>
          <p:cNvPr id="4" name="Slide Number Placeholder 3"/>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www.itcilo.org</a:t>
            </a:r>
            <a:endParaRPr lang="en-GB" dirty="0" smtClean="0"/>
          </a:p>
        </p:txBody>
      </p:sp>
      <p:sp>
        <p:nvSpPr>
          <p:cNvPr id="6" name="Footer Placeholder 5"/>
          <p:cNvSpPr>
            <a:spLocks noGrp="1"/>
          </p:cNvSpPr>
          <p:nvPr>
            <p:ph type="ftr" sz="quarter" idx="11"/>
          </p:nvPr>
        </p:nvSpPr>
        <p:spPr/>
        <p:txBody>
          <a:bodyPr/>
          <a:lstStyle/>
          <a:p>
            <a:r>
              <a:rPr lang="it-IT" smtClean="0"/>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www.itcilo.org</a:t>
            </a:r>
            <a:endParaRPr lang="en-GB"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it-IT" smtClean="0"/>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ilo.org/public/english/dialogue/actemp/downloads/projects/eos/guide3_en.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hyperlink" Target="https://youtu.be/kpOXACUSxEQ"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5507650"/>
            <a:ext cx="7956924" cy="523220"/>
          </a:xfrm>
          <a:prstGeom prst="rect">
            <a:avLst/>
          </a:prstGeom>
          <a:noFill/>
        </p:spPr>
        <p:txBody>
          <a:bodyPr wrap="square" rtlCol="0">
            <a:spAutoFit/>
          </a:bodyPr>
          <a:lstStyle/>
          <a:p>
            <a:pPr algn="ctr"/>
            <a:r>
              <a:rPr lang="en-US" sz="2800" dirty="0" smtClean="0">
                <a:solidFill>
                  <a:schemeClr val="bg1"/>
                </a:solidFill>
                <a:latin typeface="Arial" panose="020B0604020202020204" pitchFamily="34" charset="0"/>
                <a:cs typeface="Arial" panose="020B0604020202020204" pitchFamily="34" charset="0"/>
              </a:rPr>
              <a:t>Lobbying and advocacy </a:t>
            </a:r>
            <a:endParaRPr lang="en-US" sz="28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6724650"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a:lnSpc>
                <a:spcPts val="4070"/>
              </a:lnSpc>
              <a:spcBef>
                <a:spcPts val="0"/>
              </a:spcBef>
              <a:defRPr/>
            </a:pPr>
            <a:r>
              <a:rPr lang="en-US" spc="-220" dirty="0" smtClean="0">
                <a:solidFill>
                  <a:srgbClr val="92D050"/>
                </a:solidFill>
              </a:rPr>
              <a:t>Employers’</a:t>
            </a:r>
            <a:r>
              <a:rPr lang="en-US" spc="90" dirty="0" smtClean="0">
                <a:solidFill>
                  <a:srgbClr val="92D050"/>
                </a:solidFill>
              </a:rPr>
              <a:t> </a:t>
            </a:r>
            <a:r>
              <a:rPr lang="en-US" spc="-170" dirty="0" smtClean="0">
                <a:solidFill>
                  <a:srgbClr val="92D050"/>
                </a:solidFill>
              </a:rPr>
              <a:t>Activities</a:t>
            </a:r>
            <a:r>
              <a:rPr lang="en-US" spc="90" dirty="0" smtClean="0">
                <a:solidFill>
                  <a:srgbClr val="92D050"/>
                </a:solidFill>
              </a:rPr>
              <a:t> </a:t>
            </a:r>
            <a:r>
              <a:rPr lang="en-US" b="0" spc="-80" dirty="0" smtClean="0">
                <a:solidFill>
                  <a:schemeClr val="bg1"/>
                </a:solidFill>
              </a:rPr>
              <a:t>Programme</a:t>
            </a:r>
            <a:r>
              <a:rPr lang="en-US" dirty="0" smtClean="0">
                <a:solidFill>
                  <a:schemeClr val="bg1"/>
                </a:solidFill>
              </a:rPr>
              <a:t/>
            </a:r>
            <a:br>
              <a:rPr lang="en-US" dirty="0" smtClean="0">
                <a:solidFill>
                  <a:schemeClr val="bg1"/>
                </a:solidFill>
              </a:rPr>
            </a:br>
            <a:r>
              <a:rPr lang="en-US" sz="2000" dirty="0" smtClean="0">
                <a:solidFill>
                  <a:schemeClr val="bg1"/>
                </a:solidFill>
              </a:rPr>
              <a:t>Effective </a:t>
            </a:r>
            <a:r>
              <a:rPr lang="en-US" sz="2000" dirty="0">
                <a:solidFill>
                  <a:schemeClr val="bg1"/>
                </a:solidFill>
              </a:rPr>
              <a:t>Employers</a:t>
            </a:r>
            <a:r>
              <a:rPr lang="en-US" sz="2000" dirty="0" smtClean="0">
                <a:solidFill>
                  <a:schemeClr val="bg1"/>
                </a:solidFill>
              </a:rPr>
              <a:t>’ and Business </a:t>
            </a:r>
            <a:r>
              <a:rPr lang="en-US" sz="2000" dirty="0">
                <a:solidFill>
                  <a:schemeClr val="bg1"/>
                </a:solidFill>
              </a:rPr>
              <a:t>Organizations</a:t>
            </a:r>
            <a:endParaRPr lang="en-US" sz="2000" spc="-165"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5301208"/>
            <a:ext cx="936104" cy="9361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199" y="4864571"/>
            <a:ext cx="1847950" cy="1809378"/>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5" y="1015796"/>
            <a:ext cx="7886700" cy="547880"/>
          </a:xfrm>
        </p:spPr>
        <p:txBody>
          <a:bodyPr/>
          <a:lstStyle/>
          <a:p>
            <a:r>
              <a:rPr lang="en-NZ" dirty="0"/>
              <a:t>Focus needed</a:t>
            </a:r>
          </a:p>
        </p:txBody>
      </p:sp>
      <p:sp>
        <p:nvSpPr>
          <p:cNvPr id="3" name="Content Placeholder 2"/>
          <p:cNvSpPr>
            <a:spLocks noGrp="1"/>
          </p:cNvSpPr>
          <p:nvPr>
            <p:ph idx="1"/>
          </p:nvPr>
        </p:nvSpPr>
        <p:spPr/>
        <p:txBody>
          <a:bodyPr>
            <a:normAutofit fontScale="92500"/>
          </a:bodyPr>
          <a:lstStyle/>
          <a:p>
            <a:pPr marL="0" indent="0">
              <a:buNone/>
            </a:pPr>
            <a:r>
              <a:rPr lang="en-NZ" dirty="0"/>
              <a:t>Crowded space requires </a:t>
            </a:r>
            <a:r>
              <a:rPr lang="en-NZ" dirty="0" smtClean="0"/>
              <a:t>EBMOs </a:t>
            </a:r>
            <a:r>
              <a:rPr lang="en-NZ" dirty="0"/>
              <a:t>to:</a:t>
            </a:r>
          </a:p>
          <a:p>
            <a:endParaRPr lang="en-NZ" dirty="0"/>
          </a:p>
          <a:p>
            <a:r>
              <a:rPr lang="en-NZ" dirty="0"/>
              <a:t>Seek synergies and commonalities of interest with other civil society groups to ensure stronger voice with more substance; and</a:t>
            </a:r>
          </a:p>
          <a:p>
            <a:endParaRPr lang="en-NZ" dirty="0"/>
          </a:p>
          <a:p>
            <a:r>
              <a:rPr lang="en-NZ" dirty="0"/>
              <a:t>Ensure the positions developed for adoption are evidence-based with clear buy-in from members.</a:t>
            </a:r>
          </a:p>
        </p:txBody>
      </p:sp>
      <p:sp>
        <p:nvSpPr>
          <p:cNvPr id="11" name="Title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n-GB" dirty="0" smtClean="0"/>
              <a:t>Focus needed</a:t>
            </a:r>
            <a:endParaRPr lang="en-GB" dirty="0"/>
          </a:p>
        </p:txBody>
      </p:sp>
      <p:sp>
        <p:nvSpPr>
          <p:cNvPr id="12"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4523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840"/>
            <a:ext cx="7886700" cy="628347"/>
          </a:xfrm>
        </p:spPr>
        <p:txBody>
          <a:bodyPr/>
          <a:lstStyle/>
          <a:p>
            <a:r>
              <a:rPr lang="en-NZ" dirty="0"/>
              <a:t>Basic principles</a:t>
            </a:r>
          </a:p>
        </p:txBody>
      </p:sp>
      <p:sp>
        <p:nvSpPr>
          <p:cNvPr id="3" name="Content Placeholder 2"/>
          <p:cNvSpPr>
            <a:spLocks noGrp="1"/>
          </p:cNvSpPr>
          <p:nvPr>
            <p:ph idx="1"/>
          </p:nvPr>
        </p:nvSpPr>
        <p:spPr>
          <a:xfrm>
            <a:off x="457200" y="1268760"/>
            <a:ext cx="8229600" cy="5400600"/>
          </a:xfrm>
        </p:spPr>
        <p:txBody>
          <a:bodyPr/>
          <a:lstStyle/>
          <a:p>
            <a:r>
              <a:rPr lang="en-NZ" dirty="0"/>
              <a:t>Although </a:t>
            </a:r>
            <a:r>
              <a:rPr lang="en-NZ" dirty="0" smtClean="0"/>
              <a:t>strategies an EBMO </a:t>
            </a:r>
            <a:r>
              <a:rPr lang="en-NZ" dirty="0"/>
              <a:t>adopts will depend on the issue under  consideration and political system in place, three elements of advocacy apply </a:t>
            </a:r>
            <a:r>
              <a:rPr lang="en-NZ" dirty="0" smtClean="0"/>
              <a:t>everywhere:</a:t>
            </a:r>
          </a:p>
          <a:p>
            <a:endParaRPr lang="en-NZ" dirty="0"/>
          </a:p>
          <a:p>
            <a:r>
              <a:rPr lang="en-NZ" dirty="0"/>
              <a:t>The requirement to have – </a:t>
            </a:r>
          </a:p>
          <a:p>
            <a:pPr lvl="1"/>
            <a:r>
              <a:rPr lang="en-NZ" sz="2100" b="1" dirty="0"/>
              <a:t>Something</a:t>
            </a:r>
            <a:r>
              <a:rPr lang="en-NZ" sz="2100" dirty="0"/>
              <a:t> to say</a:t>
            </a:r>
          </a:p>
          <a:p>
            <a:pPr lvl="1"/>
            <a:r>
              <a:rPr lang="en-NZ" sz="2100" b="1" dirty="0"/>
              <a:t>Someone</a:t>
            </a:r>
            <a:r>
              <a:rPr lang="en-NZ" sz="2100" dirty="0"/>
              <a:t> to say it on behalf of</a:t>
            </a:r>
          </a:p>
          <a:p>
            <a:pPr lvl="1"/>
            <a:r>
              <a:rPr lang="en-NZ" sz="2100" b="1" dirty="0"/>
              <a:t>Somewhere</a:t>
            </a:r>
            <a:r>
              <a:rPr lang="en-NZ" sz="2100" dirty="0"/>
              <a:t> to say it</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4524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05" y="226932"/>
            <a:ext cx="7886700" cy="610724"/>
          </a:xfrm>
        </p:spPr>
        <p:txBody>
          <a:bodyPr/>
          <a:lstStyle/>
          <a:p>
            <a:r>
              <a:rPr lang="en-NZ" dirty="0"/>
              <a:t>Something to say - Mandate</a:t>
            </a:r>
          </a:p>
        </p:txBody>
      </p:sp>
      <p:sp>
        <p:nvSpPr>
          <p:cNvPr id="3" name="Content Placeholder 2"/>
          <p:cNvSpPr>
            <a:spLocks noGrp="1"/>
          </p:cNvSpPr>
          <p:nvPr>
            <p:ph idx="1"/>
          </p:nvPr>
        </p:nvSpPr>
        <p:spPr/>
        <p:txBody>
          <a:bodyPr>
            <a:normAutofit fontScale="92500" lnSpcReduction="20000"/>
          </a:bodyPr>
          <a:lstStyle/>
          <a:p>
            <a:r>
              <a:rPr lang="en-NZ" dirty="0"/>
              <a:t>Founding documents of </a:t>
            </a:r>
            <a:r>
              <a:rPr lang="en-NZ" dirty="0" smtClean="0"/>
              <a:t>an EBMO </a:t>
            </a:r>
            <a:r>
              <a:rPr lang="en-NZ" dirty="0"/>
              <a:t>(constitution, statutes, by-laws, articles of association </a:t>
            </a:r>
            <a:r>
              <a:rPr lang="en-NZ" dirty="0" err="1"/>
              <a:t>etc</a:t>
            </a:r>
            <a:r>
              <a:rPr lang="en-NZ" dirty="0"/>
              <a:t>) must set out mandate for </a:t>
            </a:r>
            <a:r>
              <a:rPr lang="en-NZ" dirty="0" smtClean="0"/>
              <a:t>EBMO </a:t>
            </a:r>
            <a:r>
              <a:rPr lang="en-NZ" dirty="0"/>
              <a:t>to engage in an issue.</a:t>
            </a:r>
          </a:p>
          <a:p>
            <a:r>
              <a:rPr lang="en-NZ" dirty="0"/>
              <a:t>The key objective must be </a:t>
            </a:r>
            <a:r>
              <a:rPr lang="en-NZ" b="1" dirty="0"/>
              <a:t>to improve the environment for business</a:t>
            </a:r>
            <a:r>
              <a:rPr lang="en-NZ" dirty="0"/>
              <a:t> which incorporates the principles of an enabling environment for sustainable enterprises</a:t>
            </a:r>
            <a:r>
              <a:rPr lang="en-NZ" i="1" dirty="0"/>
              <a:t>.</a:t>
            </a:r>
          </a:p>
          <a:p>
            <a:r>
              <a:rPr lang="en-NZ" dirty="0"/>
              <a:t>Important that founding documents are up-to-date.  If the mandate to engage is not clear, Government or some other stakeholder could bring intervention to an end.</a:t>
            </a:r>
          </a:p>
          <a:p>
            <a:endParaRPr lang="en-NZ"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99434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496"/>
            <a:ext cx="7886700" cy="591129"/>
          </a:xfrm>
        </p:spPr>
        <p:txBody>
          <a:bodyPr/>
          <a:lstStyle/>
          <a:p>
            <a:r>
              <a:rPr lang="en-NZ" sz="2400" dirty="0"/>
              <a:t>Something to say – Choosing an Issue</a:t>
            </a:r>
          </a:p>
        </p:txBody>
      </p:sp>
      <p:sp>
        <p:nvSpPr>
          <p:cNvPr id="3" name="Content Placeholder 2"/>
          <p:cNvSpPr>
            <a:spLocks noGrp="1"/>
          </p:cNvSpPr>
          <p:nvPr>
            <p:ph idx="1"/>
          </p:nvPr>
        </p:nvSpPr>
        <p:spPr/>
        <p:txBody>
          <a:bodyPr>
            <a:normAutofit fontScale="92500" lnSpcReduction="10000"/>
          </a:bodyPr>
          <a:lstStyle/>
          <a:p>
            <a:r>
              <a:rPr lang="en-NZ" dirty="0"/>
              <a:t>Regardless of mandate, no </a:t>
            </a:r>
            <a:r>
              <a:rPr lang="en-NZ" dirty="0" smtClean="0"/>
              <a:t>EBMO </a:t>
            </a:r>
            <a:r>
              <a:rPr lang="en-NZ" dirty="0"/>
              <a:t>can deal with all issues that have an impact on the business environment. </a:t>
            </a:r>
          </a:p>
          <a:p>
            <a:r>
              <a:rPr lang="en-NZ" dirty="0" smtClean="0"/>
              <a:t>EBMO </a:t>
            </a:r>
            <a:r>
              <a:rPr lang="en-NZ" dirty="0"/>
              <a:t>must undertake an analysis of the national situation and develop a business agenda and a strategic plan to prioritise issues.</a:t>
            </a:r>
          </a:p>
          <a:p>
            <a:r>
              <a:rPr lang="en-NZ" dirty="0"/>
              <a:t>ILO tripartite constituents identified 17 pillars for an enabling environment for sustainable enterprises (EESE) which was unanimously endorsed at the 2007 ILC.</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86531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10" y="215752"/>
            <a:ext cx="7886700" cy="591129"/>
          </a:xfrm>
        </p:spPr>
        <p:txBody>
          <a:bodyPr/>
          <a:lstStyle/>
          <a:p>
            <a:r>
              <a:rPr lang="en-NZ" sz="2400" dirty="0"/>
              <a:t>Something to say – Choosing an Issue</a:t>
            </a:r>
          </a:p>
        </p:txBody>
      </p:sp>
      <p:sp>
        <p:nvSpPr>
          <p:cNvPr id="11" name="TextBox 10"/>
          <p:cNvSpPr txBox="1"/>
          <p:nvPr/>
        </p:nvSpPr>
        <p:spPr>
          <a:xfrm rot="20263463">
            <a:off x="105796" y="1339326"/>
            <a:ext cx="2087057" cy="584775"/>
          </a:xfrm>
          <a:prstGeom prst="rect">
            <a:avLst/>
          </a:prstGeom>
          <a:noFill/>
        </p:spPr>
        <p:txBody>
          <a:bodyPr wrap="square" rtlCol="0">
            <a:spAutoFit/>
          </a:bodyPr>
          <a:lstStyle/>
          <a:p>
            <a:r>
              <a:rPr lang="en-US" sz="1600" dirty="0">
                <a:solidFill>
                  <a:srgbClr val="0070C0"/>
                </a:solidFill>
              </a:rPr>
              <a:t>Peace and political stability</a:t>
            </a:r>
          </a:p>
        </p:txBody>
      </p:sp>
      <p:sp>
        <p:nvSpPr>
          <p:cNvPr id="12" name="TextBox 11"/>
          <p:cNvSpPr txBox="1"/>
          <p:nvPr/>
        </p:nvSpPr>
        <p:spPr>
          <a:xfrm>
            <a:off x="2225809" y="1536085"/>
            <a:ext cx="2087057" cy="338554"/>
          </a:xfrm>
          <a:prstGeom prst="rect">
            <a:avLst/>
          </a:prstGeom>
          <a:noFill/>
        </p:spPr>
        <p:txBody>
          <a:bodyPr wrap="square" rtlCol="0">
            <a:spAutoFit/>
          </a:bodyPr>
          <a:lstStyle/>
          <a:p>
            <a:r>
              <a:rPr lang="en-US" sz="1600" dirty="0">
                <a:solidFill>
                  <a:srgbClr val="0070C0"/>
                </a:solidFill>
              </a:rPr>
              <a:t>Good governance</a:t>
            </a:r>
          </a:p>
        </p:txBody>
      </p:sp>
      <p:sp>
        <p:nvSpPr>
          <p:cNvPr id="13" name="TextBox 12"/>
          <p:cNvSpPr txBox="1"/>
          <p:nvPr/>
        </p:nvSpPr>
        <p:spPr>
          <a:xfrm rot="1519321">
            <a:off x="7573194" y="1539260"/>
            <a:ext cx="1387685" cy="584775"/>
          </a:xfrm>
          <a:prstGeom prst="rect">
            <a:avLst/>
          </a:prstGeom>
          <a:noFill/>
        </p:spPr>
        <p:txBody>
          <a:bodyPr wrap="square" rtlCol="0">
            <a:spAutoFit/>
          </a:bodyPr>
          <a:lstStyle/>
          <a:p>
            <a:r>
              <a:rPr lang="en-US" sz="1600" dirty="0">
                <a:solidFill>
                  <a:srgbClr val="0070C0"/>
                </a:solidFill>
              </a:rPr>
              <a:t>Social dialogue</a:t>
            </a:r>
          </a:p>
        </p:txBody>
      </p:sp>
      <p:sp>
        <p:nvSpPr>
          <p:cNvPr id="14" name="TextBox 13"/>
          <p:cNvSpPr txBox="1"/>
          <p:nvPr/>
        </p:nvSpPr>
        <p:spPr>
          <a:xfrm rot="946372">
            <a:off x="1719094" y="2591048"/>
            <a:ext cx="4357610" cy="584775"/>
          </a:xfrm>
          <a:prstGeom prst="rect">
            <a:avLst/>
          </a:prstGeom>
          <a:noFill/>
        </p:spPr>
        <p:txBody>
          <a:bodyPr wrap="square" rtlCol="0">
            <a:spAutoFit/>
          </a:bodyPr>
          <a:lstStyle/>
          <a:p>
            <a:r>
              <a:rPr lang="en-US" sz="1600" dirty="0">
                <a:solidFill>
                  <a:srgbClr val="0070C0"/>
                </a:solidFill>
              </a:rPr>
              <a:t>Respect for human rights and international </a:t>
            </a:r>
            <a:r>
              <a:rPr lang="en-US" sz="1600" dirty="0" err="1">
                <a:solidFill>
                  <a:srgbClr val="0070C0"/>
                </a:solidFill>
              </a:rPr>
              <a:t>labour</a:t>
            </a:r>
            <a:r>
              <a:rPr lang="en-US" sz="1600" dirty="0">
                <a:solidFill>
                  <a:srgbClr val="0070C0"/>
                </a:solidFill>
              </a:rPr>
              <a:t> standards</a:t>
            </a:r>
          </a:p>
        </p:txBody>
      </p:sp>
      <p:sp>
        <p:nvSpPr>
          <p:cNvPr id="15" name="TextBox 14"/>
          <p:cNvSpPr txBox="1"/>
          <p:nvPr/>
        </p:nvSpPr>
        <p:spPr>
          <a:xfrm>
            <a:off x="356235" y="2730799"/>
            <a:ext cx="2087057" cy="584775"/>
          </a:xfrm>
          <a:prstGeom prst="rect">
            <a:avLst/>
          </a:prstGeom>
          <a:noFill/>
        </p:spPr>
        <p:txBody>
          <a:bodyPr wrap="square" rtlCol="0">
            <a:spAutoFit/>
          </a:bodyPr>
          <a:lstStyle/>
          <a:p>
            <a:r>
              <a:rPr lang="en-US" sz="1600" dirty="0">
                <a:solidFill>
                  <a:srgbClr val="0070C0"/>
                </a:solidFill>
              </a:rPr>
              <a:t>Entrepreneurial culture</a:t>
            </a:r>
          </a:p>
        </p:txBody>
      </p:sp>
      <p:sp>
        <p:nvSpPr>
          <p:cNvPr id="16" name="TextBox 15"/>
          <p:cNvSpPr txBox="1"/>
          <p:nvPr/>
        </p:nvSpPr>
        <p:spPr>
          <a:xfrm>
            <a:off x="1611149" y="5988250"/>
            <a:ext cx="5766281" cy="584775"/>
          </a:xfrm>
          <a:prstGeom prst="rect">
            <a:avLst/>
          </a:prstGeom>
          <a:noFill/>
        </p:spPr>
        <p:txBody>
          <a:bodyPr wrap="square" rtlCol="0">
            <a:spAutoFit/>
          </a:bodyPr>
          <a:lstStyle/>
          <a:p>
            <a:r>
              <a:rPr lang="en-US" sz="1600" dirty="0">
                <a:solidFill>
                  <a:srgbClr val="0070C0"/>
                </a:solidFill>
              </a:rPr>
              <a:t>Sound and stable macroeconomic policy and good management of the economy</a:t>
            </a:r>
          </a:p>
        </p:txBody>
      </p:sp>
      <p:sp>
        <p:nvSpPr>
          <p:cNvPr id="17" name="TextBox 16"/>
          <p:cNvSpPr txBox="1"/>
          <p:nvPr/>
        </p:nvSpPr>
        <p:spPr>
          <a:xfrm rot="20650264">
            <a:off x="220522" y="3329432"/>
            <a:ext cx="3254771" cy="584775"/>
          </a:xfrm>
          <a:prstGeom prst="rect">
            <a:avLst/>
          </a:prstGeom>
          <a:noFill/>
        </p:spPr>
        <p:txBody>
          <a:bodyPr wrap="square" rtlCol="0">
            <a:spAutoFit/>
          </a:bodyPr>
          <a:lstStyle/>
          <a:p>
            <a:r>
              <a:rPr lang="en-US" sz="1600" dirty="0">
                <a:solidFill>
                  <a:srgbClr val="0070C0"/>
                </a:solidFill>
              </a:rPr>
              <a:t>Trade and sustainable economic integration</a:t>
            </a:r>
          </a:p>
        </p:txBody>
      </p:sp>
      <p:sp>
        <p:nvSpPr>
          <p:cNvPr id="18" name="TextBox 17"/>
          <p:cNvSpPr txBox="1"/>
          <p:nvPr/>
        </p:nvSpPr>
        <p:spPr>
          <a:xfrm>
            <a:off x="2083488" y="3705815"/>
            <a:ext cx="3681080" cy="584775"/>
          </a:xfrm>
          <a:prstGeom prst="rect">
            <a:avLst/>
          </a:prstGeom>
          <a:noFill/>
        </p:spPr>
        <p:txBody>
          <a:bodyPr wrap="square" rtlCol="0">
            <a:spAutoFit/>
          </a:bodyPr>
          <a:lstStyle/>
          <a:p>
            <a:r>
              <a:rPr lang="en-US" sz="1600" dirty="0">
                <a:solidFill>
                  <a:srgbClr val="0070C0"/>
                </a:solidFill>
              </a:rPr>
              <a:t>Enabling the legal and regulatory environment</a:t>
            </a:r>
          </a:p>
        </p:txBody>
      </p:sp>
      <p:sp>
        <p:nvSpPr>
          <p:cNvPr id="19" name="TextBox 18"/>
          <p:cNvSpPr txBox="1"/>
          <p:nvPr/>
        </p:nvSpPr>
        <p:spPr>
          <a:xfrm rot="1214566">
            <a:off x="920784" y="4719197"/>
            <a:ext cx="2847000" cy="584775"/>
          </a:xfrm>
          <a:prstGeom prst="rect">
            <a:avLst/>
          </a:prstGeom>
          <a:noFill/>
        </p:spPr>
        <p:txBody>
          <a:bodyPr wrap="square" rtlCol="0">
            <a:spAutoFit/>
          </a:bodyPr>
          <a:lstStyle/>
          <a:p>
            <a:r>
              <a:rPr lang="en-US" sz="1600" dirty="0">
                <a:solidFill>
                  <a:srgbClr val="0070C0"/>
                </a:solidFill>
              </a:rPr>
              <a:t>Rule of law and secure property rights</a:t>
            </a:r>
          </a:p>
        </p:txBody>
      </p:sp>
      <p:sp>
        <p:nvSpPr>
          <p:cNvPr id="20" name="TextBox 19"/>
          <p:cNvSpPr txBox="1"/>
          <p:nvPr/>
        </p:nvSpPr>
        <p:spPr>
          <a:xfrm>
            <a:off x="202478" y="5453078"/>
            <a:ext cx="2847000" cy="338554"/>
          </a:xfrm>
          <a:prstGeom prst="rect">
            <a:avLst/>
          </a:prstGeom>
          <a:noFill/>
        </p:spPr>
        <p:txBody>
          <a:bodyPr wrap="square" rtlCol="0">
            <a:spAutoFit/>
          </a:bodyPr>
          <a:lstStyle/>
          <a:p>
            <a:r>
              <a:rPr lang="en-US" sz="1600" dirty="0">
                <a:solidFill>
                  <a:srgbClr val="0070C0"/>
                </a:solidFill>
              </a:rPr>
              <a:t>Fair competition</a:t>
            </a:r>
          </a:p>
        </p:txBody>
      </p:sp>
      <p:sp>
        <p:nvSpPr>
          <p:cNvPr id="21" name="TextBox 20"/>
          <p:cNvSpPr txBox="1"/>
          <p:nvPr/>
        </p:nvSpPr>
        <p:spPr>
          <a:xfrm>
            <a:off x="7007871" y="3569953"/>
            <a:ext cx="2136129" cy="584775"/>
          </a:xfrm>
          <a:prstGeom prst="rect">
            <a:avLst/>
          </a:prstGeom>
          <a:noFill/>
        </p:spPr>
        <p:txBody>
          <a:bodyPr wrap="square" rtlCol="0">
            <a:spAutoFit/>
          </a:bodyPr>
          <a:lstStyle/>
          <a:p>
            <a:r>
              <a:rPr lang="en-US" sz="1600" dirty="0">
                <a:solidFill>
                  <a:srgbClr val="0070C0"/>
                </a:solidFill>
              </a:rPr>
              <a:t>Access to financial services </a:t>
            </a:r>
          </a:p>
        </p:txBody>
      </p:sp>
      <p:sp>
        <p:nvSpPr>
          <p:cNvPr id="22" name="TextBox 21"/>
          <p:cNvSpPr txBox="1"/>
          <p:nvPr/>
        </p:nvSpPr>
        <p:spPr>
          <a:xfrm rot="1484702">
            <a:off x="6041759" y="4396646"/>
            <a:ext cx="1719446" cy="584775"/>
          </a:xfrm>
          <a:prstGeom prst="rect">
            <a:avLst/>
          </a:prstGeom>
          <a:noFill/>
        </p:spPr>
        <p:txBody>
          <a:bodyPr wrap="square" rtlCol="0">
            <a:spAutoFit/>
          </a:bodyPr>
          <a:lstStyle/>
          <a:p>
            <a:r>
              <a:rPr lang="en-US" sz="1600" dirty="0">
                <a:solidFill>
                  <a:srgbClr val="0070C0"/>
                </a:solidFill>
              </a:rPr>
              <a:t>Physical infrastructure</a:t>
            </a:r>
          </a:p>
        </p:txBody>
      </p:sp>
      <p:sp>
        <p:nvSpPr>
          <p:cNvPr id="23" name="TextBox 22"/>
          <p:cNvSpPr txBox="1"/>
          <p:nvPr/>
        </p:nvSpPr>
        <p:spPr>
          <a:xfrm>
            <a:off x="4933997" y="2288195"/>
            <a:ext cx="3477913" cy="584775"/>
          </a:xfrm>
          <a:prstGeom prst="rect">
            <a:avLst/>
          </a:prstGeom>
          <a:noFill/>
        </p:spPr>
        <p:txBody>
          <a:bodyPr wrap="square" rtlCol="0">
            <a:spAutoFit/>
          </a:bodyPr>
          <a:lstStyle/>
          <a:p>
            <a:r>
              <a:rPr lang="en-US" sz="1600" dirty="0">
                <a:solidFill>
                  <a:srgbClr val="0070C0"/>
                </a:solidFill>
              </a:rPr>
              <a:t>Information and communication technologies</a:t>
            </a:r>
          </a:p>
        </p:txBody>
      </p:sp>
      <p:sp>
        <p:nvSpPr>
          <p:cNvPr id="24" name="TextBox 23"/>
          <p:cNvSpPr txBox="1"/>
          <p:nvPr/>
        </p:nvSpPr>
        <p:spPr>
          <a:xfrm>
            <a:off x="4374108" y="1203533"/>
            <a:ext cx="3027967" cy="584775"/>
          </a:xfrm>
          <a:prstGeom prst="rect">
            <a:avLst/>
          </a:prstGeom>
          <a:noFill/>
        </p:spPr>
        <p:txBody>
          <a:bodyPr wrap="square" rtlCol="0">
            <a:spAutoFit/>
          </a:bodyPr>
          <a:lstStyle/>
          <a:p>
            <a:r>
              <a:rPr lang="en-US" sz="1600" dirty="0">
                <a:solidFill>
                  <a:srgbClr val="0070C0"/>
                </a:solidFill>
              </a:rPr>
              <a:t>Education, training and lifelong learning</a:t>
            </a:r>
          </a:p>
        </p:txBody>
      </p:sp>
      <p:sp>
        <p:nvSpPr>
          <p:cNvPr id="25" name="TextBox 24"/>
          <p:cNvSpPr txBox="1"/>
          <p:nvPr/>
        </p:nvSpPr>
        <p:spPr>
          <a:xfrm rot="20114171">
            <a:off x="5578928" y="3075234"/>
            <a:ext cx="2847000" cy="584775"/>
          </a:xfrm>
          <a:prstGeom prst="rect">
            <a:avLst/>
          </a:prstGeom>
          <a:noFill/>
        </p:spPr>
        <p:txBody>
          <a:bodyPr wrap="square" rtlCol="0">
            <a:spAutoFit/>
          </a:bodyPr>
          <a:lstStyle/>
          <a:p>
            <a:r>
              <a:rPr lang="en-US" sz="1600" dirty="0">
                <a:solidFill>
                  <a:srgbClr val="0070C0"/>
                </a:solidFill>
              </a:rPr>
              <a:t>Social justice and social inclusion</a:t>
            </a:r>
          </a:p>
        </p:txBody>
      </p:sp>
      <p:sp>
        <p:nvSpPr>
          <p:cNvPr id="26" name="TextBox 25"/>
          <p:cNvSpPr txBox="1"/>
          <p:nvPr/>
        </p:nvSpPr>
        <p:spPr>
          <a:xfrm>
            <a:off x="3897898" y="4264804"/>
            <a:ext cx="2045702" cy="584775"/>
          </a:xfrm>
          <a:prstGeom prst="rect">
            <a:avLst/>
          </a:prstGeom>
          <a:noFill/>
        </p:spPr>
        <p:txBody>
          <a:bodyPr wrap="square" rtlCol="0">
            <a:spAutoFit/>
          </a:bodyPr>
          <a:lstStyle/>
          <a:p>
            <a:r>
              <a:rPr lang="en-US" sz="1600" dirty="0">
                <a:solidFill>
                  <a:srgbClr val="0070C0"/>
                </a:solidFill>
              </a:rPr>
              <a:t>Adequate social protection</a:t>
            </a:r>
          </a:p>
        </p:txBody>
      </p:sp>
      <p:sp>
        <p:nvSpPr>
          <p:cNvPr id="27" name="TextBox 26"/>
          <p:cNvSpPr txBox="1"/>
          <p:nvPr/>
        </p:nvSpPr>
        <p:spPr>
          <a:xfrm>
            <a:off x="5209799" y="5125312"/>
            <a:ext cx="3317898" cy="584775"/>
          </a:xfrm>
          <a:prstGeom prst="rect">
            <a:avLst/>
          </a:prstGeom>
          <a:noFill/>
        </p:spPr>
        <p:txBody>
          <a:bodyPr wrap="square" rtlCol="0">
            <a:spAutoFit/>
          </a:bodyPr>
          <a:lstStyle/>
          <a:p>
            <a:r>
              <a:rPr lang="en-US" sz="1600" dirty="0">
                <a:solidFill>
                  <a:srgbClr val="0070C0"/>
                </a:solidFill>
              </a:rPr>
              <a:t>Responsible stewardship of the environment</a:t>
            </a:r>
          </a:p>
        </p:txBody>
      </p:sp>
      <p:sp>
        <p:nvSpPr>
          <p:cNvPr id="28"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20163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76312"/>
            <a:ext cx="7886700" cy="591129"/>
          </a:xfrm>
        </p:spPr>
        <p:txBody>
          <a:bodyPr/>
          <a:lstStyle/>
          <a:p>
            <a:r>
              <a:rPr lang="en-NZ" sz="2400" dirty="0"/>
              <a:t>Something to say – Choosing an Issue</a:t>
            </a:r>
          </a:p>
        </p:txBody>
      </p:sp>
      <p:sp>
        <p:nvSpPr>
          <p:cNvPr id="3" name="Content Placeholder 2"/>
          <p:cNvSpPr>
            <a:spLocks noGrp="1"/>
          </p:cNvSpPr>
          <p:nvPr>
            <p:ph idx="1"/>
          </p:nvPr>
        </p:nvSpPr>
        <p:spPr/>
        <p:txBody>
          <a:bodyPr>
            <a:normAutofit fontScale="77500" lnSpcReduction="20000"/>
          </a:bodyPr>
          <a:lstStyle/>
          <a:p>
            <a:r>
              <a:rPr lang="en-NZ" dirty="0"/>
              <a:t>The publication and wide dissemination of the </a:t>
            </a:r>
            <a:r>
              <a:rPr lang="en-NZ" dirty="0" smtClean="0"/>
              <a:t>EBMO’s </a:t>
            </a:r>
            <a:r>
              <a:rPr lang="en-NZ" dirty="0"/>
              <a:t>business agenda has a two-fold purpose:</a:t>
            </a:r>
          </a:p>
          <a:p>
            <a:pPr lvl="1"/>
            <a:r>
              <a:rPr lang="en-NZ" dirty="0"/>
              <a:t>To raise public awareness of the importance of a particular issue to business, and</a:t>
            </a:r>
          </a:p>
          <a:p>
            <a:pPr lvl="1"/>
            <a:r>
              <a:rPr lang="en-NZ" dirty="0"/>
              <a:t>To signal to members and other stake-holders that the </a:t>
            </a:r>
            <a:r>
              <a:rPr lang="en-NZ" dirty="0" smtClean="0"/>
              <a:t>EBMO </a:t>
            </a:r>
            <a:r>
              <a:rPr lang="en-NZ" dirty="0"/>
              <a:t>is a serious organisation working on behalf of members.</a:t>
            </a:r>
          </a:p>
          <a:p>
            <a:r>
              <a:rPr lang="en-NZ" dirty="0"/>
              <a:t>Three themes are integral to a business agenda:</a:t>
            </a:r>
          </a:p>
          <a:p>
            <a:pPr lvl="1"/>
            <a:r>
              <a:rPr lang="en-NZ" dirty="0"/>
              <a:t>What is wanted to be achieved,</a:t>
            </a:r>
          </a:p>
          <a:p>
            <a:pPr lvl="1"/>
            <a:r>
              <a:rPr lang="en-NZ" dirty="0"/>
              <a:t>An identification of the obstacles for private sector development, and</a:t>
            </a:r>
          </a:p>
          <a:p>
            <a:pPr lvl="1"/>
            <a:r>
              <a:rPr lang="en-NZ" dirty="0"/>
              <a:t>Recommendations for reform and change.</a:t>
            </a:r>
          </a:p>
          <a:p>
            <a:r>
              <a:rPr lang="en-NZ" dirty="0"/>
              <a:t>Such documents demonstrate </a:t>
            </a:r>
            <a:r>
              <a:rPr lang="en-NZ" dirty="0" smtClean="0"/>
              <a:t>EBMO </a:t>
            </a:r>
            <a:r>
              <a:rPr lang="en-NZ" dirty="0"/>
              <a:t>is driven by policy and not politics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31330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Take a moment to read …</a:t>
            </a:r>
            <a:endParaRPr lang="en-GB" dirty="0"/>
          </a:p>
        </p:txBody>
      </p:sp>
      <p:sp>
        <p:nvSpPr>
          <p:cNvPr id="4" name="TextBox 3"/>
          <p:cNvSpPr txBox="1"/>
          <p:nvPr/>
        </p:nvSpPr>
        <p:spPr>
          <a:xfrm>
            <a:off x="467544" y="1196752"/>
            <a:ext cx="8136904" cy="4524315"/>
          </a:xfrm>
          <a:prstGeom prst="rect">
            <a:avLst/>
          </a:prstGeom>
          <a:noFill/>
        </p:spPr>
        <p:txBody>
          <a:bodyPr wrap="square" rtlCol="0">
            <a:spAutoFit/>
          </a:bodyPr>
          <a:lstStyle/>
          <a:p>
            <a:r>
              <a:rPr lang="en-US" dirty="0" smtClean="0">
                <a:solidFill>
                  <a:srgbClr val="0070C0"/>
                </a:solidFill>
              </a:rPr>
              <a:t>If </a:t>
            </a:r>
            <a:r>
              <a:rPr lang="en-US" dirty="0">
                <a:solidFill>
                  <a:srgbClr val="0070C0"/>
                </a:solidFill>
              </a:rPr>
              <a:t>Employers’ and Business Member Organizations are to be effective in their advocacy efforts, they must have a clear understanding of the objectives they seek to achieve. </a:t>
            </a:r>
            <a:endParaRPr lang="en-US" dirty="0" smtClean="0">
              <a:solidFill>
                <a:srgbClr val="0070C0"/>
              </a:solidFill>
            </a:endParaRPr>
          </a:p>
          <a:p>
            <a:r>
              <a:rPr lang="en-US" dirty="0" smtClean="0">
                <a:solidFill>
                  <a:srgbClr val="0070C0"/>
                </a:solidFill>
              </a:rPr>
              <a:t>It </a:t>
            </a:r>
            <a:r>
              <a:rPr lang="en-US" dirty="0">
                <a:solidFill>
                  <a:srgbClr val="0070C0"/>
                </a:solidFill>
              </a:rPr>
              <a:t>will be useful at this stage for the organization to undertake PEST (Political, Economic, Social, Technological factors) and SWOT (Strengths, Weaknesses, Opportunities and Threats) analyses. The list of potential issues generated through this process will probably be long. The next step will be to refine the list, on the basis of the relevance of the issues to the organization’s members and the likelihood of advocacy success. </a:t>
            </a:r>
            <a:endParaRPr lang="en-US" dirty="0" smtClean="0">
              <a:solidFill>
                <a:srgbClr val="0070C0"/>
              </a:solidFill>
            </a:endParaRPr>
          </a:p>
          <a:p>
            <a:r>
              <a:rPr lang="en-US" dirty="0" smtClean="0">
                <a:solidFill>
                  <a:srgbClr val="0070C0"/>
                </a:solidFill>
              </a:rPr>
              <a:t>When </a:t>
            </a:r>
            <a:r>
              <a:rPr lang="en-US" dirty="0">
                <a:solidFill>
                  <a:srgbClr val="0070C0"/>
                </a:solidFill>
              </a:rPr>
              <a:t>the organization has received its members’ views on advocacy priorities it is time to turn them into the broad advocacy objectives, the </a:t>
            </a:r>
            <a:r>
              <a:rPr lang="en-US" b="1" dirty="0">
                <a:solidFill>
                  <a:srgbClr val="0070C0"/>
                </a:solidFill>
              </a:rPr>
              <a:t>National Business Agenda</a:t>
            </a:r>
            <a:r>
              <a:rPr lang="en-US" dirty="0">
                <a:solidFill>
                  <a:srgbClr val="0070C0"/>
                </a:solidFill>
              </a:rPr>
              <a:t>, on which the organization will develop specific campaign plans. At this point it is important to ensure that the advocacy objectives are approved by the Board. </a:t>
            </a:r>
            <a:endParaRPr lang="en-US" dirty="0" smtClean="0">
              <a:solidFill>
                <a:srgbClr val="0070C0"/>
              </a:solidFill>
            </a:endParaRPr>
          </a:p>
          <a:p>
            <a:r>
              <a:rPr lang="en-US" dirty="0" smtClean="0">
                <a:solidFill>
                  <a:srgbClr val="0070C0"/>
                </a:solidFill>
              </a:rPr>
              <a:t>The </a:t>
            </a:r>
            <a:r>
              <a:rPr lang="en-US" dirty="0">
                <a:solidFill>
                  <a:srgbClr val="0070C0"/>
                </a:solidFill>
              </a:rPr>
              <a:t>organization will now have its first real result – the </a:t>
            </a:r>
            <a:r>
              <a:rPr lang="en-US" b="1" dirty="0">
                <a:solidFill>
                  <a:srgbClr val="0070C0"/>
                </a:solidFill>
              </a:rPr>
              <a:t>National Business Agenda</a:t>
            </a:r>
            <a:r>
              <a:rPr lang="en-US" dirty="0">
                <a:solidFill>
                  <a:srgbClr val="0070C0"/>
                </a:solidFill>
              </a:rPr>
              <a:t>. This concise list of the advocacy objectives that the organization intends to pursue is a valuable document and deserves broad circulation and a degree of publicity</a:t>
            </a:r>
            <a:endParaRPr lang="en-GB" dirty="0">
              <a:solidFill>
                <a:srgbClr val="0070C0"/>
              </a:solidFill>
            </a:endParaRPr>
          </a:p>
        </p:txBody>
      </p:sp>
      <p:sp>
        <p:nvSpPr>
          <p:cNvPr id="11" name="TextBox 10"/>
          <p:cNvSpPr txBox="1"/>
          <p:nvPr/>
        </p:nvSpPr>
        <p:spPr>
          <a:xfrm>
            <a:off x="251520" y="5953060"/>
            <a:ext cx="7920880" cy="400110"/>
          </a:xfrm>
          <a:prstGeom prst="rect">
            <a:avLst/>
          </a:prstGeom>
          <a:noFill/>
        </p:spPr>
        <p:txBody>
          <a:bodyPr wrap="square" rtlCol="0">
            <a:spAutoFit/>
          </a:bodyPr>
          <a:lstStyle/>
          <a:p>
            <a:r>
              <a:rPr lang="en-US" sz="1000" dirty="0">
                <a:solidFill>
                  <a:schemeClr val="accent2"/>
                </a:solidFill>
              </a:rPr>
              <a:t>International </a:t>
            </a:r>
            <a:r>
              <a:rPr lang="en-US" sz="1000" dirty="0" err="1">
                <a:solidFill>
                  <a:schemeClr val="accent2"/>
                </a:solidFill>
              </a:rPr>
              <a:t>Labour</a:t>
            </a:r>
            <a:r>
              <a:rPr lang="en-US" sz="1000" dirty="0">
                <a:solidFill>
                  <a:schemeClr val="accent2"/>
                </a:solidFill>
              </a:rPr>
              <a:t> Organization, 2005. P.7-11. The Effective </a:t>
            </a:r>
            <a:r>
              <a:rPr lang="en-US" sz="1000" dirty="0" err="1">
                <a:solidFill>
                  <a:schemeClr val="accent2"/>
                </a:solidFill>
              </a:rPr>
              <a:t>Employers´Organization</a:t>
            </a:r>
            <a:r>
              <a:rPr lang="en-US" sz="1000" dirty="0">
                <a:solidFill>
                  <a:schemeClr val="accent2"/>
                </a:solidFill>
              </a:rPr>
              <a:t>. Guide three, Advocacy. </a:t>
            </a:r>
            <a:r>
              <a:rPr lang="en-US" sz="1000" dirty="0" err="1">
                <a:solidFill>
                  <a:schemeClr val="accent2"/>
                </a:solidFill>
              </a:rPr>
              <a:t>Maximising</a:t>
            </a:r>
            <a:r>
              <a:rPr lang="en-US" sz="1000" dirty="0">
                <a:solidFill>
                  <a:schemeClr val="accent2"/>
                </a:solidFill>
              </a:rPr>
              <a:t> the Impact of the Voice of Business. </a:t>
            </a:r>
            <a:r>
              <a:rPr lang="en-US" sz="1000" dirty="0">
                <a:solidFill>
                  <a:schemeClr val="accent2"/>
                </a:solidFill>
                <a:hlinkClick r:id="rId2"/>
              </a:rPr>
              <a:t>http://</a:t>
            </a:r>
            <a:r>
              <a:rPr lang="en-US" sz="1000" dirty="0" smtClean="0">
                <a:solidFill>
                  <a:schemeClr val="accent2"/>
                </a:solidFill>
                <a:hlinkClick r:id="rId2"/>
              </a:rPr>
              <a:t>www.ilo.org/public/english/dialogue/actemp/downloads/projects/eos/guide3_en.pdf</a:t>
            </a:r>
            <a:r>
              <a:rPr lang="en-US" sz="1000" dirty="0" smtClean="0">
                <a:solidFill>
                  <a:schemeClr val="accent2"/>
                </a:solidFill>
              </a:rPr>
              <a:t> </a:t>
            </a:r>
            <a:endParaRPr lang="en-GB" sz="1000" dirty="0">
              <a:solidFill>
                <a:schemeClr val="accent2"/>
              </a:solidFill>
            </a:endParaRPr>
          </a:p>
        </p:txBody>
      </p:sp>
      <p:sp>
        <p:nvSpPr>
          <p:cNvPr id="12"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315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1800" dirty="0" smtClean="0"/>
              <a:t>A quick check list: do you have a Business Agenda?</a:t>
            </a:r>
            <a:endParaRPr lang="es-PE" sz="1800" dirty="0"/>
          </a:p>
        </p:txBody>
      </p:sp>
      <p:sp>
        <p:nvSpPr>
          <p:cNvPr id="3" name="Marcador de contenido 2"/>
          <p:cNvSpPr>
            <a:spLocks noGrp="1"/>
          </p:cNvSpPr>
          <p:nvPr>
            <p:ph idx="1"/>
          </p:nvPr>
        </p:nvSpPr>
        <p:spPr>
          <a:xfrm>
            <a:off x="457200" y="1268760"/>
            <a:ext cx="4114800" cy="4857403"/>
          </a:xfrm>
        </p:spPr>
        <p:txBody>
          <a:bodyPr>
            <a:normAutofit/>
          </a:bodyPr>
          <a:lstStyle/>
          <a:p>
            <a:pPr fontAlgn="base">
              <a:lnSpc>
                <a:spcPct val="80000"/>
              </a:lnSpc>
              <a:spcBef>
                <a:spcPts val="575"/>
              </a:spcBef>
              <a:spcAft>
                <a:spcPct val="0"/>
              </a:spcAft>
              <a:buClr>
                <a:srgbClr val="000000"/>
              </a:buClr>
              <a:buSzPct val="120000"/>
              <a:defRPr/>
            </a:pPr>
            <a:r>
              <a:rPr lang="en-GB" sz="2000" kern="0" dirty="0">
                <a:solidFill>
                  <a:schemeClr val="accent4">
                    <a:lumMod val="25000"/>
                  </a:schemeClr>
                </a:solidFill>
              </a:rPr>
              <a:t>Written lobbying and advocacy strategy?</a:t>
            </a:r>
          </a:p>
          <a:p>
            <a:pPr fontAlgn="base">
              <a:lnSpc>
                <a:spcPct val="80000"/>
              </a:lnSpc>
              <a:spcBef>
                <a:spcPts val="575"/>
              </a:spcBef>
              <a:spcAft>
                <a:spcPct val="0"/>
              </a:spcAft>
              <a:buClr>
                <a:srgbClr val="000000"/>
              </a:buClr>
              <a:buSzPct val="120000"/>
              <a:defRPr/>
            </a:pPr>
            <a:r>
              <a:rPr lang="en-GB" sz="2000" kern="0" dirty="0">
                <a:solidFill>
                  <a:schemeClr val="accent4">
                    <a:lumMod val="25000"/>
                  </a:schemeClr>
                </a:solidFill>
              </a:rPr>
              <a:t>Clear and written objectives?</a:t>
            </a:r>
          </a:p>
          <a:p>
            <a:pPr fontAlgn="base">
              <a:lnSpc>
                <a:spcPct val="80000"/>
              </a:lnSpc>
              <a:spcBef>
                <a:spcPts val="575"/>
              </a:spcBef>
              <a:spcAft>
                <a:spcPct val="0"/>
              </a:spcAft>
              <a:buClr>
                <a:srgbClr val="000000"/>
              </a:buClr>
              <a:buSzPct val="120000"/>
              <a:defRPr/>
            </a:pPr>
            <a:r>
              <a:rPr lang="en-GB" sz="2000" kern="0" dirty="0">
                <a:solidFill>
                  <a:schemeClr val="accent4">
                    <a:lumMod val="25000"/>
                  </a:schemeClr>
                </a:solidFill>
              </a:rPr>
              <a:t>Described in terms of desired policy outcomes? </a:t>
            </a:r>
          </a:p>
          <a:p>
            <a:pPr fontAlgn="base">
              <a:lnSpc>
                <a:spcPct val="80000"/>
              </a:lnSpc>
              <a:spcBef>
                <a:spcPts val="575"/>
              </a:spcBef>
              <a:spcAft>
                <a:spcPct val="0"/>
              </a:spcAft>
              <a:buClr>
                <a:srgbClr val="000000"/>
              </a:buClr>
              <a:buSzPct val="120000"/>
              <a:defRPr/>
            </a:pPr>
            <a:r>
              <a:rPr lang="en-GB" sz="2000" kern="0" dirty="0">
                <a:solidFill>
                  <a:schemeClr val="accent4">
                    <a:lumMod val="25000"/>
                  </a:schemeClr>
                </a:solidFill>
              </a:rPr>
              <a:t>A designated individual responsible for advocacy?</a:t>
            </a:r>
          </a:p>
          <a:p>
            <a:pPr fontAlgn="base">
              <a:lnSpc>
                <a:spcPct val="80000"/>
              </a:lnSpc>
              <a:spcBef>
                <a:spcPts val="575"/>
              </a:spcBef>
              <a:spcAft>
                <a:spcPct val="0"/>
              </a:spcAft>
              <a:buClr>
                <a:srgbClr val="000000"/>
              </a:buClr>
              <a:buSzPct val="120000"/>
              <a:defRPr/>
            </a:pPr>
            <a:r>
              <a:rPr lang="en-GB" sz="2000" kern="0" dirty="0">
                <a:solidFill>
                  <a:schemeClr val="accent4">
                    <a:lumMod val="25000"/>
                  </a:schemeClr>
                </a:solidFill>
              </a:rPr>
              <a:t>Formal review of the current and future opportunities and threats which your members face in the political, economic and business environment?</a:t>
            </a:r>
          </a:p>
          <a:p>
            <a:pPr fontAlgn="base">
              <a:lnSpc>
                <a:spcPct val="80000"/>
              </a:lnSpc>
              <a:spcBef>
                <a:spcPts val="575"/>
              </a:spcBef>
              <a:spcAft>
                <a:spcPct val="0"/>
              </a:spcAft>
              <a:buClr>
                <a:srgbClr val="000000"/>
              </a:buClr>
              <a:buSzPct val="120000"/>
              <a:defRPr/>
            </a:pPr>
            <a:r>
              <a:rPr lang="en-GB" sz="2000" kern="0" dirty="0">
                <a:solidFill>
                  <a:schemeClr val="accent4">
                    <a:lumMod val="25000"/>
                  </a:schemeClr>
                </a:solidFill>
              </a:rPr>
              <a:t>Regular and formal method to consult membership to determine lobbying and advocacy issues? </a:t>
            </a:r>
          </a:p>
        </p:txBody>
      </p:sp>
      <p:sp>
        <p:nvSpPr>
          <p:cNvPr id="4" name="Rectángulo 3"/>
          <p:cNvSpPr/>
          <p:nvPr/>
        </p:nvSpPr>
        <p:spPr>
          <a:xfrm>
            <a:off x="4788024" y="1268760"/>
            <a:ext cx="3870176" cy="4585871"/>
          </a:xfrm>
          <a:prstGeom prst="rect">
            <a:avLst/>
          </a:prstGeom>
        </p:spPr>
        <p:txBody>
          <a:bodyPr wrap="square">
            <a:spAutoFit/>
          </a:bodyPr>
          <a:lstStyle/>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n-GB" sz="2000" kern="0" dirty="0">
                <a:solidFill>
                  <a:schemeClr val="accent4">
                    <a:lumMod val="25000"/>
                  </a:schemeClr>
                </a:solidFill>
                <a:latin typeface="Arial" panose="020B0604020202020204" pitchFamily="34" charset="0"/>
                <a:cs typeface="Arial" panose="020B0604020202020204" pitchFamily="34" charset="0"/>
              </a:rPr>
              <a:t>Advocacy strategy and objectives reviewed and approved by Board?</a:t>
            </a:r>
          </a:p>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n-GB" sz="2000" kern="0" dirty="0">
                <a:solidFill>
                  <a:schemeClr val="accent4">
                    <a:lumMod val="25000"/>
                  </a:schemeClr>
                </a:solidFill>
                <a:latin typeface="Arial" panose="020B0604020202020204" pitchFamily="34" charset="0"/>
                <a:cs typeface="Arial" panose="020B0604020202020204" pitchFamily="34" charset="0"/>
              </a:rPr>
              <a:t>Board formally reviews this strategy at least once per year?</a:t>
            </a:r>
          </a:p>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n-GB" sz="2000" kern="0" dirty="0">
                <a:solidFill>
                  <a:schemeClr val="accent4">
                    <a:lumMod val="25000"/>
                  </a:schemeClr>
                </a:solidFill>
                <a:latin typeface="Arial" panose="020B0604020202020204" pitchFamily="34" charset="0"/>
                <a:cs typeface="Arial" panose="020B0604020202020204" pitchFamily="34" charset="0"/>
              </a:rPr>
              <a:t>Formal process for keeping members up to date with your advocacy strategy and objectives?</a:t>
            </a:r>
          </a:p>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n-GB" sz="2000" kern="0" dirty="0">
                <a:solidFill>
                  <a:schemeClr val="accent4">
                    <a:lumMod val="25000"/>
                  </a:schemeClr>
                </a:solidFill>
                <a:latin typeface="Arial" panose="020B0604020202020204" pitchFamily="34" charset="0"/>
                <a:cs typeface="Arial" panose="020B0604020202020204" pitchFamily="34" charset="0"/>
              </a:rPr>
              <a:t>Formal process for reporting to members on your advocacy achievements?</a:t>
            </a:r>
          </a:p>
          <a:p>
            <a:pPr marL="342900" lvl="0" indent="-342900" fontAlgn="base">
              <a:lnSpc>
                <a:spcPct val="80000"/>
              </a:lnSpc>
              <a:spcBef>
                <a:spcPts val="575"/>
              </a:spcBef>
              <a:spcAft>
                <a:spcPct val="0"/>
              </a:spcAft>
              <a:buClr>
                <a:srgbClr val="000000"/>
              </a:buClr>
              <a:buSzPct val="120000"/>
              <a:buFont typeface="Arial" panose="020B0604020202020204" pitchFamily="34" charset="0"/>
              <a:buChar char="•"/>
            </a:pPr>
            <a:r>
              <a:rPr lang="en-GB" sz="2000" kern="0" dirty="0">
                <a:solidFill>
                  <a:schemeClr val="accent4">
                    <a:lumMod val="25000"/>
                  </a:schemeClr>
                </a:solidFill>
                <a:latin typeface="Arial" panose="020B0604020202020204" pitchFamily="34" charset="0"/>
                <a:cs typeface="Arial" panose="020B0604020202020204" pitchFamily="34" charset="0"/>
              </a:rPr>
              <a:t>Media strategy that makes you the “media choice” for hearing the voice of business?</a:t>
            </a:r>
          </a:p>
        </p:txBody>
      </p:sp>
      <p:sp>
        <p:nvSpPr>
          <p:cNvPr id="5"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416040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Some examples: Business New Zealand</a:t>
            </a:r>
            <a:endParaRPr lang="en-GB" sz="2400"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19469"/>
            <a:ext cx="6120680" cy="501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41543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06867"/>
            <a:ext cx="6120680" cy="583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221088"/>
            <a:ext cx="29051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0"/>
          <p:cNvSpPr>
            <a:spLocks noChangeArrowheads="1"/>
          </p:cNvSpPr>
          <p:nvPr/>
        </p:nvSpPr>
        <p:spPr bwMode="auto">
          <a:xfrm>
            <a:off x="8388424" y="6082637"/>
            <a:ext cx="636588" cy="762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2547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What are lobbying and advocacy?</a:t>
            </a:r>
            <a:endParaRPr lang="es-PE" sz="2600" dirty="0"/>
          </a:p>
        </p:txBody>
      </p:sp>
      <p:grpSp>
        <p:nvGrpSpPr>
          <p:cNvPr id="4" name="Grupo 3"/>
          <p:cNvGrpSpPr/>
          <p:nvPr/>
        </p:nvGrpSpPr>
        <p:grpSpPr>
          <a:xfrm>
            <a:off x="2555776" y="2039703"/>
            <a:ext cx="4265516" cy="2804137"/>
            <a:chOff x="86574" y="-384889"/>
            <a:chExt cx="4265516" cy="2804137"/>
          </a:xfrm>
        </p:grpSpPr>
        <p:sp>
          <p:nvSpPr>
            <p:cNvPr id="5" name="Rectángulo 4"/>
            <p:cNvSpPr/>
            <p:nvPr/>
          </p:nvSpPr>
          <p:spPr>
            <a:xfrm>
              <a:off x="86574" y="-384889"/>
              <a:ext cx="4265516" cy="280413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ctángulo 5"/>
            <p:cNvSpPr/>
            <p:nvPr/>
          </p:nvSpPr>
          <p:spPr>
            <a:xfrm>
              <a:off x="546104" y="13242"/>
              <a:ext cx="3346456" cy="200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n-GB" sz="1600" b="1" dirty="0">
                  <a:solidFill>
                    <a:schemeClr val="bg1"/>
                  </a:solidFill>
                  <a:latin typeface="Arial" panose="020B0604020202020204" pitchFamily="34" charset="0"/>
                  <a:cs typeface="Arial" panose="020B0604020202020204" pitchFamily="34" charset="0"/>
                </a:rPr>
                <a:t>“Actions by employers’ organisations designed to influence laws, regulations and the general attitude and approach of decision makers in socio-economic policy in favour of members”</a:t>
              </a:r>
            </a:p>
          </p:txBody>
        </p:sp>
      </p:grpSp>
      <p:sp>
        <p:nvSpPr>
          <p:cNvPr id="8"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90044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CBI Priorities</a:t>
            </a:r>
            <a:endParaRPr lang="es-PE" sz="2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6108923" cy="336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nvPr>
        </p:nvGraphicFramePr>
        <p:xfrm>
          <a:off x="539552" y="4345277"/>
          <a:ext cx="6912768" cy="1737360"/>
        </p:xfrm>
        <a:graphic>
          <a:graphicData uri="http://schemas.openxmlformats.org/drawingml/2006/table">
            <a:tbl>
              <a:tblPr/>
              <a:tblGrid>
                <a:gridCol w="6912768">
                  <a:extLst>
                    <a:ext uri="{9D8B030D-6E8A-4147-A177-3AD203B41FA5}">
                      <a16:colId xmlns:a16="http://schemas.microsoft.com/office/drawing/2014/main" val="20000"/>
                    </a:ext>
                  </a:extLst>
                </a:gridCol>
              </a:tblGrid>
              <a:tr h="0">
                <a:tc>
                  <a:txBody>
                    <a:bodyPr/>
                    <a:lstStyle/>
                    <a:p>
                      <a:pPr fontAlgn="t"/>
                      <a:r>
                        <a:rPr lang="en-US" b="0" i="0" dirty="0" smtClean="0">
                          <a:solidFill>
                            <a:srgbClr val="1A1A1A"/>
                          </a:solidFill>
                          <a:effectLst/>
                          <a:latin typeface="DINNextLTPro-Regular"/>
                        </a:rPr>
                        <a:t>1.</a:t>
                      </a:r>
                      <a:r>
                        <a:rPr lang="en-US" b="0" i="0" baseline="0" dirty="0" smtClean="0">
                          <a:solidFill>
                            <a:srgbClr val="1A1A1A"/>
                          </a:solidFill>
                          <a:effectLst/>
                          <a:latin typeface="DINNextLTPro-Regular"/>
                        </a:rPr>
                        <a:t> Access to the people and skills needed for growth</a:t>
                      </a:r>
                      <a:endParaRPr lang="en-US" b="0" i="0" dirty="0" smtClean="0">
                        <a:solidFill>
                          <a:srgbClr val="1A1A1A"/>
                        </a:solidFill>
                        <a:effectLst/>
                        <a:latin typeface="DINNextLTPro-Regular"/>
                      </a:endParaRPr>
                    </a:p>
                    <a:p>
                      <a:pPr fontAlgn="t"/>
                      <a:r>
                        <a:rPr lang="en-US" b="0" i="0" dirty="0" smtClean="0">
                          <a:solidFill>
                            <a:srgbClr val="1A1A1A"/>
                          </a:solidFill>
                          <a:effectLst/>
                          <a:latin typeface="DINNextLTPro-Regular"/>
                        </a:rPr>
                        <a:t>2. World-class </a:t>
                      </a:r>
                      <a:r>
                        <a:rPr lang="en-US" b="0" i="0" dirty="0">
                          <a:solidFill>
                            <a:srgbClr val="1A1A1A"/>
                          </a:solidFill>
                          <a:effectLst/>
                          <a:latin typeface="DINNextLTPro-Regular"/>
                        </a:rPr>
                        <a:t>enabling industries and infrastructure across the </a:t>
                      </a:r>
                      <a:r>
                        <a:rPr lang="en-US" b="0" i="0" dirty="0" smtClean="0">
                          <a:solidFill>
                            <a:srgbClr val="1A1A1A"/>
                          </a:solidFill>
                          <a:effectLst/>
                          <a:latin typeface="DINNextLTPro-Regular"/>
                        </a:rPr>
                        <a:t>country</a:t>
                      </a:r>
                    </a:p>
                    <a:p>
                      <a:pPr fontAlgn="t"/>
                      <a:r>
                        <a:rPr lang="en-US" b="0" i="0" dirty="0" smtClean="0">
                          <a:solidFill>
                            <a:srgbClr val="1A1A1A"/>
                          </a:solidFill>
                          <a:effectLst/>
                          <a:latin typeface="DINNextLTPro-Regular"/>
                        </a:rPr>
                        <a:t>3. Globally competitive tax, fiscal policy &amp; regulation</a:t>
                      </a:r>
                    </a:p>
                    <a:p>
                      <a:pPr fontAlgn="t"/>
                      <a:r>
                        <a:rPr lang="en-US" b="0" i="0" dirty="0" smtClean="0">
                          <a:solidFill>
                            <a:srgbClr val="1A1A1A"/>
                          </a:solidFill>
                          <a:effectLst/>
                          <a:latin typeface="DINNextLTPro-Regular"/>
                        </a:rPr>
                        <a:t>4. The climate and capabilities to innovate</a:t>
                      </a:r>
                    </a:p>
                    <a:p>
                      <a:pPr fontAlgn="t"/>
                      <a:r>
                        <a:rPr lang="en-US" b="0" i="0" dirty="0" smtClean="0">
                          <a:solidFill>
                            <a:srgbClr val="1A1A1A"/>
                          </a:solidFill>
                          <a:effectLst/>
                          <a:latin typeface="DINNextLTPro-Regular"/>
                        </a:rPr>
                        <a:t>5. Easy and open access to world markets</a:t>
                      </a:r>
                      <a:endParaRPr lang="en-US" b="0" i="0" dirty="0">
                        <a:solidFill>
                          <a:srgbClr val="1A1A1A"/>
                        </a:solidFill>
                        <a:effectLst/>
                        <a:latin typeface="DINNextLTPro-Regular"/>
                      </a:endParaRPr>
                    </a:p>
                  </a:txBody>
                  <a:tcPr marR="190500">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7"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9455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COHEP – Honduras </a:t>
            </a:r>
            <a:endParaRPr lang="es-PE" sz="2600" dirty="0"/>
          </a:p>
        </p:txBody>
      </p:sp>
      <p:sp>
        <p:nvSpPr>
          <p:cNvPr id="4" name="CuadroTexto 3"/>
          <p:cNvSpPr txBox="1"/>
          <p:nvPr/>
        </p:nvSpPr>
        <p:spPr>
          <a:xfrm>
            <a:off x="323528" y="848845"/>
            <a:ext cx="8424936" cy="646331"/>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cs typeface="Arial" panose="020B0604020202020204" pitchFamily="34" charset="0"/>
              </a:rPr>
              <a:t>National Strategy for Sustainable Enterprise in Honduras.</a:t>
            </a:r>
          </a:p>
          <a:p>
            <a:pPr algn="ctr"/>
            <a:r>
              <a:rPr lang="en-US" b="1" dirty="0" smtClean="0">
                <a:solidFill>
                  <a:schemeClr val="accent1"/>
                </a:solidFill>
                <a:latin typeface="Arial" panose="020B0604020202020204" pitchFamily="34" charset="0"/>
                <a:cs typeface="Arial" panose="020B0604020202020204" pitchFamily="34" charset="0"/>
              </a:rPr>
              <a:t>Objectives</a:t>
            </a:r>
            <a:endParaRPr lang="es-PE" b="1" dirty="0">
              <a:solidFill>
                <a:schemeClr val="accent1"/>
              </a:solidFill>
              <a:latin typeface="Arial" panose="020B0604020202020204" pitchFamily="34" charset="0"/>
              <a:cs typeface="Arial" panose="020B0604020202020204" pitchFamily="34" charset="0"/>
            </a:endParaRPr>
          </a:p>
        </p:txBody>
      </p:sp>
      <p:grpSp>
        <p:nvGrpSpPr>
          <p:cNvPr id="5" name="Grupo 4"/>
          <p:cNvGrpSpPr/>
          <p:nvPr/>
        </p:nvGrpSpPr>
        <p:grpSpPr>
          <a:xfrm>
            <a:off x="935596" y="1844824"/>
            <a:ext cx="7200800" cy="4820159"/>
            <a:chOff x="900108" y="1772334"/>
            <a:chExt cx="4935357" cy="2906028"/>
          </a:xfrm>
        </p:grpSpPr>
        <p:sp>
          <p:nvSpPr>
            <p:cNvPr id="6" name="Forma libre 5"/>
            <p:cNvSpPr/>
            <p:nvPr/>
          </p:nvSpPr>
          <p:spPr>
            <a:xfrm>
              <a:off x="900108" y="1772334"/>
              <a:ext cx="2400356" cy="464997"/>
            </a:xfrm>
            <a:custGeom>
              <a:avLst/>
              <a:gdLst>
                <a:gd name="connsiteX0" fmla="*/ 0 w 1699835"/>
                <a:gd name="connsiteY0" fmla="*/ 0 h 568835"/>
                <a:gd name="connsiteX1" fmla="*/ 1699835 w 1699835"/>
                <a:gd name="connsiteY1" fmla="*/ 0 h 568835"/>
                <a:gd name="connsiteX2" fmla="*/ 1699835 w 1699835"/>
                <a:gd name="connsiteY2" fmla="*/ 568835 h 568835"/>
                <a:gd name="connsiteX3" fmla="*/ 0 w 1699835"/>
                <a:gd name="connsiteY3" fmla="*/ 568835 h 568835"/>
                <a:gd name="connsiteX4" fmla="*/ 0 w 1699835"/>
                <a:gd name="connsiteY4" fmla="*/ 0 h 56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835" h="568835">
                  <a:moveTo>
                    <a:pt x="0" y="0"/>
                  </a:moveTo>
                  <a:lnTo>
                    <a:pt x="1699835" y="0"/>
                  </a:lnTo>
                  <a:lnTo>
                    <a:pt x="1699835" y="568835"/>
                  </a:lnTo>
                  <a:lnTo>
                    <a:pt x="0" y="568835"/>
                  </a:lnTo>
                  <a:lnTo>
                    <a:pt x="0" y="0"/>
                  </a:lnTo>
                  <a:close/>
                </a:path>
              </a:pathLst>
            </a:custGeom>
            <a:solidFill>
              <a:schemeClr val="accent1"/>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en-US" sz="1600" b="1" kern="0" dirty="0" smtClean="0">
                  <a:solidFill>
                    <a:prstClr val="white"/>
                  </a:solidFill>
                  <a:latin typeface="Arial" panose="020B0604020202020204" pitchFamily="34" charset="0"/>
                  <a:cs typeface="Arial" panose="020B0604020202020204" pitchFamily="34" charset="0"/>
                </a:rPr>
                <a:t>General Objectives</a:t>
              </a:r>
              <a:endParaRPr kumimoji="0" lang="en-US"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7" name="Forma libre 6"/>
            <p:cNvSpPr/>
            <p:nvPr/>
          </p:nvSpPr>
          <p:spPr>
            <a:xfrm>
              <a:off x="900108" y="2251982"/>
              <a:ext cx="2400356" cy="2424688"/>
            </a:xfrm>
            <a:custGeom>
              <a:avLst/>
              <a:gdLst>
                <a:gd name="connsiteX0" fmla="*/ 0 w 1422087"/>
                <a:gd name="connsiteY0" fmla="*/ 0 h 2267637"/>
                <a:gd name="connsiteX1" fmla="*/ 1422087 w 1422087"/>
                <a:gd name="connsiteY1" fmla="*/ 0 h 2267637"/>
                <a:gd name="connsiteX2" fmla="*/ 1422087 w 1422087"/>
                <a:gd name="connsiteY2" fmla="*/ 2267637 h 2267637"/>
                <a:gd name="connsiteX3" fmla="*/ 0 w 1422087"/>
                <a:gd name="connsiteY3" fmla="*/ 2267637 h 2267637"/>
                <a:gd name="connsiteX4" fmla="*/ 0 w 1422087"/>
                <a:gd name="connsiteY4" fmla="*/ 0 h 22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087" h="2267637">
                  <a:moveTo>
                    <a:pt x="0" y="0"/>
                  </a:moveTo>
                  <a:lnTo>
                    <a:pt x="1422087" y="0"/>
                  </a:lnTo>
                  <a:lnTo>
                    <a:pt x="1422087" y="2267637"/>
                  </a:lnTo>
                  <a:lnTo>
                    <a:pt x="0" y="2267637"/>
                  </a:lnTo>
                  <a:lnTo>
                    <a:pt x="0" y="0"/>
                  </a:lnTo>
                  <a:close/>
                </a:path>
              </a:pathLst>
            </a:custGeom>
            <a:solidFill>
              <a:schemeClr val="accent1">
                <a:alpha val="90000"/>
              </a:scheme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37338" tIns="37338" rIns="49784" bIns="56007" numCol="1" spcCol="1270" anchor="t" anchorCtr="0">
              <a:noAutofit/>
            </a:bodyPr>
            <a:lstStyle/>
            <a:p>
              <a:pPr marL="0" marR="0" lvl="1" indent="0" defTabSz="311150" eaLnBrk="1" fontAlgn="auto" latinLnBrk="0" hangingPunct="1">
                <a:lnSpc>
                  <a:spcPct val="90000"/>
                </a:lnSpc>
                <a:spcBef>
                  <a:spcPct val="0"/>
                </a:spcBef>
                <a:spcAft>
                  <a:spcPct val="15000"/>
                </a:spcAft>
                <a:buClrTx/>
                <a:buSzTx/>
                <a:buFontTx/>
                <a:buNone/>
                <a:tabLst/>
                <a:defRPr/>
              </a:pPr>
              <a:endParaRPr kumimoji="0" lang="en-US" sz="1400" b="1" i="0" u="none" strike="noStrike" kern="0" cap="none" spc="0" normalizeH="0" baseline="0" noProof="0" dirty="0" smtClean="0">
                <a:ln>
                  <a:noFill/>
                </a:ln>
                <a:solidFill>
                  <a:prstClr val="black">
                    <a:hueOff val="0"/>
                    <a:satOff val="0"/>
                    <a:lumOff val="0"/>
                    <a:alphaOff val="0"/>
                  </a:prstClr>
                </a:solidFill>
                <a:effectLst/>
                <a:uLnTx/>
                <a:uFillTx/>
                <a:latin typeface="Candara" pitchFamily="34" charset="0"/>
              </a:endParaRPr>
            </a:p>
          </p:txBody>
        </p:sp>
        <p:sp>
          <p:nvSpPr>
            <p:cNvPr id="8" name="Forma libre 7"/>
            <p:cNvSpPr/>
            <p:nvPr/>
          </p:nvSpPr>
          <p:spPr>
            <a:xfrm>
              <a:off x="3412707" y="1772386"/>
              <a:ext cx="2400356" cy="464945"/>
            </a:xfrm>
            <a:custGeom>
              <a:avLst/>
              <a:gdLst>
                <a:gd name="connsiteX0" fmla="*/ 0 w 1868651"/>
                <a:gd name="connsiteY0" fmla="*/ 0 h 568835"/>
                <a:gd name="connsiteX1" fmla="*/ 1868651 w 1868651"/>
                <a:gd name="connsiteY1" fmla="*/ 0 h 568835"/>
                <a:gd name="connsiteX2" fmla="*/ 1868651 w 1868651"/>
                <a:gd name="connsiteY2" fmla="*/ 568835 h 568835"/>
                <a:gd name="connsiteX3" fmla="*/ 0 w 1868651"/>
                <a:gd name="connsiteY3" fmla="*/ 568835 h 568835"/>
                <a:gd name="connsiteX4" fmla="*/ 0 w 1868651"/>
                <a:gd name="connsiteY4" fmla="*/ 0 h 56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51" h="568835">
                  <a:moveTo>
                    <a:pt x="0" y="0"/>
                  </a:moveTo>
                  <a:lnTo>
                    <a:pt x="1868651" y="0"/>
                  </a:lnTo>
                  <a:lnTo>
                    <a:pt x="1868651" y="568835"/>
                  </a:lnTo>
                  <a:lnTo>
                    <a:pt x="0" y="568835"/>
                  </a:lnTo>
                  <a:lnTo>
                    <a:pt x="0" y="0"/>
                  </a:lnTo>
                  <a:close/>
                </a:path>
              </a:pathLst>
            </a:custGeom>
            <a:solidFill>
              <a:schemeClr val="accent1"/>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13792" tIns="65024" rIns="113792" bIns="65024"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PE" sz="16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Specific Objectives</a:t>
              </a:r>
              <a:endPar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9" name="Forma libre 8"/>
            <p:cNvSpPr/>
            <p:nvPr/>
          </p:nvSpPr>
          <p:spPr>
            <a:xfrm>
              <a:off x="3390304" y="2251982"/>
              <a:ext cx="2445161" cy="2426380"/>
            </a:xfrm>
            <a:custGeom>
              <a:avLst/>
              <a:gdLst>
                <a:gd name="connsiteX0" fmla="*/ 0 w 1974767"/>
                <a:gd name="connsiteY0" fmla="*/ 0 h 2267637"/>
                <a:gd name="connsiteX1" fmla="*/ 1974767 w 1974767"/>
                <a:gd name="connsiteY1" fmla="*/ 0 h 2267637"/>
                <a:gd name="connsiteX2" fmla="*/ 1974767 w 1974767"/>
                <a:gd name="connsiteY2" fmla="*/ 2267637 h 2267637"/>
                <a:gd name="connsiteX3" fmla="*/ 0 w 1974767"/>
                <a:gd name="connsiteY3" fmla="*/ 2267637 h 2267637"/>
                <a:gd name="connsiteX4" fmla="*/ 0 w 1974767"/>
                <a:gd name="connsiteY4" fmla="*/ 0 h 22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767" h="2267637">
                  <a:moveTo>
                    <a:pt x="0" y="0"/>
                  </a:moveTo>
                  <a:lnTo>
                    <a:pt x="1974767" y="0"/>
                  </a:lnTo>
                  <a:lnTo>
                    <a:pt x="1974767" y="2267637"/>
                  </a:lnTo>
                  <a:lnTo>
                    <a:pt x="0" y="2267637"/>
                  </a:lnTo>
                  <a:lnTo>
                    <a:pt x="0" y="0"/>
                  </a:lnTo>
                  <a:close/>
                </a:path>
              </a:pathLst>
            </a:custGeom>
            <a:solidFill>
              <a:schemeClr val="accent1">
                <a:alpha val="90000"/>
              </a:scheme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37338" tIns="37338" rIns="49784" bIns="56007" numCol="1" spcCol="1270" anchor="t" anchorCtr="0">
              <a:noAutofit/>
            </a:bodyPr>
            <a:lstStyle/>
            <a:p>
              <a:pPr marL="0" marR="0" lvl="1" indent="0" defTabSz="311150" eaLnBrk="1" fontAlgn="auto" latinLnBrk="0" hangingPunct="1">
                <a:lnSpc>
                  <a:spcPct val="90000"/>
                </a:lnSpc>
                <a:spcBef>
                  <a:spcPct val="0"/>
                </a:spcBef>
                <a:spcAft>
                  <a:spcPct val="15000"/>
                </a:spcAft>
                <a:buClrTx/>
                <a:buSzTx/>
                <a:buFontTx/>
                <a:buNone/>
                <a:tabLst/>
                <a:defRPr/>
              </a:pPr>
              <a:endParaRPr kumimoji="0" lang="es-ES" sz="1400" b="1" i="0" u="none" strike="noStrike" kern="0" cap="none" spc="0" normalizeH="0" baseline="0" noProof="0" dirty="0" smtClean="0">
                <a:ln>
                  <a:noFill/>
                </a:ln>
                <a:solidFill>
                  <a:prstClr val="black">
                    <a:hueOff val="0"/>
                    <a:satOff val="0"/>
                    <a:lumOff val="0"/>
                    <a:alphaOff val="0"/>
                  </a:prstClr>
                </a:solidFill>
                <a:effectLst/>
                <a:uLnTx/>
                <a:uFillTx/>
                <a:latin typeface="Candara" panose="020E0502030303020204" pitchFamily="34" charset="0"/>
              </a:endParaRPr>
            </a:p>
          </p:txBody>
        </p:sp>
      </p:grpSp>
      <p:sp>
        <p:nvSpPr>
          <p:cNvPr id="10" name="Rectángulo 9"/>
          <p:cNvSpPr/>
          <p:nvPr/>
        </p:nvSpPr>
        <p:spPr>
          <a:xfrm>
            <a:off x="1012497" y="2965751"/>
            <a:ext cx="3348372" cy="3323987"/>
          </a:xfrm>
          <a:prstGeom prst="rect">
            <a:avLst/>
          </a:prstGeom>
        </p:spPr>
        <p:txBody>
          <a:bodyPr wrap="square">
            <a:spAutoFit/>
          </a:bodyPr>
          <a:lstStyle/>
          <a:p>
            <a:pPr marL="342900" indent="-342900">
              <a:buFont typeface="+mj-lt"/>
              <a:buAutoNum type="alphaLcParenR"/>
            </a:pPr>
            <a:r>
              <a:rPr lang="en-US" sz="1400" dirty="0">
                <a:solidFill>
                  <a:schemeClr val="bg1"/>
                </a:solidFill>
                <a:latin typeface="Arial" panose="020B0604020202020204" pitchFamily="34" charset="0"/>
                <a:cs typeface="Arial" panose="020B0604020202020204" pitchFamily="34" charset="0"/>
              </a:rPr>
              <a:t>Improve the business </a:t>
            </a:r>
            <a:r>
              <a:rPr lang="en-US" sz="1400" dirty="0" smtClean="0">
                <a:solidFill>
                  <a:schemeClr val="bg1"/>
                </a:solidFill>
                <a:latin typeface="Arial" panose="020B0604020202020204" pitchFamily="34" charset="0"/>
                <a:cs typeface="Arial" panose="020B0604020202020204" pitchFamily="34" charset="0"/>
              </a:rPr>
              <a:t>environment </a:t>
            </a:r>
            <a:r>
              <a:rPr lang="en-US" sz="1400" dirty="0">
                <a:solidFill>
                  <a:schemeClr val="bg1"/>
                </a:solidFill>
                <a:latin typeface="Arial" panose="020B0604020202020204" pitchFamily="34" charset="0"/>
                <a:cs typeface="Arial" panose="020B0604020202020204" pitchFamily="34" charset="0"/>
              </a:rPr>
              <a:t>in Honduras;</a:t>
            </a:r>
          </a:p>
          <a:p>
            <a:pPr marL="342900" indent="-342900">
              <a:buFont typeface="+mj-lt"/>
              <a:buAutoNum type="alphaLcParenR"/>
            </a:pPr>
            <a:r>
              <a:rPr lang="en-US" sz="1400" dirty="0">
                <a:solidFill>
                  <a:schemeClr val="bg1"/>
                </a:solidFill>
                <a:latin typeface="Arial" panose="020B0604020202020204" pitchFamily="34" charset="0"/>
                <a:cs typeface="Arial" panose="020B0604020202020204" pitchFamily="34" charset="0"/>
              </a:rPr>
              <a:t>Promote the development of sustainable enterprises in Honduras;</a:t>
            </a:r>
          </a:p>
          <a:p>
            <a:pPr marL="342900" indent="-342900">
              <a:buFont typeface="+mj-lt"/>
              <a:buAutoNum type="alphaLcParenR"/>
            </a:pPr>
            <a:r>
              <a:rPr lang="en-US" sz="1400" dirty="0">
                <a:solidFill>
                  <a:schemeClr val="bg1"/>
                </a:solidFill>
                <a:latin typeface="Arial" panose="020B0604020202020204" pitchFamily="34" charset="0"/>
                <a:cs typeface="Arial" panose="020B0604020202020204" pitchFamily="34" charset="0"/>
              </a:rPr>
              <a:t>Establish programs for the creation and expansion of enterprises in Honduras;</a:t>
            </a:r>
          </a:p>
          <a:p>
            <a:pPr marL="342900" indent="-342900">
              <a:buFont typeface="+mj-lt"/>
              <a:buAutoNum type="alphaLcParenR"/>
            </a:pPr>
            <a:r>
              <a:rPr lang="en-US" sz="1400" dirty="0">
                <a:solidFill>
                  <a:schemeClr val="bg1"/>
                </a:solidFill>
                <a:latin typeface="Arial" panose="020B0604020202020204" pitchFamily="34" charset="0"/>
                <a:cs typeface="Arial" panose="020B0604020202020204" pitchFamily="34" charset="0"/>
              </a:rPr>
              <a:t>Promote the formalization of the business activities of the Honduran population; </a:t>
            </a:r>
            <a:r>
              <a:rPr lang="en-US" sz="1400" dirty="0" smtClean="0">
                <a:solidFill>
                  <a:schemeClr val="bg1"/>
                </a:solidFill>
                <a:latin typeface="Arial" panose="020B0604020202020204" pitchFamily="34" charset="0"/>
                <a:cs typeface="Arial" panose="020B0604020202020204" pitchFamily="34" charset="0"/>
              </a:rPr>
              <a:t>and,</a:t>
            </a:r>
            <a:endParaRPr lang="en-US" sz="1400" dirty="0">
              <a:solidFill>
                <a:schemeClr val="bg1"/>
              </a:solidFill>
              <a:latin typeface="Arial" panose="020B0604020202020204" pitchFamily="34" charset="0"/>
              <a:cs typeface="Arial" panose="020B0604020202020204" pitchFamily="34" charset="0"/>
            </a:endParaRPr>
          </a:p>
          <a:p>
            <a:pPr marL="342900" indent="-342900">
              <a:buFont typeface="+mj-lt"/>
              <a:buAutoNum type="alphaLcParenR"/>
            </a:pPr>
            <a:r>
              <a:rPr lang="en-US" sz="1400" dirty="0">
                <a:solidFill>
                  <a:schemeClr val="bg1"/>
                </a:solidFill>
                <a:latin typeface="Arial" panose="020B0604020202020204" pitchFamily="34" charset="0"/>
                <a:cs typeface="Arial" panose="020B0604020202020204" pitchFamily="34" charset="0"/>
              </a:rPr>
              <a:t>Improve the efficiency of infrastructure, administrative procedures and business support services in Honduras.</a:t>
            </a:r>
            <a:endParaRPr lang="es-PE" sz="1400" dirty="0">
              <a:solidFill>
                <a:schemeClr val="bg1"/>
              </a:solidFill>
              <a:latin typeface="Arial" panose="020B0604020202020204" pitchFamily="34" charset="0"/>
              <a:cs typeface="Arial" panose="020B0604020202020204" pitchFamily="34" charset="0"/>
            </a:endParaRPr>
          </a:p>
        </p:txBody>
      </p:sp>
      <p:sp>
        <p:nvSpPr>
          <p:cNvPr id="11" name="Rectángulo 10"/>
          <p:cNvSpPr/>
          <p:nvPr/>
        </p:nvSpPr>
        <p:spPr>
          <a:xfrm>
            <a:off x="4613854" y="2616103"/>
            <a:ext cx="3489857" cy="3808735"/>
          </a:xfrm>
          <a:prstGeom prst="rect">
            <a:avLst/>
          </a:prstGeom>
        </p:spPr>
        <p:txBody>
          <a:bodyPr wrap="square">
            <a:spAutoFit/>
          </a:bodyPr>
          <a:lstStyle/>
          <a:p>
            <a:endParaRPr lang="es-PE" sz="1150" dirty="0" smtClean="0">
              <a:solidFill>
                <a:schemeClr val="bg1"/>
              </a:solidFill>
              <a:latin typeface="Arial" panose="020B0604020202020204" pitchFamily="34" charset="0"/>
              <a:cs typeface="Arial" panose="020B0604020202020204" pitchFamily="34" charset="0"/>
            </a:endParaRPr>
          </a:p>
          <a:p>
            <a:pPr marL="228600" indent="-228600">
              <a:buFont typeface="+mj-lt"/>
              <a:buAutoNum type="alphaLcParenR"/>
            </a:pPr>
            <a:r>
              <a:rPr lang="en-US" sz="1150" dirty="0">
                <a:solidFill>
                  <a:schemeClr val="bg1"/>
                </a:solidFill>
                <a:latin typeface="Arial" panose="020B0604020202020204" pitchFamily="34" charset="0"/>
                <a:cs typeface="Arial" panose="020B0604020202020204" pitchFamily="34" charset="0"/>
              </a:rPr>
              <a:t>Reduce barriers to access to financial services for MSMEs;</a:t>
            </a:r>
          </a:p>
          <a:p>
            <a:pPr marL="228600" indent="-228600">
              <a:buFont typeface="+mj-lt"/>
              <a:buAutoNum type="alphaLcParenR"/>
            </a:pPr>
            <a:r>
              <a:rPr lang="en-US" sz="1150" dirty="0">
                <a:solidFill>
                  <a:schemeClr val="bg1"/>
                </a:solidFill>
                <a:latin typeface="Arial" panose="020B0604020202020204" pitchFamily="34" charset="0"/>
                <a:cs typeface="Arial" panose="020B0604020202020204" pitchFamily="34" charset="0"/>
              </a:rPr>
              <a:t>Increase the quality of technical training services;</a:t>
            </a:r>
          </a:p>
          <a:p>
            <a:pPr marL="228600" indent="-228600">
              <a:buFont typeface="+mj-lt"/>
              <a:buAutoNum type="alphaLcParenR"/>
            </a:pPr>
            <a:r>
              <a:rPr lang="en-US" sz="1150" dirty="0">
                <a:solidFill>
                  <a:schemeClr val="bg1"/>
                </a:solidFill>
                <a:latin typeface="Arial" panose="020B0604020202020204" pitchFamily="34" charset="0"/>
                <a:cs typeface="Arial" panose="020B0604020202020204" pitchFamily="34" charset="0"/>
              </a:rPr>
              <a:t>Facilitate the processes of </a:t>
            </a:r>
            <a:r>
              <a:rPr lang="en-US" sz="1150" dirty="0" smtClean="0">
                <a:solidFill>
                  <a:schemeClr val="bg1"/>
                </a:solidFill>
                <a:latin typeface="Arial" panose="020B0604020202020204" pitchFamily="34" charset="0"/>
                <a:cs typeface="Arial" panose="020B0604020202020204" pitchFamily="34" charset="0"/>
              </a:rPr>
              <a:t>business opening, </a:t>
            </a:r>
            <a:r>
              <a:rPr lang="en-US" sz="1150" dirty="0">
                <a:solidFill>
                  <a:schemeClr val="bg1"/>
                </a:solidFill>
                <a:latin typeface="Arial" panose="020B0604020202020204" pitchFamily="34" charset="0"/>
                <a:cs typeface="Arial" panose="020B0604020202020204" pitchFamily="34" charset="0"/>
              </a:rPr>
              <a:t>obtaining </a:t>
            </a:r>
            <a:r>
              <a:rPr lang="en-US" sz="1150" dirty="0" smtClean="0">
                <a:solidFill>
                  <a:schemeClr val="bg1"/>
                </a:solidFill>
                <a:latin typeface="Arial" panose="020B0604020202020204" pitchFamily="34" charset="0"/>
                <a:cs typeface="Arial" panose="020B0604020202020204" pitchFamily="34" charset="0"/>
              </a:rPr>
              <a:t>permits </a:t>
            </a:r>
            <a:r>
              <a:rPr lang="en-US" sz="1150" dirty="0">
                <a:solidFill>
                  <a:schemeClr val="bg1"/>
                </a:solidFill>
                <a:latin typeface="Arial" panose="020B0604020202020204" pitchFamily="34" charset="0"/>
                <a:cs typeface="Arial" panose="020B0604020202020204" pitchFamily="34" charset="0"/>
              </a:rPr>
              <a:t>and payment of taxes;</a:t>
            </a:r>
          </a:p>
          <a:p>
            <a:pPr marL="228600" indent="-228600">
              <a:buFont typeface="+mj-lt"/>
              <a:buAutoNum type="alphaLcParenR"/>
            </a:pPr>
            <a:r>
              <a:rPr lang="en-US" sz="1150" dirty="0">
                <a:solidFill>
                  <a:schemeClr val="bg1"/>
                </a:solidFill>
                <a:latin typeface="Arial" panose="020B0604020202020204" pitchFamily="34" charset="0"/>
                <a:cs typeface="Arial" panose="020B0604020202020204" pitchFamily="34" charset="0"/>
              </a:rPr>
              <a:t>Introduce improvements to the legal and regulatory framework to support business operations;</a:t>
            </a:r>
          </a:p>
          <a:p>
            <a:pPr marL="228600" indent="-228600">
              <a:buFont typeface="+mj-lt"/>
              <a:buAutoNum type="alphaLcParenR"/>
            </a:pPr>
            <a:r>
              <a:rPr lang="en-US" sz="1150" dirty="0">
                <a:solidFill>
                  <a:schemeClr val="bg1"/>
                </a:solidFill>
                <a:latin typeface="Arial" panose="020B0604020202020204" pitchFamily="34" charset="0"/>
                <a:cs typeface="Arial" panose="020B0604020202020204" pitchFamily="34" charset="0"/>
              </a:rPr>
              <a:t>Improve the capacity to formulate and execute infrastructure projects;</a:t>
            </a:r>
          </a:p>
          <a:p>
            <a:pPr marL="228600" indent="-228600">
              <a:buFont typeface="+mj-lt"/>
              <a:buAutoNum type="alphaLcParenR"/>
            </a:pPr>
            <a:r>
              <a:rPr lang="en-US" sz="1150" dirty="0">
                <a:solidFill>
                  <a:schemeClr val="bg1"/>
                </a:solidFill>
                <a:latin typeface="Arial" panose="020B0604020202020204" pitchFamily="34" charset="0"/>
                <a:cs typeface="Arial" panose="020B0604020202020204" pitchFamily="34" charset="0"/>
              </a:rPr>
              <a:t>Strengthen the system of property and credit guarantees;</a:t>
            </a:r>
          </a:p>
          <a:p>
            <a:pPr marL="228600" indent="-228600">
              <a:buFont typeface="+mj-lt"/>
              <a:buAutoNum type="alphaLcParenR"/>
            </a:pPr>
            <a:r>
              <a:rPr lang="en-US" sz="1150" dirty="0">
                <a:solidFill>
                  <a:schemeClr val="bg1"/>
                </a:solidFill>
                <a:latin typeface="Arial" panose="020B0604020202020204" pitchFamily="34" charset="0"/>
                <a:cs typeface="Arial" panose="020B0604020202020204" pitchFamily="34" charset="0"/>
              </a:rPr>
              <a:t>To have statistical information, continuous evaluation mechanisms </a:t>
            </a:r>
            <a:r>
              <a:rPr lang="en-US" sz="1150" dirty="0" smtClean="0">
                <a:solidFill>
                  <a:schemeClr val="bg1"/>
                </a:solidFill>
                <a:latin typeface="Arial" panose="020B0604020202020204" pitchFamily="34" charset="0"/>
                <a:cs typeface="Arial" panose="020B0604020202020204" pitchFamily="34" charset="0"/>
              </a:rPr>
              <a:t> </a:t>
            </a:r>
            <a:r>
              <a:rPr lang="en-US" sz="1150" dirty="0">
                <a:solidFill>
                  <a:schemeClr val="bg1"/>
                </a:solidFill>
                <a:latin typeface="Arial" panose="020B0604020202020204" pitchFamily="34" charset="0"/>
                <a:cs typeface="Arial" panose="020B0604020202020204" pitchFamily="34" charset="0"/>
              </a:rPr>
              <a:t>to analyze the competitiveness trends of Honduran companies; </a:t>
            </a:r>
            <a:r>
              <a:rPr lang="en-US" sz="1150" dirty="0" smtClean="0">
                <a:solidFill>
                  <a:schemeClr val="bg1"/>
                </a:solidFill>
                <a:latin typeface="Arial" panose="020B0604020202020204" pitchFamily="34" charset="0"/>
                <a:cs typeface="Arial" panose="020B0604020202020204" pitchFamily="34" charset="0"/>
              </a:rPr>
              <a:t>and,</a:t>
            </a:r>
            <a:endParaRPr lang="en-US" sz="1150" dirty="0">
              <a:solidFill>
                <a:schemeClr val="bg1"/>
              </a:solidFill>
              <a:latin typeface="Arial" panose="020B0604020202020204" pitchFamily="34" charset="0"/>
              <a:cs typeface="Arial" panose="020B0604020202020204" pitchFamily="34" charset="0"/>
            </a:endParaRPr>
          </a:p>
          <a:p>
            <a:pPr marL="228600" indent="-228600">
              <a:buFont typeface="+mj-lt"/>
              <a:buAutoNum type="alphaLcParenR"/>
            </a:pPr>
            <a:r>
              <a:rPr lang="en-US" sz="1150" dirty="0">
                <a:solidFill>
                  <a:schemeClr val="bg1"/>
                </a:solidFill>
                <a:latin typeface="Arial" panose="020B0604020202020204" pitchFamily="34" charset="0"/>
                <a:cs typeface="Arial" panose="020B0604020202020204" pitchFamily="34" charset="0"/>
              </a:rPr>
              <a:t>Build a portfolio of business services, designed to fit the needs of companies according to location, size and </a:t>
            </a:r>
            <a:r>
              <a:rPr lang="en-US" sz="1150" dirty="0" smtClean="0">
                <a:solidFill>
                  <a:schemeClr val="bg1"/>
                </a:solidFill>
                <a:latin typeface="Arial" panose="020B0604020202020204" pitchFamily="34" charset="0"/>
                <a:cs typeface="Arial" panose="020B0604020202020204" pitchFamily="34" charset="0"/>
              </a:rPr>
              <a:t>activity sector.</a:t>
            </a:r>
            <a:endParaRPr lang="es-PE" sz="1150" dirty="0">
              <a:solidFill>
                <a:schemeClr val="bg1"/>
              </a:solidFill>
              <a:latin typeface="Arial" panose="020B0604020202020204" pitchFamily="34" charset="0"/>
              <a:cs typeface="Arial" panose="020B0604020202020204" pitchFamily="34" charset="0"/>
            </a:endParaRPr>
          </a:p>
        </p:txBody>
      </p:sp>
      <p:pic>
        <p:nvPicPr>
          <p:cNvPr id="12" name="Imagen 11"/>
          <p:cNvPicPr>
            <a:picLocks noChangeAspect="1"/>
          </p:cNvPicPr>
          <p:nvPr/>
        </p:nvPicPr>
        <p:blipFill rotWithShape="1">
          <a:blip r:embed="rId3"/>
          <a:srcRect l="15967" t="13937" r="74071" b="75235"/>
          <a:stretch/>
        </p:blipFill>
        <p:spPr>
          <a:xfrm>
            <a:off x="323528" y="926973"/>
            <a:ext cx="940819" cy="651992"/>
          </a:xfrm>
          <a:prstGeom prst="rect">
            <a:avLst/>
          </a:prstGeom>
        </p:spPr>
      </p:pic>
      <p:sp>
        <p:nvSpPr>
          <p:cNvPr id="13"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9227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examples</a:t>
            </a:r>
            <a:endParaRPr lang="en-GB"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906" y="3599060"/>
            <a:ext cx="2289854" cy="325894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85251"/>
            <a:ext cx="2097847" cy="29888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277" y="966865"/>
            <a:ext cx="2298413" cy="3276212"/>
          </a:xfrm>
          <a:prstGeom prst="rect">
            <a:avLst/>
          </a:prstGeom>
          <a:noFill/>
          <a:ln w="9525">
            <a:solidFill>
              <a:schemeClr val="accent1"/>
            </a:solidFill>
            <a:miter lim="800000"/>
            <a:headEnd/>
            <a:tailEnd/>
          </a:ln>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1493383"/>
            <a:ext cx="2404603" cy="27385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2146" y="4445238"/>
            <a:ext cx="2930218" cy="178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ject 20"/>
          <p:cNvSpPr>
            <a:spLocks noChangeArrowheads="1"/>
          </p:cNvSpPr>
          <p:nvPr/>
        </p:nvSpPr>
        <p:spPr bwMode="auto">
          <a:xfrm>
            <a:off x="8388424" y="6082637"/>
            <a:ext cx="636588" cy="7620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80673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2" y="536906"/>
            <a:ext cx="1851841" cy="2615856"/>
          </a:xfrm>
          <a:prstGeom prst="rect">
            <a:avLst/>
          </a:prstGeom>
          <a:ln>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526" y="1020020"/>
            <a:ext cx="1996802" cy="2824133"/>
          </a:xfrm>
          <a:prstGeom prst="rect">
            <a:avLst/>
          </a:prstGeom>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3478191"/>
            <a:ext cx="2446522" cy="3415150"/>
          </a:xfrm>
          <a:prstGeom prst="rect">
            <a:avLst/>
          </a:prstGeom>
          <a:ln>
            <a:solidFill>
              <a:schemeClr val="accent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578" y="3478191"/>
            <a:ext cx="2356330" cy="3344468"/>
          </a:xfrm>
          <a:prstGeom prst="rect">
            <a:avLst/>
          </a:prstGeom>
          <a:ln>
            <a:solidFill>
              <a:schemeClr val="accent1"/>
            </a:solidFill>
          </a:ln>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3944" y="1371088"/>
            <a:ext cx="1820935" cy="234888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319" y="1340874"/>
            <a:ext cx="1717154" cy="243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ject 20"/>
          <p:cNvSpPr>
            <a:spLocks noChangeArrowheads="1"/>
          </p:cNvSpPr>
          <p:nvPr/>
        </p:nvSpPr>
        <p:spPr bwMode="auto">
          <a:xfrm>
            <a:off x="8388424" y="6082637"/>
            <a:ext cx="636588" cy="7620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50825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82804" cy="636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55919">
            <a:off x="963440" y="-12085"/>
            <a:ext cx="1520741" cy="160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9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95885"/>
            <a:ext cx="7886700" cy="591129"/>
          </a:xfrm>
        </p:spPr>
        <p:txBody>
          <a:bodyPr/>
          <a:lstStyle/>
          <a:p>
            <a:r>
              <a:rPr lang="en-NZ" sz="2400" dirty="0"/>
              <a:t>Something to say – Reactive Approach</a:t>
            </a:r>
          </a:p>
        </p:txBody>
      </p:sp>
      <p:sp>
        <p:nvSpPr>
          <p:cNvPr id="3" name="Content Placeholder 2"/>
          <p:cNvSpPr>
            <a:spLocks noGrp="1"/>
          </p:cNvSpPr>
          <p:nvPr>
            <p:ph idx="1"/>
          </p:nvPr>
        </p:nvSpPr>
        <p:spPr>
          <a:xfrm>
            <a:off x="611560" y="980728"/>
            <a:ext cx="7886700" cy="3418416"/>
          </a:xfrm>
        </p:spPr>
        <p:txBody>
          <a:bodyPr>
            <a:noAutofit/>
          </a:bodyPr>
          <a:lstStyle/>
          <a:p>
            <a:r>
              <a:rPr lang="en-NZ" sz="2400" dirty="0"/>
              <a:t>Plethora of proposals for new regulation use </a:t>
            </a:r>
            <a:r>
              <a:rPr lang="en-NZ" sz="2400" dirty="0" smtClean="0"/>
              <a:t>EBMO’s </a:t>
            </a:r>
            <a:r>
              <a:rPr lang="en-NZ" sz="2400" dirty="0"/>
              <a:t>time and resources.</a:t>
            </a:r>
          </a:p>
          <a:p>
            <a:r>
              <a:rPr lang="en-NZ" sz="2400" dirty="0"/>
              <a:t>Because of the concern of increasing business costs, often the </a:t>
            </a:r>
            <a:r>
              <a:rPr lang="en-NZ" sz="2400" dirty="0" smtClean="0"/>
              <a:t>EBMO </a:t>
            </a:r>
            <a:r>
              <a:rPr lang="en-NZ" sz="2400" dirty="0"/>
              <a:t>response is seen to be negative.</a:t>
            </a:r>
          </a:p>
          <a:p>
            <a:r>
              <a:rPr lang="en-NZ" sz="2400" dirty="0"/>
              <a:t>Important to put forward alternative proposals backed by data and examples and to find something positive to say about the proposal.</a:t>
            </a:r>
          </a:p>
          <a:p>
            <a:r>
              <a:rPr lang="en-NZ" sz="2400" dirty="0"/>
              <a:t>Often it is points of detail that are objected to, not the initiative itself.</a:t>
            </a:r>
          </a:p>
          <a:p>
            <a:r>
              <a:rPr lang="en-NZ" sz="2400" dirty="0"/>
              <a:t>Concerns also arise about implementation issues and precedents.</a:t>
            </a:r>
          </a:p>
          <a:p>
            <a:r>
              <a:rPr lang="en-NZ" sz="2400" dirty="0"/>
              <a:t>Always important to state the intention of the </a:t>
            </a:r>
            <a:r>
              <a:rPr lang="en-NZ" sz="2400" dirty="0" smtClean="0"/>
              <a:t>EBMO </a:t>
            </a:r>
            <a:r>
              <a:rPr lang="en-NZ" sz="2400" dirty="0"/>
              <a:t>is to work constructively to achieve the best possible outcome.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1332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6512"/>
            <a:ext cx="7886700" cy="591129"/>
          </a:xfrm>
        </p:spPr>
        <p:txBody>
          <a:bodyPr/>
          <a:lstStyle/>
          <a:p>
            <a:r>
              <a:rPr lang="en-NZ" sz="2400" dirty="0"/>
              <a:t>Something to say – Evidence-Based Positions</a:t>
            </a:r>
          </a:p>
        </p:txBody>
      </p:sp>
      <p:sp>
        <p:nvSpPr>
          <p:cNvPr id="3" name="Content Placeholder 2"/>
          <p:cNvSpPr>
            <a:spLocks noGrp="1"/>
          </p:cNvSpPr>
          <p:nvPr>
            <p:ph idx="1"/>
          </p:nvPr>
        </p:nvSpPr>
        <p:spPr/>
        <p:txBody>
          <a:bodyPr>
            <a:normAutofit fontScale="92500" lnSpcReduction="20000"/>
          </a:bodyPr>
          <a:lstStyle/>
          <a:p>
            <a:r>
              <a:rPr lang="en-NZ" dirty="0"/>
              <a:t>Indispensable starting point in developing business agendas and advocating for change are international surveys measuring the ease and costs of doing business, level of corruption and human development.</a:t>
            </a:r>
          </a:p>
          <a:p>
            <a:r>
              <a:rPr lang="en-NZ" dirty="0"/>
              <a:t>The objectivity and impartiality of the reports add weight to proactive advocacy.</a:t>
            </a:r>
          </a:p>
          <a:p>
            <a:r>
              <a:rPr lang="en-NZ" dirty="0"/>
              <a:t>Comparisons can be undertaken within a geographical region  and with similar-sized economies.  </a:t>
            </a:r>
          </a:p>
          <a:p>
            <a:r>
              <a:rPr lang="en-NZ" dirty="0"/>
              <a:t>Most important is a country’s year-on-year progress within the rankings.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084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496"/>
            <a:ext cx="7886700" cy="591129"/>
          </a:xfrm>
        </p:spPr>
        <p:txBody>
          <a:bodyPr/>
          <a:lstStyle/>
          <a:p>
            <a:r>
              <a:rPr lang="en-NZ" dirty="0"/>
              <a:t>Something to say – EESE Data</a:t>
            </a:r>
          </a:p>
        </p:txBody>
      </p:sp>
      <p:sp>
        <p:nvSpPr>
          <p:cNvPr id="3" name="Content Placeholder 2"/>
          <p:cNvSpPr>
            <a:spLocks noGrp="1"/>
          </p:cNvSpPr>
          <p:nvPr>
            <p:ph idx="1"/>
          </p:nvPr>
        </p:nvSpPr>
        <p:spPr/>
        <p:txBody>
          <a:bodyPr>
            <a:normAutofit fontScale="70000" lnSpcReduction="20000"/>
          </a:bodyPr>
          <a:lstStyle/>
          <a:p>
            <a:r>
              <a:rPr lang="en-NZ" dirty="0" smtClean="0"/>
              <a:t>ILO ACT/EMP </a:t>
            </a:r>
            <a:r>
              <a:rPr lang="en-NZ" dirty="0"/>
              <a:t>has developed a software tool for </a:t>
            </a:r>
            <a:r>
              <a:rPr lang="en-NZ" dirty="0" smtClean="0"/>
              <a:t>EBMOs </a:t>
            </a:r>
            <a:r>
              <a:rPr lang="en-NZ" dirty="0"/>
              <a:t>to support advocacy outcomes: Enabling Environment for Sustainable Enterprises Data – EESE-Data</a:t>
            </a:r>
            <a:r>
              <a:rPr lang="en-NZ" dirty="0" smtClean="0"/>
              <a:t>.</a:t>
            </a:r>
          </a:p>
          <a:p>
            <a:endParaRPr lang="en-NZ" dirty="0"/>
          </a:p>
          <a:p>
            <a:r>
              <a:rPr lang="en-NZ" dirty="0"/>
              <a:t>Contains seven surveys with over 300 specific indicators</a:t>
            </a:r>
          </a:p>
          <a:p>
            <a:pPr lvl="1"/>
            <a:r>
              <a:rPr lang="en-NZ" dirty="0"/>
              <a:t>Global Competitiveness Report – World Economic Forum (WEF)</a:t>
            </a:r>
          </a:p>
          <a:p>
            <a:pPr lvl="1"/>
            <a:r>
              <a:rPr lang="en-NZ" dirty="0"/>
              <a:t>Global Enabling Trade Index - WEF</a:t>
            </a:r>
          </a:p>
          <a:p>
            <a:pPr lvl="1"/>
            <a:r>
              <a:rPr lang="en-NZ" dirty="0"/>
              <a:t>Networked Readiness Index - WEF</a:t>
            </a:r>
          </a:p>
          <a:p>
            <a:pPr lvl="1"/>
            <a:r>
              <a:rPr lang="en-NZ" dirty="0"/>
              <a:t>Doing Business – World Bank</a:t>
            </a:r>
          </a:p>
          <a:p>
            <a:pPr lvl="1"/>
            <a:r>
              <a:rPr lang="en-NZ" dirty="0"/>
              <a:t>Worldwide Governance Indicators – World Bank</a:t>
            </a:r>
          </a:p>
          <a:p>
            <a:pPr lvl="1"/>
            <a:r>
              <a:rPr lang="en-NZ" dirty="0"/>
              <a:t>Human Development Index – UNDP</a:t>
            </a:r>
          </a:p>
          <a:p>
            <a:pPr lvl="1"/>
            <a:r>
              <a:rPr lang="en-NZ" dirty="0"/>
              <a:t>Environmental Performance Indicators – Yale and Columbia Universities</a:t>
            </a:r>
          </a:p>
        </p:txBody>
      </p:sp>
      <p:pic>
        <p:nvPicPr>
          <p:cNvPr id="2050" name="Picture 2" descr="http://eese-toolkit.itcilo.org/images/eese-toolkit/layout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517232"/>
            <a:ext cx="2472209" cy="977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8507" y="5941132"/>
            <a:ext cx="5072158" cy="369332"/>
          </a:xfrm>
          <a:prstGeom prst="rect">
            <a:avLst/>
          </a:prstGeom>
          <a:noFill/>
        </p:spPr>
        <p:txBody>
          <a:bodyPr wrap="none" rtlCol="0">
            <a:spAutoFit/>
          </a:bodyPr>
          <a:lstStyle/>
          <a:p>
            <a:r>
              <a:rPr lang="en-GB" dirty="0">
                <a:solidFill>
                  <a:schemeClr val="accent2"/>
                </a:solidFill>
              </a:rPr>
              <a:t>More information here: http://eese-toolkit.itcilo.org</a:t>
            </a:r>
          </a:p>
        </p:txBody>
      </p:sp>
      <p:sp>
        <p:nvSpPr>
          <p:cNvPr id="12"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66659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28" y="241185"/>
            <a:ext cx="7886700" cy="547880"/>
          </a:xfrm>
        </p:spPr>
        <p:txBody>
          <a:bodyPr/>
          <a:lstStyle/>
          <a:p>
            <a:r>
              <a:rPr lang="en-NZ" dirty="0"/>
              <a:t>Something to say – EESE Data</a:t>
            </a:r>
          </a:p>
        </p:txBody>
      </p:sp>
      <p:sp>
        <p:nvSpPr>
          <p:cNvPr id="3" name="Content Placeholder 2"/>
          <p:cNvSpPr>
            <a:spLocks noGrp="1"/>
          </p:cNvSpPr>
          <p:nvPr>
            <p:ph idx="1"/>
          </p:nvPr>
        </p:nvSpPr>
        <p:spPr/>
        <p:txBody>
          <a:bodyPr>
            <a:normAutofit fontScale="92500" lnSpcReduction="20000"/>
          </a:bodyPr>
          <a:lstStyle/>
          <a:p>
            <a:r>
              <a:rPr lang="en-NZ" dirty="0"/>
              <a:t>By using the in-depth country analyses, practical examples can be extracted for use in national advocacy efforts.</a:t>
            </a:r>
          </a:p>
          <a:p>
            <a:r>
              <a:rPr lang="en-NZ" dirty="0"/>
              <a:t>The World Bank’s </a:t>
            </a:r>
            <a:r>
              <a:rPr lang="en-NZ" i="1" dirty="0"/>
              <a:t>Doing Business Report </a:t>
            </a:r>
            <a:r>
              <a:rPr lang="en-NZ" dirty="0"/>
              <a:t>sets out questions for a country to answer. A </a:t>
            </a:r>
            <a:r>
              <a:rPr lang="en-NZ" dirty="0" smtClean="0"/>
              <a:t>EBMO </a:t>
            </a:r>
            <a:r>
              <a:rPr lang="en-NZ" dirty="0"/>
              <a:t>can use the same questions for secondary analysis in focusing on SME issues, for example.</a:t>
            </a:r>
          </a:p>
          <a:p>
            <a:r>
              <a:rPr lang="en-NZ" dirty="0"/>
              <a:t>Being part of an international network of </a:t>
            </a:r>
            <a:r>
              <a:rPr lang="en-NZ" dirty="0" smtClean="0"/>
              <a:t>EBMOs </a:t>
            </a:r>
            <a:r>
              <a:rPr lang="en-NZ" dirty="0"/>
              <a:t>is a considerable advantage as details of strategic approaches can be sought by direct contact.</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87043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94" y="246527"/>
            <a:ext cx="7886700" cy="591129"/>
          </a:xfrm>
        </p:spPr>
        <p:txBody>
          <a:bodyPr/>
          <a:lstStyle/>
          <a:p>
            <a:r>
              <a:rPr lang="en-NZ" sz="2400" dirty="0"/>
              <a:t>Something to say – Cost / Benefit Analysis</a:t>
            </a:r>
          </a:p>
        </p:txBody>
      </p:sp>
      <p:sp>
        <p:nvSpPr>
          <p:cNvPr id="3" name="Content Placeholder 2"/>
          <p:cNvSpPr>
            <a:spLocks noGrp="1"/>
          </p:cNvSpPr>
          <p:nvPr>
            <p:ph idx="1"/>
          </p:nvPr>
        </p:nvSpPr>
        <p:spPr>
          <a:xfrm>
            <a:off x="323528" y="980728"/>
            <a:ext cx="8174732" cy="3263504"/>
          </a:xfrm>
        </p:spPr>
        <p:txBody>
          <a:bodyPr>
            <a:noAutofit/>
          </a:bodyPr>
          <a:lstStyle/>
          <a:p>
            <a:r>
              <a:rPr lang="en-NZ" sz="2400" dirty="0"/>
              <a:t>Important for </a:t>
            </a:r>
            <a:r>
              <a:rPr lang="en-NZ" sz="2400" dirty="0" smtClean="0"/>
              <a:t>EBMOs </a:t>
            </a:r>
            <a:r>
              <a:rPr lang="en-NZ" sz="2400" dirty="0"/>
              <a:t>to undertake own investigation with members as to costs - both direct and indirect – of a proposal.</a:t>
            </a:r>
          </a:p>
          <a:p>
            <a:r>
              <a:rPr lang="en-NZ" sz="2400" dirty="0"/>
              <a:t>Direct costs are directly attributable to the policy goal while indirect costs focus on implementation.</a:t>
            </a:r>
          </a:p>
          <a:p>
            <a:r>
              <a:rPr lang="en-NZ" sz="2400" dirty="0"/>
              <a:t>The </a:t>
            </a:r>
            <a:r>
              <a:rPr lang="en-NZ" sz="2400" dirty="0" smtClean="0"/>
              <a:t>EBMO </a:t>
            </a:r>
            <a:r>
              <a:rPr lang="en-NZ" sz="2400" dirty="0"/>
              <a:t>also needs to identify where the burden is most likely to fall</a:t>
            </a:r>
          </a:p>
          <a:p>
            <a:pPr lvl="1"/>
            <a:r>
              <a:rPr lang="en-NZ" sz="2400" dirty="0"/>
              <a:t>What are enterprises being asked to do and when?</a:t>
            </a:r>
          </a:p>
          <a:p>
            <a:pPr lvl="1"/>
            <a:r>
              <a:rPr lang="en-NZ" sz="2400" dirty="0"/>
              <a:t>Will some sectors be more affected than others?</a:t>
            </a:r>
          </a:p>
          <a:p>
            <a:pPr lvl="1"/>
            <a:r>
              <a:rPr lang="en-NZ" sz="2400" dirty="0"/>
              <a:t>Will the change impact more heavily on women-owned enterprises?</a:t>
            </a:r>
          </a:p>
          <a:p>
            <a:pPr lvl="1"/>
            <a:r>
              <a:rPr lang="en-NZ" sz="2400" dirty="0"/>
              <a:t>Will the change impact heavily on a growing sector of the economy?</a:t>
            </a:r>
          </a:p>
          <a:p>
            <a:pPr lvl="1"/>
            <a:r>
              <a:rPr lang="en-NZ" sz="2400" dirty="0"/>
              <a:t>Will the change have more of an impact on SMEs?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89873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What are lobbying and advocacy?</a:t>
            </a:r>
            <a:endParaRPr lang="es-PE" sz="2600" dirty="0"/>
          </a:p>
        </p:txBody>
      </p:sp>
      <p:graphicFrame>
        <p:nvGraphicFramePr>
          <p:cNvPr id="4" name="Diagrama 3"/>
          <p:cNvGraphicFramePr/>
          <p:nvPr>
            <p:extLst>
              <p:ext uri="{D42A27DB-BD31-4B8C-83A1-F6EECF244321}">
                <p14:modId xmlns:p14="http://schemas.microsoft.com/office/powerpoint/2010/main" val="390125985"/>
              </p:ext>
            </p:extLst>
          </p:nvPr>
        </p:nvGraphicFramePr>
        <p:xfrm>
          <a:off x="1763688" y="3356992"/>
          <a:ext cx="5942635" cy="2981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15616" y="1628800"/>
            <a:ext cx="3096344" cy="1728192"/>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ctángulo 5"/>
          <p:cNvSpPr/>
          <p:nvPr/>
        </p:nvSpPr>
        <p:spPr>
          <a:xfrm>
            <a:off x="1258006" y="1488959"/>
            <a:ext cx="2811563" cy="200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n-GB" sz="1300" b="1" dirty="0">
                <a:solidFill>
                  <a:schemeClr val="bg1"/>
                </a:solidFill>
                <a:latin typeface="Arial" panose="020B0604020202020204" pitchFamily="34" charset="0"/>
                <a:cs typeface="Arial" panose="020B0604020202020204" pitchFamily="34" charset="0"/>
              </a:rPr>
              <a:t>“Actions by employers’ organisations designed to influence laws, regulations and the general attitude and approach of decision makers in socio-economic policy in favour of members”</a:t>
            </a:r>
          </a:p>
        </p:txBody>
      </p:sp>
      <p:sp>
        <p:nvSpPr>
          <p:cNvPr id="7" name="object 20"/>
          <p:cNvSpPr>
            <a:spLocks noChangeArrowheads="1"/>
          </p:cNvSpPr>
          <p:nvPr/>
        </p:nvSpPr>
        <p:spPr bwMode="auto">
          <a:xfrm>
            <a:off x="8388424" y="6082637"/>
            <a:ext cx="636588" cy="7620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45271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903"/>
            <a:ext cx="7886700" cy="591129"/>
          </a:xfrm>
        </p:spPr>
        <p:txBody>
          <a:bodyPr/>
          <a:lstStyle/>
          <a:p>
            <a:r>
              <a:rPr lang="en-NZ" sz="2400" dirty="0"/>
              <a:t>Something to say – Cost Benefit Analysis</a:t>
            </a:r>
          </a:p>
        </p:txBody>
      </p:sp>
      <p:sp>
        <p:nvSpPr>
          <p:cNvPr id="3" name="Content Placeholder 2"/>
          <p:cNvSpPr>
            <a:spLocks noGrp="1"/>
          </p:cNvSpPr>
          <p:nvPr>
            <p:ph idx="1"/>
          </p:nvPr>
        </p:nvSpPr>
        <p:spPr/>
        <p:txBody>
          <a:bodyPr>
            <a:normAutofit fontScale="85000" lnSpcReduction="20000"/>
          </a:bodyPr>
          <a:lstStyle/>
          <a:p>
            <a:r>
              <a:rPr lang="en-NZ" dirty="0"/>
              <a:t>In the same way, the </a:t>
            </a:r>
            <a:r>
              <a:rPr lang="en-NZ" dirty="0" smtClean="0"/>
              <a:t>EBMO </a:t>
            </a:r>
            <a:r>
              <a:rPr lang="en-NZ" dirty="0"/>
              <a:t>should identify the benefits of its proposal and quantify them in monetary terms.</a:t>
            </a:r>
          </a:p>
          <a:p>
            <a:r>
              <a:rPr lang="en-NZ" dirty="0"/>
              <a:t>Where there is uncertainty, this should be made clear and the assumptions spelled out.</a:t>
            </a:r>
          </a:p>
          <a:p>
            <a:r>
              <a:rPr lang="en-NZ" dirty="0"/>
              <a:t>The extent to which other stakeholders might be affected by the proposal should be identified to strengthen the </a:t>
            </a:r>
            <a:r>
              <a:rPr lang="en-NZ" dirty="0" smtClean="0"/>
              <a:t>EBMO’s </a:t>
            </a:r>
            <a:r>
              <a:rPr lang="en-NZ" dirty="0"/>
              <a:t>case.</a:t>
            </a:r>
          </a:p>
          <a:p>
            <a:r>
              <a:rPr lang="en-NZ" dirty="0"/>
              <a:t>It is useful to provide practical examples of what the figures mean to local businesses.</a:t>
            </a:r>
          </a:p>
          <a:p>
            <a:r>
              <a:rPr lang="en-NZ" dirty="0"/>
              <a:t>Crucial that what is said is clear, precise, backed by evidence and offers constructive options for a way forward.</a:t>
            </a:r>
          </a:p>
          <a:p>
            <a:endParaRPr lang="en-NZ"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63865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496"/>
            <a:ext cx="7886700" cy="591129"/>
          </a:xfrm>
        </p:spPr>
        <p:txBody>
          <a:bodyPr/>
          <a:lstStyle/>
          <a:p>
            <a:r>
              <a:rPr lang="en-NZ" sz="2400" dirty="0"/>
              <a:t>Someone to say it on behalf of - Members</a:t>
            </a:r>
          </a:p>
        </p:txBody>
      </p:sp>
      <p:sp>
        <p:nvSpPr>
          <p:cNvPr id="3" name="Content Placeholder 2"/>
          <p:cNvSpPr>
            <a:spLocks noGrp="1"/>
          </p:cNvSpPr>
          <p:nvPr>
            <p:ph idx="1"/>
          </p:nvPr>
        </p:nvSpPr>
        <p:spPr>
          <a:xfrm>
            <a:off x="467544" y="1556792"/>
            <a:ext cx="7886700" cy="3743588"/>
          </a:xfrm>
        </p:spPr>
        <p:txBody>
          <a:bodyPr>
            <a:noAutofit/>
          </a:bodyPr>
          <a:lstStyle/>
          <a:p>
            <a:r>
              <a:rPr lang="en-NZ" sz="2000" dirty="0" smtClean="0"/>
              <a:t>An EBMO’s </a:t>
            </a:r>
            <a:r>
              <a:rPr lang="en-NZ" sz="2000" dirty="0"/>
              <a:t>greatest asset is its members.  They give it the validity to meet the ILO’s requirement of being “</a:t>
            </a:r>
            <a:r>
              <a:rPr lang="en-NZ" sz="2000" b="1" i="1" dirty="0"/>
              <a:t>the </a:t>
            </a:r>
            <a:r>
              <a:rPr lang="en-NZ" sz="2000" dirty="0"/>
              <a:t>most representative organisation of employers” with which the Government is obliged to consult.</a:t>
            </a:r>
          </a:p>
          <a:p>
            <a:r>
              <a:rPr lang="en-NZ" sz="2000" dirty="0"/>
              <a:t>Having status alone will not be enough to automatically sway opinion in favour of the </a:t>
            </a:r>
            <a:r>
              <a:rPr lang="en-NZ" sz="2000" dirty="0" smtClean="0"/>
              <a:t>EBMO’s </a:t>
            </a:r>
            <a:r>
              <a:rPr lang="en-NZ" sz="2000" dirty="0"/>
              <a:t>position. For members to value the </a:t>
            </a:r>
            <a:r>
              <a:rPr lang="en-NZ" sz="2000" dirty="0" smtClean="0"/>
              <a:t>EBMO’s </a:t>
            </a:r>
            <a:r>
              <a:rPr lang="en-NZ" sz="2000" dirty="0"/>
              <a:t>advocacy efforts:</a:t>
            </a:r>
          </a:p>
          <a:p>
            <a:pPr lvl="1"/>
            <a:r>
              <a:rPr lang="en-NZ" sz="2000" dirty="0"/>
              <a:t>Advocacy must be on behalf of the entire membership / business community.</a:t>
            </a:r>
          </a:p>
          <a:p>
            <a:pPr lvl="1"/>
            <a:r>
              <a:rPr lang="en-NZ" sz="2000" dirty="0"/>
              <a:t>Members must be given every opportunity to be involved at all stages of the advocacy process.</a:t>
            </a:r>
          </a:p>
          <a:p>
            <a:pPr lvl="1"/>
            <a:r>
              <a:rPr lang="en-NZ" sz="2000" dirty="0"/>
              <a:t>Communication with members is essential as amendments or fall-back positions may have to adopted.</a:t>
            </a:r>
          </a:p>
          <a:p>
            <a:pPr lvl="1"/>
            <a:r>
              <a:rPr lang="en-NZ" sz="2000" dirty="0"/>
              <a:t>A full evaluation of the process and outcome must form part of strategy.</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87341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28" y="246526"/>
            <a:ext cx="7886700" cy="610724"/>
          </a:xfrm>
        </p:spPr>
        <p:txBody>
          <a:bodyPr>
            <a:normAutofit/>
          </a:bodyPr>
          <a:lstStyle/>
          <a:p>
            <a:r>
              <a:rPr lang="en-NZ" sz="2400" dirty="0"/>
              <a:t>Someone to say it on behalf of – Internal Buy-in</a:t>
            </a:r>
          </a:p>
        </p:txBody>
      </p:sp>
      <p:sp>
        <p:nvSpPr>
          <p:cNvPr id="3" name="Content Placeholder 2"/>
          <p:cNvSpPr>
            <a:spLocks noGrp="1"/>
          </p:cNvSpPr>
          <p:nvPr>
            <p:ph idx="1"/>
          </p:nvPr>
        </p:nvSpPr>
        <p:spPr>
          <a:xfrm>
            <a:off x="457200" y="1268760"/>
            <a:ext cx="8229600" cy="5184576"/>
          </a:xfrm>
        </p:spPr>
        <p:txBody>
          <a:bodyPr>
            <a:normAutofit fontScale="85000" lnSpcReduction="10000"/>
          </a:bodyPr>
          <a:lstStyle/>
          <a:p>
            <a:r>
              <a:rPr lang="en-NZ" dirty="0"/>
              <a:t>To ensure both </a:t>
            </a:r>
            <a:r>
              <a:rPr lang="en-NZ" dirty="0" smtClean="0"/>
              <a:t>EBMO </a:t>
            </a:r>
            <a:r>
              <a:rPr lang="en-NZ" dirty="0"/>
              <a:t>staff and Board members understand the reason for a proposed intervention, the following questions must be answered:</a:t>
            </a:r>
          </a:p>
          <a:p>
            <a:r>
              <a:rPr lang="en-NZ" dirty="0"/>
              <a:t>What is the problem with the status quo that warrants intervention?</a:t>
            </a:r>
          </a:p>
          <a:p>
            <a:r>
              <a:rPr lang="en-NZ" dirty="0"/>
              <a:t>Have circumstances changed or something specific happened that makes the current system untenable?</a:t>
            </a:r>
          </a:p>
          <a:p>
            <a:r>
              <a:rPr lang="en-NZ" dirty="0"/>
              <a:t>How much time is there to rectify the situation – is immediate action called for or is a longer-term plan of action appropriate?</a:t>
            </a:r>
          </a:p>
          <a:p>
            <a:r>
              <a:rPr lang="en-NZ" dirty="0"/>
              <a:t>What outcome does the </a:t>
            </a:r>
            <a:r>
              <a:rPr lang="en-NZ" dirty="0" smtClean="0"/>
              <a:t>EBMO </a:t>
            </a:r>
            <a:r>
              <a:rPr lang="en-NZ" dirty="0"/>
              <a:t>want?</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0232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83840"/>
            <a:ext cx="7886700" cy="591129"/>
          </a:xfrm>
        </p:spPr>
        <p:txBody>
          <a:bodyPr>
            <a:normAutofit fontScale="90000"/>
          </a:bodyPr>
          <a:lstStyle/>
          <a:p>
            <a:r>
              <a:rPr lang="en-NZ" sz="2550" b="0" dirty="0"/>
              <a:t>Someone to say it on behalf of – Intervention Framework</a:t>
            </a:r>
          </a:p>
        </p:txBody>
      </p:sp>
      <p:sp>
        <p:nvSpPr>
          <p:cNvPr id="3" name="Content Placeholder 2"/>
          <p:cNvSpPr>
            <a:spLocks noGrp="1"/>
          </p:cNvSpPr>
          <p:nvPr>
            <p:ph idx="1"/>
          </p:nvPr>
        </p:nvSpPr>
        <p:spPr>
          <a:xfrm>
            <a:off x="457200" y="1268760"/>
            <a:ext cx="8229600" cy="5328592"/>
          </a:xfrm>
        </p:spPr>
        <p:txBody>
          <a:bodyPr>
            <a:normAutofit fontScale="92500" lnSpcReduction="20000"/>
          </a:bodyPr>
          <a:lstStyle/>
          <a:p>
            <a:r>
              <a:rPr lang="en-NZ" dirty="0"/>
              <a:t>Once agreement reached that issue is a priority, a committee of the Board or ad hoc group of key members should be established to prepare an Intervention Framework (IF) setting out the activities, timeframes, responsibilities, expected outcomes and resource allocations.</a:t>
            </a:r>
          </a:p>
          <a:p>
            <a:r>
              <a:rPr lang="en-NZ" dirty="0"/>
              <a:t>The IF will be the guiding document for the basis of collaboration with other stakeholders.</a:t>
            </a:r>
          </a:p>
          <a:p>
            <a:r>
              <a:rPr lang="en-NZ" dirty="0"/>
              <a:t>It must be remembered that advocacy is a dynamic process requiring the </a:t>
            </a:r>
            <a:r>
              <a:rPr lang="en-NZ" dirty="0" smtClean="0"/>
              <a:t>EBMO </a:t>
            </a:r>
            <a:r>
              <a:rPr lang="en-NZ" dirty="0"/>
              <a:t>to be flexible and well-prepared with fall-back positions.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1073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840"/>
            <a:ext cx="7886700" cy="591129"/>
          </a:xfrm>
        </p:spPr>
        <p:txBody>
          <a:bodyPr/>
          <a:lstStyle/>
          <a:p>
            <a:r>
              <a:rPr lang="en-NZ" sz="2400" dirty="0"/>
              <a:t>Someone to say it on behalf of - Collaboration</a:t>
            </a:r>
          </a:p>
        </p:txBody>
      </p:sp>
      <p:sp>
        <p:nvSpPr>
          <p:cNvPr id="3" name="Content Placeholder 2"/>
          <p:cNvSpPr>
            <a:spLocks noGrp="1"/>
          </p:cNvSpPr>
          <p:nvPr>
            <p:ph idx="1"/>
          </p:nvPr>
        </p:nvSpPr>
        <p:spPr/>
        <p:txBody>
          <a:bodyPr>
            <a:normAutofit fontScale="92500" lnSpcReduction="20000"/>
          </a:bodyPr>
          <a:lstStyle/>
          <a:p>
            <a:r>
              <a:rPr lang="en-NZ" dirty="0"/>
              <a:t>As part of the preparations for an advocacy effort, a full analysis of stakeholders must be identified so synergies can be identified and built on.</a:t>
            </a:r>
          </a:p>
          <a:p>
            <a:r>
              <a:rPr lang="en-NZ" dirty="0"/>
              <a:t>Depending on the issue at hand, interested parties are likely to be much broader than merely other business groups.</a:t>
            </a:r>
          </a:p>
          <a:p>
            <a:r>
              <a:rPr lang="en-NZ" dirty="0"/>
              <a:t>Churches, women’s groups, community groups, academics, environmentalists and interested individuals may well be potential collaborators with a </a:t>
            </a:r>
            <a:r>
              <a:rPr lang="en-NZ" dirty="0" smtClean="0"/>
              <a:t>EBMO </a:t>
            </a:r>
            <a:r>
              <a:rPr lang="en-NZ" dirty="0"/>
              <a:t>to give wider acceptance of an adopted position.</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68786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99496"/>
            <a:ext cx="7886700" cy="591129"/>
          </a:xfrm>
        </p:spPr>
        <p:txBody>
          <a:bodyPr/>
          <a:lstStyle/>
          <a:p>
            <a:r>
              <a:rPr lang="en-NZ" dirty="0"/>
              <a:t>Someone to say it on behalf of - Coalitions</a:t>
            </a:r>
          </a:p>
        </p:txBody>
      </p:sp>
      <p:sp>
        <p:nvSpPr>
          <p:cNvPr id="3" name="Content Placeholder 2"/>
          <p:cNvSpPr>
            <a:spLocks noGrp="1"/>
          </p:cNvSpPr>
          <p:nvPr>
            <p:ph idx="1"/>
          </p:nvPr>
        </p:nvSpPr>
        <p:spPr>
          <a:xfrm>
            <a:off x="457200" y="1268760"/>
            <a:ext cx="8229600" cy="5256584"/>
          </a:xfrm>
        </p:spPr>
        <p:txBody>
          <a:bodyPr>
            <a:normAutofit fontScale="85000" lnSpcReduction="10000"/>
          </a:bodyPr>
          <a:lstStyle/>
          <a:p>
            <a:r>
              <a:rPr lang="en-NZ" dirty="0"/>
              <a:t>Formal coalitions of business groups are useful to co-ordinate advocacy issues.</a:t>
            </a:r>
          </a:p>
          <a:p>
            <a:r>
              <a:rPr lang="en-NZ" dirty="0"/>
              <a:t>Coalitions can be on-going, formalised structures or created to deal with a single issue only.</a:t>
            </a:r>
          </a:p>
          <a:p>
            <a:r>
              <a:rPr lang="en-NZ" dirty="0"/>
              <a:t>Having a formalised coalition presupposes that the key principles espoused by the </a:t>
            </a:r>
            <a:r>
              <a:rPr lang="en-NZ" dirty="0" smtClean="0"/>
              <a:t>EBMO </a:t>
            </a:r>
            <a:r>
              <a:rPr lang="en-NZ" dirty="0"/>
              <a:t>are common to all organisations which makes acting in concert more effective.</a:t>
            </a:r>
          </a:p>
          <a:p>
            <a:r>
              <a:rPr lang="en-NZ" dirty="0"/>
              <a:t>All coalition partners must reach agreement on what is to be said, who is to say it, and where it is to be said.</a:t>
            </a:r>
          </a:p>
          <a:p>
            <a:r>
              <a:rPr lang="en-NZ" dirty="0"/>
              <a:t>Important that the business community does not give contradictory messages.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0994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28" y="76628"/>
            <a:ext cx="7886700" cy="994172"/>
          </a:xfrm>
        </p:spPr>
        <p:txBody>
          <a:bodyPr>
            <a:normAutofit/>
          </a:bodyPr>
          <a:lstStyle/>
          <a:p>
            <a:r>
              <a:rPr lang="en-NZ" sz="2250" b="0" dirty="0"/>
              <a:t>Someone to say it on behalf of – Large / Foreign-Owned Companies</a:t>
            </a:r>
          </a:p>
        </p:txBody>
      </p:sp>
      <p:sp>
        <p:nvSpPr>
          <p:cNvPr id="3" name="Content Placeholder 2"/>
          <p:cNvSpPr>
            <a:spLocks noGrp="1"/>
          </p:cNvSpPr>
          <p:nvPr>
            <p:ph idx="1"/>
          </p:nvPr>
        </p:nvSpPr>
        <p:spPr>
          <a:xfrm>
            <a:off x="421028" y="1074976"/>
            <a:ext cx="7931456" cy="3484214"/>
          </a:xfrm>
        </p:spPr>
        <p:txBody>
          <a:bodyPr>
            <a:noAutofit/>
          </a:bodyPr>
          <a:lstStyle/>
          <a:p>
            <a:r>
              <a:rPr lang="en-NZ" sz="2400" dirty="0"/>
              <a:t>Many large / foreign-owned companies do not see value in joining a </a:t>
            </a:r>
            <a:r>
              <a:rPr lang="en-NZ" sz="2400" dirty="0" smtClean="0"/>
              <a:t>EBMO </a:t>
            </a:r>
            <a:r>
              <a:rPr lang="en-NZ" sz="2400" dirty="0"/>
              <a:t>as they often have direct access to decision-makers so do not need a </a:t>
            </a:r>
            <a:r>
              <a:rPr lang="en-NZ" sz="2400" dirty="0" smtClean="0"/>
              <a:t>EBMO </a:t>
            </a:r>
            <a:r>
              <a:rPr lang="en-NZ" sz="2400" dirty="0"/>
              <a:t>to speak on their behalf.</a:t>
            </a:r>
          </a:p>
          <a:p>
            <a:r>
              <a:rPr lang="en-NZ" sz="2400" dirty="0"/>
              <a:t>Given their status, however, it is important that </a:t>
            </a:r>
            <a:r>
              <a:rPr lang="en-NZ" sz="2400" dirty="0" smtClean="0"/>
              <a:t>EBMOs </a:t>
            </a:r>
            <a:r>
              <a:rPr lang="en-NZ" sz="2400" dirty="0"/>
              <a:t>form a close relationship with such key players.</a:t>
            </a:r>
          </a:p>
          <a:p>
            <a:r>
              <a:rPr lang="en-NZ" sz="2400" dirty="0"/>
              <a:t>It is necessary to know where their interests diverge from the </a:t>
            </a:r>
            <a:r>
              <a:rPr lang="en-NZ" sz="2400" dirty="0" smtClean="0"/>
              <a:t>EBMO’s </a:t>
            </a:r>
            <a:r>
              <a:rPr lang="en-NZ" sz="2400" dirty="0"/>
              <a:t>position on behalf of its members so that discussions can be held to ensure no disadvantage occurs to other companies if concessions are granted.</a:t>
            </a:r>
          </a:p>
          <a:p>
            <a:r>
              <a:rPr lang="en-NZ" sz="2400" dirty="0"/>
              <a:t>Large / foreign-owned companies could be encouraged to join a national </a:t>
            </a:r>
            <a:r>
              <a:rPr lang="en-NZ" sz="2400" dirty="0" smtClean="0"/>
              <a:t>EBMO </a:t>
            </a:r>
            <a:r>
              <a:rPr lang="en-NZ" sz="2400" dirty="0"/>
              <a:t>as part of its corporate social responsibility programme.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42284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70806"/>
            <a:ext cx="7886700" cy="686444"/>
          </a:xfrm>
        </p:spPr>
        <p:txBody>
          <a:bodyPr>
            <a:normAutofit/>
          </a:bodyPr>
          <a:lstStyle/>
          <a:p>
            <a:r>
              <a:rPr lang="en-NZ" sz="2400" dirty="0"/>
              <a:t>Managing Conflict of Interest Among Members</a:t>
            </a:r>
          </a:p>
        </p:txBody>
      </p:sp>
      <p:sp>
        <p:nvSpPr>
          <p:cNvPr id="3" name="Content Placeholder 2"/>
          <p:cNvSpPr>
            <a:spLocks noGrp="1"/>
          </p:cNvSpPr>
          <p:nvPr>
            <p:ph idx="1"/>
          </p:nvPr>
        </p:nvSpPr>
        <p:spPr/>
        <p:txBody>
          <a:bodyPr>
            <a:normAutofit fontScale="92500" lnSpcReduction="20000"/>
          </a:bodyPr>
          <a:lstStyle/>
          <a:p>
            <a:r>
              <a:rPr lang="en-NZ" dirty="0"/>
              <a:t>The </a:t>
            </a:r>
            <a:r>
              <a:rPr lang="en-NZ" dirty="0" smtClean="0"/>
              <a:t>EBMO </a:t>
            </a:r>
            <a:r>
              <a:rPr lang="en-NZ" dirty="0"/>
              <a:t>must balance and attempt to reconcile differing interests to ensure the best possible result for all members.</a:t>
            </a:r>
          </a:p>
          <a:p>
            <a:r>
              <a:rPr lang="en-NZ" dirty="0"/>
              <a:t>Priority-defining documents (strategic plan and business agenda) are a defence against allegations of a </a:t>
            </a:r>
            <a:r>
              <a:rPr lang="en-NZ" dirty="0" smtClean="0"/>
              <a:t>EBMO </a:t>
            </a:r>
            <a:r>
              <a:rPr lang="en-NZ" dirty="0"/>
              <a:t>favouring one group or sector over another.</a:t>
            </a:r>
          </a:p>
          <a:p>
            <a:r>
              <a:rPr lang="en-NZ" dirty="0"/>
              <a:t>As advantages or disadvantages can occur over a period of time after implementation of a proposal, it is important to undertake continued evaluation of policy changes to report to members the long-term effect.</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1580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83840"/>
            <a:ext cx="7886700" cy="572254"/>
          </a:xfrm>
        </p:spPr>
        <p:txBody>
          <a:bodyPr>
            <a:normAutofit/>
          </a:bodyPr>
          <a:lstStyle/>
          <a:p>
            <a:r>
              <a:rPr lang="en-NZ" sz="2400" dirty="0"/>
              <a:t>Managing Conflict of Interest Among Members</a:t>
            </a:r>
          </a:p>
        </p:txBody>
      </p:sp>
      <p:sp>
        <p:nvSpPr>
          <p:cNvPr id="3" name="Content Placeholder 2"/>
          <p:cNvSpPr>
            <a:spLocks noGrp="1"/>
          </p:cNvSpPr>
          <p:nvPr>
            <p:ph idx="1"/>
          </p:nvPr>
        </p:nvSpPr>
        <p:spPr/>
        <p:txBody>
          <a:bodyPr>
            <a:normAutofit fontScale="92500" lnSpcReduction="20000"/>
          </a:bodyPr>
          <a:lstStyle/>
          <a:p>
            <a:r>
              <a:rPr lang="en-NZ" dirty="0"/>
              <a:t>The leadership of a </a:t>
            </a:r>
            <a:r>
              <a:rPr lang="en-NZ" dirty="0" smtClean="0"/>
              <a:t>EBMO </a:t>
            </a:r>
            <a:r>
              <a:rPr lang="en-NZ" dirty="0"/>
              <a:t>will have to manage differing views and expectations of members, proactively.</a:t>
            </a:r>
          </a:p>
          <a:p>
            <a:r>
              <a:rPr lang="en-NZ" dirty="0"/>
              <a:t>If a member cannot be influenced or persuaded to support the </a:t>
            </a:r>
            <a:r>
              <a:rPr lang="en-NZ" dirty="0" smtClean="0"/>
              <a:t>EBMO </a:t>
            </a:r>
            <a:r>
              <a:rPr lang="en-NZ" dirty="0"/>
              <a:t>position then every effort should be made so that open disagreement does not occur.</a:t>
            </a:r>
          </a:p>
          <a:p>
            <a:r>
              <a:rPr lang="en-NZ" dirty="0"/>
              <a:t>Having articulated policy principles ensures members will not be taken by surprise.</a:t>
            </a:r>
          </a:p>
          <a:p>
            <a:r>
              <a:rPr lang="en-NZ" dirty="0"/>
              <a:t>Keeping members involved in all phases of policy development is crucial to success.</a:t>
            </a:r>
          </a:p>
          <a:p>
            <a:pPr marL="0" indent="0">
              <a:buNone/>
            </a:pPr>
            <a:endParaRPr lang="en-NZ"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3176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0091"/>
            <a:ext cx="7886700" cy="591129"/>
          </a:xfrm>
        </p:spPr>
        <p:txBody>
          <a:bodyPr>
            <a:normAutofit/>
          </a:bodyPr>
          <a:lstStyle/>
          <a:p>
            <a:r>
              <a:rPr lang="en-NZ" sz="2400" dirty="0"/>
              <a:t>Somewhere to say it – “Soft” or “Hard” Advocacy</a:t>
            </a:r>
          </a:p>
        </p:txBody>
      </p:sp>
      <p:sp>
        <p:nvSpPr>
          <p:cNvPr id="3" name="Content Placeholder 2"/>
          <p:cNvSpPr>
            <a:spLocks noGrp="1"/>
          </p:cNvSpPr>
          <p:nvPr>
            <p:ph idx="1"/>
          </p:nvPr>
        </p:nvSpPr>
        <p:spPr>
          <a:xfrm>
            <a:off x="450454" y="1700808"/>
            <a:ext cx="8064896" cy="3456167"/>
          </a:xfrm>
        </p:spPr>
        <p:txBody>
          <a:bodyPr>
            <a:noAutofit/>
          </a:bodyPr>
          <a:lstStyle/>
          <a:p>
            <a:r>
              <a:rPr lang="en-NZ" sz="2000" dirty="0"/>
              <a:t>Lobbying, the more formal interface with Government, is just one part of advocacy.</a:t>
            </a:r>
          </a:p>
          <a:p>
            <a:r>
              <a:rPr lang="en-NZ" sz="2000" dirty="0"/>
              <a:t>Because lobbying is carried out in the public eye, it is often classified as “hard” whereas day-to-day activities of a </a:t>
            </a:r>
            <a:r>
              <a:rPr lang="en-NZ" sz="2000" dirty="0" smtClean="0"/>
              <a:t>EBMO </a:t>
            </a:r>
            <a:r>
              <a:rPr lang="en-NZ" sz="2000" dirty="0"/>
              <a:t>which more subtly persuade and influence are “soft”.</a:t>
            </a:r>
          </a:p>
          <a:p>
            <a:r>
              <a:rPr lang="en-NZ" sz="2000" dirty="0"/>
              <a:t>Deciding the place where advocacy will be carried out determines:</a:t>
            </a:r>
          </a:p>
          <a:p>
            <a:pPr lvl="1"/>
            <a:r>
              <a:rPr lang="en-NZ" sz="2000" dirty="0"/>
              <a:t>The appropriate message for the specific audience</a:t>
            </a:r>
          </a:p>
          <a:p>
            <a:pPr lvl="1"/>
            <a:r>
              <a:rPr lang="en-NZ" sz="2000" dirty="0"/>
              <a:t>The manner in which it is to be delivered</a:t>
            </a:r>
          </a:p>
          <a:p>
            <a:pPr lvl="1"/>
            <a:r>
              <a:rPr lang="en-NZ" sz="2000" dirty="0"/>
              <a:t>Who the best person or organisation to deliver the message is</a:t>
            </a:r>
          </a:p>
          <a:p>
            <a:pPr lvl="1"/>
            <a:r>
              <a:rPr lang="en-NZ" sz="2000" dirty="0"/>
              <a:t>In what order the different audiences will be approached</a:t>
            </a:r>
          </a:p>
          <a:p>
            <a:pPr lvl="1"/>
            <a:r>
              <a:rPr lang="en-NZ" sz="2000" dirty="0"/>
              <a:t>How much each segment will cost</a:t>
            </a:r>
          </a:p>
          <a:p>
            <a:pPr lvl="1"/>
            <a:endParaRPr lang="en-NZ" sz="2000"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31346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What are lobbying and advocacy</a:t>
            </a:r>
            <a:r>
              <a:rPr lang="es-PE" sz="2600" dirty="0"/>
              <a:t>?</a:t>
            </a:r>
          </a:p>
        </p:txBody>
      </p:sp>
      <p:sp>
        <p:nvSpPr>
          <p:cNvPr id="4" name="Rectángulo 3"/>
          <p:cNvSpPr/>
          <p:nvPr/>
        </p:nvSpPr>
        <p:spPr>
          <a:xfrm>
            <a:off x="1115616" y="1628800"/>
            <a:ext cx="3096344" cy="1728192"/>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Rectángulo 4"/>
          <p:cNvSpPr/>
          <p:nvPr/>
        </p:nvSpPr>
        <p:spPr>
          <a:xfrm>
            <a:off x="1258006" y="1488959"/>
            <a:ext cx="2811563" cy="200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n-GB" sz="1300" b="1" dirty="0">
                <a:solidFill>
                  <a:schemeClr val="bg1"/>
                </a:solidFill>
                <a:latin typeface="Arial" panose="020B0604020202020204" pitchFamily="34" charset="0"/>
                <a:cs typeface="Arial" panose="020B0604020202020204" pitchFamily="34" charset="0"/>
              </a:rPr>
              <a:t>“Actions by employers’ organisations designed to influence laws, regulations and the general attitude and approach of decision makers in socio-economic policy in favour of members”</a:t>
            </a:r>
          </a:p>
        </p:txBody>
      </p:sp>
      <p:sp>
        <p:nvSpPr>
          <p:cNvPr id="6" name="Flecha derecha 5"/>
          <p:cNvSpPr/>
          <p:nvPr/>
        </p:nvSpPr>
        <p:spPr>
          <a:xfrm>
            <a:off x="2377381" y="3653857"/>
            <a:ext cx="3384376" cy="2592288"/>
          </a:xfrm>
          <a:prstGeom prst="rightArrow">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 name="Text Box 4"/>
          <p:cNvSpPr txBox="1">
            <a:spLocks noChangeArrowheads="1"/>
          </p:cNvSpPr>
          <p:nvPr/>
        </p:nvSpPr>
        <p:spPr bwMode="auto">
          <a:xfrm>
            <a:off x="2555776" y="4336133"/>
            <a:ext cx="2303463" cy="1446550"/>
          </a:xfrm>
          <a:prstGeom prst="rect">
            <a:avLst/>
          </a:prstGeom>
          <a:noFill/>
          <a:ln>
            <a:noFill/>
          </a:ln>
          <a:effectLst/>
          <a:extLst/>
        </p:spPr>
        <p:txBody>
          <a:bodyPr>
            <a:spAutoFit/>
          </a:bodyPr>
          <a:lstStyle/>
          <a:p>
            <a:pPr>
              <a:defRPr/>
            </a:pPr>
            <a:r>
              <a:rPr lang="en-GB" sz="1400" b="1" dirty="0">
                <a:latin typeface="Arial" panose="020B0604020202020204" pitchFamily="34" charset="0"/>
                <a:cs typeface="Arial" panose="020B0604020202020204" pitchFamily="34" charset="0"/>
              </a:rPr>
              <a:t>      </a:t>
            </a:r>
            <a:r>
              <a:rPr lang="en-GB" sz="1400" b="1" dirty="0">
                <a:solidFill>
                  <a:schemeClr val="bg1"/>
                </a:solidFill>
                <a:latin typeface="Arial" panose="020B0604020202020204" pitchFamily="34" charset="0"/>
                <a:cs typeface="Arial" panose="020B0604020202020204" pitchFamily="34" charset="0"/>
              </a:rPr>
              <a:t>Advocacy</a:t>
            </a:r>
          </a:p>
          <a:p>
            <a:pPr>
              <a:defRPr/>
            </a:pPr>
            <a:r>
              <a:rPr lang="en-GB" sz="1400" b="1" dirty="0">
                <a:solidFill>
                  <a:schemeClr val="bg1"/>
                </a:solidFill>
                <a:latin typeface="Arial" panose="020B0604020202020204" pitchFamily="34" charset="0"/>
                <a:cs typeface="Arial" panose="020B0604020202020204" pitchFamily="34" charset="0"/>
              </a:rPr>
              <a:t>All activities aimed to influence attitudes and </a:t>
            </a:r>
          </a:p>
          <a:p>
            <a:pPr>
              <a:defRPr/>
            </a:pPr>
            <a:r>
              <a:rPr lang="en-GB" sz="1400" b="1" dirty="0">
                <a:solidFill>
                  <a:schemeClr val="bg1"/>
                </a:solidFill>
                <a:latin typeface="Arial" panose="020B0604020202020204" pitchFamily="34" charset="0"/>
                <a:cs typeface="Arial" panose="020B0604020202020204" pitchFamily="34" charset="0"/>
              </a:rPr>
              <a:t>policies … not only – or even – lobbying</a:t>
            </a:r>
          </a:p>
          <a:p>
            <a:pPr>
              <a:defRPr/>
            </a:pPr>
            <a:endParaRPr lang="en-GB" dirty="0">
              <a:effectLst>
                <a:outerShdw blurRad="38100" dist="38100" dir="2700000" algn="tl">
                  <a:srgbClr val="000000"/>
                </a:outerShdw>
              </a:effectLst>
              <a:cs typeface="+mn-cs"/>
            </a:endParaRPr>
          </a:p>
        </p:txBody>
      </p:sp>
      <p:sp>
        <p:nvSpPr>
          <p:cNvPr id="8" name="Rectángulo 7"/>
          <p:cNvSpPr/>
          <p:nvPr/>
        </p:nvSpPr>
        <p:spPr>
          <a:xfrm>
            <a:off x="5734135" y="1307361"/>
            <a:ext cx="3096344" cy="2160240"/>
          </a:xfrm>
          <a:prstGeom prst="rect">
            <a:avLst/>
          </a:prstGeom>
          <a:solidFill>
            <a:schemeClr val="accent4"/>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CuadroTexto 8"/>
          <p:cNvSpPr txBox="1"/>
          <p:nvPr/>
        </p:nvSpPr>
        <p:spPr>
          <a:xfrm>
            <a:off x="5728083" y="1470190"/>
            <a:ext cx="3024336" cy="2154436"/>
          </a:xfrm>
          <a:prstGeom prst="rect">
            <a:avLst/>
          </a:prstGeom>
          <a:noFill/>
        </p:spPr>
        <p:txBody>
          <a:bodyPr wrap="square" rtlCol="0">
            <a:spAutoFit/>
          </a:bodyPr>
          <a:lstStyle/>
          <a:p>
            <a:pPr algn="ctr">
              <a:defRPr/>
            </a:pPr>
            <a:r>
              <a:rPr lang="en-GB" sz="1600" dirty="0" smtClean="0">
                <a:solidFill>
                  <a:schemeClr val="bg1"/>
                </a:solidFill>
                <a:latin typeface="Arial" panose="020B0604020202020204" pitchFamily="34" charset="0"/>
                <a:cs typeface="Arial" panose="020B0604020202020204" pitchFamily="34" charset="0"/>
              </a:rPr>
              <a:t>Broad spectrum of persuasion   </a:t>
            </a:r>
          </a:p>
          <a:p>
            <a:pPr algn="ctr">
              <a:defRPr/>
            </a:pPr>
            <a:r>
              <a:rPr lang="en-GB" sz="1600" dirty="0" smtClean="0">
                <a:solidFill>
                  <a:schemeClr val="bg1"/>
                </a:solidFill>
                <a:latin typeface="Arial" panose="020B0604020202020204" pitchFamily="34" charset="0"/>
                <a:cs typeface="Arial" panose="020B0604020202020204" pitchFamily="34" charset="0"/>
              </a:rPr>
              <a:t>Techniques: </a:t>
            </a:r>
          </a:p>
          <a:p>
            <a:pPr algn="ctr">
              <a:buFont typeface="Arial" charset="0"/>
              <a:buChar char="•"/>
              <a:defRPr/>
            </a:pPr>
            <a:r>
              <a:rPr lang="en-GB" sz="1600" dirty="0" smtClean="0">
                <a:solidFill>
                  <a:schemeClr val="bg1"/>
                </a:solidFill>
                <a:latin typeface="Arial" panose="020B0604020202020204" pitchFamily="34" charset="0"/>
                <a:cs typeface="Arial" panose="020B0604020202020204" pitchFamily="34" charset="0"/>
              </a:rPr>
              <a:t>Direct and indirect</a:t>
            </a:r>
          </a:p>
          <a:p>
            <a:pPr algn="ctr">
              <a:buFont typeface="Arial" charset="0"/>
              <a:buChar char="•"/>
              <a:defRPr/>
            </a:pPr>
            <a:r>
              <a:rPr lang="en-GB" sz="1600" dirty="0" smtClean="0">
                <a:solidFill>
                  <a:schemeClr val="bg1"/>
                </a:solidFill>
                <a:latin typeface="Arial" panose="020B0604020202020204" pitchFamily="34" charset="0"/>
                <a:cs typeface="Arial" panose="020B0604020202020204" pitchFamily="34" charset="0"/>
              </a:rPr>
              <a:t>Private and public</a:t>
            </a:r>
          </a:p>
          <a:p>
            <a:pPr algn="ctr">
              <a:buFont typeface="Arial" charset="0"/>
              <a:buChar char="•"/>
              <a:defRPr/>
            </a:pPr>
            <a:r>
              <a:rPr lang="en-GB" sz="1600" dirty="0" smtClean="0">
                <a:solidFill>
                  <a:schemeClr val="bg1"/>
                </a:solidFill>
                <a:latin typeface="Arial" panose="020B0604020202020204" pitchFamily="34" charset="0"/>
                <a:cs typeface="Arial" panose="020B0604020202020204" pitchFamily="34" charset="0"/>
              </a:rPr>
              <a:t>Ongoing or campaign style</a:t>
            </a:r>
          </a:p>
          <a:p>
            <a:pPr algn="ctr">
              <a:buFont typeface="Arial" charset="0"/>
              <a:buChar char="•"/>
              <a:defRPr/>
            </a:pPr>
            <a:r>
              <a:rPr lang="en-GB" sz="1600" dirty="0" smtClean="0">
                <a:solidFill>
                  <a:schemeClr val="bg1"/>
                </a:solidFill>
                <a:latin typeface="Arial" panose="020B0604020202020204" pitchFamily="34" charset="0"/>
                <a:cs typeface="Arial" panose="020B0604020202020204" pitchFamily="34" charset="0"/>
              </a:rPr>
              <a:t>Part of marketing</a:t>
            </a:r>
          </a:p>
          <a:p>
            <a:pPr algn="ctr">
              <a:defRPr/>
            </a:pPr>
            <a:endParaRPr lang="en-GB" dirty="0">
              <a:effectLst>
                <a:outerShdw blurRad="38100" dist="38100" dir="2700000" algn="tl">
                  <a:srgbClr val="C0C0C0"/>
                </a:outerShdw>
              </a:effectLst>
            </a:endParaRPr>
          </a:p>
          <a:p>
            <a:pPr algn="ctr">
              <a:defRPr/>
            </a:pPr>
            <a:endParaRPr lang="en-GB" dirty="0">
              <a:effectLst>
                <a:outerShdw blurRad="38100" dist="38100" dir="2700000" algn="tl">
                  <a:srgbClr val="C0C0C0"/>
                </a:outerShdw>
              </a:effectLst>
            </a:endParaRPr>
          </a:p>
        </p:txBody>
      </p:sp>
      <p:sp>
        <p:nvSpPr>
          <p:cNvPr id="10" name="Flecha abajo 9"/>
          <p:cNvSpPr/>
          <p:nvPr/>
        </p:nvSpPr>
        <p:spPr>
          <a:xfrm>
            <a:off x="6661299" y="3653857"/>
            <a:ext cx="1584176" cy="1296144"/>
          </a:xfrm>
          <a:prstGeom prst="downArrow">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ext Box 8"/>
          <p:cNvSpPr txBox="1">
            <a:spLocks noChangeArrowheads="1"/>
          </p:cNvSpPr>
          <p:nvPr/>
        </p:nvSpPr>
        <p:spPr bwMode="auto">
          <a:xfrm>
            <a:off x="6192912" y="5181814"/>
            <a:ext cx="25209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2400" b="1" dirty="0">
                <a:solidFill>
                  <a:schemeClr val="accent1"/>
                </a:solidFill>
                <a:latin typeface="Arial" panose="020B0604020202020204" pitchFamily="34" charset="0"/>
                <a:cs typeface="Arial" panose="020B0604020202020204" pitchFamily="34" charset="0"/>
              </a:rPr>
              <a:t>At the core of organisational strategy</a:t>
            </a:r>
          </a:p>
        </p:txBody>
      </p:sp>
      <p:sp>
        <p:nvSpPr>
          <p:cNvPr id="12"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420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233104"/>
            <a:ext cx="7886700" cy="591129"/>
          </a:xfrm>
        </p:spPr>
        <p:txBody>
          <a:bodyPr/>
          <a:lstStyle/>
          <a:p>
            <a:r>
              <a:rPr lang="en-NZ" sz="2400" dirty="0"/>
              <a:t>Somewhere to say it – On-Going Discussions</a:t>
            </a:r>
          </a:p>
        </p:txBody>
      </p:sp>
      <p:sp>
        <p:nvSpPr>
          <p:cNvPr id="3" name="Content Placeholder 2"/>
          <p:cNvSpPr>
            <a:spLocks noGrp="1"/>
          </p:cNvSpPr>
          <p:nvPr>
            <p:ph idx="1"/>
          </p:nvPr>
        </p:nvSpPr>
        <p:spPr/>
        <p:txBody>
          <a:bodyPr>
            <a:normAutofit fontScale="92500"/>
          </a:bodyPr>
          <a:lstStyle/>
          <a:p>
            <a:r>
              <a:rPr lang="en-NZ" dirty="0" smtClean="0"/>
              <a:t>EBMOs </a:t>
            </a:r>
            <a:r>
              <a:rPr lang="en-NZ" dirty="0"/>
              <a:t>should meet regularly with decision-makers and establish open channels of communication and close working relations with government officials.</a:t>
            </a:r>
          </a:p>
          <a:p>
            <a:r>
              <a:rPr lang="en-NZ" dirty="0"/>
              <a:t>Such regular meetings help to sensitise decision-makers to business concerns. </a:t>
            </a:r>
          </a:p>
          <a:p>
            <a:r>
              <a:rPr lang="en-NZ" dirty="0"/>
              <a:t>In all dealings with members, all staff and elected officials of a </a:t>
            </a:r>
            <a:r>
              <a:rPr lang="en-NZ" dirty="0" smtClean="0"/>
              <a:t>EBMO </a:t>
            </a:r>
            <a:r>
              <a:rPr lang="en-NZ" dirty="0"/>
              <a:t>need to listen to concerns and report them back for inclusion in policy responses.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5209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337"/>
            <a:ext cx="7886700" cy="591129"/>
          </a:xfrm>
        </p:spPr>
        <p:txBody>
          <a:bodyPr/>
          <a:lstStyle/>
          <a:p>
            <a:r>
              <a:rPr lang="en-NZ" dirty="0"/>
              <a:t>Somewhere to say it – In-House</a:t>
            </a:r>
          </a:p>
        </p:txBody>
      </p:sp>
      <p:sp>
        <p:nvSpPr>
          <p:cNvPr id="3" name="Content Placeholder 2"/>
          <p:cNvSpPr>
            <a:spLocks noGrp="1"/>
          </p:cNvSpPr>
          <p:nvPr>
            <p:ph idx="1"/>
          </p:nvPr>
        </p:nvSpPr>
        <p:spPr/>
        <p:txBody>
          <a:bodyPr>
            <a:normAutofit fontScale="92500" lnSpcReduction="20000"/>
          </a:bodyPr>
          <a:lstStyle/>
          <a:p>
            <a:r>
              <a:rPr lang="en-NZ" dirty="0"/>
              <a:t>A </a:t>
            </a:r>
            <a:r>
              <a:rPr lang="en-NZ" dirty="0" smtClean="0"/>
              <a:t>EBMO’s </a:t>
            </a:r>
            <a:r>
              <a:rPr lang="en-NZ" dirty="0"/>
              <a:t>website is a key tool in advocacy as links to deeper analyses of an issue including research papers and comparisons with similar economies can be established.</a:t>
            </a:r>
          </a:p>
          <a:p>
            <a:r>
              <a:rPr lang="en-NZ" dirty="0"/>
              <a:t>Alerting members by email to new material posted on the website enables them to keep abreast of developments as well as raising profile of </a:t>
            </a:r>
            <a:r>
              <a:rPr lang="en-NZ" dirty="0" smtClean="0"/>
              <a:t>EBMO.</a:t>
            </a:r>
            <a:endParaRPr lang="en-NZ" dirty="0"/>
          </a:p>
          <a:p>
            <a:r>
              <a:rPr lang="en-NZ" dirty="0"/>
              <a:t>Regular meetings with HR or IR practitioners enables networking as well as enabling the </a:t>
            </a:r>
            <a:r>
              <a:rPr lang="en-NZ" dirty="0" smtClean="0"/>
              <a:t>EBMO </a:t>
            </a:r>
            <a:r>
              <a:rPr lang="en-NZ" dirty="0"/>
              <a:t>to be apprised of developing issues from a practical perspective.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88294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6312"/>
            <a:ext cx="7886700" cy="591129"/>
          </a:xfrm>
        </p:spPr>
        <p:txBody>
          <a:bodyPr/>
          <a:lstStyle/>
          <a:p>
            <a:r>
              <a:rPr lang="en-NZ" dirty="0"/>
              <a:t>Somewhere to say it – Use of Media</a:t>
            </a:r>
          </a:p>
        </p:txBody>
      </p:sp>
      <p:sp>
        <p:nvSpPr>
          <p:cNvPr id="3" name="Content Placeholder 2"/>
          <p:cNvSpPr>
            <a:spLocks noGrp="1"/>
          </p:cNvSpPr>
          <p:nvPr>
            <p:ph idx="1"/>
          </p:nvPr>
        </p:nvSpPr>
        <p:spPr>
          <a:xfrm>
            <a:off x="457200" y="1268760"/>
            <a:ext cx="8229600" cy="5328592"/>
          </a:xfrm>
        </p:spPr>
        <p:txBody>
          <a:bodyPr>
            <a:normAutofit fontScale="77500" lnSpcReduction="20000"/>
          </a:bodyPr>
          <a:lstStyle/>
          <a:p>
            <a:r>
              <a:rPr lang="en-NZ" dirty="0"/>
              <a:t>The media are a key tool to influence public opinion and persuade the general public that the concerns of the business community are important.</a:t>
            </a:r>
          </a:p>
          <a:p>
            <a:r>
              <a:rPr lang="en-NZ" dirty="0"/>
              <a:t>Too often the only time a </a:t>
            </a:r>
            <a:r>
              <a:rPr lang="en-NZ" dirty="0" smtClean="0"/>
              <a:t>EBMO </a:t>
            </a:r>
            <a:r>
              <a:rPr lang="en-NZ" dirty="0"/>
              <a:t>is reported in the media is when it is objecting to a government proposal.</a:t>
            </a:r>
          </a:p>
          <a:p>
            <a:r>
              <a:rPr lang="en-NZ" dirty="0"/>
              <a:t>Regular meetings with newspaper editors, television news producers and building contacts with reporters are important as are regular radio / television / newspaper slots to set out the business message.</a:t>
            </a:r>
          </a:p>
          <a:p>
            <a:r>
              <a:rPr lang="en-NZ" dirty="0"/>
              <a:t>Social media plays a key role in disseminating key messages</a:t>
            </a:r>
          </a:p>
          <a:p>
            <a:r>
              <a:rPr lang="en-NZ" dirty="0"/>
              <a:t>See the ACT/EMP ITC-ILO Guide: </a:t>
            </a:r>
            <a:r>
              <a:rPr lang="en-NZ" i="1" dirty="0"/>
              <a:t>Making sense of social media – a practical guide for Employers’ Organisations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40450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03" y="188640"/>
            <a:ext cx="7886700" cy="591129"/>
          </a:xfrm>
        </p:spPr>
        <p:txBody>
          <a:bodyPr/>
          <a:lstStyle/>
          <a:p>
            <a:r>
              <a:rPr lang="en-NZ" dirty="0"/>
              <a:t>Somewhere to say it – Specific </a:t>
            </a:r>
            <a:r>
              <a:rPr lang="en-NZ" dirty="0" smtClean="0"/>
              <a:t>Issue</a:t>
            </a:r>
            <a:endParaRPr lang="en-NZ" dirty="0"/>
          </a:p>
        </p:txBody>
      </p:sp>
      <p:sp>
        <p:nvSpPr>
          <p:cNvPr id="3" name="Content Placeholder 2"/>
          <p:cNvSpPr>
            <a:spLocks noGrp="1"/>
          </p:cNvSpPr>
          <p:nvPr>
            <p:ph idx="1"/>
          </p:nvPr>
        </p:nvSpPr>
        <p:spPr>
          <a:xfrm>
            <a:off x="683568" y="1412776"/>
            <a:ext cx="7886700" cy="4468930"/>
          </a:xfrm>
        </p:spPr>
        <p:txBody>
          <a:bodyPr>
            <a:normAutofit fontScale="77500" lnSpcReduction="20000"/>
          </a:bodyPr>
          <a:lstStyle/>
          <a:p>
            <a:r>
              <a:rPr lang="en-NZ" dirty="0"/>
              <a:t>All elements of advocacy lead into the Intervention Framework.</a:t>
            </a:r>
          </a:p>
          <a:p>
            <a:r>
              <a:rPr lang="en-NZ" dirty="0"/>
              <a:t>It should stipulate where the different phases of advocacy are to be carried out and who the various audiences are.</a:t>
            </a:r>
          </a:p>
          <a:p>
            <a:r>
              <a:rPr lang="en-NZ" dirty="0"/>
              <a:t>It should also identify key messages and what is required to support those messages.</a:t>
            </a:r>
          </a:p>
          <a:p>
            <a:r>
              <a:rPr lang="en-NZ" dirty="0"/>
              <a:t>Key messages will also determine whether a “soft” or “hard” approach is better.</a:t>
            </a:r>
          </a:p>
          <a:p>
            <a:r>
              <a:rPr lang="en-NZ" dirty="0"/>
              <a:t>If all positions are based on policy principles supported by compelling arguments backed by research, then a “hard” approach will be accepted as the </a:t>
            </a:r>
            <a:r>
              <a:rPr lang="en-NZ" dirty="0" smtClean="0"/>
              <a:t>EBMO </a:t>
            </a:r>
            <a:r>
              <a:rPr lang="en-NZ" dirty="0"/>
              <a:t>acting purposefully for its members.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4815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496"/>
            <a:ext cx="7886700" cy="591129"/>
          </a:xfrm>
        </p:spPr>
        <p:txBody>
          <a:bodyPr/>
          <a:lstStyle/>
          <a:p>
            <a:r>
              <a:rPr lang="en-NZ" sz="2400" dirty="0"/>
              <a:t>Somewhere to say it – Costs of Advocacy</a:t>
            </a:r>
          </a:p>
        </p:txBody>
      </p:sp>
      <p:sp>
        <p:nvSpPr>
          <p:cNvPr id="3" name="Content Placeholder 2"/>
          <p:cNvSpPr>
            <a:spLocks noGrp="1"/>
          </p:cNvSpPr>
          <p:nvPr>
            <p:ph idx="1"/>
          </p:nvPr>
        </p:nvSpPr>
        <p:spPr/>
        <p:txBody>
          <a:bodyPr>
            <a:normAutofit fontScale="92500" lnSpcReduction="20000"/>
          </a:bodyPr>
          <a:lstStyle/>
          <a:p>
            <a:r>
              <a:rPr lang="en-NZ" dirty="0"/>
              <a:t>Because of dynamic nature of advocacy, difficult to provide exact budget.</a:t>
            </a:r>
          </a:p>
          <a:p>
            <a:r>
              <a:rPr lang="en-NZ" dirty="0"/>
              <a:t>Driven to large extent by where the message will be given.</a:t>
            </a:r>
          </a:p>
          <a:p>
            <a:r>
              <a:rPr lang="en-NZ" dirty="0"/>
              <a:t>The importance of the issue will usually determine how much will be spent.</a:t>
            </a:r>
          </a:p>
          <a:p>
            <a:r>
              <a:rPr lang="en-NZ" dirty="0"/>
              <a:t>Headings of costs include:</a:t>
            </a:r>
          </a:p>
          <a:p>
            <a:pPr lvl="1"/>
            <a:r>
              <a:rPr lang="en-NZ" dirty="0"/>
              <a:t>Personnel expenses </a:t>
            </a:r>
            <a:r>
              <a:rPr lang="en-NZ" dirty="0" smtClean="0"/>
              <a:t>(EBMO </a:t>
            </a:r>
            <a:r>
              <a:rPr lang="en-NZ" dirty="0"/>
              <a:t>staff, consultants)</a:t>
            </a:r>
          </a:p>
          <a:p>
            <a:pPr lvl="1"/>
            <a:r>
              <a:rPr lang="en-NZ" dirty="0"/>
              <a:t>Data expenses (purchase of data, analysis)</a:t>
            </a:r>
          </a:p>
          <a:p>
            <a:pPr lvl="1"/>
            <a:r>
              <a:rPr lang="en-NZ" dirty="0"/>
              <a:t>Meetings and consultations (venues, catering, transport)</a:t>
            </a:r>
          </a:p>
          <a:p>
            <a:pPr lvl="1"/>
            <a:r>
              <a:rPr lang="en-NZ" dirty="0"/>
              <a:t>Reports (writing, printing, distribution)</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6262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9728"/>
            <a:ext cx="7886700" cy="591129"/>
          </a:xfrm>
        </p:spPr>
        <p:txBody>
          <a:bodyPr/>
          <a:lstStyle/>
          <a:p>
            <a:r>
              <a:rPr lang="en-NZ" dirty="0"/>
              <a:t>Somewhere to say it – Costs of Advocacy</a:t>
            </a:r>
          </a:p>
        </p:txBody>
      </p:sp>
      <p:sp>
        <p:nvSpPr>
          <p:cNvPr id="3" name="Content Placeholder 2"/>
          <p:cNvSpPr>
            <a:spLocks noGrp="1"/>
          </p:cNvSpPr>
          <p:nvPr>
            <p:ph idx="1"/>
          </p:nvPr>
        </p:nvSpPr>
        <p:spPr/>
        <p:txBody>
          <a:bodyPr>
            <a:normAutofit fontScale="92500" lnSpcReduction="20000"/>
          </a:bodyPr>
          <a:lstStyle/>
          <a:p>
            <a:r>
              <a:rPr lang="en-NZ" dirty="0"/>
              <a:t>Having an indication of costs means the following can be addressed:</a:t>
            </a:r>
          </a:p>
          <a:p>
            <a:r>
              <a:rPr lang="en-NZ" dirty="0"/>
              <a:t>What is possible in terms of the </a:t>
            </a:r>
            <a:r>
              <a:rPr lang="en-NZ" dirty="0" smtClean="0"/>
              <a:t>EBMO’s </a:t>
            </a:r>
            <a:r>
              <a:rPr lang="en-NZ" dirty="0"/>
              <a:t>resource base – both human and financial?</a:t>
            </a:r>
          </a:p>
          <a:p>
            <a:r>
              <a:rPr lang="en-NZ" dirty="0"/>
              <a:t>Is the issue important enough that it could garner additional resources from members / other sources?</a:t>
            </a:r>
          </a:p>
          <a:p>
            <a:r>
              <a:rPr lang="en-NZ" dirty="0"/>
              <a:t>How could partnerships reduce the </a:t>
            </a:r>
            <a:r>
              <a:rPr lang="en-NZ" dirty="0" smtClean="0"/>
              <a:t>EBMO’s </a:t>
            </a:r>
            <a:r>
              <a:rPr lang="en-NZ" dirty="0"/>
              <a:t>costs?</a:t>
            </a:r>
          </a:p>
          <a:p>
            <a:r>
              <a:rPr lang="en-NZ" dirty="0"/>
              <a:t>Can particular member companies take the lead on a given issue and bear part of the costs?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46988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840"/>
            <a:ext cx="7886700" cy="591129"/>
          </a:xfrm>
        </p:spPr>
        <p:txBody>
          <a:bodyPr/>
          <a:lstStyle/>
          <a:p>
            <a:r>
              <a:rPr lang="en-NZ" dirty="0"/>
              <a:t>Conclusion </a:t>
            </a:r>
          </a:p>
        </p:txBody>
      </p:sp>
      <p:sp>
        <p:nvSpPr>
          <p:cNvPr id="3" name="Content Placeholder 2"/>
          <p:cNvSpPr>
            <a:spLocks noGrp="1"/>
          </p:cNvSpPr>
          <p:nvPr>
            <p:ph idx="1"/>
          </p:nvPr>
        </p:nvSpPr>
        <p:spPr/>
        <p:txBody>
          <a:bodyPr>
            <a:normAutofit fontScale="92500" lnSpcReduction="20000"/>
          </a:bodyPr>
          <a:lstStyle/>
          <a:p>
            <a:r>
              <a:rPr lang="en-NZ" dirty="0"/>
              <a:t>Advocacy begins with a problem or perception that there is a better alternative to a current condition.</a:t>
            </a:r>
          </a:p>
          <a:p>
            <a:r>
              <a:rPr lang="en-NZ" dirty="0"/>
              <a:t>Advocacy seeks to resolve that problem or implement the selected alternative.</a:t>
            </a:r>
          </a:p>
          <a:p>
            <a:r>
              <a:rPr lang="en-NZ" dirty="0"/>
              <a:t>There are no strict rules for advocacy.</a:t>
            </a:r>
          </a:p>
          <a:p>
            <a:r>
              <a:rPr lang="en-NZ" dirty="0"/>
              <a:t>Approaches must be culturally, socially and politically specific to each country and each </a:t>
            </a:r>
            <a:r>
              <a:rPr lang="en-NZ" dirty="0" smtClean="0"/>
              <a:t>EBMO.</a:t>
            </a:r>
            <a:endParaRPr lang="en-NZ" dirty="0"/>
          </a:p>
          <a:p>
            <a:r>
              <a:rPr lang="en-NZ" dirty="0"/>
              <a:t>MUST be based on policy positions developed with input from all members and backed by robust research.</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77200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a:r>
              <a:rPr lang="en-US" b="1" baseline="30000" dirty="0" smtClean="0"/>
              <a:t>For further information, please contact:</a:t>
            </a:r>
            <a:br>
              <a:rPr lang="en-US" b="1" baseline="30000" dirty="0" smtClean="0"/>
            </a:br>
            <a:endParaRPr lang="en-US" baseline="30000" dirty="0" smtClean="0"/>
          </a:p>
          <a:p>
            <a:pPr algn="ctr"/>
            <a:r>
              <a:rPr lang="en-US" baseline="30000" dirty="0" smtClean="0"/>
              <a:t>Programme </a:t>
            </a:r>
            <a:r>
              <a:rPr lang="en-US" baseline="30000" dirty="0"/>
              <a:t>for Employers’ Activities</a:t>
            </a:r>
          </a:p>
          <a:p>
            <a:pPr algn="ctr"/>
            <a:r>
              <a:rPr lang="en-US" baseline="30000" dirty="0"/>
              <a:t>E-mail: actempturin@itcilo.org</a:t>
            </a:r>
          </a:p>
          <a:p>
            <a:pPr algn="ctr"/>
            <a:r>
              <a:rPr lang="en-US" baseline="30000" dirty="0"/>
              <a:t>Phone: +39 011 693 6590</a:t>
            </a:r>
          </a:p>
          <a:p>
            <a:pPr algn="ctr"/>
            <a:r>
              <a:rPr lang="en-US" baseline="30000" dirty="0"/>
              <a:t>http://lempnet.itcilo.org</a:t>
            </a:r>
          </a:p>
          <a:p>
            <a:pPr algn="ctr"/>
            <a:endParaRPr lang="en-GB" dirty="0"/>
          </a:p>
        </p:txBody>
      </p:sp>
      <p:sp>
        <p:nvSpPr>
          <p:cNvPr id="8" name="TextBox 7"/>
          <p:cNvSpPr txBox="1"/>
          <p:nvPr/>
        </p:nvSpPr>
        <p:spPr>
          <a:xfrm>
            <a:off x="1403648" y="3645024"/>
            <a:ext cx="6761354" cy="1231106"/>
          </a:xfrm>
          <a:prstGeom prst="rect">
            <a:avLst/>
          </a:prstGeom>
          <a:noFill/>
        </p:spPr>
        <p:txBody>
          <a:bodyPr wrap="square" rtlCol="0">
            <a:spAutoFit/>
          </a:bodyPr>
          <a:lstStyle/>
          <a:p>
            <a:pPr algn="ctr"/>
            <a:r>
              <a:rPr lang="en-US" sz="2800" i="1" baseline="30000" dirty="0"/>
              <a:t>We are a </a:t>
            </a:r>
            <a:r>
              <a:rPr lang="en-US" sz="2800" b="1" i="1" baseline="30000" dirty="0"/>
              <a:t>solid</a:t>
            </a:r>
            <a:r>
              <a:rPr lang="en-US" sz="2800" i="1" baseline="30000" dirty="0"/>
              <a:t> and </a:t>
            </a:r>
            <a:r>
              <a:rPr lang="en-US" sz="2800" b="1" i="1" baseline="30000" dirty="0"/>
              <a:t>reliable</a:t>
            </a:r>
            <a:r>
              <a:rPr lang="en-US" sz="2800" i="1" baseline="30000" dirty="0"/>
              <a:t> partner in the delivery of training for </a:t>
            </a:r>
            <a:br>
              <a:rPr lang="en-US" sz="2800" i="1" baseline="30000" dirty="0"/>
            </a:br>
            <a:r>
              <a:rPr lang="en-US" sz="2800" i="1" baseline="30000" dirty="0"/>
              <a:t>Business Member Organizations and we look forward to assist you</a:t>
            </a:r>
            <a:br>
              <a:rPr lang="en-US" sz="2800" i="1" baseline="30000" dirty="0"/>
            </a:br>
            <a:r>
              <a:rPr lang="en-US" sz="2800" i="1" baseline="30000" dirty="0"/>
              <a:t>in the implementation of your training needs</a:t>
            </a:r>
          </a:p>
          <a:p>
            <a:pPr algn="ctr"/>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1800" dirty="0" smtClean="0"/>
              <a:t>Lobbying and advocacy in the context of Employers Organizations</a:t>
            </a:r>
            <a:endParaRPr lang="es-PE" sz="1800" dirty="0"/>
          </a:p>
        </p:txBody>
      </p:sp>
      <p:sp>
        <p:nvSpPr>
          <p:cNvPr id="4" name="Rectangle 3"/>
          <p:cNvSpPr>
            <a:spLocks noGrp="1" noChangeArrowheads="1"/>
          </p:cNvSpPr>
          <p:nvPr>
            <p:ph sz="quarter" idx="4294967295"/>
          </p:nvPr>
        </p:nvSpPr>
        <p:spPr>
          <a:xfrm>
            <a:off x="421196" y="1105279"/>
            <a:ext cx="8229600" cy="720725"/>
          </a:xfrm>
        </p:spPr>
        <p:txBody>
          <a:bodyPr>
            <a:normAutofit/>
          </a:bodyPr>
          <a:lstStyle/>
          <a:p>
            <a:pPr marL="0" indent="0" algn="ctr" eaLnBrk="1" hangingPunct="1">
              <a:buFont typeface="Wingdings" pitchFamily="2" charset="2"/>
              <a:buNone/>
            </a:pPr>
            <a:r>
              <a:rPr lang="en-GB" sz="1600" b="1" dirty="0" smtClean="0">
                <a:solidFill>
                  <a:schemeClr val="accent2"/>
                </a:solidFill>
                <a:cs typeface="Arial" charset="0"/>
              </a:rPr>
              <a:t>Most EBMOs* have advocacy or lobbying in their vision and /or mission statements</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411090"/>
            <a:ext cx="2259734" cy="817214"/>
          </a:xfrm>
          <a:prstGeom prst="rect">
            <a:avLst/>
          </a:prstGeom>
        </p:spPr>
      </p:pic>
      <p:sp>
        <p:nvSpPr>
          <p:cNvPr id="8" name="CuadroTexto 7"/>
          <p:cNvSpPr txBox="1"/>
          <p:nvPr/>
        </p:nvSpPr>
        <p:spPr>
          <a:xfrm>
            <a:off x="251520" y="3847130"/>
            <a:ext cx="4176712" cy="1015663"/>
          </a:xfrm>
          <a:prstGeom prst="rect">
            <a:avLst/>
          </a:prstGeom>
          <a:solidFill>
            <a:schemeClr val="bg1"/>
          </a:solidFill>
        </p:spPr>
        <p:txBody>
          <a:bodyPr wrap="square" rtlCol="0">
            <a:spAutoFit/>
          </a:bodyPr>
          <a:lstStyle/>
          <a:p>
            <a:r>
              <a:rPr lang="en-US" sz="1200" b="1" dirty="0">
                <a:solidFill>
                  <a:schemeClr val="accent4">
                    <a:lumMod val="25000"/>
                  </a:schemeClr>
                </a:solidFill>
                <a:latin typeface="Arial" panose="020B0604020202020204" pitchFamily="34" charset="0"/>
                <a:cs typeface="Arial" panose="020B0604020202020204" pitchFamily="34" charset="0"/>
              </a:rPr>
              <a:t>IBEC promotes the interests of business and employers in Ireland by working to foster the continuing development of a competitive environment that encourages sustainable growth, and within which both enterprise and people can flourish.</a:t>
            </a:r>
            <a:endParaRPr lang="es-PE" sz="1200" b="1" dirty="0">
              <a:solidFill>
                <a:schemeClr val="accent4">
                  <a:lumMod val="25000"/>
                </a:schemeClr>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4"/>
          <a:srcRect l="5172" t="17818" r="78225" b="69687"/>
          <a:stretch/>
        </p:blipFill>
        <p:spPr>
          <a:xfrm>
            <a:off x="5111533" y="3847130"/>
            <a:ext cx="2160241" cy="913993"/>
          </a:xfrm>
          <a:prstGeom prst="rect">
            <a:avLst/>
          </a:prstGeom>
        </p:spPr>
      </p:pic>
      <p:pic>
        <p:nvPicPr>
          <p:cNvPr id="10" name="Picture 7" descr="EF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338" y="5569945"/>
            <a:ext cx="26558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4213835" y="2424186"/>
            <a:ext cx="4211391" cy="830997"/>
          </a:xfrm>
          <a:prstGeom prst="rect">
            <a:avLst/>
          </a:prstGeom>
          <a:solidFill>
            <a:srgbClr val="70AD47">
              <a:lumMod val="40000"/>
              <a:lumOff val="60000"/>
            </a:srgbClr>
          </a:solidFill>
        </p:spPr>
        <p:txBody>
          <a:bodyPr wrap="square" rtlCol="0">
            <a:spAutoFit/>
          </a:bodyPr>
          <a:lstStyle/>
          <a:p>
            <a:pPr algn="just"/>
            <a:r>
              <a:rPr lang="en-US" sz="1200" b="1" dirty="0">
                <a:solidFill>
                  <a:schemeClr val="tx1">
                    <a:lumMod val="10000"/>
                  </a:schemeClr>
                </a:solidFill>
                <a:latin typeface="Arial" panose="020B0604020202020204" pitchFamily="34" charset="0"/>
                <a:cs typeface="Arial" panose="020B0604020202020204" pitchFamily="34" charset="0"/>
              </a:rPr>
              <a:t>To remain the premiere employers Organization in the region, by continuously providing valuable services to our members, thereby assisting them in achieving global competitiveness.</a:t>
            </a:r>
            <a:endParaRPr lang="es-PE" sz="1200" b="1" dirty="0">
              <a:solidFill>
                <a:schemeClr val="tx1">
                  <a:lumMod val="10000"/>
                </a:schemeClr>
              </a:solidFill>
              <a:latin typeface="Arial" panose="020B0604020202020204" pitchFamily="34" charset="0"/>
              <a:cs typeface="Arial" panose="020B0604020202020204" pitchFamily="34" charset="0"/>
            </a:endParaRPr>
          </a:p>
        </p:txBody>
      </p:sp>
      <p:sp>
        <p:nvSpPr>
          <p:cNvPr id="13" name="Text Box 12"/>
          <p:cNvSpPr txBox="1">
            <a:spLocks noChangeArrowheads="1"/>
          </p:cNvSpPr>
          <p:nvPr/>
        </p:nvSpPr>
        <p:spPr bwMode="auto">
          <a:xfrm>
            <a:off x="963243" y="5292805"/>
            <a:ext cx="4248150" cy="1031051"/>
          </a:xfrm>
          <a:prstGeom prst="rect">
            <a:avLst/>
          </a:prstGeom>
          <a:solidFill>
            <a:srgbClr val="5B9BD5">
              <a:lumMod val="40000"/>
              <a:lumOff val="60000"/>
            </a:srgbClr>
          </a:solidFill>
          <a:ln>
            <a:noFill/>
          </a:ln>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a:defRPr/>
            </a:pPr>
            <a:endParaRPr lang="en-GB" sz="500" dirty="0">
              <a:solidFill>
                <a:schemeClr val="bg1"/>
              </a:solidFill>
              <a:effectLst>
                <a:outerShdw blurRad="38100" dist="38100" dir="2700000" algn="tl">
                  <a:srgbClr val="C0C0C0"/>
                </a:outerShdw>
              </a:effectLst>
              <a:latin typeface="Verdana" pitchFamily="34" charset="0"/>
            </a:endParaRPr>
          </a:p>
          <a:p>
            <a:pPr>
              <a:defRPr/>
            </a:pPr>
            <a:r>
              <a:rPr lang="en-GB" sz="1400" b="1" dirty="0">
                <a:solidFill>
                  <a:schemeClr val="accent4">
                    <a:lumMod val="50000"/>
                  </a:schemeClr>
                </a:solidFill>
                <a:latin typeface="Arial" panose="020B0604020202020204" pitchFamily="34" charset="0"/>
                <a:cs typeface="Arial" panose="020B0604020202020204" pitchFamily="34" charset="0"/>
              </a:rPr>
              <a:t>… to encourage workers, their organizations and the Government to co-operate with business for the attainment of the following objectives ….</a:t>
            </a:r>
          </a:p>
        </p:txBody>
      </p:sp>
      <p:sp>
        <p:nvSpPr>
          <p:cNvPr id="11" name="object 20"/>
          <p:cNvSpPr>
            <a:spLocks noChangeArrowheads="1"/>
          </p:cNvSpPr>
          <p:nvPr/>
        </p:nvSpPr>
        <p:spPr bwMode="auto">
          <a:xfrm>
            <a:off x="8388424" y="6082637"/>
            <a:ext cx="636588" cy="762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14" name="CuadroTexto 13"/>
          <p:cNvSpPr txBox="1"/>
          <p:nvPr/>
        </p:nvSpPr>
        <p:spPr>
          <a:xfrm>
            <a:off x="5012324" y="2083611"/>
            <a:ext cx="2614411" cy="369332"/>
          </a:xfrm>
          <a:prstGeom prst="rect">
            <a:avLst/>
          </a:prstGeom>
          <a:solidFill>
            <a:srgbClr val="70AD47">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smtClean="0">
                <a:ln>
                  <a:noFill/>
                </a:ln>
                <a:solidFill>
                  <a:srgbClr val="70AD47">
                    <a:lumMod val="50000"/>
                  </a:srgbClr>
                </a:solidFill>
                <a:effectLst/>
                <a:uLnTx/>
                <a:uFillTx/>
              </a:rPr>
              <a:t>Mission Statement</a:t>
            </a:r>
          </a:p>
        </p:txBody>
      </p:sp>
      <p:sp>
        <p:nvSpPr>
          <p:cNvPr id="3" name="TextBox 2"/>
          <p:cNvSpPr txBox="1"/>
          <p:nvPr/>
        </p:nvSpPr>
        <p:spPr>
          <a:xfrm>
            <a:off x="107504" y="6488668"/>
            <a:ext cx="6912470" cy="338554"/>
          </a:xfrm>
          <a:prstGeom prst="rect">
            <a:avLst/>
          </a:prstGeom>
          <a:noFill/>
        </p:spPr>
        <p:txBody>
          <a:bodyPr wrap="none" rtlCol="0">
            <a:spAutoFit/>
          </a:bodyPr>
          <a:lstStyle/>
          <a:p>
            <a:r>
              <a:rPr lang="en-GB" sz="1600" b="1" i="1" dirty="0" smtClean="0">
                <a:solidFill>
                  <a:schemeClr val="accent2"/>
                </a:solidFill>
                <a:latin typeface="Arial" pitchFamily="34" charset="0"/>
                <a:cs typeface="Arial" charset="0"/>
              </a:rPr>
              <a:t>*EBMOs </a:t>
            </a:r>
            <a:r>
              <a:rPr lang="en-GB" sz="1600" b="1" i="1" dirty="0">
                <a:solidFill>
                  <a:schemeClr val="accent2"/>
                </a:solidFill>
                <a:latin typeface="Arial" pitchFamily="34" charset="0"/>
                <a:cs typeface="Arial" charset="0"/>
              </a:rPr>
              <a:t>stands for Employers and Business Member organizations</a:t>
            </a:r>
          </a:p>
        </p:txBody>
      </p:sp>
    </p:spTree>
    <p:extLst>
      <p:ext uri="{BB962C8B-B14F-4D97-AF65-F5344CB8AC3E}">
        <p14:creationId xmlns:p14="http://schemas.microsoft.com/office/powerpoint/2010/main" val="3497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9" y="260648"/>
            <a:ext cx="6333878" cy="504056"/>
          </a:xfrm>
        </p:spPr>
        <p:txBody>
          <a:bodyPr/>
          <a:lstStyle/>
          <a:p>
            <a:r>
              <a:rPr lang="es-PE" sz="2000" dirty="0" smtClean="0"/>
              <a:t>Lobbying and advocacy in Latin American </a:t>
            </a:r>
            <a:r>
              <a:rPr lang="es-PE" sz="2000" dirty="0" err="1" smtClean="0"/>
              <a:t>EBMOs</a:t>
            </a:r>
            <a:endParaRPr lang="es-PE" sz="2000" dirty="0"/>
          </a:p>
        </p:txBody>
      </p:sp>
      <p:pic>
        <p:nvPicPr>
          <p:cNvPr id="5" name="Imagen 4"/>
          <p:cNvPicPr>
            <a:picLocks noChangeAspect="1"/>
          </p:cNvPicPr>
          <p:nvPr/>
        </p:nvPicPr>
        <p:blipFill rotWithShape="1">
          <a:blip r:embed="rId3"/>
          <a:srcRect l="52938" t="24099" r="26454" b="60223"/>
          <a:stretch/>
        </p:blipFill>
        <p:spPr>
          <a:xfrm>
            <a:off x="6012160" y="1556791"/>
            <a:ext cx="2088232" cy="864097"/>
          </a:xfrm>
          <a:prstGeom prst="rect">
            <a:avLst/>
          </a:prstGeom>
        </p:spPr>
      </p:pic>
      <p:pic>
        <p:nvPicPr>
          <p:cNvPr id="7" name="Imagen 6"/>
          <p:cNvPicPr>
            <a:picLocks noChangeAspect="1"/>
          </p:cNvPicPr>
          <p:nvPr/>
        </p:nvPicPr>
        <p:blipFill rotWithShape="1">
          <a:blip r:embed="rId4"/>
          <a:srcRect l="7553" t="16589" r="77238" b="66103"/>
          <a:stretch/>
        </p:blipFill>
        <p:spPr>
          <a:xfrm>
            <a:off x="764900" y="3301289"/>
            <a:ext cx="1565527" cy="1140878"/>
          </a:xfrm>
          <a:prstGeom prst="rect">
            <a:avLst/>
          </a:prstGeom>
        </p:spPr>
      </p:pic>
      <p:pic>
        <p:nvPicPr>
          <p:cNvPr id="9" name="Imagen 8"/>
          <p:cNvPicPr>
            <a:picLocks noChangeAspect="1"/>
          </p:cNvPicPr>
          <p:nvPr/>
        </p:nvPicPr>
        <p:blipFill rotWithShape="1">
          <a:blip r:embed="rId5"/>
          <a:srcRect l="15735" t="11147" r="74530" b="70382"/>
          <a:stretch/>
        </p:blipFill>
        <p:spPr>
          <a:xfrm>
            <a:off x="6375025" y="4933040"/>
            <a:ext cx="1362502" cy="1351128"/>
          </a:xfrm>
          <a:prstGeom prst="rect">
            <a:avLst/>
          </a:prstGeom>
        </p:spPr>
      </p:pic>
      <p:sp>
        <p:nvSpPr>
          <p:cNvPr id="10" name="CuadroTexto 9"/>
          <p:cNvSpPr txBox="1"/>
          <p:nvPr/>
        </p:nvSpPr>
        <p:spPr>
          <a:xfrm>
            <a:off x="531591" y="1427304"/>
            <a:ext cx="4771030" cy="1200329"/>
          </a:xfrm>
          <a:prstGeom prst="rect">
            <a:avLst/>
          </a:prstGeom>
          <a:solidFill>
            <a:srgbClr val="5B9BD5">
              <a:lumMod val="20000"/>
              <a:lumOff val="80000"/>
            </a:srgbClr>
          </a:solidFill>
        </p:spPr>
        <p:txBody>
          <a:bodyPr wrap="square" rtlCol="0">
            <a:spAutoFit/>
          </a:bodyPr>
          <a:lstStyle/>
          <a:p>
            <a:pPr fontAlgn="base">
              <a:spcBef>
                <a:spcPct val="0"/>
              </a:spcBef>
              <a:spcAft>
                <a:spcPct val="0"/>
              </a:spcAft>
            </a:pPr>
            <a:r>
              <a:rPr lang="es-PE" sz="1200" b="1" dirty="0">
                <a:solidFill>
                  <a:schemeClr val="accent4">
                    <a:lumMod val="25000"/>
                  </a:schemeClr>
                </a:solidFill>
                <a:latin typeface="Arial" panose="020B0604020202020204" pitchFamily="34" charset="0"/>
                <a:ea typeface="Verdana" panose="020B0604030504040204" pitchFamily="34" charset="0"/>
                <a:cs typeface="Arial" panose="020B0604020202020204" pitchFamily="34" charset="0"/>
              </a:rPr>
              <a:t>The Confederation of Private Employers in Bolivia (CEPB) has as its fundamental purpose defend and promote the private initiative, </a:t>
            </a:r>
            <a:r>
              <a:rPr lang="es-PE" sz="1200" b="1" dirty="0" smtClean="0">
                <a:solidFill>
                  <a:schemeClr val="accent4">
                    <a:lumMod val="25000"/>
                  </a:schemeClr>
                </a:solidFill>
                <a:latin typeface="Arial" panose="020B0604020202020204" pitchFamily="34" charset="0"/>
                <a:ea typeface="Verdana" panose="020B0604030504040204" pitchFamily="34" charset="0"/>
                <a:cs typeface="Arial" panose="020B0604020202020204" pitchFamily="34" charset="0"/>
              </a:rPr>
              <a:t>foster </a:t>
            </a:r>
            <a:r>
              <a:rPr lang="es-PE" sz="1200" b="1" dirty="0">
                <a:solidFill>
                  <a:schemeClr val="accent4">
                    <a:lumMod val="25000"/>
                  </a:schemeClr>
                </a:solidFill>
                <a:latin typeface="Arial" panose="020B0604020202020204" pitchFamily="34" charset="0"/>
                <a:ea typeface="Verdana" panose="020B0604030504040204" pitchFamily="34" charset="0"/>
                <a:cs typeface="Arial" panose="020B0604020202020204" pitchFamily="34" charset="0"/>
              </a:rPr>
              <a:t>the economic and social development of the country, within a framework of ethical principles and values, respect to the law and private property,  supporting the free </a:t>
            </a:r>
            <a:r>
              <a:rPr lang="es-PE" sz="1200" b="1" dirty="0" smtClean="0">
                <a:solidFill>
                  <a:schemeClr val="accent4">
                    <a:lumMod val="25000"/>
                  </a:schemeClr>
                </a:solidFill>
                <a:latin typeface="Arial" panose="020B0604020202020204" pitchFamily="34" charset="0"/>
                <a:ea typeface="Verdana" panose="020B0604030504040204" pitchFamily="34" charset="0"/>
                <a:cs typeface="Arial" panose="020B0604020202020204" pitchFamily="34" charset="0"/>
              </a:rPr>
              <a:t>enterprise </a:t>
            </a:r>
            <a:r>
              <a:rPr lang="es-PE" sz="1200" b="1" dirty="0">
                <a:solidFill>
                  <a:schemeClr val="accent4">
                    <a:lumMod val="25000"/>
                  </a:schemeClr>
                </a:solidFill>
                <a:latin typeface="Arial" panose="020B0604020202020204" pitchFamily="34" charset="0"/>
                <a:ea typeface="Verdana" panose="020B0604030504040204" pitchFamily="34" charset="0"/>
                <a:cs typeface="Arial" panose="020B0604020202020204" pitchFamily="34" charset="0"/>
              </a:rPr>
              <a:t>and economy market philisophy</a:t>
            </a:r>
          </a:p>
        </p:txBody>
      </p:sp>
      <p:sp>
        <p:nvSpPr>
          <p:cNvPr id="11" name="CuadroTexto 10"/>
          <p:cNvSpPr txBox="1"/>
          <p:nvPr/>
        </p:nvSpPr>
        <p:spPr>
          <a:xfrm>
            <a:off x="3285451" y="3363897"/>
            <a:ext cx="5453418" cy="1015663"/>
          </a:xfrm>
          <a:prstGeom prst="rect">
            <a:avLst/>
          </a:prstGeom>
          <a:solidFill>
            <a:srgbClr val="ED7D31">
              <a:lumMod val="40000"/>
              <a:lumOff val="60000"/>
            </a:srgbClr>
          </a:solidFill>
        </p:spPr>
        <p:txBody>
          <a:bodyPr wrap="square" rtlCol="0">
            <a:spAutoFit/>
          </a:bodyPr>
          <a:lstStyle/>
          <a:p>
            <a:pPr algn="just"/>
            <a:r>
              <a:rPr lang="es-PE" sz="1200" b="1" dirty="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Its mission consists on promoting – within a frame of ethical principles and values – the environment which allows creation and maintenance of employers initiatives, and the existance of an institutionality which encourages growth and free competition, in order to achieve economic, social and environmental sustainable development </a:t>
            </a:r>
          </a:p>
        </p:txBody>
      </p:sp>
      <p:sp>
        <p:nvSpPr>
          <p:cNvPr id="12" name="CuadroTexto 11"/>
          <p:cNvSpPr txBox="1"/>
          <p:nvPr/>
        </p:nvSpPr>
        <p:spPr>
          <a:xfrm>
            <a:off x="903916" y="5008439"/>
            <a:ext cx="4763069" cy="1200329"/>
          </a:xfrm>
          <a:prstGeom prst="rect">
            <a:avLst/>
          </a:prstGeom>
          <a:solidFill>
            <a:srgbClr val="70AD47">
              <a:lumMod val="60000"/>
              <a:lumOff val="40000"/>
            </a:srgbClr>
          </a:solidFill>
        </p:spPr>
        <p:txBody>
          <a:bodyPr wrap="square" rtlCol="0">
            <a:spAutoFit/>
          </a:bodyPr>
          <a:lstStyle/>
          <a:p>
            <a:pPr algn="just"/>
            <a:r>
              <a:rPr lang="es-PE" sz="1200" b="1" dirty="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Promote the socioeconomic development in </a:t>
            </a:r>
            <a:r>
              <a:rPr lang="es-PE" sz="1200" b="1" dirty="0" smtClean="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Costa </a:t>
            </a:r>
            <a:r>
              <a:rPr lang="es-PE" sz="1200" b="1" dirty="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Rica, fostering the progress, competitiveness, and responsible employers practice within the private </a:t>
            </a:r>
            <a:r>
              <a:rPr lang="es-PE" sz="1200" b="1" dirty="0" smtClean="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 </a:t>
            </a:r>
            <a:r>
              <a:rPr lang="es-PE" sz="1200" b="1" dirty="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sector. Aditionally </a:t>
            </a:r>
            <a:r>
              <a:rPr lang="es-PE" sz="1200" b="1" dirty="0" smtClean="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foster </a:t>
            </a:r>
            <a:r>
              <a:rPr lang="es-PE" sz="1200" b="1" dirty="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the private </a:t>
            </a:r>
            <a:r>
              <a:rPr lang="es-PE" sz="1200" b="1" dirty="0" smtClean="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enterprise through </a:t>
            </a:r>
            <a:r>
              <a:rPr lang="es-PE" sz="1200" b="1" dirty="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productive sector efforts and the interaction with other social actors, aimed at </a:t>
            </a:r>
            <a:r>
              <a:rPr lang="es-PE" sz="1200" b="1" dirty="0" smtClean="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improving </a:t>
            </a:r>
            <a:r>
              <a:rPr lang="es-PE" sz="1200" b="1" dirty="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life quality</a:t>
            </a:r>
          </a:p>
        </p:txBody>
      </p:sp>
      <p:sp>
        <p:nvSpPr>
          <p:cNvPr id="13" name="object 20"/>
          <p:cNvSpPr>
            <a:spLocks noChangeArrowheads="1"/>
          </p:cNvSpPr>
          <p:nvPr/>
        </p:nvSpPr>
        <p:spPr bwMode="auto">
          <a:xfrm>
            <a:off x="8388424" y="6082637"/>
            <a:ext cx="636588" cy="762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93421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Guide for EBMOs</a:t>
            </a:r>
            <a:endParaRPr lang="en-GB" dirty="0"/>
          </a:p>
        </p:txBody>
      </p:sp>
      <p:sp>
        <p:nvSpPr>
          <p:cNvPr id="3" name="Content Placeholder 2"/>
          <p:cNvSpPr>
            <a:spLocks noGrp="1"/>
          </p:cNvSpPr>
          <p:nvPr>
            <p:ph idx="1"/>
          </p:nvPr>
        </p:nvSpPr>
        <p:spPr>
          <a:xfrm>
            <a:off x="3851920" y="2564904"/>
            <a:ext cx="4834880" cy="3561259"/>
          </a:xfrm>
        </p:spPr>
        <p:txBody>
          <a:bodyPr>
            <a:normAutofit/>
          </a:bodyPr>
          <a:lstStyle/>
          <a:p>
            <a:r>
              <a:rPr lang="en-GB" sz="2800" dirty="0" smtClean="0"/>
              <a:t>Published in 2018</a:t>
            </a:r>
          </a:p>
          <a:p>
            <a:r>
              <a:rPr lang="en-GB" sz="2800" dirty="0" smtClean="0"/>
              <a:t>Tailor-made for EBMOs</a:t>
            </a:r>
          </a:p>
          <a:p>
            <a:r>
              <a:rPr lang="en-GB" sz="2800" dirty="0" smtClean="0"/>
              <a:t>Available on http://lempnet.itcilo.org </a:t>
            </a:r>
          </a:p>
          <a:p>
            <a:endParaRPr lang="en-GB" sz="2800" dirty="0"/>
          </a:p>
        </p:txBody>
      </p:sp>
      <p:pic>
        <p:nvPicPr>
          <p:cNvPr id="4" name="Picture 3"/>
          <p:cNvPicPr>
            <a:picLocks noChangeAspect="1"/>
          </p:cNvPicPr>
          <p:nvPr/>
        </p:nvPicPr>
        <p:blipFill>
          <a:blip r:embed="rId2"/>
          <a:stretch>
            <a:fillRect/>
          </a:stretch>
        </p:blipFill>
        <p:spPr>
          <a:xfrm>
            <a:off x="611560" y="1244336"/>
            <a:ext cx="2788968" cy="3856285"/>
          </a:xfrm>
          <a:prstGeom prst="rect">
            <a:avLst/>
          </a:prstGeom>
        </p:spPr>
      </p:pic>
      <p:sp>
        <p:nvSpPr>
          <p:cNvPr id="6" name="object 20"/>
          <p:cNvSpPr>
            <a:spLocks noChangeArrowheads="1"/>
          </p:cNvSpPr>
          <p:nvPr/>
        </p:nvSpPr>
        <p:spPr bwMode="auto">
          <a:xfrm>
            <a:off x="8388424" y="612338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75055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5" y="943747"/>
            <a:ext cx="7886700" cy="691979"/>
          </a:xfrm>
        </p:spPr>
        <p:txBody>
          <a:bodyPr/>
          <a:lstStyle/>
          <a:p>
            <a:r>
              <a:rPr lang="en-NZ" dirty="0"/>
              <a:t>What is Advocacy?</a:t>
            </a:r>
          </a:p>
        </p:txBody>
      </p:sp>
      <p:sp>
        <p:nvSpPr>
          <p:cNvPr id="3" name="Content Placeholder 2"/>
          <p:cNvSpPr>
            <a:spLocks noGrp="1"/>
          </p:cNvSpPr>
          <p:nvPr>
            <p:ph idx="1"/>
          </p:nvPr>
        </p:nvSpPr>
        <p:spPr>
          <a:xfrm>
            <a:off x="628650" y="2017462"/>
            <a:ext cx="7886700" cy="4219849"/>
          </a:xfrm>
        </p:spPr>
        <p:txBody>
          <a:bodyPr>
            <a:normAutofit fontScale="85000" lnSpcReduction="10000"/>
          </a:bodyPr>
          <a:lstStyle/>
          <a:p>
            <a:r>
              <a:rPr lang="en-NZ" dirty="0" smtClean="0"/>
              <a:t>All </a:t>
            </a:r>
            <a:r>
              <a:rPr lang="en-NZ" dirty="0"/>
              <a:t>the actions undertaken by a </a:t>
            </a:r>
            <a:r>
              <a:rPr lang="en-NZ" dirty="0" smtClean="0"/>
              <a:t>EBMO </a:t>
            </a:r>
            <a:r>
              <a:rPr lang="en-NZ" dirty="0"/>
              <a:t>to influence laws, regulations and general attitude and approach of decision-makers in socio-economic policy, in favour of members</a:t>
            </a:r>
            <a:r>
              <a:rPr lang="en-NZ" dirty="0" smtClean="0"/>
              <a:t>.</a:t>
            </a:r>
          </a:p>
          <a:p>
            <a:endParaRPr lang="en-NZ" dirty="0"/>
          </a:p>
          <a:p>
            <a:r>
              <a:rPr lang="en-NZ" dirty="0"/>
              <a:t>Key to effective advocacy is knowing</a:t>
            </a:r>
          </a:p>
          <a:p>
            <a:pPr lvl="1"/>
            <a:r>
              <a:rPr lang="en-NZ" dirty="0"/>
              <a:t>What you want to achieve</a:t>
            </a:r>
          </a:p>
          <a:p>
            <a:pPr lvl="1"/>
            <a:r>
              <a:rPr lang="en-NZ" dirty="0"/>
              <a:t>Why you want to achieve it</a:t>
            </a:r>
          </a:p>
          <a:p>
            <a:pPr lvl="1"/>
            <a:r>
              <a:rPr lang="en-NZ" dirty="0"/>
              <a:t>Who you will need to convince </a:t>
            </a:r>
          </a:p>
          <a:p>
            <a:pPr lvl="1"/>
            <a:r>
              <a:rPr lang="en-NZ" dirty="0"/>
              <a:t>How you will go about it</a:t>
            </a:r>
          </a:p>
          <a:p>
            <a:endParaRPr lang="en-NZ" dirty="0"/>
          </a:p>
        </p:txBody>
      </p:sp>
      <p:sp>
        <p:nvSpPr>
          <p:cNvPr id="11" name="Title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n-GB" dirty="0" smtClean="0"/>
              <a:t>Advocacy for EBMOs</a:t>
            </a:r>
            <a:endParaRPr lang="en-GB" dirty="0"/>
          </a:p>
        </p:txBody>
      </p:sp>
      <p:sp>
        <p:nvSpPr>
          <p:cNvPr id="12" name="object 20"/>
          <p:cNvSpPr>
            <a:spLocks noChangeArrowheads="1"/>
          </p:cNvSpPr>
          <p:nvPr/>
        </p:nvSpPr>
        <p:spPr bwMode="auto">
          <a:xfrm>
            <a:off x="8388424" y="612338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2017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5" y="994172"/>
            <a:ext cx="7886700" cy="591129"/>
          </a:xfrm>
        </p:spPr>
        <p:txBody>
          <a:bodyPr/>
          <a:lstStyle/>
          <a:p>
            <a:r>
              <a:rPr lang="en-NZ" dirty="0"/>
              <a:t>Why Advocacy?</a:t>
            </a:r>
          </a:p>
        </p:txBody>
      </p:sp>
      <p:sp>
        <p:nvSpPr>
          <p:cNvPr id="3" name="Content Placeholder 2"/>
          <p:cNvSpPr>
            <a:spLocks noGrp="1"/>
          </p:cNvSpPr>
          <p:nvPr>
            <p:ph idx="1"/>
          </p:nvPr>
        </p:nvSpPr>
        <p:spPr>
          <a:xfrm>
            <a:off x="592646" y="1480707"/>
            <a:ext cx="7886700" cy="3263504"/>
          </a:xfrm>
        </p:spPr>
        <p:txBody>
          <a:bodyPr/>
          <a:lstStyle/>
          <a:p>
            <a:r>
              <a:rPr lang="en-NZ" dirty="0"/>
              <a:t>Key reason for businesses to join the organisation:</a:t>
            </a:r>
          </a:p>
          <a:p>
            <a:r>
              <a:rPr lang="en-NZ" dirty="0"/>
              <a:t>Virtuous circle - </a:t>
            </a:r>
          </a:p>
          <a:p>
            <a:pPr marL="2057400" lvl="6" indent="0">
              <a:buNone/>
            </a:pPr>
            <a:endParaRPr lang="en-NZ" dirty="0"/>
          </a:p>
          <a:p>
            <a:pPr marL="2057400" lvl="6" indent="0">
              <a:buNone/>
            </a:pPr>
            <a:r>
              <a:rPr lang="en-NZ" dirty="0"/>
              <a:t>		</a:t>
            </a:r>
            <a:endParaRPr lang="en-NZ" sz="1800" dirty="0"/>
          </a:p>
        </p:txBody>
      </p:sp>
      <p:pic>
        <p:nvPicPr>
          <p:cNvPr id="13" name="Picture 12"/>
          <p:cNvPicPr>
            <a:picLocks noChangeAspect="1"/>
          </p:cNvPicPr>
          <p:nvPr/>
        </p:nvPicPr>
        <p:blipFill>
          <a:blip r:embed="rId3"/>
          <a:stretch>
            <a:fillRect/>
          </a:stretch>
        </p:blipFill>
        <p:spPr>
          <a:xfrm>
            <a:off x="2915816" y="3390470"/>
            <a:ext cx="3614738" cy="2707481"/>
          </a:xfrm>
          <a:prstGeom prst="rect">
            <a:avLst/>
          </a:prstGeom>
        </p:spPr>
      </p:pic>
      <p:sp>
        <p:nvSpPr>
          <p:cNvPr id="14" name="Title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en-GB" dirty="0" smtClean="0"/>
              <a:t>Why Advocacy?</a:t>
            </a:r>
            <a:endParaRPr lang="en-GB" dirty="0"/>
          </a:p>
        </p:txBody>
      </p:sp>
      <p:sp>
        <p:nvSpPr>
          <p:cNvPr id="16"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5679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1763</TotalTime>
  <Words>3740</Words>
  <Application>Microsoft Office PowerPoint</Application>
  <PresentationFormat>On-screen Show (4:3)</PresentationFormat>
  <Paragraphs>296</Paragraphs>
  <Slides>47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Candara</vt:lpstr>
      <vt:lpstr>DINNextLTPro-Regular</vt:lpstr>
      <vt:lpstr>Verdana</vt:lpstr>
      <vt:lpstr>Wingdings</vt:lpstr>
      <vt:lpstr>Theme1</vt:lpstr>
      <vt:lpstr>PowerPoint Presentation</vt:lpstr>
      <vt:lpstr>What are lobbying and advocacy?</vt:lpstr>
      <vt:lpstr>What are lobbying and advocacy?</vt:lpstr>
      <vt:lpstr>What are lobbying and advocacy?</vt:lpstr>
      <vt:lpstr>Lobbying and advocacy in the context of Employers Organizations</vt:lpstr>
      <vt:lpstr>Lobbying and advocacy in Latin American EBMOs</vt:lpstr>
      <vt:lpstr>A Guide for EBMOs</vt:lpstr>
      <vt:lpstr>What is Advocacy?</vt:lpstr>
      <vt:lpstr>Why Advocacy?</vt:lpstr>
      <vt:lpstr>Focus needed</vt:lpstr>
      <vt:lpstr>Basic principles</vt:lpstr>
      <vt:lpstr>Something to say - Mandate</vt:lpstr>
      <vt:lpstr>Something to say – Choosing an Issue</vt:lpstr>
      <vt:lpstr>Something to say – Choosing an Issue</vt:lpstr>
      <vt:lpstr>Something to say – Choosing an Issue</vt:lpstr>
      <vt:lpstr>Take a moment to read …</vt:lpstr>
      <vt:lpstr>A quick check list: do you have a Business Agenda?</vt:lpstr>
      <vt:lpstr>Some examples: Business New Zealand</vt:lpstr>
      <vt:lpstr>PowerPoint Presentation</vt:lpstr>
      <vt:lpstr>CBI Priorities</vt:lpstr>
      <vt:lpstr>COHEP – Honduras </vt:lpstr>
      <vt:lpstr>Other examples</vt:lpstr>
      <vt:lpstr>PowerPoint Presentation</vt:lpstr>
      <vt:lpstr>PowerPoint Presentation</vt:lpstr>
      <vt:lpstr>Something to say – Reactive Approach</vt:lpstr>
      <vt:lpstr>Something to say – Evidence-Based Positions</vt:lpstr>
      <vt:lpstr>Something to say – EESE Data</vt:lpstr>
      <vt:lpstr>Something to say – EESE Data</vt:lpstr>
      <vt:lpstr>Something to say – Cost / Benefit Analysis</vt:lpstr>
      <vt:lpstr>Something to say – Cost Benefit Analysis</vt:lpstr>
      <vt:lpstr>Someone to say it on behalf of - Members</vt:lpstr>
      <vt:lpstr>Someone to say it on behalf of – Internal Buy-in</vt:lpstr>
      <vt:lpstr>Someone to say it on behalf of – Intervention Framework</vt:lpstr>
      <vt:lpstr>Someone to say it on behalf of - Collaboration</vt:lpstr>
      <vt:lpstr>Someone to say it on behalf of - Coalitions</vt:lpstr>
      <vt:lpstr>Someone to say it on behalf of – Large / Foreign-Owned Companies</vt:lpstr>
      <vt:lpstr>Managing Conflict of Interest Among Members</vt:lpstr>
      <vt:lpstr>Managing Conflict of Interest Among Members</vt:lpstr>
      <vt:lpstr>Somewhere to say it – “Soft” or “Hard” Advocacy</vt:lpstr>
      <vt:lpstr>Somewhere to say it – On-Going Discussions</vt:lpstr>
      <vt:lpstr>Somewhere to say it – In-House</vt:lpstr>
      <vt:lpstr>Somewhere to say it – Use of Media</vt:lpstr>
      <vt:lpstr>Somewhere to say it – Specific Issue</vt:lpstr>
      <vt:lpstr>Somewhere to say it – Costs of Advocacy</vt:lpstr>
      <vt:lpstr>Somewhere to say it – Costs of Advocacy</vt:lpstr>
      <vt:lpstr>Conclusion </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Jeanne Schmitt</cp:lastModifiedBy>
  <cp:revision>199</cp:revision>
  <dcterms:created xsi:type="dcterms:W3CDTF">2014-08-07T13:00:49Z</dcterms:created>
  <dcterms:modified xsi:type="dcterms:W3CDTF">2018-09-24T08:23:23Z</dcterms:modified>
</cp:coreProperties>
</file>