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9"/>
  </p:notesMasterIdLst>
  <p:handoutMasterIdLst>
    <p:handoutMasterId r:id="rId50"/>
  </p:handoutMasterIdLst>
  <p:sldIdLst>
    <p:sldId id="276" r:id="rId2"/>
    <p:sldId id="281" r:id="rId3"/>
    <p:sldId id="282" r:id="rId4"/>
    <p:sldId id="283" r:id="rId5"/>
    <p:sldId id="284" r:id="rId6"/>
    <p:sldId id="285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82" r:id="rId18"/>
    <p:sldId id="383" r:id="rId19"/>
    <p:sldId id="379" r:id="rId20"/>
    <p:sldId id="380" r:id="rId21"/>
    <p:sldId id="381" r:id="rId22"/>
    <p:sldId id="387" r:id="rId23"/>
    <p:sldId id="388" r:id="rId24"/>
    <p:sldId id="389" r:id="rId25"/>
    <p:sldId id="350" r:id="rId26"/>
    <p:sldId id="351" r:id="rId27"/>
    <p:sldId id="353" r:id="rId28"/>
    <p:sldId id="354" r:id="rId29"/>
    <p:sldId id="355" r:id="rId30"/>
    <p:sldId id="356" r:id="rId31"/>
    <p:sldId id="357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7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28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81C"/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84540" autoAdjust="0"/>
  </p:normalViewPr>
  <p:slideViewPr>
    <p:cSldViewPr>
      <p:cViewPr varScale="1">
        <p:scale>
          <a:sx n="94" d="100"/>
          <a:sy n="94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00F9C-8A68-4718-A785-126DC84073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955ADD-C82C-4E97-BFC2-81F60AACD2B3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z-Cyrl-AZ" sz="1400" b="1" dirty="0">
              <a:solidFill>
                <a:schemeClr val="bg1"/>
              </a:solidFill>
              <a:cs typeface="+mn-cs"/>
            </a:rPr>
            <a:t>Адвокационная</a:t>
          </a:r>
          <a:r>
            <a:rPr lang="ru-RU" sz="1400" b="1" dirty="0">
              <a:solidFill>
                <a:schemeClr val="bg1"/>
              </a:solidFill>
              <a:cs typeface="+mn-cs"/>
            </a:rPr>
            <a:t> деятельность</a:t>
          </a:r>
          <a:endParaRPr lang="es-PE" sz="1400" b="1" dirty="0">
            <a:solidFill>
              <a:schemeClr val="bg1"/>
            </a:solidFill>
            <a:cs typeface="+mn-cs"/>
          </a:endParaRPr>
        </a:p>
        <a:p>
          <a:r>
            <a:rPr lang="ru-RU" sz="1200" dirty="0">
              <a:solidFill>
                <a:schemeClr val="bg1"/>
              </a:solidFill>
              <a:cs typeface="+mn-cs"/>
            </a:rPr>
            <a:t>Любая деятельность, направленная на то, чтобы повлиять на взгляды и политику … сюда относится не только – и даже не столько – лоббирование</a:t>
          </a:r>
          <a:endParaRPr lang="es-PE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93F00-FB7C-496F-863A-9FDC297998F5}" type="parTrans" cxnId="{A7EB6971-7420-4E43-AE29-A826761D4737}">
      <dgm:prSet/>
      <dgm:spPr/>
      <dgm:t>
        <a:bodyPr/>
        <a:lstStyle/>
        <a:p>
          <a:endParaRPr lang="es-PE"/>
        </a:p>
      </dgm:t>
    </dgm:pt>
    <dgm:pt modelId="{FB6C297F-E26C-45FA-80C9-8970B0BC5845}" type="sibTrans" cxnId="{A7EB6971-7420-4E43-AE29-A826761D4737}">
      <dgm:prSet/>
      <dgm:spPr/>
      <dgm:t>
        <a:bodyPr/>
        <a:lstStyle/>
        <a:p>
          <a:endParaRPr lang="es-PE"/>
        </a:p>
      </dgm:t>
    </dgm:pt>
    <dgm:pt modelId="{2A64D311-EB98-44FF-81F8-0EAB78B41E48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bg1"/>
              </a:solidFill>
              <a:cs typeface="+mn-cs"/>
            </a:rPr>
            <a:t>Лоббирование</a:t>
          </a:r>
          <a:endParaRPr lang="es-PE" sz="1400" b="1" dirty="0">
            <a:solidFill>
              <a:schemeClr val="bg1"/>
            </a:solidFill>
            <a:cs typeface="+mn-cs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>
              <a:solidFill>
                <a:schemeClr val="bg1"/>
              </a:solidFill>
              <a:cs typeface="+mn-cs"/>
            </a:rPr>
            <a:t>Важнейший инструмент </a:t>
          </a:r>
          <a:r>
            <a:rPr lang="az-Cyrl-AZ" sz="1200" dirty="0">
              <a:solidFill>
                <a:schemeClr val="bg1"/>
              </a:solidFill>
              <a:cs typeface="+mn-cs"/>
            </a:rPr>
            <a:t>адвокационн</a:t>
          </a:r>
          <a:r>
            <a:rPr lang="ru-RU" sz="1200" dirty="0">
              <a:solidFill>
                <a:schemeClr val="bg1"/>
              </a:solidFill>
              <a:cs typeface="+mn-cs"/>
            </a:rPr>
            <a:t>ой работы … конкретные действия, направленные на то, чтобы побудить руководящих лиц занять определенную позицию по определенному вопросу</a:t>
          </a:r>
          <a:endParaRPr lang="es-PE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0E1D6-DB32-49A9-9104-3BE360B5B76D}" type="parTrans" cxnId="{4F4B2A1E-1601-4D07-BD59-569AC9408BF8}">
      <dgm:prSet/>
      <dgm:spPr/>
      <dgm:t>
        <a:bodyPr/>
        <a:lstStyle/>
        <a:p>
          <a:endParaRPr lang="es-PE"/>
        </a:p>
      </dgm:t>
    </dgm:pt>
    <dgm:pt modelId="{D183ADD8-D6ED-4DF0-BED2-64175C6FBE3A}" type="sibTrans" cxnId="{4F4B2A1E-1601-4D07-BD59-569AC9408BF8}">
      <dgm:prSet/>
      <dgm:spPr/>
      <dgm:t>
        <a:bodyPr/>
        <a:lstStyle/>
        <a:p>
          <a:endParaRPr lang="es-PE"/>
        </a:p>
      </dgm:t>
    </dgm:pt>
    <dgm:pt modelId="{233847CA-2980-48D6-A40A-A59DD45418CE}" type="pres">
      <dgm:prSet presAssocID="{DE600F9C-8A68-4718-A785-126DC8407315}" presName="CompostProcess" presStyleCnt="0">
        <dgm:presLayoutVars>
          <dgm:dir/>
          <dgm:resizeHandles val="exact"/>
        </dgm:presLayoutVars>
      </dgm:prSet>
      <dgm:spPr/>
    </dgm:pt>
    <dgm:pt modelId="{92390FE8-BCDA-47C0-9B44-2B3FBF78CA2F}" type="pres">
      <dgm:prSet presAssocID="{DE600F9C-8A68-4718-A785-126DC8407315}" presName="arrow" presStyleLbl="bgShp" presStyleIdx="0" presStyleCnt="1"/>
      <dgm:spPr/>
    </dgm:pt>
    <dgm:pt modelId="{715F6948-0BE7-433D-9AC5-833B1D660BEF}" type="pres">
      <dgm:prSet presAssocID="{DE600F9C-8A68-4718-A785-126DC8407315}" presName="linearProcess" presStyleCnt="0"/>
      <dgm:spPr/>
    </dgm:pt>
    <dgm:pt modelId="{69AC720E-1A33-45D6-B80D-95C3669FB609}" type="pres">
      <dgm:prSet presAssocID="{AB955ADD-C82C-4E97-BFC2-81F60AACD2B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BF366-6FFC-4D50-85E4-E25F0F565D90}" type="pres">
      <dgm:prSet presAssocID="{FB6C297F-E26C-45FA-80C9-8970B0BC5845}" presName="sibTrans" presStyleCnt="0"/>
      <dgm:spPr/>
    </dgm:pt>
    <dgm:pt modelId="{E2F41D2E-CBE3-4FF7-8DA7-E87C046A1E7B}" type="pres">
      <dgm:prSet presAssocID="{2A64D311-EB98-44FF-81F8-0EAB78B41E48}" presName="textNode" presStyleLbl="node1" presStyleIdx="1" presStyleCnt="2" custScaleX="110335" custLinFactNeighborY="-1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E7D13-BB35-414B-8A27-2D7926CFFA58}" type="presOf" srcId="{DE600F9C-8A68-4718-A785-126DC8407315}" destId="{233847CA-2980-48D6-A40A-A59DD45418CE}" srcOrd="0" destOrd="0" presId="urn:microsoft.com/office/officeart/2005/8/layout/hProcess9"/>
    <dgm:cxn modelId="{4F4B2A1E-1601-4D07-BD59-569AC9408BF8}" srcId="{DE600F9C-8A68-4718-A785-126DC8407315}" destId="{2A64D311-EB98-44FF-81F8-0EAB78B41E48}" srcOrd="1" destOrd="0" parTransId="{A440E1D6-DB32-49A9-9104-3BE360B5B76D}" sibTransId="{D183ADD8-D6ED-4DF0-BED2-64175C6FBE3A}"/>
    <dgm:cxn modelId="{F8DE1C09-E4D5-4425-B0E2-07FE723B79BB}" type="presOf" srcId="{2A64D311-EB98-44FF-81F8-0EAB78B41E48}" destId="{E2F41D2E-CBE3-4FF7-8DA7-E87C046A1E7B}" srcOrd="0" destOrd="0" presId="urn:microsoft.com/office/officeart/2005/8/layout/hProcess9"/>
    <dgm:cxn modelId="{A7EB6971-7420-4E43-AE29-A826761D4737}" srcId="{DE600F9C-8A68-4718-A785-126DC8407315}" destId="{AB955ADD-C82C-4E97-BFC2-81F60AACD2B3}" srcOrd="0" destOrd="0" parTransId="{16093F00-FB7C-496F-863A-9FDC297998F5}" sibTransId="{FB6C297F-E26C-45FA-80C9-8970B0BC5845}"/>
    <dgm:cxn modelId="{01CB8020-DF03-4AC3-AEF3-5B0467E85383}" type="presOf" srcId="{AB955ADD-C82C-4E97-BFC2-81F60AACD2B3}" destId="{69AC720E-1A33-45D6-B80D-95C3669FB609}" srcOrd="0" destOrd="0" presId="urn:microsoft.com/office/officeart/2005/8/layout/hProcess9"/>
    <dgm:cxn modelId="{49D5E0F1-7A5D-4507-A939-67B61B81200E}" type="presParOf" srcId="{233847CA-2980-48D6-A40A-A59DD45418CE}" destId="{92390FE8-BCDA-47C0-9B44-2B3FBF78CA2F}" srcOrd="0" destOrd="0" presId="urn:microsoft.com/office/officeart/2005/8/layout/hProcess9"/>
    <dgm:cxn modelId="{40934F4E-211F-4E7F-975F-806873985E91}" type="presParOf" srcId="{233847CA-2980-48D6-A40A-A59DD45418CE}" destId="{715F6948-0BE7-433D-9AC5-833B1D660BEF}" srcOrd="1" destOrd="0" presId="urn:microsoft.com/office/officeart/2005/8/layout/hProcess9"/>
    <dgm:cxn modelId="{691C2251-B698-4155-9233-865180569460}" type="presParOf" srcId="{715F6948-0BE7-433D-9AC5-833B1D660BEF}" destId="{69AC720E-1A33-45D6-B80D-95C3669FB609}" srcOrd="0" destOrd="0" presId="urn:microsoft.com/office/officeart/2005/8/layout/hProcess9"/>
    <dgm:cxn modelId="{D0848BDA-9CF7-48CD-AC8C-166527EDE77F}" type="presParOf" srcId="{715F6948-0BE7-433D-9AC5-833B1D660BEF}" destId="{CE2BF366-6FFC-4D50-85E4-E25F0F565D90}" srcOrd="1" destOrd="0" presId="urn:microsoft.com/office/officeart/2005/8/layout/hProcess9"/>
    <dgm:cxn modelId="{B2C4241D-9F23-424F-8369-AD1710B188F8}" type="presParOf" srcId="{715F6948-0BE7-433D-9AC5-833B1D660BEF}" destId="{E2F41D2E-CBE3-4FF7-8DA7-E87C046A1E7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90FE8-BCDA-47C0-9B44-2B3FBF78CA2F}">
      <dsp:nvSpPr>
        <dsp:cNvPr id="0" name=""/>
        <dsp:cNvSpPr/>
      </dsp:nvSpPr>
      <dsp:spPr>
        <a:xfrm>
          <a:off x="445697" y="0"/>
          <a:ext cx="5051239" cy="29818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C720E-1A33-45D6-B80D-95C3669FB609}">
      <dsp:nvSpPr>
        <dsp:cNvPr id="0" name=""/>
        <dsp:cNvSpPr/>
      </dsp:nvSpPr>
      <dsp:spPr>
        <a:xfrm>
          <a:off x="1498" y="894555"/>
          <a:ext cx="2714496" cy="119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1" kern="1200" dirty="0">
              <a:solidFill>
                <a:schemeClr val="bg1"/>
              </a:solidFill>
              <a:cs typeface="+mn-cs"/>
            </a:rPr>
            <a:t>Адвокационная</a:t>
          </a:r>
          <a:r>
            <a:rPr lang="ru-RU" sz="1400" b="1" kern="1200" dirty="0">
              <a:solidFill>
                <a:schemeClr val="bg1"/>
              </a:solidFill>
              <a:cs typeface="+mn-cs"/>
            </a:rPr>
            <a:t> деятельность</a:t>
          </a:r>
          <a:endParaRPr lang="es-PE" sz="1400" b="1" kern="1200" dirty="0">
            <a:solidFill>
              <a:schemeClr val="bg1"/>
            </a:solidFill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  <a:cs typeface="+mn-cs"/>
            </a:rPr>
            <a:t>Любая деятельность, направленная на то, чтобы повлиять на взгляды и политику … сюда относится не только – и даже не столько – лоббирование</a:t>
          </a:r>
          <a:endParaRPr lang="es-P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23" y="952780"/>
        <a:ext cx="2598046" cy="1076290"/>
      </dsp:txXfrm>
    </dsp:sp>
    <dsp:sp modelId="{E2F41D2E-CBE3-4FF7-8DA7-E87C046A1E7B}">
      <dsp:nvSpPr>
        <dsp:cNvPr id="0" name=""/>
        <dsp:cNvSpPr/>
      </dsp:nvSpPr>
      <dsp:spPr>
        <a:xfrm>
          <a:off x="2946097" y="875244"/>
          <a:ext cx="2995039" cy="119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bg1"/>
              </a:solidFill>
              <a:cs typeface="+mn-cs"/>
            </a:rPr>
            <a:t>Лоббирование</a:t>
          </a:r>
          <a:endParaRPr lang="es-PE" sz="1400" b="1" kern="1200" dirty="0">
            <a:solidFill>
              <a:schemeClr val="bg1"/>
            </a:solidFill>
            <a:cs typeface="+mn-cs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bg1"/>
              </a:solidFill>
              <a:cs typeface="+mn-cs"/>
            </a:rPr>
            <a:t>Важнейший инструмент </a:t>
          </a:r>
          <a:r>
            <a:rPr lang="az-Cyrl-AZ" sz="1200" kern="1200" dirty="0">
              <a:solidFill>
                <a:schemeClr val="bg1"/>
              </a:solidFill>
              <a:cs typeface="+mn-cs"/>
            </a:rPr>
            <a:t>адвокационн</a:t>
          </a:r>
          <a:r>
            <a:rPr lang="ru-RU" sz="1200" kern="1200" dirty="0">
              <a:solidFill>
                <a:schemeClr val="bg1"/>
              </a:solidFill>
              <a:cs typeface="+mn-cs"/>
            </a:rPr>
            <a:t>ой работы … конкретные действия, направленные на то, чтобы побудить руководящих лиц занять определенную позицию по определенному вопросу</a:t>
          </a:r>
          <a:endParaRPr lang="es-P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4322" y="933469"/>
        <a:ext cx="2878589" cy="1076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22/11/2018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24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94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888D-BF2F-4E5E-B543-76EBEFFCA2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888D-BF2F-4E5E-B543-76EBEFFCA2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Responsible stewardship of the environment 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term was already used in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Nations General Assembly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(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A/67/780) page 50 paragraph 158 and officially translated in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“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управлени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сфере природопользования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70C0"/>
                </a:solidFill>
              </a:rPr>
              <a:t>Ответственная охрана окружающей среды</a:t>
            </a:r>
            <a:r>
              <a:rPr lang="en-US" sz="1200" baseline="0" dirty="0" smtClean="0">
                <a:solidFill>
                  <a:srgbClr val="0070C0"/>
                </a:solidFill>
              </a:rPr>
              <a:t> is more “</a:t>
            </a:r>
            <a:r>
              <a:rPr lang="en-GB" dirty="0" smtClean="0"/>
              <a:t>Responsible Environmental </a:t>
            </a:r>
            <a:r>
              <a:rPr lang="en-GB" i="0" u="sng" dirty="0" smtClean="0"/>
              <a:t>Protection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29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47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81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Постоянные –</a:t>
            </a:r>
            <a:r>
              <a:rPr lang="en-US" baseline="0" dirty="0" smtClean="0"/>
              <a:t> permanent, constant; I would translate On-going as </a:t>
            </a:r>
            <a:r>
              <a:rPr lang="ru-RU" baseline="0" dirty="0" smtClean="0"/>
              <a:t>«текущие»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0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lo.org/public/english/dialogue/actemp/downloads/projects/eos/guide3_en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kpOXACUSxEQ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507650"/>
            <a:ext cx="795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Лоббистская и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адвокационная деятельность</a:t>
            </a: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01208"/>
            <a:ext cx="936104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99" y="4864571"/>
            <a:ext cx="1847950" cy="1809378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0D29A8C5-2B8E-1846-9C9B-3F9A3C17B562}"/>
              </a:ext>
            </a:extLst>
          </p:cNvPr>
          <p:cNvSpPr txBox="1">
            <a:spLocks/>
          </p:cNvSpPr>
          <p:nvPr/>
        </p:nvSpPr>
        <p:spPr>
          <a:xfrm>
            <a:off x="179512" y="312291"/>
            <a:ext cx="7704856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b="0" spc="-80" dirty="0">
                <a:solidFill>
                  <a:schemeClr val="bg1"/>
                </a:solidFill>
              </a:rPr>
              <a:t>Программа по </a:t>
            </a:r>
            <a:endParaRPr lang="en-US" b="0" spc="-80" dirty="0">
              <a:solidFill>
                <a:schemeClr val="bg1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spc="-220" dirty="0">
                <a:solidFill>
                  <a:srgbClr val="92D050"/>
                </a:solidFill>
              </a:rPr>
              <a:t>деятельности работодателей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prstClr val="white"/>
                </a:solidFill>
              </a:rPr>
              <a:t>Эффективные организации работодателей и бизнес организации</a:t>
            </a:r>
            <a:endParaRPr lang="en-US" sz="2000" spc="-275" dirty="0">
              <a:solidFill>
                <a:prstClr val="white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endParaRPr lang="en-US" sz="20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917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Слишком большое количество участников и информации требует от ЧОРБ</a:t>
            </a:r>
            <a:r>
              <a:rPr lang="en-NZ" dirty="0"/>
              <a:t>:</a:t>
            </a:r>
          </a:p>
          <a:p>
            <a:endParaRPr lang="en-NZ" dirty="0"/>
          </a:p>
          <a:p>
            <a:r>
              <a:rPr lang="ru-RU" dirty="0"/>
              <a:t>Поиска вариантов взаимовыгодного сотрудничества и общих интересов с другими гражданскими организациями для обеспечения большего веса и значимости; и</a:t>
            </a:r>
            <a:endParaRPr lang="en-NZ" dirty="0"/>
          </a:p>
          <a:p>
            <a:r>
              <a:rPr lang="ru-RU" dirty="0" smtClean="0"/>
              <a:t>Уверенности в том, что </a:t>
            </a:r>
            <a:r>
              <a:rPr lang="ru-RU" dirty="0"/>
              <a:t>позиции, разработанные для </a:t>
            </a:r>
            <a:r>
              <a:rPr lang="ru-RU" dirty="0" smtClean="0"/>
              <a:t>внедрения, основаны </a:t>
            </a:r>
            <a:r>
              <a:rPr lang="ru-RU" dirty="0"/>
              <a:t>на фактических данных с четким согласием от членов.</a:t>
            </a:r>
            <a:endParaRPr lang="en-NZ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Необходим фокус</a:t>
            </a:r>
            <a:endParaRPr lang="en-GB" dirty="0"/>
          </a:p>
        </p:txBody>
      </p:sp>
      <p:sp>
        <p:nvSpPr>
          <p:cNvPr id="12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2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840"/>
            <a:ext cx="7886700" cy="628347"/>
          </a:xfrm>
        </p:spPr>
        <p:txBody>
          <a:bodyPr/>
          <a:lstStyle/>
          <a:p>
            <a:r>
              <a:rPr lang="ru-RU" dirty="0"/>
              <a:t>Основные принципы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/>
              <a:t>Выбранные стратегии ЧОРБ будут зависеть от рассматриваемой проблемы и политического контекста, однако следующие три элемента имеют место при любых условиях:</a:t>
            </a:r>
            <a:endParaRPr lang="en-NZ" dirty="0"/>
          </a:p>
          <a:p>
            <a:r>
              <a:rPr lang="ru-RU" dirty="0"/>
              <a:t>Требуется наличие</a:t>
            </a:r>
            <a:r>
              <a:rPr lang="en-NZ" dirty="0"/>
              <a:t> – </a:t>
            </a:r>
          </a:p>
          <a:p>
            <a:pPr lvl="1"/>
            <a:r>
              <a:rPr lang="ru-RU" sz="2100" b="1" dirty="0"/>
              <a:t>Что </a:t>
            </a:r>
            <a:r>
              <a:rPr lang="ru-RU" sz="2100" dirty="0"/>
              <a:t>будет сообщаться</a:t>
            </a:r>
            <a:endParaRPr lang="en-NZ" sz="2100" dirty="0"/>
          </a:p>
          <a:p>
            <a:pPr lvl="1"/>
            <a:r>
              <a:rPr lang="ru-RU" sz="2100" b="1" dirty="0"/>
              <a:t>Кто </a:t>
            </a:r>
            <a:r>
              <a:rPr lang="ru-RU" sz="2100" dirty="0"/>
              <a:t>будет выступать от лица организации</a:t>
            </a:r>
          </a:p>
          <a:p>
            <a:pPr lvl="1"/>
            <a:r>
              <a:rPr lang="ru-RU" sz="2100" b="1" dirty="0"/>
              <a:t>Где </a:t>
            </a:r>
            <a:r>
              <a:rPr lang="ru-RU" sz="2100" dirty="0"/>
              <a:t>будет происходить выражение интересов</a:t>
            </a:r>
            <a:endParaRPr lang="en-NZ" sz="2100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24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05" y="226932"/>
            <a:ext cx="7886700" cy="610724"/>
          </a:xfrm>
        </p:spPr>
        <p:txBody>
          <a:bodyPr/>
          <a:lstStyle/>
          <a:p>
            <a:r>
              <a:rPr lang="ru-RU" dirty="0"/>
              <a:t>ЧТО</a:t>
            </a:r>
            <a:r>
              <a:rPr lang="en-NZ" dirty="0"/>
              <a:t> – </a:t>
            </a:r>
            <a:r>
              <a:rPr lang="ru-RU" dirty="0"/>
              <a:t>Мандат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Учредительные документы ЧОРБ (конституция, устав, положения, постановления организации) должны определять мандат ЧОРБ относительно работы по данным вопросам</a:t>
            </a:r>
            <a:r>
              <a:rPr lang="en-NZ" dirty="0"/>
              <a:t>.</a:t>
            </a:r>
          </a:p>
          <a:p>
            <a:r>
              <a:rPr lang="ru-RU" dirty="0"/>
              <a:t>Ключевая цель должна заключаться в </a:t>
            </a:r>
            <a:r>
              <a:rPr lang="ru-RU" b="1" dirty="0"/>
              <a:t>улучшении условий для ведения бизнеса</a:t>
            </a:r>
            <a:r>
              <a:rPr lang="ru-RU" dirty="0"/>
              <a:t>, что включает принципы создания благоприятных условий для жизнеспособных предприятий</a:t>
            </a:r>
            <a:r>
              <a:rPr lang="en-NZ" i="1" dirty="0"/>
              <a:t>.</a:t>
            </a:r>
          </a:p>
          <a:p>
            <a:r>
              <a:rPr lang="ru-RU" dirty="0"/>
              <a:t>Важно, чтобы учредительные документы были актуальны. При отсутствии четкости мандата Правительство или другие заинтересованные лица могут приостановить процесс. 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3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96"/>
            <a:ext cx="7886700" cy="591129"/>
          </a:xfrm>
        </p:spPr>
        <p:txBody>
          <a:bodyPr/>
          <a:lstStyle/>
          <a:p>
            <a:r>
              <a:rPr lang="ru-RU" sz="2400" dirty="0"/>
              <a:t>ЧТО</a:t>
            </a:r>
            <a:r>
              <a:rPr lang="en-NZ" sz="2400" dirty="0"/>
              <a:t> – </a:t>
            </a:r>
            <a:r>
              <a:rPr lang="ru-RU" sz="2400" dirty="0"/>
              <a:t>Выбор проблемы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Независимо от мандата, ЧОРБ не может заниматься всеми факторами, влияющими на условия для ведения бизнеса.</a:t>
            </a:r>
            <a:endParaRPr lang="en-NZ" dirty="0"/>
          </a:p>
          <a:p>
            <a:r>
              <a:rPr lang="ru-RU" dirty="0"/>
              <a:t>ЧОРБ должна провести анализ ситуации на национальном уровне, разработать список задач организации и стратегический план для определения приоритетов</a:t>
            </a:r>
            <a:r>
              <a:rPr lang="en-NZ" dirty="0"/>
              <a:t>.</a:t>
            </a:r>
          </a:p>
          <a:p>
            <a:r>
              <a:rPr lang="ru-RU" dirty="0"/>
              <a:t>Участники МОТ определили 17 групп благоприятных условий для жизнеспособных предприятий (БУЖП), документ о которых был единогласно </a:t>
            </a:r>
            <a:r>
              <a:rPr lang="ru-RU" dirty="0" smtClean="0"/>
              <a:t>принят на</a:t>
            </a:r>
            <a:r>
              <a:rPr lang="en-US" dirty="0" smtClean="0"/>
              <a:t> </a:t>
            </a:r>
            <a:r>
              <a:rPr lang="ru-RU" dirty="0" smtClean="0"/>
              <a:t>МКТ </a:t>
            </a:r>
            <a:r>
              <a:rPr lang="ru-RU" dirty="0"/>
              <a:t>МОТ в 2007 году. 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3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10" y="215752"/>
            <a:ext cx="7886700" cy="591129"/>
          </a:xfrm>
        </p:spPr>
        <p:txBody>
          <a:bodyPr/>
          <a:lstStyle/>
          <a:p>
            <a:r>
              <a:rPr lang="ru-RU" sz="2400" dirty="0"/>
              <a:t>ЧТО</a:t>
            </a:r>
            <a:r>
              <a:rPr lang="en-NZ" sz="2400" dirty="0"/>
              <a:t> – </a:t>
            </a:r>
            <a:r>
              <a:rPr lang="ru-RU" sz="2400" dirty="0"/>
              <a:t>Выбор проблемы</a:t>
            </a:r>
            <a:endParaRPr lang="en-NZ" sz="2400" dirty="0"/>
          </a:p>
        </p:txBody>
      </p:sp>
      <p:sp>
        <p:nvSpPr>
          <p:cNvPr id="11" name="TextBox 10"/>
          <p:cNvSpPr txBox="1"/>
          <p:nvPr/>
        </p:nvSpPr>
        <p:spPr>
          <a:xfrm rot="20263463">
            <a:off x="105796" y="1339326"/>
            <a:ext cx="208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Мир и политическая стабильность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5809" y="1536085"/>
            <a:ext cx="208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Качественное управление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519321">
            <a:off x="7573194" y="1539260"/>
            <a:ext cx="138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Социальный диалог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946372">
            <a:off x="1719094" y="2591048"/>
            <a:ext cx="435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Уважение прав человека и международных трудовых стандартов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235" y="2730799"/>
            <a:ext cx="208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Культура ведения бизнеса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1149" y="5988250"/>
            <a:ext cx="5766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Здоровая и стабильная макроэкономическая политика и качественное управление экономикой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650264">
            <a:off x="220522" y="3329432"/>
            <a:ext cx="325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Торговля и устойчивая экономическая интеграция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3488" y="3705815"/>
            <a:ext cx="368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Благосклонные/разрешительные законы и нормы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214566">
            <a:off x="920784" y="4719197"/>
            <a:ext cx="284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Верховенство закона и защита права собственности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478" y="5453078"/>
            <a:ext cx="284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Честная конкуренция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7871" y="3569953"/>
            <a:ext cx="213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Доступность финансовых услуг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484702">
            <a:off x="6041759" y="4396646"/>
            <a:ext cx="171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Реальная инфраструктура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3997" y="2288195"/>
            <a:ext cx="347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Информационные технологии и коммуникации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4108" y="1203533"/>
            <a:ext cx="302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Образование, профессиональная подготовка, обучение в течение всей жизни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114171">
            <a:off x="5578928" y="3075234"/>
            <a:ext cx="284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Социальная справедливость и социальная интеграция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7898" y="4264804"/>
            <a:ext cx="204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Надлежащий уровень социальной защиты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9799" y="5125312"/>
            <a:ext cx="331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Ответственная охрана окружающей среды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8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16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176312"/>
            <a:ext cx="7886700" cy="591129"/>
          </a:xfrm>
        </p:spPr>
        <p:txBody>
          <a:bodyPr/>
          <a:lstStyle/>
          <a:p>
            <a:r>
              <a:rPr lang="ru-RU" sz="2400" dirty="0"/>
              <a:t>ЧТО</a:t>
            </a:r>
            <a:r>
              <a:rPr lang="en-NZ" sz="2400" dirty="0"/>
              <a:t> – </a:t>
            </a:r>
            <a:r>
              <a:rPr lang="ru-RU" sz="2400" dirty="0"/>
              <a:t>Выбор проблемы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Обнародование и широкое распространение программы и целей ЧОРБ преследует два аспекта задач:</a:t>
            </a:r>
            <a:endParaRPr lang="en-NZ" dirty="0"/>
          </a:p>
          <a:p>
            <a:pPr lvl="1"/>
            <a:r>
              <a:rPr lang="ru-RU" dirty="0"/>
              <a:t>Широкое информирование о важности разрешения определенной проблемы</a:t>
            </a:r>
            <a:r>
              <a:rPr lang="en-NZ" dirty="0"/>
              <a:t>, </a:t>
            </a:r>
            <a:r>
              <a:rPr lang="ru-RU" dirty="0"/>
              <a:t>и</a:t>
            </a:r>
            <a:endParaRPr lang="en-NZ" dirty="0"/>
          </a:p>
          <a:p>
            <a:pPr lvl="1"/>
            <a:r>
              <a:rPr lang="ru-RU" dirty="0"/>
              <a:t>Демонстрация членам и другим заинтересованным участникам серьезного отношения ЧОРБ к проблемам ее членов</a:t>
            </a:r>
            <a:r>
              <a:rPr lang="en-NZ" dirty="0"/>
              <a:t>.</a:t>
            </a:r>
          </a:p>
          <a:p>
            <a:r>
              <a:rPr lang="ru-RU" dirty="0"/>
              <a:t>Ключевыми для программы являются следующие три темы:</a:t>
            </a:r>
            <a:endParaRPr lang="en-NZ" dirty="0"/>
          </a:p>
          <a:p>
            <a:pPr lvl="1"/>
            <a:r>
              <a:rPr lang="ru-RU" dirty="0"/>
              <a:t>Цели для достижения</a:t>
            </a:r>
            <a:r>
              <a:rPr lang="en-NZ" dirty="0"/>
              <a:t>,</a:t>
            </a:r>
          </a:p>
          <a:p>
            <a:pPr lvl="1"/>
            <a:r>
              <a:rPr lang="ru-RU" dirty="0"/>
              <a:t>Определение препятствий для развития частного сектора, и</a:t>
            </a:r>
            <a:endParaRPr lang="en-NZ" dirty="0"/>
          </a:p>
          <a:p>
            <a:pPr lvl="1"/>
            <a:r>
              <a:rPr lang="ru-RU" dirty="0"/>
              <a:t>Рекомендации для реформ и изменений</a:t>
            </a:r>
            <a:r>
              <a:rPr lang="en-NZ" dirty="0"/>
              <a:t>.</a:t>
            </a:r>
          </a:p>
          <a:p>
            <a:r>
              <a:rPr lang="ru-RU" dirty="0"/>
              <a:t>Такие документы демонстрируют, что ЧОРБ не преследует политические цели и что ее деятельность направлена на усовершенствование направлений политики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3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Уделите время</a:t>
            </a:r>
            <a:r>
              <a:rPr lang="en-GB" dirty="0"/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01859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Если членская организация работодателей и бизнес-организация намерена достичь успеха в рамках своей адвокационной деятельности, необходимо обеспечение четкого понимания поставленных целей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  <a:p>
            <a:r>
              <a:rPr lang="ru-RU" dirty="0">
                <a:solidFill>
                  <a:srgbClr val="0070C0"/>
                </a:solidFill>
              </a:rPr>
              <a:t>На данном этапе будет полезным провести анализ </a:t>
            </a:r>
            <a:r>
              <a:rPr lang="en-US" dirty="0">
                <a:solidFill>
                  <a:srgbClr val="0070C0"/>
                </a:solidFill>
              </a:rPr>
              <a:t>PEST (</a:t>
            </a:r>
            <a:r>
              <a:rPr lang="ru-RU" dirty="0">
                <a:solidFill>
                  <a:srgbClr val="0070C0"/>
                </a:solidFill>
              </a:rPr>
              <a:t>политические, экономические, социальные и технологические факторы) и </a:t>
            </a:r>
            <a:r>
              <a:rPr lang="en-US" dirty="0">
                <a:solidFill>
                  <a:srgbClr val="0070C0"/>
                </a:solidFill>
              </a:rPr>
              <a:t>SWOT (</a:t>
            </a:r>
            <a:r>
              <a:rPr lang="ru-RU" dirty="0">
                <a:solidFill>
                  <a:srgbClr val="0070C0"/>
                </a:solidFill>
              </a:rPr>
              <a:t>сильные и слабые стороны, возможности и угрозы)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Список потенциальных вопросов, к которому придет организация в результате такого процесса, может быть очень длинным. Следующий этап – пересмотр списка и определение наиболее важных аспектов с точки зрения соответствия интересам членов и прогноза успешности адвокационных усилий.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После того, как организация собрала мнения членов касательно приоритетов для адвокационной деятельности, наступает этап формирования более обширных целей, </a:t>
            </a:r>
            <a:r>
              <a:rPr lang="ru-RU" b="1" dirty="0">
                <a:solidFill>
                  <a:srgbClr val="0070C0"/>
                </a:solidFill>
              </a:rPr>
              <a:t>Программы по улучшению условий для бизнеса на национальном уровне</a:t>
            </a:r>
            <a:r>
              <a:rPr lang="ru-RU" dirty="0">
                <a:solidFill>
                  <a:srgbClr val="0070C0"/>
                </a:solidFill>
              </a:rPr>
              <a:t>, на базе которой организация сможет разрабатывать планы для своих кампаний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На данном этапе важно, чтобы цели адвокационной деятельности были приняты и утверждены правлением.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Таким образом, организация достигнет первого реального результата - </a:t>
            </a:r>
            <a:r>
              <a:rPr lang="ru-RU" b="1" dirty="0">
                <a:solidFill>
                  <a:srgbClr val="0070C0"/>
                </a:solidFill>
              </a:rPr>
              <a:t>Программы по улучшению условий для бизнеса на национальном уровне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>Такой список целей адвокационной деятельности организации – это важный документ, заслуживающий широкого распространения и обнародования.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430439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2"/>
                </a:solidFill>
              </a:rPr>
              <a:t>Международная организация труда</a:t>
            </a:r>
            <a:r>
              <a:rPr lang="en-US" sz="1000" dirty="0">
                <a:solidFill>
                  <a:schemeClr val="accent2"/>
                </a:solidFill>
              </a:rPr>
              <a:t>, 2005. </a:t>
            </a:r>
            <a:r>
              <a:rPr lang="ru-RU" sz="1000" dirty="0">
                <a:solidFill>
                  <a:schemeClr val="accent2"/>
                </a:solidFill>
              </a:rPr>
              <a:t>С</a:t>
            </a:r>
            <a:r>
              <a:rPr lang="en-US" sz="1000" dirty="0">
                <a:solidFill>
                  <a:schemeClr val="accent2"/>
                </a:solidFill>
              </a:rPr>
              <a:t>.7-11. </a:t>
            </a:r>
            <a:r>
              <a:rPr lang="ru-RU" sz="1000" dirty="0">
                <a:solidFill>
                  <a:schemeClr val="accent2"/>
                </a:solidFill>
              </a:rPr>
              <a:t>Эффективная организация работодателей</a:t>
            </a:r>
            <a:r>
              <a:rPr lang="en-US" sz="1000" dirty="0">
                <a:solidFill>
                  <a:schemeClr val="accent2"/>
                </a:solidFill>
              </a:rPr>
              <a:t>. </a:t>
            </a:r>
            <a:r>
              <a:rPr lang="ru-RU" sz="1000" dirty="0">
                <a:solidFill>
                  <a:schemeClr val="accent2"/>
                </a:solidFill>
              </a:rPr>
              <a:t>Руководство 3</a:t>
            </a:r>
            <a:r>
              <a:rPr lang="en-US" sz="1000" dirty="0">
                <a:solidFill>
                  <a:schemeClr val="accent2"/>
                </a:solidFill>
              </a:rPr>
              <a:t>, </a:t>
            </a:r>
            <a:r>
              <a:rPr lang="ru-RU" sz="1000" dirty="0">
                <a:solidFill>
                  <a:schemeClr val="accent2"/>
                </a:solidFill>
              </a:rPr>
              <a:t>Адвокационная деятельность</a:t>
            </a:r>
            <a:r>
              <a:rPr lang="en-US" sz="1000" dirty="0">
                <a:solidFill>
                  <a:schemeClr val="accent2"/>
                </a:solidFill>
              </a:rPr>
              <a:t>. </a:t>
            </a:r>
            <a:r>
              <a:rPr lang="ru-RU" sz="1000" dirty="0">
                <a:solidFill>
                  <a:schemeClr val="accent2"/>
                </a:solidFill>
              </a:rPr>
              <a:t>Максимальное укрепление влияния мнений предпринимателей</a:t>
            </a:r>
            <a:r>
              <a:rPr lang="en-US" sz="1000" dirty="0">
                <a:solidFill>
                  <a:schemeClr val="accent2"/>
                </a:solidFill>
              </a:rPr>
              <a:t>. </a:t>
            </a:r>
            <a:r>
              <a:rPr lang="en-US" sz="1000" dirty="0">
                <a:solidFill>
                  <a:schemeClr val="accent2"/>
                </a:solidFill>
                <a:hlinkClick r:id="rId2"/>
              </a:rPr>
              <a:t>http://www.ilo.org/public/english/dialogue/actemp/downloads/projects/eos/guide3_en.pdf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endParaRPr lang="en-GB" sz="1000" dirty="0">
              <a:solidFill>
                <a:schemeClr val="accent2"/>
              </a:solidFill>
            </a:endParaRPr>
          </a:p>
        </p:txBody>
      </p:sp>
      <p:sp>
        <p:nvSpPr>
          <p:cNvPr id="12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5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Краткий опрос</a:t>
            </a:r>
            <a:r>
              <a:rPr lang="en-US" sz="2000" dirty="0"/>
              <a:t>: </a:t>
            </a:r>
            <a:r>
              <a:rPr lang="ru-RU" sz="2000" dirty="0"/>
              <a:t>имеет ли Ваша организация Программу</a:t>
            </a:r>
            <a:r>
              <a:rPr lang="en-US" sz="2000" dirty="0"/>
              <a:t>?</a:t>
            </a:r>
            <a:endParaRPr lang="es-PE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SzPct val="120000"/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Имеется документ с изложением стратегии лоббистской и адвокационной</a:t>
            </a:r>
            <a:r>
              <a:rPr lang="it-IT" sz="18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деятельности</a:t>
            </a:r>
            <a:r>
              <a:rPr lang="en-GB" sz="18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ru-RU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Имеется документ с четко сформулированными задачами</a:t>
            </a:r>
            <a:r>
              <a:rPr lang="en-GB" sz="18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ru-RU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Задачи сформулированы с учетом желательных политических результатов</a:t>
            </a:r>
            <a:r>
              <a:rPr lang="en-GB" sz="1800" dirty="0">
                <a:solidFill>
                  <a:schemeClr val="accent4">
                    <a:lumMod val="25000"/>
                  </a:schemeClr>
                </a:solidFill>
              </a:rPr>
              <a:t>? </a:t>
            </a:r>
            <a:endParaRPr lang="ru-RU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Назначено лицо, ответственное за</a:t>
            </a:r>
            <a:r>
              <a:rPr lang="it-IT" sz="18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az-Cyrl-AZ" sz="1800" dirty="0">
                <a:solidFill>
                  <a:schemeClr val="accent4">
                    <a:lumMod val="25000"/>
                  </a:schemeClr>
                </a:solidFill>
              </a:rPr>
              <a:t>адвокационн</a:t>
            </a: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ую работу</a:t>
            </a:r>
            <a:r>
              <a:rPr lang="en-GB" sz="18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ru-RU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Проводится формальный анализ существующих и будущих возможностей и угроз, с которыми сталкиваются Ваши члены в политической, экономической и предпринимательской среде?</a:t>
            </a:r>
          </a:p>
          <a:p>
            <a:pPr>
              <a:lnSpc>
                <a:spcPct val="70000"/>
              </a:lnSpc>
              <a:buSzPct val="120000"/>
            </a:pP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70000"/>
              </a:lnSpc>
              <a:buSzPct val="120000"/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</a:rPr>
              <a:t>Имеются формальные методы систематического консультирования с членами для решения вопросов, связанных с лоббистской и адвокационной деятельностью?</a:t>
            </a: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88024" y="1268760"/>
            <a:ext cx="3870176" cy="504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и задачи адвокационной деятельности анализируются и утверждаются правлением</a:t>
            </a:r>
            <a:r>
              <a:rPr lang="en-GB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endParaRPr lang="en-GB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Правление официально пересматривает данную стратегию по крайней мере один раз в год</a:t>
            </a:r>
            <a:r>
              <a:rPr lang="en-GB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SzPct val="120000"/>
              <a:defRPr/>
            </a:pPr>
            <a:endParaRPr lang="en-GB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официальный порядок постоянного информирования членов о стратегии и задачах Вашей адвокационной деятельности?</a:t>
            </a: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endParaRPr lang="en-GB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официальный порядок отчета перед членами о результатах Вашей адвокационной деятельности</a:t>
            </a:r>
            <a:r>
              <a:rPr lang="en-GB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endParaRPr lang="en-GB" sz="17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Имеется особая стратегия, призванная побуждать СМИ выбирать именно Вашу организацию для выражения мнений предпринимателей</a:t>
            </a:r>
            <a:r>
              <a:rPr lang="en-GB" sz="17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4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Примеры</a:t>
            </a:r>
            <a:r>
              <a:rPr lang="en-GB" sz="2400" dirty="0"/>
              <a:t>: </a:t>
            </a:r>
            <a:r>
              <a:rPr lang="ru-RU" sz="2400" dirty="0"/>
              <a:t>Бизнес в Новой Зеландии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9469"/>
            <a:ext cx="6120680" cy="50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3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68" y="3789040"/>
            <a:ext cx="290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55A720D-6AD0-D742-94F8-C5BBA6440AD7}"/>
              </a:ext>
            </a:extLst>
          </p:cNvPr>
          <p:cNvSpPr txBox="1"/>
          <p:nvPr/>
        </p:nvSpPr>
        <p:spPr>
          <a:xfrm>
            <a:off x="611560" y="1268760"/>
            <a:ext cx="5754920" cy="532859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Путем проведения аудита услуг и эффективности государственных органов обеспечение для налогоплательщиков услуг лучшего качества по доступной цене. 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Создание рабочих мест путем сокращения налогов на занятость и бюрократической волокиты.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Защита бюджета Нового Южного Уэльса</a:t>
            </a:r>
            <a:r>
              <a:rPr lang="ru-RU" sz="1200" kern="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через справедливое распределение налога на товары и услуги.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Прекращение постоянных поисков виновных в сфере здравоохранения путем передачи полномочий по финансированию федеральному правительству. </a:t>
            </a:r>
          </a:p>
          <a:p>
            <a:pPr marL="268288" lvl="0" indent="-268288" fontAlgn="base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Путем создания департамента развития предпринимательства </a:t>
            </a:r>
            <a:r>
              <a:rPr lang="ru-RU" sz="1200" kern="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обеспечение центрального места вопросов экономического роста в решениях правительства штата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.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Поддержка экономического роста в регионах штата через обеспечение перемещения государственных и деловых структур из центра в регионы. 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Инфраструктурные проекты должны стать независимы от политики - путем создания Управления развития инфраструктуры Нового Южного Уэльса.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Ответственность за организацию дорожного движения в Сиднее</a:t>
            </a:r>
            <a:r>
              <a:rPr lang="ru-RU" sz="1200" kern="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путем назначения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главного ответственного за транспортную сеть.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Сидней должен быть готов к будущему, в этом поможет создание 10 «суперсоветов». </a:t>
            </a:r>
          </a:p>
          <a:p>
            <a:pPr marL="268288" marR="0" lvl="0" indent="-2682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/>
            </a:pPr>
            <a:r>
              <a:rPr lang="ru-RU" sz="1200" kern="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Более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качественная подготовка молодежи к трудовой жизни за счет улучшения обучения в системе среднего образования для тех, кто не планирует поступать в высшие учебные заведения.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32547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Что такое лоббистская и адвокационная деятельность</a:t>
            </a:r>
            <a:r>
              <a:rPr lang="es-PE" sz="2000" dirty="0"/>
              <a:t>?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555776" y="2039703"/>
            <a:ext cx="4265516" cy="2804137"/>
            <a:chOff x="86574" y="-384889"/>
            <a:chExt cx="4265516" cy="2804137"/>
          </a:xfrm>
        </p:grpSpPr>
        <p:sp>
          <p:nvSpPr>
            <p:cNvPr id="5" name="Rectángulo 4"/>
            <p:cNvSpPr/>
            <p:nvPr/>
          </p:nvSpPr>
          <p:spPr>
            <a:xfrm>
              <a:off x="86574" y="-384889"/>
              <a:ext cx="4265516" cy="280413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546104" y="13242"/>
              <a:ext cx="3346456" cy="200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«Деятельность организаций работодателей, проводимая с тем, чтобы в интересах своих членов повлиять на разработку и принятие законов, нормативных актов, а также на общую позицию и взгляды руководящих работников в области социально-экономической политики».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04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Приоритеты Конфедерации британской промышленности (</a:t>
            </a:r>
            <a:r>
              <a:rPr lang="it-IT" sz="2000" dirty="0"/>
              <a:t>CBI</a:t>
            </a:r>
            <a:r>
              <a:rPr lang="ru-RU" sz="2000" dirty="0"/>
              <a:t>)</a:t>
            </a:r>
            <a:endParaRPr lang="es-P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108923" cy="33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2EC2F67-5933-B145-82DC-1DBDD5135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48996"/>
              </p:ext>
            </p:extLst>
          </p:nvPr>
        </p:nvGraphicFramePr>
        <p:xfrm>
          <a:off x="539552" y="4350392"/>
          <a:ext cx="8208912" cy="204216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1. Доступность работников и специалистов, вклад которых необходим для экономического роста</a:t>
                      </a:r>
                    </a:p>
                    <a:p>
                      <a:pPr fontAlgn="t"/>
                      <a:r>
                        <a:rPr lang="en-US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2. </a:t>
                      </a:r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Развитие передовых отраслей и инфраструктуры мирового уровня на территории всей страны</a:t>
                      </a:r>
                      <a:endParaRPr lang="en-US" sz="1600" b="0" i="0" dirty="0">
                        <a:solidFill>
                          <a:srgbClr val="1A1A1A"/>
                        </a:solidFill>
                        <a:effectLst/>
                        <a:latin typeface="DINNextLTPro-Regular"/>
                      </a:endParaRPr>
                    </a:p>
                    <a:p>
                      <a:pPr fontAlgn="t"/>
                      <a:r>
                        <a:rPr lang="en-US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3. </a:t>
                      </a:r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Налогообложение, финансово-бюджетная политика и регулирование, обеспечивающие конкурентоспособность на мировом рынке</a:t>
                      </a:r>
                      <a:endParaRPr lang="en-US" sz="1600" b="0" i="0" dirty="0">
                        <a:solidFill>
                          <a:srgbClr val="1A1A1A"/>
                        </a:solidFill>
                        <a:effectLst/>
                        <a:latin typeface="DINNextLTPro-Regular"/>
                      </a:endParaRPr>
                    </a:p>
                    <a:p>
                      <a:pPr fontAlgn="t"/>
                      <a:r>
                        <a:rPr lang="en-US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4. </a:t>
                      </a:r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Благоприятные условия и возможности для инноваций</a:t>
                      </a:r>
                      <a:endParaRPr lang="en-US" sz="1600" b="0" i="0" dirty="0">
                        <a:solidFill>
                          <a:srgbClr val="1A1A1A"/>
                        </a:solidFill>
                        <a:effectLst/>
                        <a:latin typeface="DINNextLTPro-Regular"/>
                      </a:endParaRPr>
                    </a:p>
                    <a:p>
                      <a:pPr fontAlgn="t"/>
                      <a:r>
                        <a:rPr lang="en-US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5. </a:t>
                      </a:r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  <a:latin typeface="DINNextLTPro-Regular"/>
                        </a:rPr>
                        <a:t>Простой и открытый доступ к мировым рынкам</a:t>
                      </a:r>
                      <a:endParaRPr lang="en-US" sz="1600" b="0" i="0" dirty="0">
                        <a:solidFill>
                          <a:srgbClr val="1A1A1A"/>
                        </a:solidFill>
                        <a:effectLst/>
                        <a:latin typeface="DINNextLTPro-Regular"/>
                      </a:endParaRPr>
                    </a:p>
                  </a:txBody>
                  <a:tcPr marR="190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Совет работодателей Гондураса </a:t>
            </a:r>
            <a:r>
              <a:rPr lang="es-PE" sz="2000" dirty="0"/>
              <a:t>COHEP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528" y="84884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стратегия для жизнеспособных предприятий Гондураса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es-PE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35596" y="1844824"/>
            <a:ext cx="7200800" cy="4820159"/>
            <a:chOff x="900108" y="1772334"/>
            <a:chExt cx="4935357" cy="2906028"/>
          </a:xfrm>
        </p:grpSpPr>
        <p:sp>
          <p:nvSpPr>
            <p:cNvPr id="6" name="Forma libre 5"/>
            <p:cNvSpPr/>
            <p:nvPr/>
          </p:nvSpPr>
          <p:spPr>
            <a:xfrm>
              <a:off x="900108" y="1772334"/>
              <a:ext cx="2400356" cy="464997"/>
            </a:xfrm>
            <a:custGeom>
              <a:avLst/>
              <a:gdLst>
                <a:gd name="connsiteX0" fmla="*/ 0 w 1699835"/>
                <a:gd name="connsiteY0" fmla="*/ 0 h 568835"/>
                <a:gd name="connsiteX1" fmla="*/ 1699835 w 1699835"/>
                <a:gd name="connsiteY1" fmla="*/ 0 h 568835"/>
                <a:gd name="connsiteX2" fmla="*/ 1699835 w 1699835"/>
                <a:gd name="connsiteY2" fmla="*/ 568835 h 568835"/>
                <a:gd name="connsiteX3" fmla="*/ 0 w 1699835"/>
                <a:gd name="connsiteY3" fmla="*/ 568835 h 568835"/>
                <a:gd name="connsiteX4" fmla="*/ 0 w 1699835"/>
                <a:gd name="connsiteY4" fmla="*/ 0 h 56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835" h="568835">
                  <a:moveTo>
                    <a:pt x="0" y="0"/>
                  </a:moveTo>
                  <a:lnTo>
                    <a:pt x="1699835" y="0"/>
                  </a:lnTo>
                  <a:lnTo>
                    <a:pt x="1699835" y="568835"/>
                  </a:lnTo>
                  <a:lnTo>
                    <a:pt x="0" y="568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Общие цели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900108" y="2251982"/>
              <a:ext cx="2400356" cy="2424688"/>
            </a:xfrm>
            <a:custGeom>
              <a:avLst/>
              <a:gdLst>
                <a:gd name="connsiteX0" fmla="*/ 0 w 1422087"/>
                <a:gd name="connsiteY0" fmla="*/ 0 h 2267637"/>
                <a:gd name="connsiteX1" fmla="*/ 1422087 w 1422087"/>
                <a:gd name="connsiteY1" fmla="*/ 0 h 2267637"/>
                <a:gd name="connsiteX2" fmla="*/ 1422087 w 1422087"/>
                <a:gd name="connsiteY2" fmla="*/ 2267637 h 2267637"/>
                <a:gd name="connsiteX3" fmla="*/ 0 w 1422087"/>
                <a:gd name="connsiteY3" fmla="*/ 2267637 h 2267637"/>
                <a:gd name="connsiteX4" fmla="*/ 0 w 1422087"/>
                <a:gd name="connsiteY4" fmla="*/ 0 h 22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087" h="2267637">
                  <a:moveTo>
                    <a:pt x="0" y="0"/>
                  </a:moveTo>
                  <a:lnTo>
                    <a:pt x="1422087" y="0"/>
                  </a:lnTo>
                  <a:lnTo>
                    <a:pt x="1422087" y="2267637"/>
                  </a:lnTo>
                  <a:lnTo>
                    <a:pt x="0" y="226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0" vert="horz" wrap="square" lIns="37338" tIns="37338" rIns="49784" bIns="56007" numCol="1" spcCol="1270" anchor="t" anchorCtr="0">
              <a:noAutofit/>
            </a:bodyPr>
            <a:lstStyle/>
            <a:p>
              <a:pPr marL="0" marR="0" lvl="1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ndara" pitchFamily="34" charset="0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3390304" y="1772386"/>
              <a:ext cx="2422759" cy="464945"/>
            </a:xfrm>
            <a:custGeom>
              <a:avLst/>
              <a:gdLst>
                <a:gd name="connsiteX0" fmla="*/ 0 w 1868651"/>
                <a:gd name="connsiteY0" fmla="*/ 0 h 568835"/>
                <a:gd name="connsiteX1" fmla="*/ 1868651 w 1868651"/>
                <a:gd name="connsiteY1" fmla="*/ 0 h 568835"/>
                <a:gd name="connsiteX2" fmla="*/ 1868651 w 1868651"/>
                <a:gd name="connsiteY2" fmla="*/ 568835 h 568835"/>
                <a:gd name="connsiteX3" fmla="*/ 0 w 1868651"/>
                <a:gd name="connsiteY3" fmla="*/ 568835 h 568835"/>
                <a:gd name="connsiteX4" fmla="*/ 0 w 1868651"/>
                <a:gd name="connsiteY4" fmla="*/ 0 h 56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651" h="568835">
                  <a:moveTo>
                    <a:pt x="0" y="0"/>
                  </a:moveTo>
                  <a:lnTo>
                    <a:pt x="1868651" y="0"/>
                  </a:lnTo>
                  <a:lnTo>
                    <a:pt x="1868651" y="568835"/>
                  </a:lnTo>
                  <a:lnTo>
                    <a:pt x="0" y="568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Особые цели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3390304" y="2251982"/>
              <a:ext cx="2445161" cy="2426380"/>
            </a:xfrm>
            <a:custGeom>
              <a:avLst/>
              <a:gdLst>
                <a:gd name="connsiteX0" fmla="*/ 0 w 1974767"/>
                <a:gd name="connsiteY0" fmla="*/ 0 h 2267637"/>
                <a:gd name="connsiteX1" fmla="*/ 1974767 w 1974767"/>
                <a:gd name="connsiteY1" fmla="*/ 0 h 2267637"/>
                <a:gd name="connsiteX2" fmla="*/ 1974767 w 1974767"/>
                <a:gd name="connsiteY2" fmla="*/ 2267637 h 2267637"/>
                <a:gd name="connsiteX3" fmla="*/ 0 w 1974767"/>
                <a:gd name="connsiteY3" fmla="*/ 2267637 h 2267637"/>
                <a:gd name="connsiteX4" fmla="*/ 0 w 1974767"/>
                <a:gd name="connsiteY4" fmla="*/ 0 h 22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767" h="2267637">
                  <a:moveTo>
                    <a:pt x="0" y="0"/>
                  </a:moveTo>
                  <a:lnTo>
                    <a:pt x="1974767" y="0"/>
                  </a:lnTo>
                  <a:lnTo>
                    <a:pt x="1974767" y="2267637"/>
                  </a:lnTo>
                  <a:lnTo>
                    <a:pt x="0" y="226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0" vert="horz" wrap="square" lIns="37338" tIns="37338" rIns="49784" bIns="56007" numCol="1" spcCol="1270" anchor="t" anchorCtr="0">
              <a:noAutofit/>
            </a:bodyPr>
            <a:lstStyle/>
            <a:p>
              <a:pPr marL="0" marR="0" lvl="1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1012497" y="2965751"/>
            <a:ext cx="33483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условия для ведения бизнеса в Гондурасе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развитие жизнеспособных предприятий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программы для создания и расширения предприятий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официальное оформление предпринимательской  деятельности населения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эффективность инфраструктуры, административных процедур и услуг по поддержке бизнеса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568850" y="2616103"/>
            <a:ext cx="353486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1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барьеры для доступа к финансовым услугам для ММСП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качество услуг в сфере технической подготовки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процесс запуска бизнеса, получения разрешений и уплаты налогов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Предлагать улучшения законодательных норм и рамок для поддержки работы предприятий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потенциал для создания и выполнения инфраструктурных проектов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Укреплять систему имущественных и кредитных гарантий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Собирать статистическую информацию, применять механизмы постоянного мониторинга для анализа конкурентоспособности компаний Гондураса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28600" indent="-228600">
              <a:buFont typeface="+mj-lt"/>
              <a:buAutoNum type="alphaLcParenR"/>
            </a:pPr>
            <a:r>
              <a:rPr lang="ru-RU" sz="1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портфолио услуг, соответствующих нуждам компаний согласно их месторасположению, размеру, отрасли. </a:t>
            </a:r>
            <a:endParaRPr lang="es-PE" sz="1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5967" t="13937" r="74071" b="75235"/>
          <a:stretch/>
        </p:blipFill>
        <p:spPr>
          <a:xfrm>
            <a:off x="179512" y="1192832"/>
            <a:ext cx="940819" cy="651992"/>
          </a:xfrm>
          <a:prstGeom prst="rect">
            <a:avLst/>
          </a:prstGeom>
        </p:spPr>
      </p:pic>
      <p:sp>
        <p:nvSpPr>
          <p:cNvPr id="13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7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примеры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06" y="3599060"/>
            <a:ext cx="2289854" cy="3258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5251"/>
            <a:ext cx="2097847" cy="2988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77" y="966865"/>
            <a:ext cx="2298413" cy="3276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3383"/>
            <a:ext cx="2404603" cy="2738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46" y="4445238"/>
            <a:ext cx="2930218" cy="17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7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2" y="536906"/>
            <a:ext cx="1851841" cy="2615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26" y="1020020"/>
            <a:ext cx="1996802" cy="2824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78191"/>
            <a:ext cx="2446522" cy="3415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8" y="3478191"/>
            <a:ext cx="2356330" cy="33444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44" y="1371088"/>
            <a:ext cx="1820935" cy="23488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19" y="1340874"/>
            <a:ext cx="1717154" cy="243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2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82804" cy="63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919">
            <a:off x="963440" y="-12085"/>
            <a:ext cx="1520741" cy="16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9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195885"/>
            <a:ext cx="7886700" cy="591129"/>
          </a:xfrm>
        </p:spPr>
        <p:txBody>
          <a:bodyPr/>
          <a:lstStyle/>
          <a:p>
            <a:r>
              <a:rPr lang="ru-RU" sz="2400" dirty="0"/>
              <a:t>ЧТО</a:t>
            </a:r>
            <a:r>
              <a:rPr lang="en-NZ" sz="2400" dirty="0"/>
              <a:t> – </a:t>
            </a:r>
            <a:r>
              <a:rPr lang="ru-RU" sz="2400" dirty="0"/>
              <a:t>Реактивный подход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418416"/>
          </a:xfrm>
        </p:spPr>
        <p:txBody>
          <a:bodyPr>
            <a:noAutofit/>
          </a:bodyPr>
          <a:lstStyle/>
          <a:p>
            <a:r>
              <a:rPr lang="ru-RU" sz="2200" dirty="0"/>
              <a:t>Генерирование большого количества предложений для нововведений отнимает много времени и ресурсов ЧОРБ</a:t>
            </a:r>
            <a:r>
              <a:rPr lang="en-NZ" sz="2200" dirty="0"/>
              <a:t>.</a:t>
            </a:r>
          </a:p>
          <a:p>
            <a:r>
              <a:rPr lang="ru-RU" sz="2200" dirty="0"/>
              <a:t>Из-за беспокойства касательно увеличивающейся стоимости предложения ЧОРБ часто воспринимаются негативно</a:t>
            </a:r>
            <a:r>
              <a:rPr lang="en-NZ" sz="2200" dirty="0"/>
              <a:t>.</a:t>
            </a:r>
          </a:p>
          <a:p>
            <a:r>
              <a:rPr lang="ru-RU" sz="2200" dirty="0"/>
              <a:t>Важно предлагать альтернативные варианты, используя точные данные и примеры, и подчеркивать положительные моменты и преимущества предложения. </a:t>
            </a:r>
          </a:p>
          <a:p>
            <a:r>
              <a:rPr lang="ru-RU" sz="2200" dirty="0"/>
              <a:t>Часто возражения касаются отдельных деталей, а не всего инициативного предложения</a:t>
            </a:r>
            <a:r>
              <a:rPr lang="en-NZ" sz="2200" dirty="0"/>
              <a:t>.</a:t>
            </a:r>
          </a:p>
          <a:p>
            <a:r>
              <a:rPr lang="ru-RU" sz="2200" dirty="0"/>
              <a:t>Беспокойство часто возникает относительно вопроса имплементации и прецедентов. </a:t>
            </a:r>
          </a:p>
          <a:p>
            <a:r>
              <a:rPr lang="ru-RU" sz="2200" dirty="0"/>
              <a:t>Стоит всегда подчеркивать то, что главное намерение ЧОРБ – конструктивная деятельность с целью достижения наилучшего результата</a:t>
            </a:r>
            <a:r>
              <a:rPr lang="en-NZ" sz="2200" dirty="0"/>
              <a:t>.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2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512"/>
            <a:ext cx="7886700" cy="591129"/>
          </a:xfrm>
        </p:spPr>
        <p:txBody>
          <a:bodyPr/>
          <a:lstStyle/>
          <a:p>
            <a:r>
              <a:rPr lang="ru-RU" sz="2400" dirty="0"/>
              <a:t>ЧТО</a:t>
            </a:r>
            <a:r>
              <a:rPr lang="en-NZ" sz="2400" dirty="0"/>
              <a:t> – </a:t>
            </a:r>
            <a:r>
              <a:rPr lang="ru-RU" sz="2400" dirty="0"/>
              <a:t>Позиция, основанная на фактах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Наиболее важной отправной точкой разработки программы и запуска адвокационной работы являются международные исследования, измеряющие легкость и стоимость ведения бизнеса, уровень коррупции и развития человеческого потенциала.</a:t>
            </a:r>
            <a:endParaRPr lang="en-NZ" dirty="0"/>
          </a:p>
          <a:p>
            <a:r>
              <a:rPr lang="ru-RU" dirty="0"/>
              <a:t>Объективность и непредвзятость отчетов придают весомость активным адвокационным кампаниям. </a:t>
            </a:r>
          </a:p>
          <a:p>
            <a:r>
              <a:rPr lang="ru-RU" dirty="0"/>
              <a:t>Сравнения можно делать на базе географической близости или схожих параметров экономики.</a:t>
            </a:r>
            <a:endParaRPr lang="en-NZ" dirty="0"/>
          </a:p>
          <a:p>
            <a:r>
              <a:rPr lang="ru-RU" dirty="0"/>
              <a:t>Самый важный фактор – это ежегодный прогресс страны в рамках определенного рейтинга.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496"/>
            <a:ext cx="7886700" cy="591129"/>
          </a:xfrm>
        </p:spPr>
        <p:txBody>
          <a:bodyPr/>
          <a:lstStyle/>
          <a:p>
            <a:r>
              <a:rPr lang="ru-RU" dirty="0"/>
              <a:t>ЧТО</a:t>
            </a:r>
            <a:r>
              <a:rPr lang="en-NZ" dirty="0"/>
              <a:t> – </a:t>
            </a:r>
            <a:r>
              <a:rPr lang="ru-RU" dirty="0"/>
              <a:t>Данные БУЖП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Бюро по деятельности работодателей МОТ разработало инструмент для ЧОРБ с целью поддержки адвокационных кампаний: «Благоприятные условия для жизнеспособных предприятий» (БУЖП) – </a:t>
            </a:r>
            <a:r>
              <a:rPr lang="en-US" dirty="0"/>
              <a:t>Enabling Environment for Sustainable Enterprises </a:t>
            </a:r>
            <a:r>
              <a:rPr lang="ru-RU" dirty="0"/>
              <a:t>(</a:t>
            </a:r>
            <a:r>
              <a:rPr lang="en-US" dirty="0"/>
              <a:t>EESE)</a:t>
            </a:r>
            <a:r>
              <a:rPr lang="en-NZ" dirty="0"/>
              <a:t>.</a:t>
            </a:r>
          </a:p>
          <a:p>
            <a:endParaRPr lang="en-NZ" dirty="0"/>
          </a:p>
          <a:p>
            <a:r>
              <a:rPr lang="ru-RU" dirty="0"/>
              <a:t>Включает 7 исследований на базе более чем 300 показателей</a:t>
            </a:r>
            <a:endParaRPr lang="en-NZ" dirty="0"/>
          </a:p>
          <a:p>
            <a:pPr lvl="1"/>
            <a:r>
              <a:rPr lang="ru-RU" dirty="0"/>
              <a:t>Отчет о глобальной конкурентоспособности</a:t>
            </a:r>
            <a:r>
              <a:rPr lang="en-NZ" dirty="0"/>
              <a:t> – </a:t>
            </a:r>
            <a:r>
              <a:rPr lang="ru-RU" dirty="0"/>
              <a:t>Всемирный экономический форум </a:t>
            </a:r>
            <a:r>
              <a:rPr lang="en-NZ" dirty="0"/>
              <a:t>(</a:t>
            </a:r>
            <a:r>
              <a:rPr lang="ru-RU" dirty="0"/>
              <a:t>ВЭФ</a:t>
            </a:r>
            <a:r>
              <a:rPr lang="en-NZ" dirty="0"/>
              <a:t>)</a:t>
            </a:r>
          </a:p>
          <a:p>
            <a:pPr lvl="1"/>
            <a:r>
              <a:rPr lang="ru-RU" dirty="0"/>
              <a:t>Индекс вовлеченности стран в международную торговлю </a:t>
            </a:r>
            <a:r>
              <a:rPr lang="en-NZ" dirty="0"/>
              <a:t>- </a:t>
            </a:r>
            <a:r>
              <a:rPr lang="ru-RU" dirty="0"/>
              <a:t>ВЭФ</a:t>
            </a:r>
            <a:endParaRPr lang="en-NZ" dirty="0"/>
          </a:p>
          <a:p>
            <a:pPr lvl="1"/>
            <a:r>
              <a:rPr lang="ru-RU" dirty="0"/>
              <a:t>Индекс сетевой готовности</a:t>
            </a:r>
            <a:r>
              <a:rPr lang="en-NZ" dirty="0"/>
              <a:t> - </a:t>
            </a:r>
            <a:r>
              <a:rPr lang="ru-RU" dirty="0"/>
              <a:t>ВЭФ</a:t>
            </a:r>
            <a:endParaRPr lang="en-NZ" dirty="0"/>
          </a:p>
          <a:p>
            <a:pPr lvl="1"/>
            <a:r>
              <a:rPr lang="ru-RU" dirty="0"/>
              <a:t>«Ведение бизнеса» </a:t>
            </a:r>
            <a:r>
              <a:rPr lang="en-NZ" dirty="0"/>
              <a:t>– </a:t>
            </a:r>
            <a:r>
              <a:rPr lang="ru-RU" dirty="0"/>
              <a:t>Всемирный банк</a:t>
            </a:r>
            <a:endParaRPr lang="en-NZ" dirty="0"/>
          </a:p>
          <a:p>
            <a:pPr lvl="1"/>
            <a:r>
              <a:rPr lang="ru-RU" dirty="0"/>
              <a:t>Всемирные показатели эффективности государственного управления</a:t>
            </a:r>
            <a:r>
              <a:rPr lang="en-NZ" dirty="0"/>
              <a:t> – </a:t>
            </a:r>
            <a:r>
              <a:rPr lang="ru-RU" dirty="0"/>
              <a:t>Всемирный банк</a:t>
            </a:r>
            <a:endParaRPr lang="en-NZ" dirty="0"/>
          </a:p>
          <a:p>
            <a:pPr lvl="1"/>
            <a:r>
              <a:rPr lang="ru-RU" dirty="0"/>
              <a:t>Индекс развития человеческого потенциала </a:t>
            </a:r>
            <a:r>
              <a:rPr lang="en-NZ" dirty="0"/>
              <a:t>– </a:t>
            </a:r>
            <a:r>
              <a:rPr lang="ru-RU" dirty="0"/>
              <a:t>ПРООН</a:t>
            </a:r>
            <a:endParaRPr lang="en-NZ" dirty="0"/>
          </a:p>
          <a:p>
            <a:pPr lvl="1"/>
            <a:r>
              <a:rPr lang="ru-RU" dirty="0"/>
              <a:t>Показатели экологической результативности</a:t>
            </a:r>
            <a:r>
              <a:rPr lang="en-NZ" dirty="0"/>
              <a:t> – </a:t>
            </a:r>
            <a:r>
              <a:rPr lang="ru-RU" dirty="0"/>
              <a:t>Йельский и Колумбийский университеты</a:t>
            </a:r>
            <a:endParaRPr lang="en-NZ" dirty="0"/>
          </a:p>
        </p:txBody>
      </p:sp>
      <p:pic>
        <p:nvPicPr>
          <p:cNvPr id="2050" name="Picture 2" descr="http://eese-toolkit.itcilo.org/images/eese-toolkit/layout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2472209" cy="9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941132"/>
            <a:ext cx="594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Более подробная информация</a:t>
            </a:r>
            <a:r>
              <a:rPr lang="en-GB" dirty="0">
                <a:solidFill>
                  <a:schemeClr val="accent2"/>
                </a:solidFill>
              </a:rPr>
              <a:t>: http://eese-toolkit.itcilo.org</a:t>
            </a:r>
          </a:p>
        </p:txBody>
      </p:sp>
      <p:sp>
        <p:nvSpPr>
          <p:cNvPr id="12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5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28" y="241185"/>
            <a:ext cx="7886700" cy="547880"/>
          </a:xfrm>
        </p:spPr>
        <p:txBody>
          <a:bodyPr/>
          <a:lstStyle/>
          <a:p>
            <a:r>
              <a:rPr lang="ru-RU" dirty="0"/>
              <a:t>ЧТО</a:t>
            </a:r>
            <a:r>
              <a:rPr lang="en-NZ" dirty="0"/>
              <a:t> – </a:t>
            </a:r>
            <a:r>
              <a:rPr lang="ru-RU" dirty="0"/>
              <a:t>Данные БУЖП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Детальный анализ по стране поможет найти практические примеры, которые можно использовать в рамках адвокационной кампании</a:t>
            </a:r>
            <a:r>
              <a:rPr lang="en-NZ" dirty="0"/>
              <a:t>.</a:t>
            </a:r>
          </a:p>
          <a:p>
            <a:r>
              <a:rPr lang="ru-RU" dirty="0"/>
              <a:t>Отчет «</a:t>
            </a:r>
            <a:r>
              <a:rPr lang="ru-RU" i="1" dirty="0"/>
              <a:t>Ведение бизнеса</a:t>
            </a:r>
            <a:r>
              <a:rPr lang="ru-RU" dirty="0"/>
              <a:t>» Всемирного банка предлагает странам ответить на вопросы национального уровня. ЧОРБ может использовать такие же вопросы для вторичного анализа определенного сектора, например, аспектов деятельности МСП</a:t>
            </a:r>
            <a:r>
              <a:rPr lang="en-NZ" dirty="0"/>
              <a:t>.</a:t>
            </a:r>
          </a:p>
          <a:p>
            <a:r>
              <a:rPr lang="ru-RU" dirty="0"/>
              <a:t>Участие в международных сетях ЧОРБ дает значимое преимущество, так как можно напрямую делиться информацией о стратегических подходах</a:t>
            </a:r>
            <a:r>
              <a:rPr lang="en-NZ" dirty="0"/>
              <a:t>.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4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94" y="246527"/>
            <a:ext cx="7886700" cy="591129"/>
          </a:xfrm>
        </p:spPr>
        <p:txBody>
          <a:bodyPr/>
          <a:lstStyle/>
          <a:p>
            <a:r>
              <a:rPr lang="ru-RU" sz="2400" dirty="0"/>
              <a:t>ЧТО </a:t>
            </a:r>
            <a:r>
              <a:rPr lang="en-NZ" sz="2400" dirty="0"/>
              <a:t>– </a:t>
            </a:r>
            <a:r>
              <a:rPr lang="ru-RU" sz="2400" dirty="0"/>
              <a:t>Анализ стоимости и преимуществ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174732" cy="3263504"/>
          </a:xfrm>
        </p:spPr>
        <p:txBody>
          <a:bodyPr>
            <a:noAutofit/>
          </a:bodyPr>
          <a:lstStyle/>
          <a:p>
            <a:r>
              <a:rPr lang="ru-RU" sz="2200" dirty="0"/>
              <a:t>Для ЧОРБ важно проводить собственный опрос среди членов касательно стоимости предложения – то есть прямых и косвенных издержек</a:t>
            </a:r>
            <a:r>
              <a:rPr lang="en-NZ" sz="2200" dirty="0"/>
              <a:t>.</a:t>
            </a:r>
          </a:p>
          <a:p>
            <a:r>
              <a:rPr lang="ru-RU" sz="2200" dirty="0"/>
              <a:t>Прямые издержки напрямую связаны с непосредственной целью, а косвенные касаются процесса имплементации</a:t>
            </a:r>
            <a:r>
              <a:rPr lang="en-NZ" sz="2200" dirty="0"/>
              <a:t>.</a:t>
            </a:r>
          </a:p>
          <a:p>
            <a:r>
              <a:rPr lang="ru-RU" sz="2200" dirty="0"/>
              <a:t>ЧОРБ также должна определить, где сосредоточится основное внимание:</a:t>
            </a:r>
            <a:endParaRPr lang="en-NZ" sz="2200" dirty="0"/>
          </a:p>
          <a:p>
            <a:pPr lvl="1"/>
            <a:r>
              <a:rPr lang="ru-RU" sz="2200" dirty="0"/>
              <a:t>Что и когда должны будут сделать предприятия</a:t>
            </a:r>
            <a:r>
              <a:rPr lang="en-NZ" sz="2200" dirty="0"/>
              <a:t>?</a:t>
            </a:r>
          </a:p>
          <a:p>
            <a:pPr lvl="1"/>
            <a:r>
              <a:rPr lang="ru-RU" sz="2200" dirty="0"/>
              <a:t>Упор будет делаться на отдельные секторы</a:t>
            </a:r>
            <a:r>
              <a:rPr lang="en-NZ" sz="2200" dirty="0"/>
              <a:t>?</a:t>
            </a:r>
          </a:p>
          <a:p>
            <a:pPr lvl="1"/>
            <a:r>
              <a:rPr lang="ru-RU" sz="2200" dirty="0"/>
              <a:t>Изменения окажут наибольшее влияние на предприятия, которыми владеют женщины? </a:t>
            </a:r>
            <a:endParaRPr lang="en-NZ" sz="2200" dirty="0"/>
          </a:p>
          <a:p>
            <a:pPr lvl="1"/>
            <a:r>
              <a:rPr lang="ru-RU" sz="2200" dirty="0"/>
              <a:t>Изменения окажут наибольшее влияние на предприятия растущего сектора экономики?</a:t>
            </a:r>
            <a:endParaRPr lang="en-NZ" sz="2200" dirty="0"/>
          </a:p>
          <a:p>
            <a:pPr lvl="1"/>
            <a:r>
              <a:rPr lang="ru-RU" sz="2200" dirty="0"/>
              <a:t>Изменения окажут большое влияние на МСП?</a:t>
            </a:r>
            <a:endParaRPr lang="en-NZ" sz="2200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Что такое лоббистская и адвокационная деятельность</a:t>
            </a:r>
            <a:r>
              <a:rPr lang="es-PE" sz="2000" dirty="0"/>
              <a:t>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0311980"/>
              </p:ext>
            </p:extLst>
          </p:nvPr>
        </p:nvGraphicFramePr>
        <p:xfrm>
          <a:off x="1763688" y="3356992"/>
          <a:ext cx="5942635" cy="298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15616" y="1628800"/>
            <a:ext cx="3096344" cy="172819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ángulo 5"/>
          <p:cNvSpPr/>
          <p:nvPr/>
        </p:nvSpPr>
        <p:spPr>
          <a:xfrm>
            <a:off x="1258006" y="1488959"/>
            <a:ext cx="2811563" cy="2007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«Деятельность организаций работодателей, проводимая с тем, чтобы в интересах своих членов повлиять на разработку и принятие законов, нормативных актов, а также на общую позицию и взгляды руководящих работников в области социально-экономической политики».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7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903"/>
            <a:ext cx="7886700" cy="591129"/>
          </a:xfrm>
        </p:spPr>
        <p:txBody>
          <a:bodyPr/>
          <a:lstStyle/>
          <a:p>
            <a:r>
              <a:rPr lang="ru-RU" sz="2400" dirty="0"/>
              <a:t>ЧТО </a:t>
            </a:r>
            <a:r>
              <a:rPr lang="en-NZ" sz="2400" dirty="0"/>
              <a:t>– </a:t>
            </a:r>
            <a:r>
              <a:rPr lang="ru-RU" sz="2400" dirty="0"/>
              <a:t>Анализ стоимости и преимуществ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Таким же образом ЧОРБ должна определить преимущества своего предложения и представить их в стоимостном выражении.</a:t>
            </a:r>
            <a:endParaRPr lang="en-NZ" dirty="0"/>
          </a:p>
          <a:p>
            <a:r>
              <a:rPr lang="ru-RU" dirty="0"/>
              <a:t>Если по некоторым пунктам возникает неуверенность, необходимо четко указать на это и привести предположения</a:t>
            </a:r>
            <a:r>
              <a:rPr lang="en-NZ" dirty="0"/>
              <a:t>.</a:t>
            </a:r>
          </a:p>
          <a:p>
            <a:r>
              <a:rPr lang="ru-RU" dirty="0"/>
              <a:t>Стоит также указывать на то, как предложение может повлиять на деятельность других заинтересованных лиц, такая информация укрепит позицию ЧОРБ.</a:t>
            </a:r>
          </a:p>
          <a:p>
            <a:r>
              <a:rPr lang="ru-RU" dirty="0"/>
              <a:t>Полезно приводить практические примеры того, как в реальности указанные цифры помогут работе местных предприятий</a:t>
            </a:r>
            <a:r>
              <a:rPr lang="en-NZ" dirty="0"/>
              <a:t>.</a:t>
            </a:r>
          </a:p>
          <a:p>
            <a:r>
              <a:rPr lang="ru-RU" dirty="0"/>
              <a:t>Наиболее важной характеристикой является четкость, ясность и фактическая база приводимой информации, а также конструктивные варианты развития.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6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496"/>
            <a:ext cx="7886700" cy="591129"/>
          </a:xfrm>
        </p:spPr>
        <p:txBody>
          <a:bodyPr/>
          <a:lstStyle/>
          <a:p>
            <a:r>
              <a:rPr lang="ru-RU" sz="2400" dirty="0"/>
              <a:t>КТО</a:t>
            </a:r>
            <a:r>
              <a:rPr lang="en-NZ" sz="2400" dirty="0"/>
              <a:t> – </a:t>
            </a:r>
            <a:r>
              <a:rPr lang="ru-RU" sz="2400" dirty="0"/>
              <a:t>Члены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86700" cy="5400600"/>
          </a:xfrm>
        </p:spPr>
        <p:txBody>
          <a:bodyPr>
            <a:noAutofit/>
          </a:bodyPr>
          <a:lstStyle/>
          <a:p>
            <a:r>
              <a:rPr lang="ru-RU" sz="2000" dirty="0"/>
              <a:t>Самый ценный актив ЧОРБ – это ее члены, которые обеспечивают соответствие организации определению МОТ: ЧОРБ - «</a:t>
            </a:r>
            <a:r>
              <a:rPr lang="ru-RU" sz="2000" b="1" dirty="0"/>
              <a:t>самая</a:t>
            </a:r>
            <a:r>
              <a:rPr lang="ru-RU" sz="2000" dirty="0"/>
              <a:t> репрезентативная организация работодателей», с которой Правительство обязано проводить консультации. Однако сам по себе статус не обеспечивает автоматическую поддержку позиции ЧОРБ. Чтобы члены высоко ценили адвокационную работу ЧОРБ:</a:t>
            </a:r>
            <a:endParaRPr lang="en-NZ" sz="2000" dirty="0"/>
          </a:p>
          <a:p>
            <a:pPr lvl="1"/>
            <a:r>
              <a:rPr lang="ru-RU" sz="2000" dirty="0"/>
              <a:t>Такие кампании должны проводится от лица всех членов/ всего бизнес-сообщества</a:t>
            </a:r>
            <a:r>
              <a:rPr lang="en-NZ" sz="2000" dirty="0"/>
              <a:t>.</a:t>
            </a:r>
          </a:p>
          <a:p>
            <a:pPr lvl="1"/>
            <a:r>
              <a:rPr lang="ru-RU" sz="2000" dirty="0"/>
              <a:t>Члены должны иметь возможность принимать участие на всех этапах адвокационной кампании</a:t>
            </a:r>
            <a:r>
              <a:rPr lang="en-NZ" sz="2000" dirty="0"/>
              <a:t>.</a:t>
            </a:r>
            <a:endParaRPr lang="ru-RU" sz="2000" dirty="0"/>
          </a:p>
          <a:p>
            <a:pPr lvl="1"/>
            <a:r>
              <a:rPr lang="ru-RU" sz="2000" dirty="0"/>
              <a:t>Постоянная коммуникация с членами имеет большое значение, это дает возможность вводить изменения и обеспечивает наличие запасных вариантов</a:t>
            </a:r>
            <a:r>
              <a:rPr lang="en-NZ" sz="2000" dirty="0"/>
              <a:t>.</a:t>
            </a:r>
          </a:p>
          <a:p>
            <a:pPr lvl="1"/>
            <a:r>
              <a:rPr lang="ru-RU" sz="2000" dirty="0"/>
              <a:t>Полная оценка процесса и результатов должна быть частью стратегии. </a:t>
            </a:r>
            <a:endParaRPr lang="en-NZ" sz="2000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4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610724"/>
          </a:xfrm>
        </p:spPr>
        <p:txBody>
          <a:bodyPr>
            <a:normAutofit/>
          </a:bodyPr>
          <a:lstStyle/>
          <a:p>
            <a:r>
              <a:rPr lang="ru-RU" sz="2400" dirty="0"/>
              <a:t>КТО </a:t>
            </a:r>
            <a:r>
              <a:rPr lang="en-NZ" sz="2400" dirty="0"/>
              <a:t>– </a:t>
            </a:r>
            <a:r>
              <a:rPr lang="ru-RU" sz="2400" dirty="0"/>
              <a:t>Согласие внутри организации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обеспечения всецелого понимания предлагаемых мер как сотрудниками ЧОРБ, так и правлением, необходимо ответить на следующие вопросы:</a:t>
            </a:r>
            <a:endParaRPr lang="en-NZ" dirty="0"/>
          </a:p>
          <a:p>
            <a:r>
              <a:rPr lang="ru-RU" dirty="0"/>
              <a:t>В чем состоит текущая проблема, которая требует вмешательства? </a:t>
            </a:r>
          </a:p>
          <a:p>
            <a:r>
              <a:rPr lang="ru-RU" dirty="0"/>
              <a:t>Изменились ли условия, произошло ли некоторое событие, что сделало существующую систему несостоятельной</a:t>
            </a:r>
            <a:r>
              <a:rPr lang="en-NZ" dirty="0"/>
              <a:t>?</a:t>
            </a:r>
          </a:p>
          <a:p>
            <a:r>
              <a:rPr lang="ru-RU" dirty="0"/>
              <a:t>Сколько времени необходимо, чтобы исправить ситуацию – необходимо ли срочное вмешательство или долгосрочный план действий? </a:t>
            </a:r>
            <a:endParaRPr lang="en-NZ" dirty="0"/>
          </a:p>
          <a:p>
            <a:r>
              <a:rPr lang="ru-RU" dirty="0"/>
              <a:t>К какому результату стремится ЧОРБ? 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2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183840"/>
            <a:ext cx="7886700" cy="591129"/>
          </a:xfrm>
        </p:spPr>
        <p:txBody>
          <a:bodyPr>
            <a:normAutofit/>
          </a:bodyPr>
          <a:lstStyle/>
          <a:p>
            <a:r>
              <a:rPr lang="ru-RU" sz="2550" dirty="0"/>
              <a:t>КТО </a:t>
            </a:r>
            <a:r>
              <a:rPr lang="en-NZ" sz="2550" dirty="0"/>
              <a:t>– </a:t>
            </a:r>
            <a:r>
              <a:rPr lang="ru-RU" sz="2550" dirty="0"/>
              <a:t>Рамки деятельности</a:t>
            </a:r>
            <a:endParaRPr lang="en-NZ" sz="25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 достижении согласия о приоритетности определенного аспекта, должно быть организовано заседание комитета правления или группы ключевых членов для подготовки рамок деятельности (РД): мероприятия, сроки, обязанности, ожидаемые результаты и распределение ресурсов</a:t>
            </a:r>
            <a:r>
              <a:rPr lang="en-NZ" dirty="0"/>
              <a:t>.</a:t>
            </a:r>
          </a:p>
          <a:p>
            <a:r>
              <a:rPr lang="ru-RU" dirty="0"/>
              <a:t>РД – это руководящий документ и база для сотрудничества с другими заинтересованными участниками</a:t>
            </a:r>
            <a:r>
              <a:rPr lang="en-NZ" dirty="0"/>
              <a:t>.</a:t>
            </a:r>
          </a:p>
          <a:p>
            <a:r>
              <a:rPr lang="ru-RU" dirty="0"/>
              <a:t>Необходимо помнить, что адвокационная деятельность – это динамичный процесс, и ЧОРБ должна применять гибкие подходы и иметь запасные варианты</a:t>
            </a:r>
            <a:r>
              <a:rPr lang="en-NZ" dirty="0"/>
              <a:t>.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3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840"/>
            <a:ext cx="7886700" cy="591129"/>
          </a:xfrm>
        </p:spPr>
        <p:txBody>
          <a:bodyPr/>
          <a:lstStyle/>
          <a:p>
            <a:r>
              <a:rPr lang="ru-RU" sz="2400" dirty="0"/>
              <a:t>КТО </a:t>
            </a:r>
            <a:r>
              <a:rPr lang="en-NZ" sz="2400" dirty="0"/>
              <a:t>– </a:t>
            </a:r>
            <a:r>
              <a:rPr lang="ru-RU" sz="2400" dirty="0"/>
              <a:t>Сотрудничество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Как часть подготовки адвокационной кампании необходимо провести полный анализ заинтересованных сторон, чтобы определить зоны наиболее эффективного сотрудничества</a:t>
            </a:r>
            <a:r>
              <a:rPr lang="en-NZ" dirty="0"/>
              <a:t>.</a:t>
            </a:r>
          </a:p>
          <a:p>
            <a:r>
              <a:rPr lang="ru-RU" dirty="0"/>
              <a:t>В зависимости от проблемы круг заинтересованных участников может быть гораздо шире, чем только бизнес-группы. </a:t>
            </a:r>
            <a:endParaRPr lang="en-NZ" dirty="0"/>
          </a:p>
          <a:p>
            <a:r>
              <a:rPr lang="ru-RU" dirty="0"/>
              <a:t>Церкви, женские организации, группы сообществ, академические круги, защитники окружающей среды, а также отдельные заинтересованные лица могут быть потенциальными </a:t>
            </a:r>
            <a:r>
              <a:rPr lang="ru-RU" dirty="0" smtClean="0"/>
              <a:t>партнерами </a:t>
            </a:r>
            <a:r>
              <a:rPr lang="ru-RU" dirty="0"/>
              <a:t>для обеспечения более широкой поддержки предлагаемой позиции.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78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199496"/>
            <a:ext cx="7886700" cy="591129"/>
          </a:xfrm>
        </p:spPr>
        <p:txBody>
          <a:bodyPr/>
          <a:lstStyle/>
          <a:p>
            <a:r>
              <a:rPr lang="ru-RU" dirty="0"/>
              <a:t>КТО </a:t>
            </a:r>
            <a:r>
              <a:rPr lang="en-NZ" dirty="0"/>
              <a:t>– </a:t>
            </a:r>
            <a:r>
              <a:rPr lang="ru-RU" dirty="0"/>
              <a:t>Коалиции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Формальные коалиции бизнес-групп помогут координировать аспекты деятельности. </a:t>
            </a:r>
            <a:endParaRPr lang="en-NZ" dirty="0"/>
          </a:p>
          <a:p>
            <a:r>
              <a:rPr lang="ru-RU" dirty="0"/>
              <a:t>Коалиции могут быть постоянными формальными структурами или быть сформированы только для работы над конкретным проектом.</a:t>
            </a:r>
            <a:endParaRPr lang="en-NZ" dirty="0"/>
          </a:p>
          <a:p>
            <a:r>
              <a:rPr lang="ru-RU" dirty="0"/>
              <a:t>Работа с формальной коалицией предполагает, что все участвующие организации разделяют принципы ЧОРБ, что придаст большей эффективности адвокационным усилиям</a:t>
            </a:r>
            <a:r>
              <a:rPr lang="en-NZ" dirty="0"/>
              <a:t>.</a:t>
            </a:r>
          </a:p>
          <a:p>
            <a:r>
              <a:rPr lang="ru-RU" dirty="0"/>
              <a:t>Все партнеры коалиции должны достичь согласия касательно представляемой информации (Что), выступающих представителей (Кто) и того, где должны представляться интересы (Где)</a:t>
            </a:r>
            <a:r>
              <a:rPr lang="en-NZ" dirty="0"/>
              <a:t>.</a:t>
            </a:r>
          </a:p>
          <a:p>
            <a:r>
              <a:rPr lang="ru-RU" dirty="0"/>
              <a:t>Важно, чтобы представители бизнес-сообщества не выражали противоречащих друг другу мнений.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4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40" y="44624"/>
            <a:ext cx="7886700" cy="994172"/>
          </a:xfrm>
        </p:spPr>
        <p:txBody>
          <a:bodyPr>
            <a:normAutofit/>
          </a:bodyPr>
          <a:lstStyle/>
          <a:p>
            <a:r>
              <a:rPr lang="ru-RU" sz="2250" dirty="0"/>
              <a:t>КТО</a:t>
            </a:r>
            <a:r>
              <a:rPr lang="en-NZ" sz="2250" dirty="0"/>
              <a:t> – </a:t>
            </a:r>
            <a:r>
              <a:rPr lang="ru-RU" sz="2250" dirty="0"/>
              <a:t>Крупные/иностранные компании</a:t>
            </a:r>
            <a:endParaRPr lang="en-NZ" sz="22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40930"/>
            <a:ext cx="8701484" cy="3484214"/>
          </a:xfrm>
        </p:spPr>
        <p:txBody>
          <a:bodyPr>
            <a:noAutofit/>
          </a:bodyPr>
          <a:lstStyle/>
          <a:p>
            <a:r>
              <a:rPr lang="ru-RU" sz="2200" dirty="0"/>
              <a:t>Многие крупные/иностранные компании не видят смысла </a:t>
            </a:r>
            <a:r>
              <a:rPr lang="ru-RU" sz="2200" dirty="0" smtClean="0"/>
              <a:t>во </a:t>
            </a:r>
            <a:r>
              <a:rPr lang="ru-RU" sz="2200" dirty="0"/>
              <a:t>вступлении в ЧОРБ, так как они часто имеют прямой доступ к должностным лицам и не нуждаются в ЧОРБ, которая будет представлять их интересы</a:t>
            </a:r>
            <a:r>
              <a:rPr lang="en-NZ" sz="2200" dirty="0"/>
              <a:t>.</a:t>
            </a:r>
          </a:p>
          <a:p>
            <a:r>
              <a:rPr lang="ru-RU" sz="2200" dirty="0"/>
              <a:t>Учитывая статус таких компаний, для ЧОРБ важно сформировать прочные отношения с такими значимыми игроками.</a:t>
            </a:r>
            <a:endParaRPr lang="en-NZ" sz="2200" dirty="0"/>
          </a:p>
          <a:p>
            <a:r>
              <a:rPr lang="ru-RU" sz="2200" dirty="0"/>
              <a:t>Важно понимать, где интересы крупных компаний отличаются от позиций ЧОРБ, чтобы иметь базу для проведения обсуждений с целью минимизировать неблагоприятный исход для других компаний, если будут сделаны уступки. </a:t>
            </a:r>
          </a:p>
          <a:p>
            <a:r>
              <a:rPr lang="ru-RU" sz="2200" dirty="0"/>
              <a:t>Крупные/иностранные компании могут быть заинтересованы в участии в национальной ЧОРБ как части их программы корпоративной социальной ответственности.</a:t>
            </a:r>
            <a:endParaRPr lang="en-NZ" sz="2200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8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170806"/>
            <a:ext cx="7886700" cy="686444"/>
          </a:xfrm>
        </p:spPr>
        <p:txBody>
          <a:bodyPr>
            <a:normAutofit/>
          </a:bodyPr>
          <a:lstStyle/>
          <a:p>
            <a:r>
              <a:rPr lang="ru-RU" sz="2400" dirty="0"/>
              <a:t>Управление конфликтом интересов среди членов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ЧОРБ должна найти баланс и пытаться сгладить разницу интересов для обеспечения наилучших результатов для всех участников. </a:t>
            </a:r>
          </a:p>
          <a:p>
            <a:r>
              <a:rPr lang="ru-RU" dirty="0"/>
              <a:t>Документы о приоритетах (стратегический план и программа) – это защита от различного рода предположений, что ЧОРБ содействует интересам только одной группы или сектора. </a:t>
            </a:r>
            <a:endParaRPr lang="en-NZ" dirty="0"/>
          </a:p>
          <a:p>
            <a:r>
              <a:rPr lang="ru-RU" dirty="0"/>
              <a:t>Так как после принятия предлагаемых мер могут проявляться как преимущества, так и недостатки, важно проводить постоянную оценку изменений политики для предоставления членам отчетов о долгосрочных результатах</a:t>
            </a:r>
            <a:r>
              <a:rPr lang="en-NZ" dirty="0"/>
              <a:t>.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0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183840"/>
            <a:ext cx="7886700" cy="572254"/>
          </a:xfrm>
        </p:spPr>
        <p:txBody>
          <a:bodyPr>
            <a:normAutofit/>
          </a:bodyPr>
          <a:lstStyle/>
          <a:p>
            <a:r>
              <a:rPr lang="ru-RU" sz="2400" dirty="0"/>
              <a:t>Управление конфликтом интересов среди членов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Руководство ЧОРБ должно принимать активные меры для управления различными мнениями и ожиданиями членов</a:t>
            </a:r>
            <a:r>
              <a:rPr lang="en-NZ" dirty="0"/>
              <a:t>.</a:t>
            </a:r>
          </a:p>
          <a:p>
            <a:r>
              <a:rPr lang="ru-RU" dirty="0"/>
              <a:t>Если некоторый участник не соглашается с доводами и не поддерживает позицию ЧОРБ, необходимо прилагать все усилия для пресечения вероятности открытого несогласия</a:t>
            </a:r>
            <a:r>
              <a:rPr lang="en-NZ" dirty="0"/>
              <a:t>.</a:t>
            </a:r>
          </a:p>
          <a:p>
            <a:r>
              <a:rPr lang="ru-RU" dirty="0"/>
              <a:t>Открытая информация о принципах и позиции ЧОРБ обеспечивает предварительное информирование членов</a:t>
            </a:r>
            <a:r>
              <a:rPr lang="en-NZ" dirty="0"/>
              <a:t>.</a:t>
            </a:r>
          </a:p>
          <a:p>
            <a:r>
              <a:rPr lang="ru-RU" dirty="0"/>
              <a:t>Включение всех членов в процессы развития и изменения позиций и мнений является неотъемлемым фактором успеха. 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6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091"/>
            <a:ext cx="7886700" cy="591129"/>
          </a:xfrm>
        </p:spPr>
        <p:txBody>
          <a:bodyPr>
            <a:normAutofit/>
          </a:bodyPr>
          <a:lstStyle/>
          <a:p>
            <a:r>
              <a:rPr lang="ru-RU" sz="2400" dirty="0"/>
              <a:t>ГДЕ</a:t>
            </a:r>
            <a:r>
              <a:rPr lang="en-NZ" sz="2400" dirty="0"/>
              <a:t> – “</a:t>
            </a:r>
            <a:r>
              <a:rPr lang="ru-RU" sz="2400" dirty="0"/>
              <a:t>Мягкая</a:t>
            </a:r>
            <a:r>
              <a:rPr lang="en-NZ" sz="2400" dirty="0"/>
              <a:t>” </a:t>
            </a:r>
            <a:r>
              <a:rPr lang="ru-RU" sz="2400" dirty="0"/>
              <a:t>или</a:t>
            </a:r>
            <a:r>
              <a:rPr lang="en-NZ" sz="2400" dirty="0"/>
              <a:t> “</a:t>
            </a:r>
            <a:r>
              <a:rPr lang="ru-RU" sz="2400" dirty="0"/>
              <a:t>жесткая</a:t>
            </a:r>
            <a:r>
              <a:rPr lang="en-NZ" sz="2400" dirty="0"/>
              <a:t>” </a:t>
            </a:r>
            <a:r>
              <a:rPr lang="ru-RU" sz="2400" dirty="0"/>
              <a:t>кампания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54" y="1196752"/>
            <a:ext cx="8298010" cy="3456167"/>
          </a:xfrm>
        </p:spPr>
        <p:txBody>
          <a:bodyPr>
            <a:noAutofit/>
          </a:bodyPr>
          <a:lstStyle/>
          <a:p>
            <a:r>
              <a:rPr lang="ru-RU" sz="2000" dirty="0"/>
              <a:t>Лоббирование, как более формальный контакт с Правительством – это лишь часть адвокационной деятельности. </a:t>
            </a:r>
          </a:p>
          <a:p>
            <a:r>
              <a:rPr lang="ru-RU" sz="2000" dirty="0"/>
              <a:t>Так как лоббирование открыто для наблюдения, его часто называют «жестким» вариантом, в то время как ежедневная работа ЧОРБ с целью поэтапного убеждения и влияния считается «мягким» вариантом. </a:t>
            </a:r>
            <a:endParaRPr lang="en-NZ" sz="2000" dirty="0"/>
          </a:p>
          <a:p>
            <a:r>
              <a:rPr lang="ru-RU" sz="2000" dirty="0"/>
              <a:t>Выбор места, где должна происходить адвокационная деятельность, определяет</a:t>
            </a:r>
            <a:r>
              <a:rPr lang="en-NZ" sz="2000" dirty="0"/>
              <a:t>:</a:t>
            </a:r>
          </a:p>
          <a:p>
            <a:pPr lvl="1"/>
            <a:r>
              <a:rPr lang="ru-RU" sz="2000" dirty="0"/>
              <a:t>Выбор соответствующих посылов для определенной публики</a:t>
            </a:r>
            <a:endParaRPr lang="en-NZ" sz="2000" dirty="0"/>
          </a:p>
          <a:p>
            <a:pPr lvl="1"/>
            <a:r>
              <a:rPr lang="ru-RU" sz="2000" dirty="0"/>
              <a:t>Манеру преподнесения информации</a:t>
            </a:r>
            <a:endParaRPr lang="en-NZ" sz="2000" dirty="0"/>
          </a:p>
          <a:p>
            <a:pPr lvl="1"/>
            <a:r>
              <a:rPr lang="ru-RU" sz="2000" dirty="0"/>
              <a:t>Наиболее подходящего специалиста/представителя для выражения позиции</a:t>
            </a:r>
            <a:endParaRPr lang="en-NZ" sz="2000" dirty="0"/>
          </a:p>
          <a:p>
            <a:pPr lvl="1"/>
            <a:r>
              <a:rPr lang="ru-RU" sz="2000" dirty="0"/>
              <a:t>В каком порядке необходимо выступать перед определенной публикой</a:t>
            </a:r>
            <a:endParaRPr lang="en-NZ" sz="2000" dirty="0"/>
          </a:p>
          <a:p>
            <a:pPr lvl="1"/>
            <a:r>
              <a:rPr lang="ru-RU" sz="2000" dirty="0"/>
              <a:t>Сколько будет стоить каждый из этапов</a:t>
            </a:r>
            <a:endParaRPr lang="en-NZ" sz="2000" dirty="0"/>
          </a:p>
          <a:p>
            <a:pPr lvl="1"/>
            <a:endParaRPr lang="en-NZ" sz="2000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34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Что такое лоббистская и адвокационная деятельность</a:t>
            </a:r>
            <a:r>
              <a:rPr lang="es-PE" sz="2000" dirty="0"/>
              <a:t>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15616" y="1628800"/>
            <a:ext cx="3096344" cy="172819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ángulo 4"/>
          <p:cNvSpPr/>
          <p:nvPr/>
        </p:nvSpPr>
        <p:spPr>
          <a:xfrm>
            <a:off x="1258006" y="1488959"/>
            <a:ext cx="2811563" cy="2007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«Деятельность организаций работодателей, проводимая с тем, чтобы в интересах своих членов повлиять на разработку и принятие законов, нормативных актов, а также на общую позицию и взгляды руководящих работников в области социально-экономической политики».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2377381" y="3653857"/>
            <a:ext cx="3384376" cy="25922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5776" y="4336133"/>
            <a:ext cx="2880320" cy="1046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Адвокационная деятельность</a:t>
            </a:r>
            <a:endParaRPr lang="en-GB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Любая деятельность, направленная на то, чтобы повлиять на взгляды и политику … сюда относится не только – и даже не столько – лоббирование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34135" y="1307361"/>
            <a:ext cx="3096344" cy="216024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uadroTexto 8"/>
          <p:cNvSpPr txBox="1"/>
          <p:nvPr/>
        </p:nvSpPr>
        <p:spPr>
          <a:xfrm>
            <a:off x="5728083" y="1470190"/>
            <a:ext cx="30243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Широкий спектр методов убеждения</a:t>
            </a:r>
            <a:r>
              <a:rPr lang="en-GB" sz="1600" dirty="0">
                <a:solidFill>
                  <a:schemeClr val="bg1"/>
                </a:solidFill>
              </a:rPr>
              <a:t>;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 прямые и косвенные</a:t>
            </a:r>
            <a:r>
              <a:rPr lang="en-GB" sz="1600" dirty="0">
                <a:solidFill>
                  <a:schemeClr val="bg1"/>
                </a:solidFill>
              </a:rPr>
              <a:t>;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 публичные и непубличные</a:t>
            </a:r>
            <a:r>
              <a:rPr lang="en-GB" sz="1600" dirty="0">
                <a:solidFill>
                  <a:schemeClr val="bg1"/>
                </a:solidFill>
              </a:rPr>
              <a:t>;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 в виде постоянных усилий или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виде отдельных кампаний</a:t>
            </a:r>
            <a:r>
              <a:rPr lang="en-GB" sz="1600" dirty="0">
                <a:solidFill>
                  <a:schemeClr val="bg1"/>
                </a:solidFill>
              </a:rPr>
              <a:t>;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 в рамках маркетинговой деятельности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6661299" y="3653857"/>
            <a:ext cx="1584176" cy="129614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40152" y="5181814"/>
            <a:ext cx="30848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1"/>
                </a:solidFill>
              </a:rPr>
              <a:t>В основе организационной стратегии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2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79" y="233104"/>
            <a:ext cx="7886700" cy="591129"/>
          </a:xfrm>
        </p:spPr>
        <p:txBody>
          <a:bodyPr/>
          <a:lstStyle/>
          <a:p>
            <a:r>
              <a:rPr lang="ru-RU" sz="2400" dirty="0"/>
              <a:t>ГДЕ</a:t>
            </a:r>
            <a:r>
              <a:rPr lang="en-NZ" sz="2400" dirty="0"/>
              <a:t> </a:t>
            </a:r>
            <a:r>
              <a:rPr lang="en-NZ" sz="2400" dirty="0" smtClean="0"/>
              <a:t>– </a:t>
            </a:r>
            <a:r>
              <a:rPr lang="ru-RU" sz="2400" dirty="0" smtClean="0"/>
              <a:t>Текущие </a:t>
            </a:r>
            <a:r>
              <a:rPr lang="ru-RU" sz="2400" dirty="0"/>
              <a:t>обсуждения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Представители ЧОРБ должны на регулярной основе встречаться с должностными лицами и устанавливать открытые каналы коммуникации и тесные рабочие отношения с представителями органов власти</a:t>
            </a:r>
            <a:r>
              <a:rPr lang="en-NZ" dirty="0"/>
              <a:t>.</a:t>
            </a:r>
          </a:p>
          <a:p>
            <a:r>
              <a:rPr lang="ru-RU" dirty="0"/>
              <a:t>Такие регулярные встречи помогут держать представителей власти в курсе относительно проблем бизнеса.</a:t>
            </a:r>
          </a:p>
          <a:p>
            <a:r>
              <a:rPr lang="ru-RU" dirty="0"/>
              <a:t>Проводя обсуждения с членами, все сотрудники и руководители ЧОРБ должны прислушиваться к озвучиваемым проблемам и стараться включать такие аспекты в программу ЧОРБ</a:t>
            </a:r>
            <a:r>
              <a:rPr lang="en-NZ" dirty="0"/>
              <a:t>.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337"/>
            <a:ext cx="7886700" cy="591129"/>
          </a:xfrm>
        </p:spPr>
        <p:txBody>
          <a:bodyPr/>
          <a:lstStyle/>
          <a:p>
            <a:r>
              <a:rPr lang="ru-RU" dirty="0"/>
              <a:t>ГДЕ </a:t>
            </a:r>
            <a:r>
              <a:rPr lang="en-NZ" dirty="0"/>
              <a:t>– </a:t>
            </a:r>
            <a:r>
              <a:rPr lang="ru-RU" dirty="0"/>
              <a:t>Внутри организации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Вебсайт ЧОРБ – это ключевой инструмент адвокационной деятельности, позволяющий четко представлять глубокий анализ проблемы, исследовательские работы и сравнительные документы, например, о схожих экономиках и странах. </a:t>
            </a:r>
            <a:endParaRPr lang="en-NZ" dirty="0"/>
          </a:p>
          <a:p>
            <a:r>
              <a:rPr lang="ru-RU" dirty="0"/>
              <a:t>Уведомления по электронной почте о новых материалах на вебсайте позволяют постоянно информировать всех членов об изменениях и динамике ситуации, а также повышает статус ЧОРБ</a:t>
            </a:r>
            <a:r>
              <a:rPr lang="en-NZ" dirty="0"/>
              <a:t>.</a:t>
            </a:r>
          </a:p>
          <a:p>
            <a:r>
              <a:rPr lang="ru-RU" dirty="0"/>
              <a:t>Регулярные встречи со специалистами-практиками по управлению персоналом и в сфере производственных отношений дают возможности для </a:t>
            </a:r>
            <a:r>
              <a:rPr lang="ru-RU" dirty="0" smtClean="0"/>
              <a:t>устанавления рабочих связей </a:t>
            </a:r>
            <a:r>
              <a:rPr lang="ru-RU" dirty="0"/>
              <a:t>и позволяют ЧОРБ следить за развитием рабочих аспектов с практической точки зрения.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9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312"/>
            <a:ext cx="7886700" cy="591129"/>
          </a:xfrm>
        </p:spPr>
        <p:txBody>
          <a:bodyPr/>
          <a:lstStyle/>
          <a:p>
            <a:r>
              <a:rPr lang="ru-RU" dirty="0"/>
              <a:t>ГДЕ </a:t>
            </a:r>
            <a:r>
              <a:rPr lang="en-NZ" dirty="0"/>
              <a:t>– </a:t>
            </a:r>
            <a:r>
              <a:rPr lang="ru-RU" dirty="0"/>
              <a:t>Использование каналов СМИ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Каналы СМИ – это ключевой инструмент для влияния на общественное мнение и убеждения в том, что решение проблем бизнес-сообщества важно для всего населения</a:t>
            </a:r>
            <a:r>
              <a:rPr lang="en-NZ" dirty="0"/>
              <a:t>.</a:t>
            </a:r>
          </a:p>
          <a:p>
            <a:r>
              <a:rPr lang="ru-RU" dirty="0"/>
              <a:t>Как правило, в новостях появляются лишь те сообщения о ЧОРБ, которые касаются несогласия организации с предложениями правительства.</a:t>
            </a:r>
            <a:endParaRPr lang="en-NZ" dirty="0"/>
          </a:p>
          <a:p>
            <a:r>
              <a:rPr lang="ru-RU" dirty="0"/>
              <a:t>Регулярные встречи с редакторами газет, продюсерами теленовостей, а также налаживание контакта с журналистами играет большую роль наряду с регулярными сообщениями по радио/ТВ/в газетах для освещения мнений бизнес-сообщества. </a:t>
            </a:r>
          </a:p>
          <a:p>
            <a:r>
              <a:rPr lang="ru-RU" dirty="0"/>
              <a:t>Социальные сети также имеют большое значение для распространения информации и передачи основных сообщений.</a:t>
            </a:r>
            <a:endParaRPr lang="en-NZ" dirty="0"/>
          </a:p>
          <a:p>
            <a:r>
              <a:rPr lang="ru-RU" dirty="0"/>
              <a:t>Больше информации в Руководстве Бюро по деятельности работодателей МУЦ МОТ</a:t>
            </a:r>
            <a:r>
              <a:rPr lang="en-NZ" dirty="0"/>
              <a:t>: </a:t>
            </a:r>
            <a:r>
              <a:rPr lang="ru-RU" i="1" dirty="0"/>
              <a:t>Использование социальных сетей со смыслом – практическое руководство для организаций работодателей</a:t>
            </a:r>
            <a:endParaRPr lang="en-NZ" i="1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0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03" y="188640"/>
            <a:ext cx="7886700" cy="591129"/>
          </a:xfrm>
        </p:spPr>
        <p:txBody>
          <a:bodyPr/>
          <a:lstStyle/>
          <a:p>
            <a:r>
              <a:rPr lang="ru-RU" dirty="0"/>
              <a:t>ГДЕ</a:t>
            </a:r>
            <a:r>
              <a:rPr lang="en-NZ" dirty="0"/>
              <a:t> – </a:t>
            </a:r>
            <a:r>
              <a:rPr lang="ru-RU" dirty="0"/>
              <a:t>Особые вопросы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886700" cy="446893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Все элементы адвокационной работы составляют базу Рамок Проекта</a:t>
            </a:r>
            <a:r>
              <a:rPr lang="en-NZ" dirty="0"/>
              <a:t>.</a:t>
            </a:r>
          </a:p>
          <a:p>
            <a:r>
              <a:rPr lang="ru-RU" dirty="0"/>
              <a:t>В Рамках определяется место проведения отдельных этапов работы и аудитория для каждого из этапов. </a:t>
            </a:r>
          </a:p>
          <a:p>
            <a:r>
              <a:rPr lang="ru-RU" dirty="0"/>
              <a:t>Кроме того, указываются ключевые идеи/посылы и информация/данные для поддержки этих идей</a:t>
            </a:r>
            <a:r>
              <a:rPr lang="en-NZ" dirty="0"/>
              <a:t>.</a:t>
            </a:r>
          </a:p>
          <a:p>
            <a:r>
              <a:rPr lang="ru-RU" dirty="0"/>
              <a:t>Ключевые идеи также влияют на выбор подхода – «мягкий» или «жесткий».</a:t>
            </a:r>
            <a:endParaRPr lang="en-NZ" dirty="0"/>
          </a:p>
          <a:p>
            <a:r>
              <a:rPr lang="ru-RU" dirty="0"/>
              <a:t>Если каждое из положений позиции касается политических принципов и может быть подтверждено убедительными данными, подтвержденными исследованиями, следует применять «жесткий» подход, при этом ЧОРБ будет целенаправленно действовать в интересах своих членов.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15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496"/>
            <a:ext cx="7886700" cy="591129"/>
          </a:xfrm>
        </p:spPr>
        <p:txBody>
          <a:bodyPr/>
          <a:lstStyle/>
          <a:p>
            <a:r>
              <a:rPr lang="ru-RU" sz="2400" dirty="0"/>
              <a:t>ГДЕ</a:t>
            </a:r>
            <a:r>
              <a:rPr lang="en-NZ" sz="2400" dirty="0"/>
              <a:t> – </a:t>
            </a:r>
            <a:r>
              <a:rPr lang="ru-RU" sz="2400" dirty="0"/>
              <a:t>Стоимость адвокационной кампании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Создание строгого бюджета проблематично, так как адвокационная деятельность имеет довольно динамичный характер</a:t>
            </a:r>
            <a:r>
              <a:rPr lang="en-NZ" dirty="0"/>
              <a:t>.</a:t>
            </a:r>
          </a:p>
          <a:p>
            <a:r>
              <a:rPr lang="ru-RU" dirty="0"/>
              <a:t>Во многом зависит от того, где будет проводиться кампания</a:t>
            </a:r>
            <a:r>
              <a:rPr lang="en-NZ" dirty="0"/>
              <a:t>.</a:t>
            </a:r>
          </a:p>
          <a:p>
            <a:r>
              <a:rPr lang="ru-RU" dirty="0"/>
              <a:t>Важность вопроса часто определяет, сколько ресурсов будет потрачено. </a:t>
            </a:r>
          </a:p>
          <a:p>
            <a:r>
              <a:rPr lang="ru-RU" dirty="0"/>
              <a:t>Группы расходов включают</a:t>
            </a:r>
            <a:r>
              <a:rPr lang="en-NZ" dirty="0"/>
              <a:t>:</a:t>
            </a:r>
          </a:p>
          <a:p>
            <a:pPr lvl="1"/>
            <a:r>
              <a:rPr lang="ru-RU" dirty="0"/>
              <a:t>Расходы на персонал</a:t>
            </a:r>
            <a:r>
              <a:rPr lang="en-NZ" dirty="0"/>
              <a:t> (</a:t>
            </a:r>
            <a:r>
              <a:rPr lang="ru-RU" dirty="0"/>
              <a:t>сотрудники ЧОРБ, консультанты)</a:t>
            </a:r>
          </a:p>
          <a:p>
            <a:pPr lvl="1"/>
            <a:r>
              <a:rPr lang="ru-RU" dirty="0"/>
              <a:t>Стоимость информации </a:t>
            </a:r>
            <a:r>
              <a:rPr lang="en-NZ" dirty="0"/>
              <a:t>(</a:t>
            </a:r>
            <a:r>
              <a:rPr lang="ru-RU" dirty="0"/>
              <a:t>покупка данных, анализов</a:t>
            </a:r>
            <a:r>
              <a:rPr lang="en-NZ" dirty="0"/>
              <a:t>)</a:t>
            </a:r>
          </a:p>
          <a:p>
            <a:pPr lvl="1"/>
            <a:r>
              <a:rPr lang="ru-RU" dirty="0"/>
              <a:t>Встречи и консультации </a:t>
            </a:r>
            <a:r>
              <a:rPr lang="en-NZ" dirty="0"/>
              <a:t>(</a:t>
            </a:r>
            <a:r>
              <a:rPr lang="ru-RU" dirty="0"/>
              <a:t>место проведения</a:t>
            </a:r>
            <a:r>
              <a:rPr lang="en-NZ" dirty="0"/>
              <a:t>, </a:t>
            </a:r>
            <a:r>
              <a:rPr lang="ru-RU" dirty="0"/>
              <a:t>кейтеринг</a:t>
            </a:r>
            <a:r>
              <a:rPr lang="en-NZ" dirty="0"/>
              <a:t>, </a:t>
            </a:r>
            <a:r>
              <a:rPr lang="ru-RU" dirty="0"/>
              <a:t>транспорт</a:t>
            </a:r>
            <a:r>
              <a:rPr lang="en-NZ" dirty="0"/>
              <a:t>)</a:t>
            </a:r>
          </a:p>
          <a:p>
            <a:pPr lvl="1"/>
            <a:r>
              <a:rPr lang="ru-RU" dirty="0"/>
              <a:t>Отчеты</a:t>
            </a:r>
            <a:r>
              <a:rPr lang="en-NZ" dirty="0"/>
              <a:t> (</a:t>
            </a:r>
            <a:r>
              <a:rPr lang="ru-RU" dirty="0"/>
              <a:t>написание</a:t>
            </a:r>
            <a:r>
              <a:rPr lang="en-NZ" dirty="0"/>
              <a:t>, </a:t>
            </a:r>
            <a:r>
              <a:rPr lang="ru-RU" dirty="0"/>
              <a:t>распечатка</a:t>
            </a:r>
            <a:r>
              <a:rPr lang="en-NZ" dirty="0"/>
              <a:t>, </a:t>
            </a:r>
            <a:r>
              <a:rPr lang="ru-RU" dirty="0"/>
              <a:t>распространение</a:t>
            </a:r>
            <a:r>
              <a:rPr lang="en-NZ" dirty="0"/>
              <a:t>)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6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728"/>
            <a:ext cx="8058150" cy="591129"/>
          </a:xfrm>
        </p:spPr>
        <p:txBody>
          <a:bodyPr/>
          <a:lstStyle/>
          <a:p>
            <a:r>
              <a:rPr lang="ru-RU" sz="2400" dirty="0"/>
              <a:t>ГДЕ</a:t>
            </a:r>
            <a:r>
              <a:rPr lang="en-NZ" sz="2400" dirty="0"/>
              <a:t> – </a:t>
            </a:r>
            <a:r>
              <a:rPr lang="ru-RU" sz="2400" dirty="0"/>
              <a:t>Стоимость адвокационной кампании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Наличие прогноза о расходах означает, что можно определить:</a:t>
            </a:r>
            <a:endParaRPr lang="en-NZ" dirty="0"/>
          </a:p>
          <a:p>
            <a:r>
              <a:rPr lang="ru-RU" dirty="0"/>
              <a:t>Что может быть сделано с учетом ресурсной базы ЧОРБ – как кадровой, так и финансовой?</a:t>
            </a:r>
          </a:p>
          <a:p>
            <a:r>
              <a:rPr lang="ru-RU" dirty="0"/>
              <a:t>Позволяет ли важность вопроса провести сбор дополнительных средств среди членов/из других источников? </a:t>
            </a:r>
          </a:p>
          <a:p>
            <a:r>
              <a:rPr lang="ru-RU" dirty="0"/>
              <a:t>Могут ли партнерские связи ЧОРБ позволить сократить стоимость? </a:t>
            </a:r>
            <a:endParaRPr lang="en-NZ" dirty="0"/>
          </a:p>
          <a:p>
            <a:r>
              <a:rPr lang="ru-RU" dirty="0"/>
              <a:t>Могут ли отдельные члены брать на себя работу по некоторому аспекту кампании и нести соответствующие расходы? 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8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840"/>
            <a:ext cx="7886700" cy="591129"/>
          </a:xfrm>
        </p:spPr>
        <p:txBody>
          <a:bodyPr/>
          <a:lstStyle/>
          <a:p>
            <a:r>
              <a:rPr lang="ru-RU" dirty="0"/>
              <a:t>Выводы</a:t>
            </a:r>
            <a:r>
              <a:rPr lang="en-NZ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Адвокационная работа начинается с выявления проблемы или осознания наличия лучшей альтернативы для текущих условий</a:t>
            </a:r>
            <a:r>
              <a:rPr lang="en-NZ" dirty="0"/>
              <a:t>.</a:t>
            </a:r>
          </a:p>
          <a:p>
            <a:r>
              <a:rPr lang="ru-RU" dirty="0"/>
              <a:t>Цель адвокационной работы – решить выявленную проблему или внедрить выбранную альтернативу</a:t>
            </a:r>
            <a:r>
              <a:rPr lang="en-NZ" dirty="0"/>
              <a:t>.</a:t>
            </a:r>
          </a:p>
          <a:p>
            <a:r>
              <a:rPr lang="ru-RU" dirty="0"/>
              <a:t>Нет строгих правил для проведения адвокационной кампании. </a:t>
            </a:r>
          </a:p>
          <a:p>
            <a:r>
              <a:rPr lang="ru-RU" dirty="0"/>
              <a:t>Подходы варьируются в зависимости от культуры, социальных и политических условий страны, и самой ЧОРБ</a:t>
            </a:r>
            <a:r>
              <a:rPr lang="en-NZ" dirty="0"/>
              <a:t>.</a:t>
            </a:r>
          </a:p>
          <a:p>
            <a:r>
              <a:rPr lang="ru-RU" dirty="0"/>
              <a:t>Кампания ДОЛЖНА базироваться на позиции, сформированной из мнений всех членов, и поддерживаться значительным корпусом данных и исследований.</a:t>
            </a:r>
            <a:endParaRPr lang="en-NZ" dirty="0"/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0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B40CF-D9AA-B841-AC99-E7F8F3A313BE}"/>
              </a:ext>
            </a:extLst>
          </p:cNvPr>
          <p:cNvSpPr txBox="1"/>
          <p:nvPr/>
        </p:nvSpPr>
        <p:spPr>
          <a:xfrm>
            <a:off x="1403648" y="3645024"/>
            <a:ext cx="67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6D9F0"/>
                </a:solidFill>
              </a:rPr>
              <a:t>Мы являемся </a:t>
            </a:r>
            <a:r>
              <a:rPr lang="ru-RU" b="1" i="1" dirty="0">
                <a:solidFill>
                  <a:srgbClr val="C6D9F0"/>
                </a:solidFill>
              </a:rPr>
              <a:t>надежным</a:t>
            </a:r>
            <a:r>
              <a:rPr lang="ru-RU" i="1" dirty="0">
                <a:solidFill>
                  <a:srgbClr val="C6D9F0"/>
                </a:solidFill>
              </a:rPr>
              <a:t> партнером в подготовке и проведении учебных курсов для членских бизнес-организаций и будем рады помочь вам в реализации ваших потребностей в сфере профессиональной подготовки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9C42D-E0B3-4342-B3C1-6C7247DD7C39}"/>
              </a:ext>
            </a:extLst>
          </p:cNvPr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24030"/>
            <a:r>
              <a:rPr lang="ru-RU" b="1" baseline="30000" dirty="0">
                <a:solidFill>
                  <a:srgbClr val="C6D9F0"/>
                </a:solidFill>
              </a:rPr>
              <a:t>Свяжитесь с нами для получения дополнительной информации</a:t>
            </a:r>
            <a:r>
              <a:rPr lang="it-IT" b="1" baseline="30000" dirty="0">
                <a:solidFill>
                  <a:srgbClr val="C6D9F0"/>
                </a:solidFill>
              </a:rPr>
              <a:t>:</a:t>
            </a:r>
            <a:endParaRPr lang="en-US" baseline="30000" dirty="0">
              <a:solidFill>
                <a:srgbClr val="C6D9F0"/>
              </a:solidFill>
            </a:endParaRPr>
          </a:p>
          <a:p>
            <a:pPr defTabSz="1524030"/>
            <a:endParaRPr lang="it-IT" b="1" baseline="30000" dirty="0">
              <a:solidFill>
                <a:srgbClr val="C6D9F0"/>
              </a:solidFill>
            </a:endParaRPr>
          </a:p>
          <a:p>
            <a:pPr algn="ctr" defTabSz="1524030"/>
            <a:r>
              <a:rPr lang="az-Cyrl-AZ" b="1" baseline="30000" dirty="0">
                <a:solidFill>
                  <a:srgbClr val="C6D9F0"/>
                </a:solidFill>
              </a:rPr>
              <a:t>Программа по деятельности работодателей</a:t>
            </a:r>
            <a:endParaRPr lang="en-US" baseline="30000" dirty="0"/>
          </a:p>
          <a:p>
            <a:pPr algn="ctr"/>
            <a:r>
              <a:rPr lang="en-US" baseline="30000" dirty="0"/>
              <a:t>E-mail: </a:t>
            </a:r>
            <a:r>
              <a:rPr lang="en-US" baseline="30000" dirty="0" err="1"/>
              <a:t>actempturin@itcilo.org</a:t>
            </a:r>
            <a:endParaRPr lang="en-US" baseline="30000" dirty="0"/>
          </a:p>
          <a:p>
            <a:pPr algn="ctr"/>
            <a:r>
              <a:rPr lang="ru-RU" baseline="30000" dirty="0"/>
              <a:t>Тел</a:t>
            </a:r>
            <a:r>
              <a:rPr lang="en-US" baseline="30000" dirty="0"/>
              <a:t>: +39 011 693 6590</a:t>
            </a:r>
          </a:p>
          <a:p>
            <a:pPr algn="ctr"/>
            <a:r>
              <a:rPr lang="en-US" baseline="30000" dirty="0"/>
              <a:t>http://</a:t>
            </a:r>
            <a:r>
              <a:rPr lang="en-US" baseline="30000" dirty="0" err="1"/>
              <a:t>lempnet.itcilo.org</a:t>
            </a:r>
            <a:endParaRPr lang="en-US" baseline="300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39236" cy="504056"/>
          </a:xfrm>
        </p:spPr>
        <p:txBody>
          <a:bodyPr/>
          <a:lstStyle/>
          <a:p>
            <a:r>
              <a:rPr lang="ru-RU" sz="1800" dirty="0"/>
              <a:t>Лоббистская и адвокационная деятельность в контексте организаций работодателей</a:t>
            </a:r>
            <a:endParaRPr lang="es-PE" sz="1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21196" y="1105279"/>
            <a:ext cx="8229600" cy="720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2"/>
                </a:solidFill>
                <a:cs typeface="Arial" charset="0"/>
              </a:rPr>
              <a:t>Большинство организаций работодателей включают аспекты адвокационной или лоббистской деятельности в свои декларации о миссии и (или) видения;</a:t>
            </a:r>
            <a:endParaRPr lang="en-GB" sz="1600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11090"/>
            <a:ext cx="2259734" cy="8172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1520" y="3847130"/>
            <a:ext cx="41767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IBEC </a:t>
            </a:r>
            <a:r>
              <a:rPr lang="ru-RU" sz="12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поддерживает интересы бизнеса и работодателей в Ирландии, способствуя постоянному развитию конкурентных условий, которые формируют основу устойчивого роста и являются выгодными как для предприятий, так и для общества</a:t>
            </a:r>
            <a:endParaRPr lang="es-PE" sz="12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5172" t="17818" r="78225" b="69687"/>
          <a:stretch/>
        </p:blipFill>
        <p:spPr>
          <a:xfrm>
            <a:off x="5111533" y="3847130"/>
            <a:ext cx="2160241" cy="91399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213835" y="2424186"/>
            <a:ext cx="4211391" cy="83099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Оставаться ключевой организацией работодателей в регионе благодаря предоставлению качественных услуг для наших членов, то есть помогая им достичь конкурентоспособности мирового уровня</a:t>
            </a:r>
            <a:endParaRPr lang="es-PE" sz="12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63243" y="5292805"/>
            <a:ext cx="4248150" cy="103105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endParaRPr lang="en-GB" sz="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chemeClr val="accent1"/>
                </a:solidFill>
              </a:rPr>
              <a:t>… </a:t>
            </a:r>
            <a:r>
              <a:rPr lang="ru-RU" sz="1400" b="1" dirty="0">
                <a:solidFill>
                  <a:schemeClr val="accent1"/>
                </a:solidFill>
              </a:rPr>
              <a:t>способствовать тому, чтобы работники, их организации и правительство сотрудничали с бизнесом ради достижения следующих целей</a:t>
            </a:r>
            <a:r>
              <a:rPr lang="en-GB" sz="1400" b="1" dirty="0">
                <a:solidFill>
                  <a:schemeClr val="accent1"/>
                </a:solidFill>
              </a:rPr>
              <a:t> ….</a:t>
            </a:r>
          </a:p>
        </p:txBody>
      </p:sp>
      <p:sp>
        <p:nvSpPr>
          <p:cNvPr id="11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012324" y="2083611"/>
            <a:ext cx="2614411" cy="36933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Миссия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488668"/>
            <a:ext cx="7492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chemeClr val="accent2"/>
                </a:solidFill>
                <a:latin typeface="Arial" pitchFamily="34" charset="0"/>
                <a:cs typeface="Arial" charset="0"/>
              </a:rPr>
              <a:t>*</a:t>
            </a:r>
            <a:r>
              <a:rPr lang="ru-RU" sz="1600" b="1" i="1" dirty="0">
                <a:solidFill>
                  <a:schemeClr val="accent2"/>
                </a:solidFill>
                <a:latin typeface="Arial" pitchFamily="34" charset="0"/>
                <a:cs typeface="Arial" charset="0"/>
              </a:rPr>
              <a:t>ЧОРБ – членские организации работодателей и бизнес-организации</a:t>
            </a:r>
            <a:endParaRPr lang="en-GB" sz="1600" b="1" i="1" dirty="0">
              <a:solidFill>
                <a:schemeClr val="accent2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EB424-F197-A845-9A36-656DF770C102}"/>
              </a:ext>
            </a:extLst>
          </p:cNvPr>
          <p:cNvSpPr txBox="1"/>
          <p:nvPr/>
        </p:nvSpPr>
        <p:spPr>
          <a:xfrm>
            <a:off x="5392588" y="5548641"/>
            <a:ext cx="35719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6CC"/>
                </a:solidFill>
              </a:rPr>
              <a:t>ФЕДЕРАЦИЯ РАБОТОДАТЕЛЕЙ ЦЕЙЛОНА</a:t>
            </a:r>
          </a:p>
        </p:txBody>
      </p:sp>
    </p:spTree>
    <p:extLst>
      <p:ext uri="{BB962C8B-B14F-4D97-AF65-F5344CB8AC3E}">
        <p14:creationId xmlns:p14="http://schemas.microsoft.com/office/powerpoint/2010/main" val="349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9" y="260648"/>
            <a:ext cx="6333878" cy="504056"/>
          </a:xfrm>
        </p:spPr>
        <p:txBody>
          <a:bodyPr/>
          <a:lstStyle/>
          <a:p>
            <a:r>
              <a:rPr lang="ru-RU" sz="2000" dirty="0"/>
              <a:t>Лоббистская и адвокационная деятельность ЧОРБ в Латинской Америке</a:t>
            </a:r>
            <a:endParaRPr lang="es-PE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2938" t="24099" r="26454" b="60223"/>
          <a:stretch/>
        </p:blipFill>
        <p:spPr>
          <a:xfrm>
            <a:off x="6012160" y="1556791"/>
            <a:ext cx="2088232" cy="8640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7553" t="16589" r="77238" b="66103"/>
          <a:stretch/>
        </p:blipFill>
        <p:spPr>
          <a:xfrm>
            <a:off x="764900" y="3301289"/>
            <a:ext cx="1565527" cy="11408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5735" t="11147" r="74530" b="70382"/>
          <a:stretch/>
        </p:blipFill>
        <p:spPr>
          <a:xfrm>
            <a:off x="6375025" y="4933040"/>
            <a:ext cx="1362502" cy="135112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31591" y="1427304"/>
            <a:ext cx="4771030" cy="138499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Конфедерация частных работодателей Боливии </a:t>
            </a:r>
            <a:r>
              <a:rPr lang="es-PE" sz="12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(CEPB) </a:t>
            </a:r>
            <a:r>
              <a:rPr lang="ru-RU" sz="12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видит свою основную цель в защите и продвижении частных инициатив, поддержке экономического и социального развития страны в рамках этических принципов и ценностей, уважения законов и права собственности, а также в поддержке свободного предпринимательства и философии свободного рынка</a:t>
            </a:r>
            <a:endParaRPr lang="es-PE" sz="12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53300" y="3033206"/>
            <a:ext cx="5453418" cy="138499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Миссия Организации состоит в продвижении в рамках этических принципов и ценностей таких условий, которые дают возможность создавать и поддерживать инициативы работодателей, а также в содействии такой институциональной системы, которая благоприятствует росту и свободной конкуренции в целях достижения устойчивого экономического, социального и экологического развития</a:t>
            </a:r>
            <a:endParaRPr lang="es-PE" sz="12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3916" y="5008439"/>
            <a:ext cx="4763069" cy="156966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Организация содействует социально-экономическому развитию Коста-Рики через поддержку прогресса, свободной конкуренции и ответственной деятельности работодателей в рамках частного сектора. Кроме того, Организация поддерживает развитие частных предприятий через эффективные программы внутри сектора и сотрудничество с другими заинтересованными сторонами в целях повышения качества жизни</a:t>
            </a:r>
            <a:endParaRPr lang="es-PE" sz="12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42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 для ЧОРБ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838" y="1916832"/>
            <a:ext cx="4834880" cy="3561259"/>
          </a:xfrm>
        </p:spPr>
        <p:txBody>
          <a:bodyPr>
            <a:normAutofit/>
          </a:bodyPr>
          <a:lstStyle/>
          <a:p>
            <a:r>
              <a:rPr lang="ru-RU" sz="2800" dirty="0"/>
              <a:t>Опубликовано в </a:t>
            </a:r>
            <a:r>
              <a:rPr lang="en-GB" sz="2800" dirty="0"/>
              <a:t>2018</a:t>
            </a:r>
          </a:p>
          <a:p>
            <a:r>
              <a:rPr lang="ru-RU" sz="2800" dirty="0" smtClean="0"/>
              <a:t>Разработано специально </a:t>
            </a:r>
            <a:r>
              <a:rPr lang="ru-RU" sz="2800" dirty="0"/>
              <a:t>для ЧОРБ</a:t>
            </a:r>
          </a:p>
          <a:p>
            <a:r>
              <a:rPr lang="ru-RU" sz="2800" dirty="0"/>
              <a:t>Доступно по ссылке </a:t>
            </a:r>
            <a:r>
              <a:rPr lang="en-GB" sz="2800" dirty="0"/>
              <a:t>http://lempnet.itcilo.org 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44336"/>
            <a:ext cx="2788968" cy="3856285"/>
          </a:xfrm>
          <a:prstGeom prst="rect">
            <a:avLst/>
          </a:prstGeom>
        </p:spPr>
      </p:pic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88424" y="612338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5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7462"/>
            <a:ext cx="7886700" cy="42198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Деятельность ЧОРБ, направленная на расширение влияния на процессы принятия законов и нормативных актов, а также на общую позицию и взгляды руководящих работников социально-экономической сферы в интересах членов организации  </a:t>
            </a:r>
          </a:p>
          <a:p>
            <a:pPr marL="0" indent="0">
              <a:buNone/>
            </a:pPr>
            <a:endParaRPr lang="en-NZ" dirty="0"/>
          </a:p>
          <a:p>
            <a:r>
              <a:rPr lang="ru-RU" dirty="0"/>
              <a:t>Ключом к эффективной работе является понимание:</a:t>
            </a:r>
            <a:endParaRPr lang="en-NZ" dirty="0"/>
          </a:p>
          <a:p>
            <a:pPr lvl="1"/>
            <a:r>
              <a:rPr lang="ru-RU" dirty="0"/>
              <a:t>того, чего Вы хотите достичь</a:t>
            </a:r>
            <a:endParaRPr lang="en-NZ" dirty="0"/>
          </a:p>
          <a:p>
            <a:pPr lvl="1"/>
            <a:r>
              <a:rPr lang="ru-RU" dirty="0"/>
              <a:t>почему Вы хотите достичь этого</a:t>
            </a:r>
            <a:endParaRPr lang="en-NZ" dirty="0"/>
          </a:p>
          <a:p>
            <a:pPr lvl="1"/>
            <a:r>
              <a:rPr lang="ru-RU" dirty="0"/>
              <a:t>кого Вы должны убедить</a:t>
            </a:r>
            <a:endParaRPr lang="en-NZ" dirty="0"/>
          </a:p>
          <a:p>
            <a:pPr lvl="1"/>
            <a:r>
              <a:rPr lang="ru-RU" dirty="0"/>
              <a:t>как Вы сможете этого достичь</a:t>
            </a:r>
            <a:endParaRPr lang="en-NZ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59632" y="26064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Адвокационная деятельность ЧОРБ</a:t>
            </a:r>
            <a:endParaRPr lang="en-GB" dirty="0"/>
          </a:p>
        </p:txBody>
      </p:sp>
      <p:sp>
        <p:nvSpPr>
          <p:cNvPr id="12" name="object 20"/>
          <p:cNvSpPr>
            <a:spLocks noChangeArrowheads="1"/>
          </p:cNvSpPr>
          <p:nvPr/>
        </p:nvSpPr>
        <p:spPr bwMode="auto">
          <a:xfrm>
            <a:off x="8388424" y="612338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0922" y="1019093"/>
            <a:ext cx="7886700" cy="691979"/>
          </a:xfrm>
        </p:spPr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такое Адвокационная деятельность </a:t>
            </a:r>
            <a:r>
              <a:rPr lang="en-NZ" dirty="0" smtClean="0"/>
              <a:t>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17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46" y="1218150"/>
            <a:ext cx="7886700" cy="3263504"/>
          </a:xfrm>
        </p:spPr>
        <p:txBody>
          <a:bodyPr/>
          <a:lstStyle/>
          <a:p>
            <a:r>
              <a:rPr lang="ru-RU" dirty="0"/>
              <a:t>Ключевые мотивирующие факторы членства в Вашей организации:</a:t>
            </a:r>
            <a:endParaRPr lang="en-NZ" dirty="0"/>
          </a:p>
          <a:p>
            <a:r>
              <a:rPr lang="ru-RU" dirty="0"/>
              <a:t>Круг успеха</a:t>
            </a:r>
            <a:r>
              <a:rPr lang="en-NZ" dirty="0"/>
              <a:t> - </a:t>
            </a:r>
          </a:p>
          <a:p>
            <a:pPr marL="2057400" lvl="6" indent="0">
              <a:buNone/>
            </a:pPr>
            <a:endParaRPr lang="en-NZ" dirty="0"/>
          </a:p>
          <a:p>
            <a:pPr marL="2057400" lvl="6" indent="0">
              <a:buNone/>
            </a:pPr>
            <a:r>
              <a:rPr lang="en-NZ" dirty="0"/>
              <a:t>		</a:t>
            </a:r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390470"/>
            <a:ext cx="3614738" cy="270748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59632" y="260648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dirty="0"/>
              <a:t>Почему именно адвокационная деятельность</a:t>
            </a:r>
            <a:r>
              <a:rPr lang="en-NZ" sz="2200" dirty="0"/>
              <a:t>?</a:t>
            </a:r>
            <a:endParaRPr lang="en-GB" sz="2200" dirty="0"/>
          </a:p>
        </p:txBody>
      </p:sp>
      <p:sp>
        <p:nvSpPr>
          <p:cNvPr id="16" name="object 20"/>
          <p:cNvSpPr>
            <a:spLocks noChangeArrowheads="1"/>
          </p:cNvSpPr>
          <p:nvPr/>
        </p:nvSpPr>
        <p:spPr bwMode="auto">
          <a:xfrm>
            <a:off x="8388424" y="6082637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B99F84-029B-544C-874D-33F55198FB0F}"/>
              </a:ext>
            </a:extLst>
          </p:cNvPr>
          <p:cNvSpPr/>
          <p:nvPr/>
        </p:nvSpPr>
        <p:spPr>
          <a:xfrm>
            <a:off x="4067944" y="3429000"/>
            <a:ext cx="115212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Больше членов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8B5780-9064-4D42-A4FD-5399654B33D5}"/>
              </a:ext>
            </a:extLst>
          </p:cNvPr>
          <p:cNvSpPr/>
          <p:nvPr/>
        </p:nvSpPr>
        <p:spPr>
          <a:xfrm>
            <a:off x="4723184" y="4369533"/>
            <a:ext cx="1807369" cy="66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Новые и более качественные услуги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1983B4-ACAB-FA45-98D0-594B8F290DA8}"/>
              </a:ext>
            </a:extLst>
          </p:cNvPr>
          <p:cNvSpPr/>
          <p:nvPr/>
        </p:nvSpPr>
        <p:spPr>
          <a:xfrm>
            <a:off x="4067944" y="5445224"/>
            <a:ext cx="115212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Больше членов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FE00BF-79F6-3244-A2E7-AF585055EDAF}"/>
              </a:ext>
            </a:extLst>
          </p:cNvPr>
          <p:cNvSpPr/>
          <p:nvPr/>
        </p:nvSpPr>
        <p:spPr>
          <a:xfrm>
            <a:off x="2919568" y="4385459"/>
            <a:ext cx="1803615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Обширная адвокационная</a:t>
            </a:r>
          </a:p>
          <a:p>
            <a:pPr algn="ctr"/>
            <a:r>
              <a:rPr lang="ru-RU" dirty="0">
                <a:solidFill>
                  <a:schemeClr val="accent2"/>
                </a:solidFill>
              </a:rPr>
              <a:t>работа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8807" y="797554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dirty="0"/>
              <a:t>Почему именно адвокационная деятельность</a:t>
            </a:r>
            <a:r>
              <a:rPr lang="en-NZ" sz="2200" dirty="0"/>
              <a:t>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3729</Words>
  <Application>Microsoft Office PowerPoint</Application>
  <PresentationFormat>On-screen Show (4:3)</PresentationFormat>
  <Paragraphs>321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Candara</vt:lpstr>
      <vt:lpstr>DINNextLTPro-Regular</vt:lpstr>
      <vt:lpstr>Tahoma</vt:lpstr>
      <vt:lpstr>Verdana</vt:lpstr>
      <vt:lpstr>Theme1</vt:lpstr>
      <vt:lpstr>PowerPoint Presentation</vt:lpstr>
      <vt:lpstr>Что такое лоббистская и адвокационная деятельность?</vt:lpstr>
      <vt:lpstr>Что такое лоббистская и адвокационная деятельность?</vt:lpstr>
      <vt:lpstr>Что такое лоббистская и адвокационная деятельность?</vt:lpstr>
      <vt:lpstr>Лоббистская и адвокационная деятельность в контексте организаций работодателей</vt:lpstr>
      <vt:lpstr>Лоббистская и адвокационная деятельность ЧОРБ в Латинской Америке</vt:lpstr>
      <vt:lpstr>Руководство для ЧОРБ</vt:lpstr>
      <vt:lpstr>Что такое Адвокационная деятельность ?</vt:lpstr>
      <vt:lpstr>PowerPoint Presentation</vt:lpstr>
      <vt:lpstr>PowerPoint Presentation</vt:lpstr>
      <vt:lpstr>Основные принципы</vt:lpstr>
      <vt:lpstr>ЧТО – Мандат</vt:lpstr>
      <vt:lpstr>ЧТО – Выбор проблемы</vt:lpstr>
      <vt:lpstr>ЧТО – Выбор проблемы</vt:lpstr>
      <vt:lpstr>ЧТО – Выбор проблемы</vt:lpstr>
      <vt:lpstr>Уделите время …</vt:lpstr>
      <vt:lpstr>Краткий опрос: имеет ли Ваша организация Программу?</vt:lpstr>
      <vt:lpstr>Примеры: Бизнес в Новой Зеландии</vt:lpstr>
      <vt:lpstr>PowerPoint Presentation</vt:lpstr>
      <vt:lpstr>Приоритеты Конфедерации британской промышленности (CBI)</vt:lpstr>
      <vt:lpstr>Совет работодателей Гондураса COHEP</vt:lpstr>
      <vt:lpstr>Другие примеры</vt:lpstr>
      <vt:lpstr>PowerPoint Presentation</vt:lpstr>
      <vt:lpstr>PowerPoint Presentation</vt:lpstr>
      <vt:lpstr>ЧТО – Реактивный подход</vt:lpstr>
      <vt:lpstr>ЧТО – Позиция, основанная на фактах</vt:lpstr>
      <vt:lpstr>ЧТО – Данные БУЖП</vt:lpstr>
      <vt:lpstr>ЧТО – Данные БУЖП</vt:lpstr>
      <vt:lpstr>ЧТО – Анализ стоимости и преимуществ</vt:lpstr>
      <vt:lpstr>ЧТО – Анализ стоимости и преимуществ</vt:lpstr>
      <vt:lpstr>КТО – Члены</vt:lpstr>
      <vt:lpstr>КТО – Согласие внутри организации</vt:lpstr>
      <vt:lpstr>КТО – Рамки деятельности</vt:lpstr>
      <vt:lpstr>КТО – Сотрудничество</vt:lpstr>
      <vt:lpstr>КТО – Коалиции</vt:lpstr>
      <vt:lpstr>КТО – Крупные/иностранные компании</vt:lpstr>
      <vt:lpstr>Управление конфликтом интересов среди членов</vt:lpstr>
      <vt:lpstr>Управление конфликтом интересов среди членов</vt:lpstr>
      <vt:lpstr>ГДЕ – “Мягкая” или “жесткая” кампания</vt:lpstr>
      <vt:lpstr>ГДЕ – Текущие обсуждения</vt:lpstr>
      <vt:lpstr>ГДЕ – Внутри организации</vt:lpstr>
      <vt:lpstr>ГДЕ – Использование каналов СМИ</vt:lpstr>
      <vt:lpstr>ГДЕ – Особые вопросы</vt:lpstr>
      <vt:lpstr>ГДЕ – Стоимость адвокационной кампании</vt:lpstr>
      <vt:lpstr>ГДЕ – Стоимость адвокационной кампании</vt:lpstr>
      <vt:lpstr>Выводы 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Alexandra Giordano</cp:lastModifiedBy>
  <cp:revision>253</cp:revision>
  <dcterms:created xsi:type="dcterms:W3CDTF">2014-08-07T13:00:49Z</dcterms:created>
  <dcterms:modified xsi:type="dcterms:W3CDTF">2018-11-22T15:19:06Z</dcterms:modified>
</cp:coreProperties>
</file>