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49"/>
  </p:notesMasterIdLst>
  <p:handoutMasterIdLst>
    <p:handoutMasterId r:id="rId50"/>
  </p:handoutMasterIdLst>
  <p:sldIdLst>
    <p:sldId id="276" r:id="rId2"/>
    <p:sldId id="281" r:id="rId3"/>
    <p:sldId id="282" r:id="rId4"/>
    <p:sldId id="283" r:id="rId5"/>
    <p:sldId id="284" r:id="rId6"/>
    <p:sldId id="285" r:id="rId7"/>
    <p:sldId id="340" r:id="rId8"/>
    <p:sldId id="341" r:id="rId9"/>
    <p:sldId id="342" r:id="rId10"/>
    <p:sldId id="343" r:id="rId11"/>
    <p:sldId id="344" r:id="rId12"/>
    <p:sldId id="345" r:id="rId13"/>
    <p:sldId id="346" r:id="rId14"/>
    <p:sldId id="347" r:id="rId15"/>
    <p:sldId id="348" r:id="rId16"/>
    <p:sldId id="349" r:id="rId17"/>
    <p:sldId id="382" r:id="rId18"/>
    <p:sldId id="383" r:id="rId19"/>
    <p:sldId id="379" r:id="rId20"/>
    <p:sldId id="380" r:id="rId21"/>
    <p:sldId id="381" r:id="rId22"/>
    <p:sldId id="387" r:id="rId23"/>
    <p:sldId id="388" r:id="rId24"/>
    <p:sldId id="389" r:id="rId25"/>
    <p:sldId id="350" r:id="rId26"/>
    <p:sldId id="351" r:id="rId27"/>
    <p:sldId id="353" r:id="rId28"/>
    <p:sldId id="354" r:id="rId29"/>
    <p:sldId id="355" r:id="rId30"/>
    <p:sldId id="356" r:id="rId31"/>
    <p:sldId id="357" r:id="rId32"/>
    <p:sldId id="359" r:id="rId33"/>
    <p:sldId id="360" r:id="rId34"/>
    <p:sldId id="361" r:id="rId35"/>
    <p:sldId id="362" r:id="rId36"/>
    <p:sldId id="363" r:id="rId37"/>
    <p:sldId id="364" r:id="rId38"/>
    <p:sldId id="365" r:id="rId39"/>
    <p:sldId id="367" r:id="rId40"/>
    <p:sldId id="371" r:id="rId41"/>
    <p:sldId id="372" r:id="rId42"/>
    <p:sldId id="373" r:id="rId43"/>
    <p:sldId id="374" r:id="rId44"/>
    <p:sldId id="375" r:id="rId45"/>
    <p:sldId id="376" r:id="rId46"/>
    <p:sldId id="377" r:id="rId47"/>
    <p:sldId id="28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81C"/>
    <a:srgbClr val="1F57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84560" autoAdjust="0"/>
  </p:normalViewPr>
  <p:slideViewPr>
    <p:cSldViewPr>
      <p:cViewPr varScale="1">
        <p:scale>
          <a:sx n="74" d="100"/>
          <a:sy n="74" d="100"/>
        </p:scale>
        <p:origin x="72" y="4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3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600F9C-8A68-4718-A785-126DC8407315}" type="doc">
      <dgm:prSet loTypeId="urn:microsoft.com/office/officeart/2005/8/layout/hProcess9" loCatId="process" qsTypeId="urn:microsoft.com/office/officeart/2005/8/quickstyle/simple1" qsCatId="simple" csTypeId="urn:microsoft.com/office/officeart/2005/8/colors/accent1_2" csCatId="accent1" phldr="1"/>
      <dgm:spPr/>
    </dgm:pt>
    <dgm:pt modelId="{AB955ADD-C82C-4E97-BFC2-81F60AACD2B3}">
      <dgm:prSet phldrT="[Texto]"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ES" sz="1400" b="1" dirty="0">
              <a:solidFill>
                <a:schemeClr val="bg1"/>
              </a:solidFill>
              <a:latin typeface="Arial" panose="020B0604020202020204" pitchFamily="34" charset="0"/>
            </a:rPr>
            <a:t>Promoción</a:t>
          </a:r>
        </a:p>
        <a:p>
          <a:r>
            <a:rPr lang="es-ES" sz="1400" dirty="0">
              <a:solidFill>
                <a:schemeClr val="bg1"/>
              </a:solidFill>
              <a:latin typeface="Arial" panose="020B0604020202020204" pitchFamily="34" charset="0"/>
            </a:rPr>
            <a:t>Toda actividad dirigida a influir en actitudes y políticas... No solo (aunque también) el cabildeo. </a:t>
          </a:r>
        </a:p>
        <a:p>
          <a:endParaRPr lang="es-ES" sz="1400" b="1" dirty="0">
            <a:latin typeface="Arial" panose="020B0604020202020204" pitchFamily="34" charset="0"/>
            <a:cs typeface="Arial" panose="020B0604020202020204" pitchFamily="34" charset="0"/>
          </a:endParaRPr>
        </a:p>
      </dgm:t>
    </dgm:pt>
    <dgm:pt modelId="{16093F00-FB7C-496F-863A-9FDC297998F5}" type="parTrans" cxnId="{A7EB6971-7420-4E43-AE29-A826761D4737}">
      <dgm:prSet/>
      <dgm:spPr/>
      <dgm:t>
        <a:bodyPr/>
        <a:lstStyle/>
        <a:p>
          <a:endParaRPr lang="es-PE"/>
        </a:p>
      </dgm:t>
    </dgm:pt>
    <dgm:pt modelId="{FB6C297F-E26C-45FA-80C9-8970B0BC5845}" type="sibTrans" cxnId="{A7EB6971-7420-4E43-AE29-A826761D4737}">
      <dgm:prSet/>
      <dgm:spPr/>
      <dgm:t>
        <a:bodyPr/>
        <a:lstStyle/>
        <a:p>
          <a:endParaRPr lang="es-PE"/>
        </a:p>
      </dgm:t>
    </dgm:pt>
    <dgm:pt modelId="{2A64D311-EB98-44FF-81F8-0EAB78B41E48}">
      <dgm:prSet phldrT="[Texto]"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s-ES" sz="1200" b="1" dirty="0" smtClean="0">
            <a:solidFill>
              <a:schemeClr val="bg1"/>
            </a:solidFill>
            <a:latin typeface="Arial" panose="020B0604020202020204" pitchFamily="34" charset="0"/>
          </a:endParaRPr>
        </a:p>
        <a:p>
          <a:r>
            <a:rPr lang="es-ES" sz="1200" b="1" dirty="0" smtClean="0">
              <a:solidFill>
                <a:schemeClr val="bg1"/>
              </a:solidFill>
              <a:latin typeface="Arial" panose="020B0604020202020204" pitchFamily="34" charset="0"/>
            </a:rPr>
            <a:t>Cabildeo</a:t>
          </a:r>
          <a:endParaRPr lang="es-ES" sz="1200" b="1" dirty="0">
            <a:solidFill>
              <a:schemeClr val="bg1"/>
            </a:solidFill>
            <a:latin typeface="Arial" panose="020B0604020202020204" pitchFamily="34" charset="0"/>
          </a:endParaRPr>
        </a:p>
        <a:p>
          <a:r>
            <a:rPr lang="es-ES" sz="1200" dirty="0">
              <a:solidFill>
                <a:schemeClr val="bg1"/>
              </a:solidFill>
              <a:latin typeface="Arial" panose="020B0604020202020204" pitchFamily="34" charset="0"/>
            </a:rPr>
            <a:t>Herramienta clave de promoción: actividades específicas destinadas a que los decisores adopten una postura específica sobre una cuestión concreta.</a:t>
          </a:r>
        </a:p>
        <a:p>
          <a:r>
            <a:rPr lang="es-ES" sz="1200" dirty="0">
              <a:solidFill>
                <a:schemeClr val="bg1"/>
              </a:solidFill>
              <a:latin typeface="Arial" panose="020B0604020202020204" pitchFamily="34" charset="0"/>
            </a:rPr>
            <a:t> </a:t>
          </a:r>
          <a:endParaRPr lang="es-ES" sz="1200" b="1" dirty="0">
            <a:latin typeface="Arial" panose="020B0604020202020204" pitchFamily="34" charset="0"/>
            <a:cs typeface="Arial" panose="020B0604020202020204" pitchFamily="34" charset="0"/>
          </a:endParaRPr>
        </a:p>
      </dgm:t>
    </dgm:pt>
    <dgm:pt modelId="{A440E1D6-DB32-49A9-9104-3BE360B5B76D}" type="parTrans" cxnId="{4F4B2A1E-1601-4D07-BD59-569AC9408BF8}">
      <dgm:prSet/>
      <dgm:spPr/>
      <dgm:t>
        <a:bodyPr/>
        <a:lstStyle/>
        <a:p>
          <a:endParaRPr lang="es-PE"/>
        </a:p>
      </dgm:t>
    </dgm:pt>
    <dgm:pt modelId="{D183ADD8-D6ED-4DF0-BED2-64175C6FBE3A}" type="sibTrans" cxnId="{4F4B2A1E-1601-4D07-BD59-569AC9408BF8}">
      <dgm:prSet/>
      <dgm:spPr/>
      <dgm:t>
        <a:bodyPr/>
        <a:lstStyle/>
        <a:p>
          <a:endParaRPr lang="es-PE"/>
        </a:p>
      </dgm:t>
    </dgm:pt>
    <dgm:pt modelId="{233847CA-2980-48D6-A40A-A59DD45418CE}" type="pres">
      <dgm:prSet presAssocID="{DE600F9C-8A68-4718-A785-126DC8407315}" presName="CompostProcess" presStyleCnt="0">
        <dgm:presLayoutVars>
          <dgm:dir/>
          <dgm:resizeHandles val="exact"/>
        </dgm:presLayoutVars>
      </dgm:prSet>
      <dgm:spPr/>
    </dgm:pt>
    <dgm:pt modelId="{92390FE8-BCDA-47C0-9B44-2B3FBF78CA2F}" type="pres">
      <dgm:prSet presAssocID="{DE600F9C-8A68-4718-A785-126DC8407315}" presName="arrow" presStyleLbl="bgShp" presStyleIdx="0" presStyleCnt="1"/>
      <dgm:spPr/>
    </dgm:pt>
    <dgm:pt modelId="{715F6948-0BE7-433D-9AC5-833B1D660BEF}" type="pres">
      <dgm:prSet presAssocID="{DE600F9C-8A68-4718-A785-126DC8407315}" presName="linearProcess" presStyleCnt="0"/>
      <dgm:spPr/>
    </dgm:pt>
    <dgm:pt modelId="{69AC720E-1A33-45D6-B80D-95C3669FB609}" type="pres">
      <dgm:prSet presAssocID="{AB955ADD-C82C-4E97-BFC2-81F60AACD2B3}" presName="textNode" presStyleLbl="node1" presStyleIdx="0" presStyleCnt="2">
        <dgm:presLayoutVars>
          <dgm:bulletEnabled val="1"/>
        </dgm:presLayoutVars>
      </dgm:prSet>
      <dgm:spPr/>
      <dgm:t>
        <a:bodyPr/>
        <a:lstStyle/>
        <a:p>
          <a:endParaRPr lang="en-US"/>
        </a:p>
      </dgm:t>
    </dgm:pt>
    <dgm:pt modelId="{CE2BF366-6FFC-4D50-85E4-E25F0F565D90}" type="pres">
      <dgm:prSet presAssocID="{FB6C297F-E26C-45FA-80C9-8970B0BC5845}" presName="sibTrans" presStyleCnt="0"/>
      <dgm:spPr/>
    </dgm:pt>
    <dgm:pt modelId="{E2F41D2E-CBE3-4FF7-8DA7-E87C046A1E7B}" type="pres">
      <dgm:prSet presAssocID="{2A64D311-EB98-44FF-81F8-0EAB78B41E48}" presName="textNode" presStyleLbl="node1" presStyleIdx="1" presStyleCnt="2" custLinFactNeighborX="10516" custLinFactNeighborY="3484">
        <dgm:presLayoutVars>
          <dgm:bulletEnabled val="1"/>
        </dgm:presLayoutVars>
      </dgm:prSet>
      <dgm:spPr/>
      <dgm:t>
        <a:bodyPr/>
        <a:lstStyle/>
        <a:p>
          <a:endParaRPr lang="en-US"/>
        </a:p>
      </dgm:t>
    </dgm:pt>
  </dgm:ptLst>
  <dgm:cxnLst>
    <dgm:cxn modelId="{2F9E7D13-BB35-414B-8A27-2D7926CFFA58}" type="presOf" srcId="{DE600F9C-8A68-4718-A785-126DC8407315}" destId="{233847CA-2980-48D6-A40A-A59DD45418CE}" srcOrd="0" destOrd="0" presId="urn:microsoft.com/office/officeart/2005/8/layout/hProcess9"/>
    <dgm:cxn modelId="{4F4B2A1E-1601-4D07-BD59-569AC9408BF8}" srcId="{DE600F9C-8A68-4718-A785-126DC8407315}" destId="{2A64D311-EB98-44FF-81F8-0EAB78B41E48}" srcOrd="1" destOrd="0" parTransId="{A440E1D6-DB32-49A9-9104-3BE360B5B76D}" sibTransId="{D183ADD8-D6ED-4DF0-BED2-64175C6FBE3A}"/>
    <dgm:cxn modelId="{F8DE1C09-E4D5-4425-B0E2-07FE723B79BB}" type="presOf" srcId="{2A64D311-EB98-44FF-81F8-0EAB78B41E48}" destId="{E2F41D2E-CBE3-4FF7-8DA7-E87C046A1E7B}" srcOrd="0" destOrd="0" presId="urn:microsoft.com/office/officeart/2005/8/layout/hProcess9"/>
    <dgm:cxn modelId="{A7EB6971-7420-4E43-AE29-A826761D4737}" srcId="{DE600F9C-8A68-4718-A785-126DC8407315}" destId="{AB955ADD-C82C-4E97-BFC2-81F60AACD2B3}" srcOrd="0" destOrd="0" parTransId="{16093F00-FB7C-496F-863A-9FDC297998F5}" sibTransId="{FB6C297F-E26C-45FA-80C9-8970B0BC5845}"/>
    <dgm:cxn modelId="{01CB8020-DF03-4AC3-AEF3-5B0467E85383}" type="presOf" srcId="{AB955ADD-C82C-4E97-BFC2-81F60AACD2B3}" destId="{69AC720E-1A33-45D6-B80D-95C3669FB609}" srcOrd="0" destOrd="0" presId="urn:microsoft.com/office/officeart/2005/8/layout/hProcess9"/>
    <dgm:cxn modelId="{49D5E0F1-7A5D-4507-A939-67B61B81200E}" type="presParOf" srcId="{233847CA-2980-48D6-A40A-A59DD45418CE}" destId="{92390FE8-BCDA-47C0-9B44-2B3FBF78CA2F}" srcOrd="0" destOrd="0" presId="urn:microsoft.com/office/officeart/2005/8/layout/hProcess9"/>
    <dgm:cxn modelId="{40934F4E-211F-4E7F-975F-806873985E91}" type="presParOf" srcId="{233847CA-2980-48D6-A40A-A59DD45418CE}" destId="{715F6948-0BE7-433D-9AC5-833B1D660BEF}" srcOrd="1" destOrd="0" presId="urn:microsoft.com/office/officeart/2005/8/layout/hProcess9"/>
    <dgm:cxn modelId="{691C2251-B698-4155-9233-865180569460}" type="presParOf" srcId="{715F6948-0BE7-433D-9AC5-833B1D660BEF}" destId="{69AC720E-1A33-45D6-B80D-95C3669FB609}" srcOrd="0" destOrd="0" presId="urn:microsoft.com/office/officeart/2005/8/layout/hProcess9"/>
    <dgm:cxn modelId="{D0848BDA-9CF7-48CD-AC8C-166527EDE77F}" type="presParOf" srcId="{715F6948-0BE7-433D-9AC5-833B1D660BEF}" destId="{CE2BF366-6FFC-4D50-85E4-E25F0F565D90}" srcOrd="1" destOrd="0" presId="urn:microsoft.com/office/officeart/2005/8/layout/hProcess9"/>
    <dgm:cxn modelId="{B2C4241D-9F23-424F-8369-AD1710B188F8}" type="presParOf" srcId="{715F6948-0BE7-433D-9AC5-833B1D660BEF}" destId="{E2F41D2E-CBE3-4FF7-8DA7-E87C046A1E7B}"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90FE8-BCDA-47C0-9B44-2B3FBF78CA2F}">
      <dsp:nvSpPr>
        <dsp:cNvPr id="0" name=""/>
        <dsp:cNvSpPr/>
      </dsp:nvSpPr>
      <dsp:spPr>
        <a:xfrm>
          <a:off x="445697" y="0"/>
          <a:ext cx="5051239" cy="298185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AC720E-1A33-45D6-B80D-95C3669FB609}">
      <dsp:nvSpPr>
        <dsp:cNvPr id="0" name=""/>
        <dsp:cNvSpPr/>
      </dsp:nvSpPr>
      <dsp:spPr>
        <a:xfrm>
          <a:off x="3667" y="894555"/>
          <a:ext cx="2886982" cy="1192740"/>
        </a:xfrm>
        <a:prstGeom prst="round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a:solidFill>
                <a:schemeClr val="bg1"/>
              </a:solidFill>
              <a:latin typeface="Arial" panose="020B0604020202020204" pitchFamily="34" charset="0"/>
            </a:rPr>
            <a:t>Promoción</a:t>
          </a:r>
        </a:p>
        <a:p>
          <a:pPr lvl="0" algn="ctr" defTabSz="622300">
            <a:lnSpc>
              <a:spcPct val="90000"/>
            </a:lnSpc>
            <a:spcBef>
              <a:spcPct val="0"/>
            </a:spcBef>
            <a:spcAft>
              <a:spcPct val="35000"/>
            </a:spcAft>
          </a:pPr>
          <a:r>
            <a:rPr lang="es-ES" sz="1400" kern="1200" dirty="0">
              <a:solidFill>
                <a:schemeClr val="bg1"/>
              </a:solidFill>
              <a:latin typeface="Arial" panose="020B0604020202020204" pitchFamily="34" charset="0"/>
            </a:rPr>
            <a:t>Toda actividad dirigida a influir en actitudes y políticas... No solo (aunque también) el cabildeo. </a:t>
          </a:r>
        </a:p>
        <a:p>
          <a:pPr lvl="0" algn="ctr" defTabSz="622300">
            <a:lnSpc>
              <a:spcPct val="90000"/>
            </a:lnSpc>
            <a:spcBef>
              <a:spcPct val="0"/>
            </a:spcBef>
            <a:spcAft>
              <a:spcPct val="35000"/>
            </a:spcAft>
          </a:pPr>
          <a:endParaRPr lang="es-ES" sz="1400" b="1" kern="1200" dirty="0">
            <a:latin typeface="Arial" panose="020B0604020202020204" pitchFamily="34" charset="0"/>
            <a:cs typeface="Arial" panose="020B0604020202020204" pitchFamily="34" charset="0"/>
          </a:endParaRPr>
        </a:p>
      </dsp:txBody>
      <dsp:txXfrm>
        <a:off x="61892" y="952780"/>
        <a:ext cx="2770532" cy="1076290"/>
      </dsp:txXfrm>
    </dsp:sp>
    <dsp:sp modelId="{E2F41D2E-CBE3-4FF7-8DA7-E87C046A1E7B}">
      <dsp:nvSpPr>
        <dsp:cNvPr id="0" name=""/>
        <dsp:cNvSpPr/>
      </dsp:nvSpPr>
      <dsp:spPr>
        <a:xfrm>
          <a:off x="3055652" y="936110"/>
          <a:ext cx="2886982" cy="1192740"/>
        </a:xfrm>
        <a:prstGeom prst="round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ES" sz="1200" b="1" kern="1200" dirty="0" smtClean="0">
            <a:solidFill>
              <a:schemeClr val="bg1"/>
            </a:solidFill>
            <a:latin typeface="Arial" panose="020B0604020202020204" pitchFamily="34" charset="0"/>
          </a:endParaRPr>
        </a:p>
        <a:p>
          <a:pPr lvl="0" algn="ctr" defTabSz="533400">
            <a:lnSpc>
              <a:spcPct val="90000"/>
            </a:lnSpc>
            <a:spcBef>
              <a:spcPct val="0"/>
            </a:spcBef>
            <a:spcAft>
              <a:spcPct val="35000"/>
            </a:spcAft>
          </a:pPr>
          <a:r>
            <a:rPr lang="es-ES" sz="1200" b="1" kern="1200" dirty="0" smtClean="0">
              <a:solidFill>
                <a:schemeClr val="bg1"/>
              </a:solidFill>
              <a:latin typeface="Arial" panose="020B0604020202020204" pitchFamily="34" charset="0"/>
            </a:rPr>
            <a:t>Cabildeo</a:t>
          </a:r>
          <a:endParaRPr lang="es-ES" sz="1200" b="1" kern="1200" dirty="0">
            <a:solidFill>
              <a:schemeClr val="bg1"/>
            </a:solidFill>
            <a:latin typeface="Arial" panose="020B0604020202020204" pitchFamily="34" charset="0"/>
          </a:endParaRPr>
        </a:p>
        <a:p>
          <a:pPr lvl="0" algn="ctr" defTabSz="533400">
            <a:lnSpc>
              <a:spcPct val="90000"/>
            </a:lnSpc>
            <a:spcBef>
              <a:spcPct val="0"/>
            </a:spcBef>
            <a:spcAft>
              <a:spcPct val="35000"/>
            </a:spcAft>
          </a:pPr>
          <a:r>
            <a:rPr lang="es-ES" sz="1200" kern="1200" dirty="0">
              <a:solidFill>
                <a:schemeClr val="bg1"/>
              </a:solidFill>
              <a:latin typeface="Arial" panose="020B0604020202020204" pitchFamily="34" charset="0"/>
            </a:rPr>
            <a:t>Herramienta clave de promoción: actividades específicas destinadas a que los decisores adopten una postura específica sobre una cuestión concreta.</a:t>
          </a:r>
        </a:p>
        <a:p>
          <a:pPr lvl="0" algn="ctr" defTabSz="533400">
            <a:lnSpc>
              <a:spcPct val="90000"/>
            </a:lnSpc>
            <a:spcBef>
              <a:spcPct val="0"/>
            </a:spcBef>
            <a:spcAft>
              <a:spcPct val="35000"/>
            </a:spcAft>
          </a:pPr>
          <a:r>
            <a:rPr lang="es-ES" sz="1200" kern="1200" dirty="0">
              <a:solidFill>
                <a:schemeClr val="bg1"/>
              </a:solidFill>
              <a:latin typeface="Arial" panose="020B0604020202020204" pitchFamily="34" charset="0"/>
            </a:rPr>
            <a:t> </a:t>
          </a:r>
          <a:endParaRPr lang="es-ES" sz="1200" b="1" kern="1200" dirty="0">
            <a:latin typeface="Arial" panose="020B0604020202020204" pitchFamily="34" charset="0"/>
            <a:cs typeface="Arial" panose="020B0604020202020204" pitchFamily="34" charset="0"/>
          </a:endParaRPr>
        </a:p>
      </dsp:txBody>
      <dsp:txXfrm>
        <a:off x="3113877" y="994335"/>
        <a:ext cx="2770532" cy="10762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556BC0-0AE8-4B9A-96DE-6EF47AA0C4DB}" type="datetimeFigureOut">
              <a:rPr lang="cs-CZ" smtClean="0"/>
              <a:t>25.10.2018</a:t>
            </a:fld>
            <a:endParaRPr lang="es-E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E9F1BB-7937-4EAC-9BEF-79D905C1AD2A}" type="slidenum">
              <a:rPr lang="cs-CZ" smtClean="0"/>
              <a:t>‹#›</a:t>
            </a:fld>
            <a:endParaRPr lang="es-ES"/>
          </a:p>
        </p:txBody>
      </p:sp>
    </p:spTree>
    <p:extLst>
      <p:ext uri="{BB962C8B-B14F-4D97-AF65-F5344CB8AC3E}">
        <p14:creationId xmlns:p14="http://schemas.microsoft.com/office/powerpoint/2010/main" val="2226626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25CF7-9E89-40A1-AA39-E0059C81810F}" type="datetimeFigureOut">
              <a:rPr lang="en-GB" smtClean="0"/>
              <a:t>25/10/2018</a:t>
            </a:fld>
            <a:endParaRPr lang="es-E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1BB93F-D445-47D8-A284-AD967FE4B214}" type="slidenum">
              <a:rPr lang="en-GB" smtClean="0"/>
              <a:t>‹#›</a:t>
            </a:fld>
            <a:endParaRPr lang="es-ES" dirty="0"/>
          </a:p>
        </p:txBody>
      </p:sp>
    </p:spTree>
    <p:extLst>
      <p:ext uri="{BB962C8B-B14F-4D97-AF65-F5344CB8AC3E}">
        <p14:creationId xmlns:p14="http://schemas.microsoft.com/office/powerpoint/2010/main" val="787941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1BB93F-D445-47D8-A284-AD967FE4B214}" type="slidenum">
              <a:rPr lang="en-GB" smtClean="0"/>
              <a:t>1</a:t>
            </a:fld>
            <a:endParaRPr lang="es-ES" dirty="0"/>
          </a:p>
        </p:txBody>
      </p:sp>
    </p:spTree>
    <p:extLst>
      <p:ext uri="{BB962C8B-B14F-4D97-AF65-F5344CB8AC3E}">
        <p14:creationId xmlns:p14="http://schemas.microsoft.com/office/powerpoint/2010/main" val="313395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1BB93F-D445-47D8-A284-AD967FE4B214}" type="slidenum">
              <a:rPr lang="en-GB" smtClean="0"/>
              <a:t>5</a:t>
            </a:fld>
            <a:endParaRPr lang="es-ES" dirty="0"/>
          </a:p>
        </p:txBody>
      </p:sp>
    </p:spTree>
    <p:extLst>
      <p:ext uri="{BB962C8B-B14F-4D97-AF65-F5344CB8AC3E}">
        <p14:creationId xmlns:p14="http://schemas.microsoft.com/office/powerpoint/2010/main" val="3828243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91BB93F-D445-47D8-A284-AD967FE4B214}" type="slidenum">
              <a:rPr lang="en-GB" smtClean="0"/>
              <a:t>6</a:t>
            </a:fld>
            <a:endParaRPr lang="es-ES" dirty="0"/>
          </a:p>
        </p:txBody>
      </p:sp>
    </p:spTree>
    <p:extLst>
      <p:ext uri="{BB962C8B-B14F-4D97-AF65-F5344CB8AC3E}">
        <p14:creationId xmlns:p14="http://schemas.microsoft.com/office/powerpoint/2010/main" val="3968940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63888D-BF2F-4E5E-B543-76EBEFFCA2CC}" type="slidenum">
              <a:rPr lang="en-US" smtClean="0"/>
              <a:t>8</a:t>
            </a:fld>
            <a:endParaRPr lang="es-ES"/>
          </a:p>
        </p:txBody>
      </p:sp>
    </p:spTree>
    <p:extLst>
      <p:ext uri="{BB962C8B-B14F-4D97-AF65-F5344CB8AC3E}">
        <p14:creationId xmlns:p14="http://schemas.microsoft.com/office/powerpoint/2010/main" val="1292429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63888D-BF2F-4E5E-B543-76EBEFFCA2CC}" type="slidenum">
              <a:rPr lang="en-US" smtClean="0"/>
              <a:t>9</a:t>
            </a:fld>
            <a:endParaRPr lang="es-ES"/>
          </a:p>
        </p:txBody>
      </p:sp>
    </p:spTree>
    <p:extLst>
      <p:ext uri="{BB962C8B-B14F-4D97-AF65-F5344CB8AC3E}">
        <p14:creationId xmlns:p14="http://schemas.microsoft.com/office/powerpoint/2010/main" val="3438184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91BB93F-D445-47D8-A284-AD967FE4B214}" type="slidenum">
              <a:rPr lang="en-GB" smtClean="0"/>
              <a:t>19</a:t>
            </a:fld>
            <a:endParaRPr lang="es-ES" dirty="0"/>
          </a:p>
        </p:txBody>
      </p:sp>
    </p:spTree>
    <p:extLst>
      <p:ext uri="{BB962C8B-B14F-4D97-AF65-F5344CB8AC3E}">
        <p14:creationId xmlns:p14="http://schemas.microsoft.com/office/powerpoint/2010/main" val="2862479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91BB93F-D445-47D8-A284-AD967FE4B214}" type="slidenum">
              <a:rPr lang="en-GB" smtClean="0"/>
              <a:t>21</a:t>
            </a:fld>
            <a:endParaRPr lang="es-ES" dirty="0"/>
          </a:p>
        </p:txBody>
      </p:sp>
    </p:spTree>
    <p:extLst>
      <p:ext uri="{BB962C8B-B14F-4D97-AF65-F5344CB8AC3E}">
        <p14:creationId xmlns:p14="http://schemas.microsoft.com/office/powerpoint/2010/main" val="2143811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5"/>
          <p:cNvPicPr>
            <a:picLocks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22312"/>
            <a:ext cx="9144000" cy="688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9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it-IT"/>
              <a:t>www.itcilo.org</a:t>
            </a:r>
            <a:endParaRPr lang="en-GB" dirty="0"/>
          </a:p>
        </p:txBody>
      </p:sp>
      <p:sp>
        <p:nvSpPr>
          <p:cNvPr id="6" name="Footer Placeholder 5"/>
          <p:cNvSpPr>
            <a:spLocks noGrp="1"/>
          </p:cNvSpPr>
          <p:nvPr>
            <p:ph type="ftr" sz="quarter" idx="11"/>
          </p:nvPr>
        </p:nvSpPr>
        <p:spPr/>
        <p:txBody>
          <a:bodyPr/>
          <a:lstStyle/>
          <a:p>
            <a:r>
              <a:rPr lang="it-IT"/>
              <a:t>International Training Centre</a:t>
            </a:r>
            <a:endParaRPr lang="en-GB" dirty="0"/>
          </a:p>
        </p:txBody>
      </p:sp>
      <p:sp>
        <p:nvSpPr>
          <p:cNvPr id="7" name="Slide Number Placeholder 6"/>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5159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it-IT"/>
              <a:t>www.itcilo.org</a:t>
            </a:r>
            <a:endParaRPr lang="en-GB" dirty="0"/>
          </a:p>
        </p:txBody>
      </p:sp>
      <p:sp>
        <p:nvSpPr>
          <p:cNvPr id="5" name="Footer Placeholder 4"/>
          <p:cNvSpPr>
            <a:spLocks noGrp="1"/>
          </p:cNvSpPr>
          <p:nvPr>
            <p:ph type="ftr" sz="quarter" idx="11"/>
          </p:nvPr>
        </p:nvSpPr>
        <p:spPr/>
        <p:txBody>
          <a:bodyPr/>
          <a:lstStyle/>
          <a:p>
            <a:r>
              <a:rPr lang="it-IT"/>
              <a:t>International Training Centre</a:t>
            </a:r>
            <a:endParaRPr lang="en-GB" dirty="0"/>
          </a:p>
        </p:txBody>
      </p:sp>
      <p:sp>
        <p:nvSpPr>
          <p:cNvPr id="6" name="Slide Number Placeholder 5"/>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11616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it-IT"/>
              <a:t>www.itcilo.org</a:t>
            </a:r>
            <a:endParaRPr lang="en-GB" dirty="0"/>
          </a:p>
        </p:txBody>
      </p:sp>
      <p:sp>
        <p:nvSpPr>
          <p:cNvPr id="5" name="Footer Placeholder 4"/>
          <p:cNvSpPr>
            <a:spLocks noGrp="1"/>
          </p:cNvSpPr>
          <p:nvPr>
            <p:ph type="ftr" sz="quarter" idx="11"/>
          </p:nvPr>
        </p:nvSpPr>
        <p:spPr/>
        <p:txBody>
          <a:bodyPr/>
          <a:lstStyle/>
          <a:p>
            <a:r>
              <a:rPr lang="it-IT"/>
              <a:t>International Training Centre</a:t>
            </a:r>
            <a:endParaRPr lang="en-GB" dirty="0"/>
          </a:p>
        </p:txBody>
      </p:sp>
      <p:sp>
        <p:nvSpPr>
          <p:cNvPr id="6" name="Slide Number Placeholder 5"/>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375931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5" descr="M:\Centre\000 CORSI flyers e covers binders\Corsi 2014\Employment\A907454\title page slides (2).jpg"/>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80000" cy="691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Centre\000 CORSI flyers e covers binders\Corsi 2014\Employment\A907454\loghi\ILO_organization EN-2.ep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504" y="6186170"/>
            <a:ext cx="1080120" cy="63006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M:\Centre\000 CORSI flyers e covers binders\Corsi 2014\Employment\A907454\loghi\ETF.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31640" y="6172772"/>
            <a:ext cx="1441581" cy="6203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Centre\000 CORSI flyers e covers binders\Corsi 2014\Employment\A907454\loghi\Japan ministry.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940927" y="6348333"/>
            <a:ext cx="1512168" cy="4447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Centre\000 CORSI flyers e covers binders\Corsi 2014\Employment\A907454\loghi\cedefop.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41501" y="6192957"/>
            <a:ext cx="1554497" cy="63290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L:\simboli\Loghi ITCILO\Logo english.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812360" y="6215886"/>
            <a:ext cx="1274474" cy="57757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simboli\Cooperazione italiana\Loghi cooperazione jpg e psd\logo h5.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788024" y="6165304"/>
            <a:ext cx="1042684" cy="628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9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8401080" cy="4525963"/>
          </a:xfrm>
        </p:spPr>
        <p:txBody>
          <a:bodyPr/>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098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extLst>
      <p:ext uri="{BB962C8B-B14F-4D97-AF65-F5344CB8AC3E}">
        <p14:creationId xmlns:p14="http://schemas.microsoft.com/office/powerpoint/2010/main" val="131444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5976664" cy="504056"/>
          </a:xfrm>
        </p:spPr>
        <p:txBody>
          <a:bodyPr/>
          <a:lstStyle>
            <a:lvl1pPr algn="ct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268760"/>
            <a:ext cx="8229600" cy="4857403"/>
          </a:xfrm>
        </p:spPr>
        <p:txBody>
          <a:bodyPr/>
          <a:lstStyle>
            <a:lvl1pPr>
              <a:buClr>
                <a:schemeClr val="accent1"/>
              </a:buCl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156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03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5616624" cy="936104"/>
          </a:xfrm>
        </p:spPr>
        <p:txBody>
          <a:bodyPr/>
          <a:lstStyle>
            <a:lvl1pPr>
              <a:defRPr>
                <a:solidFill>
                  <a:schemeClr val="tx1">
                    <a:lumMod val="50000"/>
                  </a:schemeClr>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1123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5616624" cy="936104"/>
          </a:xfrm>
        </p:spPr>
        <p:txBody>
          <a:bodyPr/>
          <a:lstStyle>
            <a:lvl1pPr>
              <a:defRPr>
                <a:solidFill>
                  <a:schemeClr val="tx1">
                    <a:lumMod val="50000"/>
                  </a:schemeClr>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accent2"/>
                </a:solidFill>
              </a:defRPr>
            </a:lvl1pPr>
            <a:lvl2pPr>
              <a:defRPr sz="2000">
                <a:solidFill>
                  <a:schemeClr val="accent2"/>
                </a:solidFill>
              </a:defRPr>
            </a:lvl2pPr>
            <a:lvl3pPr>
              <a:defRPr sz="1800">
                <a:solidFill>
                  <a:schemeClr val="accent2"/>
                </a:solidFill>
              </a:defRPr>
            </a:lvl3pPr>
            <a:lvl4pPr>
              <a:defRPr sz="1600">
                <a:solidFill>
                  <a:schemeClr val="accent2"/>
                </a:solidFill>
              </a:defRPr>
            </a:lvl4pPr>
            <a:lvl5pPr>
              <a:defRPr sz="1600">
                <a:solidFill>
                  <a:schemeClr val="accent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accent2"/>
                </a:solidFill>
              </a:defRPr>
            </a:lvl1pPr>
            <a:lvl2pPr>
              <a:defRPr sz="2000">
                <a:solidFill>
                  <a:schemeClr val="accent2"/>
                </a:solidFill>
              </a:defRPr>
            </a:lvl2pPr>
            <a:lvl3pPr>
              <a:defRPr sz="1800">
                <a:solidFill>
                  <a:schemeClr val="accent2"/>
                </a:solidFill>
              </a:defRPr>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r>
              <a:rPr lang="it-IT"/>
              <a:t>www.itcilo.org</a:t>
            </a:r>
            <a:endParaRPr lang="en-GB" dirty="0"/>
          </a:p>
        </p:txBody>
      </p:sp>
      <p:sp>
        <p:nvSpPr>
          <p:cNvPr id="8" name="Footer Placeholder 7"/>
          <p:cNvSpPr>
            <a:spLocks noGrp="1"/>
          </p:cNvSpPr>
          <p:nvPr>
            <p:ph type="ftr" sz="quarter" idx="11"/>
          </p:nvPr>
        </p:nvSpPr>
        <p:spPr/>
        <p:txBody>
          <a:bodyPr/>
          <a:lstStyle/>
          <a:p>
            <a:r>
              <a:rPr lang="it-IT"/>
              <a:t>International Training Centre</a:t>
            </a:r>
            <a:endParaRPr lang="en-GB" dirty="0"/>
          </a:p>
        </p:txBody>
      </p:sp>
      <p:sp>
        <p:nvSpPr>
          <p:cNvPr id="9" name="Slide Number Placeholder 8"/>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99026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it-IT"/>
              <a:t>www.itcilo.org</a:t>
            </a:r>
            <a:endParaRPr lang="en-GB" dirty="0"/>
          </a:p>
        </p:txBody>
      </p:sp>
      <p:sp>
        <p:nvSpPr>
          <p:cNvPr id="4" name="Footer Placeholder 3"/>
          <p:cNvSpPr>
            <a:spLocks noGrp="1"/>
          </p:cNvSpPr>
          <p:nvPr>
            <p:ph type="ftr" sz="quarter" idx="11"/>
          </p:nvPr>
        </p:nvSpPr>
        <p:spPr/>
        <p:txBody>
          <a:bodyPr/>
          <a:lstStyle/>
          <a:p>
            <a:r>
              <a:rPr lang="it-IT"/>
              <a:t>International Training Centre</a:t>
            </a:r>
            <a:endParaRPr lang="en-GB" dirty="0"/>
          </a:p>
        </p:txBody>
      </p:sp>
      <p:sp>
        <p:nvSpPr>
          <p:cNvPr id="5" name="Slide Number Placeholder 4"/>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96197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a:t>www.itcilo.org</a:t>
            </a:r>
            <a:endParaRPr lang="en-GB" dirty="0"/>
          </a:p>
        </p:txBody>
      </p:sp>
      <p:sp>
        <p:nvSpPr>
          <p:cNvPr id="3" name="Footer Placeholder 2"/>
          <p:cNvSpPr>
            <a:spLocks noGrp="1"/>
          </p:cNvSpPr>
          <p:nvPr>
            <p:ph type="ftr" sz="quarter" idx="11"/>
          </p:nvPr>
        </p:nvSpPr>
        <p:spPr/>
        <p:txBody>
          <a:bodyPr/>
          <a:lstStyle/>
          <a:p>
            <a:r>
              <a:rPr lang="it-IT"/>
              <a:t>International Training Centre</a:t>
            </a:r>
            <a:endParaRPr lang="en-GB" dirty="0"/>
          </a:p>
        </p:txBody>
      </p:sp>
      <p:sp>
        <p:nvSpPr>
          <p:cNvPr id="4" name="Slide Number Placeholder 3"/>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80864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it-IT"/>
              <a:t>www.itcilo.org</a:t>
            </a:r>
            <a:endParaRPr lang="en-GB" dirty="0"/>
          </a:p>
        </p:txBody>
      </p:sp>
      <p:sp>
        <p:nvSpPr>
          <p:cNvPr id="6" name="Footer Placeholder 5"/>
          <p:cNvSpPr>
            <a:spLocks noGrp="1"/>
          </p:cNvSpPr>
          <p:nvPr>
            <p:ph type="ftr" sz="quarter" idx="11"/>
          </p:nvPr>
        </p:nvSpPr>
        <p:spPr/>
        <p:txBody>
          <a:bodyPr/>
          <a:lstStyle/>
          <a:p>
            <a:r>
              <a:rPr lang="it-IT"/>
              <a:t>International Training Centre</a:t>
            </a:r>
            <a:endParaRPr lang="en-GB" dirty="0"/>
          </a:p>
        </p:txBody>
      </p:sp>
      <p:sp>
        <p:nvSpPr>
          <p:cNvPr id="7" name="Slide Number Placeholder 6"/>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00658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04664"/>
            <a:ext cx="5616624" cy="936104"/>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a:t>www.itcilo.org</a:t>
            </a: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r>
              <a:rPr lang="it-IT"/>
              <a:t>International Training Centre</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8831E-AEAD-4287-9ADF-D5A5FA1CF4F8}" type="slidenum">
              <a:rPr lang="en-GB" smtClean="0"/>
              <a:pPr/>
              <a:t>‹#›</a:t>
            </a:fld>
            <a:endParaRPr lang="en-GB" dirty="0"/>
          </a:p>
        </p:txBody>
      </p:sp>
      <p:pic>
        <p:nvPicPr>
          <p:cNvPr id="9" name="Picture 5"/>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0" y="-468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userDrawn="1"/>
        </p:nvSpPr>
        <p:spPr>
          <a:xfrm>
            <a:off x="8401753" y="6304235"/>
            <a:ext cx="730424" cy="365125"/>
          </a:xfrm>
          <a:prstGeom prst="rect">
            <a:avLst/>
          </a:prstGeom>
        </p:spPr>
        <p:txBody>
          <a:bodyPr/>
          <a:lstStyle>
            <a:defPPr>
              <a:defRPr lang="en-US"/>
            </a:defPPr>
            <a:lvl1pPr marL="0" algn="ctr" defTabSz="914400" rtl="0" eaLnBrk="1" latinLnBrk="0" hangingPunct="1">
              <a:defRPr sz="2000" b="1" kern="1200">
                <a:solidFill>
                  <a:schemeClr val="tx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A8831E-AEAD-4287-9ADF-D5A5FA1CF4F8}" type="slidenum">
              <a:rPr lang="en-GB" smtClean="0">
                <a:solidFill>
                  <a:schemeClr val="accent4">
                    <a:lumMod val="50000"/>
                  </a:schemeClr>
                </a:solidFill>
              </a:rPr>
              <a:pPr/>
              <a:t>‹#›</a:t>
            </a:fld>
            <a:endParaRPr lang="es-ES" dirty="0">
              <a:solidFill>
                <a:schemeClr val="accent4">
                  <a:lumMod val="50000"/>
                </a:schemeClr>
              </a:solidFill>
            </a:endParaRPr>
          </a:p>
        </p:txBody>
      </p:sp>
    </p:spTree>
    <p:extLst>
      <p:ext uri="{BB962C8B-B14F-4D97-AF65-F5344CB8AC3E}">
        <p14:creationId xmlns:p14="http://schemas.microsoft.com/office/powerpoint/2010/main" val="1397841798"/>
      </p:ext>
    </p:extLst>
  </p:cSld>
  <p:clrMap bg1="lt1" tx1="dk1" bg2="lt2" tx2="dk2" accent1="accent1" accent2="accent2" accent3="accent3" accent4="accent4" accent5="accent5" accent6="accent6" hlink="hlink" folHlink="folHlink"/>
  <p:sldLayoutIdLst>
    <p:sldLayoutId id="2147483691" r:id="rId1"/>
    <p:sldLayoutId id="2147483702"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649" r:id="rId13"/>
    <p:sldLayoutId id="2147483653" r:id="rId14"/>
  </p:sldLayoutIdLst>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hf hdr="0"/>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ilo.org/wcmsp5/groups/public/---ed_dialogue/---act_emp/documents/publication/wcms_597488.pdf"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9.jpe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hyperlink" Target="https://youtu.be/kpOXACUSxEQ"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jpg"/><Relationship Id="rId4" Type="http://schemas.openxmlformats.org/officeDocument/2006/relationships/image" Target="../media/image35.jp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5507650"/>
            <a:ext cx="7956924" cy="523220"/>
          </a:xfrm>
          <a:prstGeom prst="rect">
            <a:avLst/>
          </a:prstGeom>
          <a:noFill/>
        </p:spPr>
        <p:txBody>
          <a:bodyPr wrap="square" rtlCol="0">
            <a:spAutoFit/>
          </a:bodyPr>
          <a:lstStyle/>
          <a:p>
            <a:pPr algn="ctr"/>
            <a:r>
              <a:rPr lang="es-ES" sz="2800" dirty="0">
                <a:solidFill>
                  <a:schemeClr val="bg1"/>
                </a:solidFill>
                <a:latin typeface="Arial" panose="020B0604020202020204" pitchFamily="34" charset="0"/>
              </a:rPr>
              <a:t>Cabildeo y promoción </a:t>
            </a:r>
            <a:endParaRPr lang="es-ES" sz="2800" baseline="30000"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6503" y="447927"/>
            <a:ext cx="2304293" cy="71932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5301208"/>
            <a:ext cx="936104" cy="93610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6199" y="4864571"/>
            <a:ext cx="1847950" cy="1809378"/>
          </a:xfrm>
          <a:prstGeom prst="rect">
            <a:avLst/>
          </a:prstGeom>
        </p:spPr>
      </p:pic>
      <p:sp>
        <p:nvSpPr>
          <p:cNvPr id="8" name="object 15"/>
          <p:cNvSpPr txBox="1">
            <a:spLocks/>
          </p:cNvSpPr>
          <p:nvPr/>
        </p:nvSpPr>
        <p:spPr>
          <a:xfrm>
            <a:off x="-612576" y="221742"/>
            <a:ext cx="7920880" cy="2756669"/>
          </a:xfrm>
          <a:prstGeom prst="rect">
            <a:avLst/>
          </a:prstGeom>
        </p:spPr>
        <p:txBody>
          <a:bodyPr rtlCol="0"/>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12700" algn="ctr">
              <a:lnSpc>
                <a:spcPts val="4070"/>
              </a:lnSpc>
              <a:spcBef>
                <a:spcPts val="0"/>
              </a:spcBef>
              <a:defRPr/>
            </a:pPr>
            <a:r>
              <a:rPr lang="es-ES" sz="2400" spc="-220" dirty="0">
                <a:solidFill>
                  <a:srgbClr val="92D050"/>
                </a:solidFill>
              </a:rPr>
              <a:t>Programa</a:t>
            </a:r>
            <a:r>
              <a:rPr lang="es-ES" sz="2400" dirty="0"/>
              <a:t> </a:t>
            </a:r>
            <a:r>
              <a:rPr lang="es-ES" sz="2400" spc="-170" dirty="0">
                <a:solidFill>
                  <a:srgbClr val="92D050"/>
                </a:solidFill>
              </a:rPr>
              <a:t> de  Actividades</a:t>
            </a:r>
            <a:r>
              <a:rPr lang="es-ES" sz="2400" b="0" spc="-80" dirty="0">
                <a:solidFill>
                  <a:schemeClr val="bg1"/>
                </a:solidFill>
              </a:rPr>
              <a:t> para los Empleadores</a:t>
            </a:r>
            <a:r>
              <a:rPr lang="es-ES" sz="2400" dirty="0"/>
              <a:t> </a:t>
            </a:r>
            <a:r>
              <a:rPr sz="2400" dirty="0"/>
              <a:t/>
            </a:r>
            <a:br>
              <a:rPr sz="2400" dirty="0"/>
            </a:br>
            <a:r>
              <a:rPr lang="es-ES" sz="1700" dirty="0" smtClean="0">
                <a:solidFill>
                  <a:schemeClr val="bg1"/>
                </a:solidFill>
              </a:rPr>
              <a:t>Organizaciones </a:t>
            </a:r>
            <a:r>
              <a:rPr lang="es-ES" sz="1700" dirty="0" smtClean="0">
                <a:solidFill>
                  <a:schemeClr val="bg1"/>
                </a:solidFill>
              </a:rPr>
              <a:t>Empresariales </a:t>
            </a:r>
            <a:r>
              <a:rPr lang="es-ES" sz="1700" dirty="0" smtClean="0">
                <a:solidFill>
                  <a:schemeClr val="bg1"/>
                </a:solidFill>
              </a:rPr>
              <a:t>y de Empleadores Efectivas</a:t>
            </a:r>
            <a:endParaRPr lang="es-ES" sz="1700" spc="-165" dirty="0">
              <a:solidFill>
                <a:schemeClr val="bg1"/>
              </a:solidFill>
            </a:endParaRPr>
          </a:p>
        </p:txBody>
      </p:sp>
    </p:spTree>
    <p:extLst>
      <p:ext uri="{BB962C8B-B14F-4D97-AF65-F5344CB8AC3E}">
        <p14:creationId xmlns:p14="http://schemas.microsoft.com/office/powerpoint/2010/main" val="281302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45" y="1015796"/>
            <a:ext cx="7886700" cy="547880"/>
          </a:xfrm>
        </p:spPr>
        <p:txBody>
          <a:bodyPr/>
          <a:lstStyle/>
          <a:p>
            <a:r>
              <a:rPr lang="es-ES" dirty="0">
                <a:solidFill>
                  <a:schemeClr val="accent2"/>
                </a:solidFill>
              </a:rPr>
              <a:t>Es necesario centrarse</a:t>
            </a:r>
          </a:p>
        </p:txBody>
      </p:sp>
      <p:sp>
        <p:nvSpPr>
          <p:cNvPr id="3" name="Content Placeholder 2"/>
          <p:cNvSpPr>
            <a:spLocks noGrp="1"/>
          </p:cNvSpPr>
          <p:nvPr>
            <p:ph idx="1"/>
          </p:nvPr>
        </p:nvSpPr>
        <p:spPr/>
        <p:txBody>
          <a:bodyPr>
            <a:normAutofit fontScale="92500" lnSpcReduction="20000"/>
          </a:bodyPr>
          <a:lstStyle/>
          <a:p>
            <a:pPr marL="0" indent="0">
              <a:buNone/>
            </a:pPr>
            <a:r>
              <a:rPr lang="es-ES" dirty="0"/>
              <a:t/>
            </a:r>
            <a:br>
              <a:rPr lang="es-ES" dirty="0"/>
            </a:br>
            <a:r>
              <a:rPr lang="es-ES" dirty="0"/>
              <a:t>Los espacios concurridos hacen que las OEE tengan que:</a:t>
            </a:r>
          </a:p>
          <a:p>
            <a:endParaRPr lang="es-ES" dirty="0"/>
          </a:p>
          <a:p>
            <a:r>
              <a:rPr lang="es-ES" dirty="0"/>
              <a:t>Buscar sinergias e intereses comunes con otros grupos de la sociedad civil para garantizar </a:t>
            </a:r>
            <a:r>
              <a:rPr lang="es-ES" dirty="0" smtClean="0"/>
              <a:t>una </a:t>
            </a:r>
            <a:r>
              <a:rPr lang="es-ES" dirty="0"/>
              <a:t>voz más fuerte </a:t>
            </a:r>
            <a:r>
              <a:rPr lang="es-ES" dirty="0" smtClean="0"/>
              <a:t>y con </a:t>
            </a:r>
            <a:r>
              <a:rPr lang="es-ES" dirty="0"/>
              <a:t>más </a:t>
            </a:r>
            <a:r>
              <a:rPr lang="es-ES" dirty="0" smtClean="0"/>
              <a:t>sustancia</a:t>
            </a:r>
            <a:r>
              <a:rPr lang="es-ES" dirty="0" smtClean="0"/>
              <a:t>; </a:t>
            </a:r>
            <a:r>
              <a:rPr lang="es-ES" dirty="0"/>
              <a:t>y</a:t>
            </a:r>
          </a:p>
          <a:p>
            <a:endParaRPr lang="es-ES" dirty="0"/>
          </a:p>
          <a:p>
            <a:r>
              <a:rPr lang="es-ES" dirty="0"/>
              <a:t>Garantizar que las posturas desarrolladas para la adopción </a:t>
            </a:r>
            <a:r>
              <a:rPr lang="es-ES" dirty="0" smtClean="0"/>
              <a:t>tienen una </a:t>
            </a:r>
            <a:r>
              <a:rPr lang="es-ES" dirty="0"/>
              <a:t>base empírica </a:t>
            </a:r>
            <a:r>
              <a:rPr lang="es-ES" dirty="0" smtClean="0"/>
              <a:t>aceptadas por </a:t>
            </a:r>
            <a:r>
              <a:rPr lang="es-ES" dirty="0"/>
              <a:t>los </a:t>
            </a:r>
            <a:r>
              <a:rPr lang="es-ES" dirty="0" smtClean="0"/>
              <a:t>miembros.</a:t>
            </a:r>
            <a:endParaRPr lang="es-ES" dirty="0"/>
          </a:p>
        </p:txBody>
      </p:sp>
      <p:sp>
        <p:nvSpPr>
          <p:cNvPr id="11" name="Title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r>
              <a:rPr lang="es-ES"/>
              <a:t>Es necesario centrarse</a:t>
            </a:r>
            <a:endParaRPr lang="es-ES" dirty="0"/>
          </a:p>
        </p:txBody>
      </p:sp>
      <p:sp>
        <p:nvSpPr>
          <p:cNvPr id="12"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4523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3840"/>
            <a:ext cx="7886700" cy="628347"/>
          </a:xfrm>
        </p:spPr>
        <p:txBody>
          <a:bodyPr/>
          <a:lstStyle/>
          <a:p>
            <a:r>
              <a:rPr lang="es-ES"/>
              <a:t>Principios básicos</a:t>
            </a:r>
          </a:p>
        </p:txBody>
      </p:sp>
      <p:sp>
        <p:nvSpPr>
          <p:cNvPr id="3" name="Content Placeholder 2"/>
          <p:cNvSpPr>
            <a:spLocks noGrp="1"/>
          </p:cNvSpPr>
          <p:nvPr>
            <p:ph idx="1"/>
          </p:nvPr>
        </p:nvSpPr>
        <p:spPr>
          <a:xfrm>
            <a:off x="457200" y="1268760"/>
            <a:ext cx="8229600" cy="5400600"/>
          </a:xfrm>
        </p:spPr>
        <p:txBody>
          <a:bodyPr/>
          <a:lstStyle/>
          <a:p>
            <a:r>
              <a:rPr lang="es-ES" dirty="0"/>
              <a:t>Aunque las estrategias que adopte una OEE dependerán de la materia en cuestión y del sistema político en vigor, tres elementos de la promoción son aplicables en todas partes:</a:t>
            </a:r>
          </a:p>
          <a:p>
            <a:endParaRPr lang="es-ES" dirty="0"/>
          </a:p>
          <a:p>
            <a:r>
              <a:rPr lang="es-ES" dirty="0"/>
              <a:t>Los requisitos son tener: </a:t>
            </a:r>
          </a:p>
          <a:p>
            <a:pPr lvl="1"/>
            <a:r>
              <a:rPr lang="es-ES" sz="2100" b="1" dirty="0"/>
              <a:t>Algo</a:t>
            </a:r>
            <a:r>
              <a:rPr lang="es-ES" sz="2100" dirty="0"/>
              <a:t> que decir</a:t>
            </a:r>
          </a:p>
          <a:p>
            <a:pPr lvl="1"/>
            <a:r>
              <a:rPr lang="es-ES" sz="2100" b="1" dirty="0"/>
              <a:t>Alguien </a:t>
            </a:r>
            <a:r>
              <a:rPr lang="es-ES" sz="2100" dirty="0"/>
              <a:t>en cuyo nombre se dice</a:t>
            </a:r>
          </a:p>
          <a:p>
            <a:pPr lvl="1"/>
            <a:r>
              <a:rPr lang="es-ES" sz="2100" b="1" dirty="0"/>
              <a:t>Un lugar </a:t>
            </a:r>
            <a:r>
              <a:rPr lang="es-ES" sz="2100" dirty="0"/>
              <a:t>donde decirlo</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45240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205" y="226932"/>
            <a:ext cx="7886700" cy="610724"/>
          </a:xfrm>
        </p:spPr>
        <p:txBody>
          <a:bodyPr/>
          <a:lstStyle/>
          <a:p>
            <a:r>
              <a:rPr lang="es-ES"/>
              <a:t>Algo que decir: mandato</a:t>
            </a:r>
          </a:p>
        </p:txBody>
      </p:sp>
      <p:sp>
        <p:nvSpPr>
          <p:cNvPr id="3" name="Content Placeholder 2"/>
          <p:cNvSpPr>
            <a:spLocks noGrp="1"/>
          </p:cNvSpPr>
          <p:nvPr>
            <p:ph idx="1"/>
          </p:nvPr>
        </p:nvSpPr>
        <p:spPr/>
        <p:txBody>
          <a:bodyPr>
            <a:normAutofit fontScale="85000" lnSpcReduction="10000"/>
          </a:bodyPr>
          <a:lstStyle/>
          <a:p>
            <a:r>
              <a:rPr lang="es-ES" dirty="0"/>
              <a:t>Los documentos constitutivos de una OEE (constitución, estatutos, escrituras sociales, etc.) deben fijar el mandato para que la OEE se implique en una cuestión.</a:t>
            </a:r>
          </a:p>
          <a:p>
            <a:r>
              <a:rPr lang="es-ES" dirty="0"/>
              <a:t>El objetivo clave debe ser </a:t>
            </a:r>
            <a:r>
              <a:rPr lang="es-ES" b="1" dirty="0"/>
              <a:t>mejorar el entorno empresarial </a:t>
            </a:r>
            <a:r>
              <a:rPr lang="es-ES" dirty="0"/>
              <a:t>para que incorpore los principios de un entorno propicio para las empresas sostenibles.</a:t>
            </a:r>
          </a:p>
          <a:p>
            <a:r>
              <a:rPr lang="es-ES" dirty="0"/>
              <a:t>Es importante que los documentos constitutivos estén </a:t>
            </a:r>
            <a:r>
              <a:rPr lang="es-ES" dirty="0" smtClean="0"/>
              <a:t>actualizados. Si </a:t>
            </a:r>
            <a:r>
              <a:rPr lang="es-ES" dirty="0"/>
              <a:t>el mandato para </a:t>
            </a:r>
            <a:r>
              <a:rPr lang="es-ES" dirty="0" smtClean="0"/>
              <a:t>involucrarse</a:t>
            </a:r>
            <a:r>
              <a:rPr lang="es-ES" dirty="0" smtClean="0"/>
              <a:t> </a:t>
            </a:r>
            <a:r>
              <a:rPr lang="es-ES" dirty="0"/>
              <a:t>no es claro, el Gobierno u otra parte interesada podría detener </a:t>
            </a:r>
            <a:r>
              <a:rPr lang="es-ES" dirty="0" smtClean="0"/>
              <a:t>la </a:t>
            </a:r>
            <a:r>
              <a:rPr lang="es-ES" dirty="0"/>
              <a:t>intervención.</a:t>
            </a:r>
          </a:p>
          <a:p>
            <a:endParaRPr lang="es-ES" dirty="0"/>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99434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496"/>
            <a:ext cx="7886700" cy="591129"/>
          </a:xfrm>
        </p:spPr>
        <p:txBody>
          <a:bodyPr/>
          <a:lstStyle/>
          <a:p>
            <a:r>
              <a:rPr lang="es-ES" sz="2400" dirty="0"/>
              <a:t>Algo que decir: elegir un tema</a:t>
            </a:r>
          </a:p>
        </p:txBody>
      </p:sp>
      <p:sp>
        <p:nvSpPr>
          <p:cNvPr id="3" name="Content Placeholder 2"/>
          <p:cNvSpPr>
            <a:spLocks noGrp="1"/>
          </p:cNvSpPr>
          <p:nvPr>
            <p:ph idx="1"/>
          </p:nvPr>
        </p:nvSpPr>
        <p:spPr/>
        <p:txBody>
          <a:bodyPr>
            <a:normAutofit fontScale="92500" lnSpcReduction="20000"/>
          </a:bodyPr>
          <a:lstStyle/>
          <a:p>
            <a:r>
              <a:rPr lang="es-ES" dirty="0"/>
              <a:t>Independientemente del mandato, ninguna OEE puede abordar todas las cuestiones que </a:t>
            </a:r>
            <a:r>
              <a:rPr lang="es-ES"/>
              <a:t>repercuten </a:t>
            </a:r>
            <a:r>
              <a:rPr lang="es-ES" smtClean="0"/>
              <a:t>el </a:t>
            </a:r>
            <a:r>
              <a:rPr lang="es-ES" dirty="0"/>
              <a:t>entorno empresarial. </a:t>
            </a:r>
          </a:p>
          <a:p>
            <a:r>
              <a:rPr lang="es-ES" dirty="0"/>
              <a:t>La OEE debe llevar a cabo un análisis de la situación nacional y desarrollar una agenda empresarial y un plan estratégico para priorizar temas.</a:t>
            </a:r>
          </a:p>
          <a:p>
            <a:r>
              <a:rPr lang="es-ES" dirty="0"/>
              <a:t>Los mandantes tripartitos de la OIT identificaron 17 pilares para un entorno propicio para las empresas sostenibles (EPES), que recibió un apoyo unánime en la CIT de 2007.</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86531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210" y="215752"/>
            <a:ext cx="7886700" cy="591129"/>
          </a:xfrm>
        </p:spPr>
        <p:txBody>
          <a:bodyPr/>
          <a:lstStyle/>
          <a:p>
            <a:r>
              <a:rPr lang="es-ES" sz="2400" dirty="0"/>
              <a:t>Algo que decir: elegir un tema</a:t>
            </a:r>
          </a:p>
        </p:txBody>
      </p:sp>
      <p:sp>
        <p:nvSpPr>
          <p:cNvPr id="11" name="TextBox 10"/>
          <p:cNvSpPr txBox="1"/>
          <p:nvPr/>
        </p:nvSpPr>
        <p:spPr>
          <a:xfrm rot="20263463">
            <a:off x="105796" y="1339326"/>
            <a:ext cx="2087057" cy="584775"/>
          </a:xfrm>
          <a:prstGeom prst="rect">
            <a:avLst/>
          </a:prstGeom>
          <a:noFill/>
        </p:spPr>
        <p:txBody>
          <a:bodyPr wrap="square" rtlCol="0">
            <a:spAutoFit/>
          </a:bodyPr>
          <a:lstStyle/>
          <a:p>
            <a:r>
              <a:rPr lang="es-ES" sz="1600" dirty="0">
                <a:solidFill>
                  <a:srgbClr val="0070C0"/>
                </a:solidFill>
              </a:rPr>
              <a:t>Paz y estabilidad política</a:t>
            </a:r>
          </a:p>
        </p:txBody>
      </p:sp>
      <p:sp>
        <p:nvSpPr>
          <p:cNvPr id="12" name="TextBox 11"/>
          <p:cNvSpPr txBox="1"/>
          <p:nvPr/>
        </p:nvSpPr>
        <p:spPr>
          <a:xfrm>
            <a:off x="2225809" y="1536085"/>
            <a:ext cx="2087057" cy="338554"/>
          </a:xfrm>
          <a:prstGeom prst="rect">
            <a:avLst/>
          </a:prstGeom>
          <a:noFill/>
        </p:spPr>
        <p:txBody>
          <a:bodyPr wrap="square" rtlCol="0">
            <a:spAutoFit/>
          </a:bodyPr>
          <a:lstStyle/>
          <a:p>
            <a:r>
              <a:rPr lang="es-ES" sz="1600" dirty="0">
                <a:solidFill>
                  <a:srgbClr val="0070C0"/>
                </a:solidFill>
              </a:rPr>
              <a:t>Buen gobierno</a:t>
            </a:r>
          </a:p>
        </p:txBody>
      </p:sp>
      <p:sp>
        <p:nvSpPr>
          <p:cNvPr id="13" name="TextBox 12"/>
          <p:cNvSpPr txBox="1"/>
          <p:nvPr/>
        </p:nvSpPr>
        <p:spPr>
          <a:xfrm rot="1519321">
            <a:off x="7573194" y="1539260"/>
            <a:ext cx="1387685" cy="584775"/>
          </a:xfrm>
          <a:prstGeom prst="rect">
            <a:avLst/>
          </a:prstGeom>
          <a:noFill/>
        </p:spPr>
        <p:txBody>
          <a:bodyPr wrap="square" rtlCol="0">
            <a:spAutoFit/>
          </a:bodyPr>
          <a:lstStyle/>
          <a:p>
            <a:r>
              <a:rPr lang="es-ES" sz="1600" dirty="0">
                <a:solidFill>
                  <a:srgbClr val="0070C0"/>
                </a:solidFill>
              </a:rPr>
              <a:t>Diálogo social</a:t>
            </a:r>
          </a:p>
        </p:txBody>
      </p:sp>
      <p:sp>
        <p:nvSpPr>
          <p:cNvPr id="14" name="TextBox 13"/>
          <p:cNvSpPr txBox="1"/>
          <p:nvPr/>
        </p:nvSpPr>
        <p:spPr>
          <a:xfrm rot="946372">
            <a:off x="1719094" y="2591048"/>
            <a:ext cx="4357610" cy="584775"/>
          </a:xfrm>
          <a:prstGeom prst="rect">
            <a:avLst/>
          </a:prstGeom>
          <a:noFill/>
        </p:spPr>
        <p:txBody>
          <a:bodyPr wrap="square" rtlCol="0">
            <a:spAutoFit/>
          </a:bodyPr>
          <a:lstStyle/>
          <a:p>
            <a:r>
              <a:rPr lang="es-ES" sz="1600" dirty="0">
                <a:solidFill>
                  <a:srgbClr val="0070C0"/>
                </a:solidFill>
              </a:rPr>
              <a:t>Respeto de los derechos humanos y las normas internacionales del trabajo</a:t>
            </a:r>
          </a:p>
        </p:txBody>
      </p:sp>
      <p:sp>
        <p:nvSpPr>
          <p:cNvPr id="15" name="TextBox 14"/>
          <p:cNvSpPr txBox="1"/>
          <p:nvPr/>
        </p:nvSpPr>
        <p:spPr>
          <a:xfrm>
            <a:off x="356235" y="2730799"/>
            <a:ext cx="2087057" cy="584775"/>
          </a:xfrm>
          <a:prstGeom prst="rect">
            <a:avLst/>
          </a:prstGeom>
          <a:noFill/>
        </p:spPr>
        <p:txBody>
          <a:bodyPr wrap="square" rtlCol="0">
            <a:spAutoFit/>
          </a:bodyPr>
          <a:lstStyle/>
          <a:p>
            <a:r>
              <a:rPr lang="es-ES" sz="1600" dirty="0">
                <a:solidFill>
                  <a:srgbClr val="0070C0"/>
                </a:solidFill>
              </a:rPr>
              <a:t>Cultura empresarial</a:t>
            </a:r>
          </a:p>
        </p:txBody>
      </p:sp>
      <p:sp>
        <p:nvSpPr>
          <p:cNvPr id="16" name="TextBox 15"/>
          <p:cNvSpPr txBox="1"/>
          <p:nvPr/>
        </p:nvSpPr>
        <p:spPr>
          <a:xfrm>
            <a:off x="1611149" y="5988250"/>
            <a:ext cx="5766281" cy="584775"/>
          </a:xfrm>
          <a:prstGeom prst="rect">
            <a:avLst/>
          </a:prstGeom>
          <a:noFill/>
        </p:spPr>
        <p:txBody>
          <a:bodyPr wrap="square" rtlCol="0">
            <a:spAutoFit/>
          </a:bodyPr>
          <a:lstStyle/>
          <a:p>
            <a:r>
              <a:rPr lang="es-ES" sz="1600" dirty="0">
                <a:solidFill>
                  <a:srgbClr val="0070C0"/>
                </a:solidFill>
              </a:rPr>
              <a:t>Políticas macroeconómicas sólidas y estables y buena gestión de la economía</a:t>
            </a:r>
          </a:p>
        </p:txBody>
      </p:sp>
      <p:sp>
        <p:nvSpPr>
          <p:cNvPr id="17" name="TextBox 16"/>
          <p:cNvSpPr txBox="1"/>
          <p:nvPr/>
        </p:nvSpPr>
        <p:spPr>
          <a:xfrm rot="20650264">
            <a:off x="220522" y="3329432"/>
            <a:ext cx="3254771" cy="584775"/>
          </a:xfrm>
          <a:prstGeom prst="rect">
            <a:avLst/>
          </a:prstGeom>
          <a:noFill/>
        </p:spPr>
        <p:txBody>
          <a:bodyPr wrap="square" rtlCol="0">
            <a:spAutoFit/>
          </a:bodyPr>
          <a:lstStyle/>
          <a:p>
            <a:r>
              <a:rPr lang="es-ES" sz="1600" dirty="0">
                <a:solidFill>
                  <a:srgbClr val="0070C0"/>
                </a:solidFill>
              </a:rPr>
              <a:t>Comercio e integración económica sostenible</a:t>
            </a:r>
          </a:p>
        </p:txBody>
      </p:sp>
      <p:sp>
        <p:nvSpPr>
          <p:cNvPr id="18" name="TextBox 17"/>
          <p:cNvSpPr txBox="1"/>
          <p:nvPr/>
        </p:nvSpPr>
        <p:spPr>
          <a:xfrm>
            <a:off x="2083488" y="3705815"/>
            <a:ext cx="3681080" cy="584775"/>
          </a:xfrm>
          <a:prstGeom prst="rect">
            <a:avLst/>
          </a:prstGeom>
          <a:noFill/>
        </p:spPr>
        <p:txBody>
          <a:bodyPr wrap="square" rtlCol="0">
            <a:spAutoFit/>
          </a:bodyPr>
          <a:lstStyle/>
          <a:p>
            <a:r>
              <a:rPr lang="es-ES" sz="1600" dirty="0">
                <a:solidFill>
                  <a:srgbClr val="0070C0"/>
                </a:solidFill>
              </a:rPr>
              <a:t>Propiciar el entorno legal y reglamentario</a:t>
            </a:r>
          </a:p>
        </p:txBody>
      </p:sp>
      <p:sp>
        <p:nvSpPr>
          <p:cNvPr id="19" name="TextBox 18"/>
          <p:cNvSpPr txBox="1"/>
          <p:nvPr/>
        </p:nvSpPr>
        <p:spPr>
          <a:xfrm rot="1214566">
            <a:off x="920784" y="4719197"/>
            <a:ext cx="2847000" cy="584775"/>
          </a:xfrm>
          <a:prstGeom prst="rect">
            <a:avLst/>
          </a:prstGeom>
          <a:noFill/>
        </p:spPr>
        <p:txBody>
          <a:bodyPr wrap="square" rtlCol="0">
            <a:spAutoFit/>
          </a:bodyPr>
          <a:lstStyle/>
          <a:p>
            <a:r>
              <a:rPr lang="es-ES" sz="1600" dirty="0">
                <a:solidFill>
                  <a:srgbClr val="0070C0"/>
                </a:solidFill>
              </a:rPr>
              <a:t>Estado de derecho y derechos de propiedad garantizados</a:t>
            </a:r>
          </a:p>
        </p:txBody>
      </p:sp>
      <p:sp>
        <p:nvSpPr>
          <p:cNvPr id="20" name="TextBox 19"/>
          <p:cNvSpPr txBox="1"/>
          <p:nvPr/>
        </p:nvSpPr>
        <p:spPr>
          <a:xfrm>
            <a:off x="202478" y="5453078"/>
            <a:ext cx="2847000" cy="338554"/>
          </a:xfrm>
          <a:prstGeom prst="rect">
            <a:avLst/>
          </a:prstGeom>
          <a:noFill/>
        </p:spPr>
        <p:txBody>
          <a:bodyPr wrap="square" rtlCol="0">
            <a:spAutoFit/>
          </a:bodyPr>
          <a:lstStyle/>
          <a:p>
            <a:r>
              <a:rPr lang="es-ES" sz="1600" dirty="0">
                <a:solidFill>
                  <a:srgbClr val="0070C0"/>
                </a:solidFill>
              </a:rPr>
              <a:t>Competencia justa</a:t>
            </a:r>
          </a:p>
        </p:txBody>
      </p:sp>
      <p:sp>
        <p:nvSpPr>
          <p:cNvPr id="21" name="TextBox 20"/>
          <p:cNvSpPr txBox="1"/>
          <p:nvPr/>
        </p:nvSpPr>
        <p:spPr>
          <a:xfrm>
            <a:off x="7007871" y="3569953"/>
            <a:ext cx="2136129" cy="584775"/>
          </a:xfrm>
          <a:prstGeom prst="rect">
            <a:avLst/>
          </a:prstGeom>
          <a:noFill/>
        </p:spPr>
        <p:txBody>
          <a:bodyPr wrap="square" rtlCol="0">
            <a:spAutoFit/>
          </a:bodyPr>
          <a:lstStyle/>
          <a:p>
            <a:r>
              <a:rPr lang="es-ES" sz="1600" dirty="0">
                <a:solidFill>
                  <a:srgbClr val="0070C0"/>
                </a:solidFill>
              </a:rPr>
              <a:t>Acceso a servicios financieros </a:t>
            </a:r>
          </a:p>
        </p:txBody>
      </p:sp>
      <p:sp>
        <p:nvSpPr>
          <p:cNvPr id="22" name="TextBox 21"/>
          <p:cNvSpPr txBox="1"/>
          <p:nvPr/>
        </p:nvSpPr>
        <p:spPr>
          <a:xfrm rot="1484702">
            <a:off x="6041759" y="4396646"/>
            <a:ext cx="1719446" cy="584775"/>
          </a:xfrm>
          <a:prstGeom prst="rect">
            <a:avLst/>
          </a:prstGeom>
          <a:noFill/>
        </p:spPr>
        <p:txBody>
          <a:bodyPr wrap="square" rtlCol="0">
            <a:spAutoFit/>
          </a:bodyPr>
          <a:lstStyle/>
          <a:p>
            <a:r>
              <a:rPr lang="es-ES" sz="1600" dirty="0">
                <a:solidFill>
                  <a:srgbClr val="0070C0"/>
                </a:solidFill>
              </a:rPr>
              <a:t>Infraestructura física</a:t>
            </a:r>
          </a:p>
        </p:txBody>
      </p:sp>
      <p:sp>
        <p:nvSpPr>
          <p:cNvPr id="23" name="TextBox 22"/>
          <p:cNvSpPr txBox="1"/>
          <p:nvPr/>
        </p:nvSpPr>
        <p:spPr>
          <a:xfrm>
            <a:off x="4933997" y="2288195"/>
            <a:ext cx="3477913" cy="584775"/>
          </a:xfrm>
          <a:prstGeom prst="rect">
            <a:avLst/>
          </a:prstGeom>
          <a:noFill/>
        </p:spPr>
        <p:txBody>
          <a:bodyPr wrap="square" rtlCol="0">
            <a:spAutoFit/>
          </a:bodyPr>
          <a:lstStyle/>
          <a:p>
            <a:r>
              <a:rPr lang="es-ES" sz="1600" dirty="0">
                <a:solidFill>
                  <a:srgbClr val="0070C0"/>
                </a:solidFill>
              </a:rPr>
              <a:t>Tecnologías de la información y de la comunicación</a:t>
            </a:r>
          </a:p>
        </p:txBody>
      </p:sp>
      <p:sp>
        <p:nvSpPr>
          <p:cNvPr id="24" name="TextBox 23"/>
          <p:cNvSpPr txBox="1"/>
          <p:nvPr/>
        </p:nvSpPr>
        <p:spPr>
          <a:xfrm>
            <a:off x="4374108" y="1203533"/>
            <a:ext cx="3027967" cy="584775"/>
          </a:xfrm>
          <a:prstGeom prst="rect">
            <a:avLst/>
          </a:prstGeom>
          <a:noFill/>
        </p:spPr>
        <p:txBody>
          <a:bodyPr wrap="square" rtlCol="0">
            <a:spAutoFit/>
          </a:bodyPr>
          <a:lstStyle/>
          <a:p>
            <a:r>
              <a:rPr lang="es-ES" sz="1600" dirty="0">
                <a:solidFill>
                  <a:srgbClr val="0070C0"/>
                </a:solidFill>
              </a:rPr>
              <a:t>Educación, formación y formación permanente</a:t>
            </a:r>
          </a:p>
        </p:txBody>
      </p:sp>
      <p:sp>
        <p:nvSpPr>
          <p:cNvPr id="25" name="TextBox 24"/>
          <p:cNvSpPr txBox="1"/>
          <p:nvPr/>
        </p:nvSpPr>
        <p:spPr>
          <a:xfrm rot="20114171">
            <a:off x="5578928" y="3075234"/>
            <a:ext cx="2847000" cy="584775"/>
          </a:xfrm>
          <a:prstGeom prst="rect">
            <a:avLst/>
          </a:prstGeom>
          <a:noFill/>
        </p:spPr>
        <p:txBody>
          <a:bodyPr wrap="square" rtlCol="0">
            <a:spAutoFit/>
          </a:bodyPr>
          <a:lstStyle/>
          <a:p>
            <a:r>
              <a:rPr lang="es-ES" sz="1600" dirty="0">
                <a:solidFill>
                  <a:srgbClr val="0070C0"/>
                </a:solidFill>
              </a:rPr>
              <a:t>Justicia social e inclusión social</a:t>
            </a:r>
          </a:p>
        </p:txBody>
      </p:sp>
      <p:sp>
        <p:nvSpPr>
          <p:cNvPr id="26" name="TextBox 25"/>
          <p:cNvSpPr txBox="1"/>
          <p:nvPr/>
        </p:nvSpPr>
        <p:spPr>
          <a:xfrm>
            <a:off x="3897898" y="4264804"/>
            <a:ext cx="2045702" cy="584775"/>
          </a:xfrm>
          <a:prstGeom prst="rect">
            <a:avLst/>
          </a:prstGeom>
          <a:noFill/>
        </p:spPr>
        <p:txBody>
          <a:bodyPr wrap="square" rtlCol="0">
            <a:spAutoFit/>
          </a:bodyPr>
          <a:lstStyle/>
          <a:p>
            <a:r>
              <a:rPr lang="es-ES" sz="1600" dirty="0">
                <a:solidFill>
                  <a:srgbClr val="0070C0"/>
                </a:solidFill>
              </a:rPr>
              <a:t>Protección social adecuada</a:t>
            </a:r>
          </a:p>
        </p:txBody>
      </p:sp>
      <p:sp>
        <p:nvSpPr>
          <p:cNvPr id="27" name="TextBox 26"/>
          <p:cNvSpPr txBox="1"/>
          <p:nvPr/>
        </p:nvSpPr>
        <p:spPr>
          <a:xfrm>
            <a:off x="5209799" y="5125312"/>
            <a:ext cx="3317898" cy="584775"/>
          </a:xfrm>
          <a:prstGeom prst="rect">
            <a:avLst/>
          </a:prstGeom>
          <a:noFill/>
        </p:spPr>
        <p:txBody>
          <a:bodyPr wrap="square" rtlCol="0">
            <a:spAutoFit/>
          </a:bodyPr>
          <a:lstStyle/>
          <a:p>
            <a:r>
              <a:rPr lang="es-ES" sz="1600" dirty="0">
                <a:solidFill>
                  <a:srgbClr val="0070C0"/>
                </a:solidFill>
              </a:rPr>
              <a:t>Gestión responsable del entorno</a:t>
            </a:r>
          </a:p>
        </p:txBody>
      </p:sp>
      <p:sp>
        <p:nvSpPr>
          <p:cNvPr id="28"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20163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23"/>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100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100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grpId="0" nodeType="afterEffect">
                                  <p:stCondLst>
                                    <p:cond delay="1000"/>
                                  </p:stCondLst>
                                  <p:childTnLst>
                                    <p:set>
                                      <p:cBhvr>
                                        <p:cTn id="33" dur="1" fill="hold">
                                          <p:stCondLst>
                                            <p:cond delay="0"/>
                                          </p:stCondLst>
                                        </p:cTn>
                                        <p:tgtEl>
                                          <p:spTgt spid="25"/>
                                        </p:tgtEl>
                                        <p:attrNameLst>
                                          <p:attrName>style.visibility</p:attrName>
                                        </p:attrNameLst>
                                      </p:cBhvr>
                                      <p:to>
                                        <p:strVal val="visible"/>
                                      </p:to>
                                    </p:set>
                                  </p:childTnLst>
                                </p:cTn>
                              </p:par>
                            </p:childTnLst>
                          </p:cTn>
                        </p:par>
                        <p:par>
                          <p:cTn id="34" fill="hold">
                            <p:stCondLst>
                              <p:cond delay="9000"/>
                            </p:stCondLst>
                            <p:childTnLst>
                              <p:par>
                                <p:cTn id="35" presetID="1" presetClass="entr" presetSubtype="0" fill="hold" grpId="0" nodeType="afterEffect">
                                  <p:stCondLst>
                                    <p:cond delay="100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10000"/>
                            </p:stCondLst>
                            <p:childTnLst>
                              <p:par>
                                <p:cTn id="38" presetID="1" presetClass="entr" presetSubtype="0" fill="hold" grpId="0" nodeType="afterEffect">
                                  <p:stCondLst>
                                    <p:cond delay="1000"/>
                                  </p:stCondLst>
                                  <p:childTnLst>
                                    <p:set>
                                      <p:cBhvr>
                                        <p:cTn id="39" dur="1" fill="hold">
                                          <p:stCondLst>
                                            <p:cond delay="0"/>
                                          </p:stCondLst>
                                        </p:cTn>
                                        <p:tgtEl>
                                          <p:spTgt spid="22"/>
                                        </p:tgtEl>
                                        <p:attrNameLst>
                                          <p:attrName>style.visibility</p:attrName>
                                        </p:attrNameLst>
                                      </p:cBhvr>
                                      <p:to>
                                        <p:strVal val="visible"/>
                                      </p:to>
                                    </p:set>
                                  </p:childTnLst>
                                </p:cTn>
                              </p:par>
                            </p:childTnLst>
                          </p:cTn>
                        </p:par>
                        <p:par>
                          <p:cTn id="40" fill="hold">
                            <p:stCondLst>
                              <p:cond delay="11000"/>
                            </p:stCondLst>
                            <p:childTnLst>
                              <p:par>
                                <p:cTn id="41" presetID="1" presetClass="entr" presetSubtype="0" fill="hold" grpId="0" nodeType="afterEffect">
                                  <p:stCondLst>
                                    <p:cond delay="1000"/>
                                  </p:stCondLst>
                                  <p:childTnLst>
                                    <p:set>
                                      <p:cBhvr>
                                        <p:cTn id="42" dur="1" fill="hold">
                                          <p:stCondLst>
                                            <p:cond delay="0"/>
                                          </p:stCondLst>
                                        </p:cTn>
                                        <p:tgtEl>
                                          <p:spTgt spid="27"/>
                                        </p:tgtEl>
                                        <p:attrNameLst>
                                          <p:attrName>style.visibility</p:attrName>
                                        </p:attrNameLst>
                                      </p:cBhvr>
                                      <p:to>
                                        <p:strVal val="visible"/>
                                      </p:to>
                                    </p:set>
                                  </p:childTnLst>
                                </p:cTn>
                              </p:par>
                            </p:childTnLst>
                          </p:cTn>
                        </p:par>
                        <p:par>
                          <p:cTn id="43" fill="hold">
                            <p:stCondLst>
                              <p:cond delay="12000"/>
                            </p:stCondLst>
                            <p:childTnLst>
                              <p:par>
                                <p:cTn id="44" presetID="1" presetClass="entr" presetSubtype="0" fill="hold" grpId="0" nodeType="afterEffect">
                                  <p:stCondLst>
                                    <p:cond delay="1000"/>
                                  </p:stCondLst>
                                  <p:childTnLst>
                                    <p:set>
                                      <p:cBhvr>
                                        <p:cTn id="45" dur="1" fill="hold">
                                          <p:stCondLst>
                                            <p:cond delay="0"/>
                                          </p:stCondLst>
                                        </p:cTn>
                                        <p:tgtEl>
                                          <p:spTgt spid="26"/>
                                        </p:tgtEl>
                                        <p:attrNameLst>
                                          <p:attrName>style.visibility</p:attrName>
                                        </p:attrNameLst>
                                      </p:cBhvr>
                                      <p:to>
                                        <p:strVal val="visible"/>
                                      </p:to>
                                    </p:set>
                                  </p:childTnLst>
                                </p:cTn>
                              </p:par>
                            </p:childTnLst>
                          </p:cTn>
                        </p:par>
                        <p:par>
                          <p:cTn id="46" fill="hold">
                            <p:stCondLst>
                              <p:cond delay="13000"/>
                            </p:stCondLst>
                            <p:childTnLst>
                              <p:par>
                                <p:cTn id="47" presetID="1" presetClass="entr" presetSubtype="0" fill="hold" grpId="0" nodeType="afterEffect">
                                  <p:stCondLst>
                                    <p:cond delay="1000"/>
                                  </p:stCondLst>
                                  <p:childTnLst>
                                    <p:set>
                                      <p:cBhvr>
                                        <p:cTn id="48" dur="1" fill="hold">
                                          <p:stCondLst>
                                            <p:cond delay="0"/>
                                          </p:stCondLst>
                                        </p:cTn>
                                        <p:tgtEl>
                                          <p:spTgt spid="19"/>
                                        </p:tgtEl>
                                        <p:attrNameLst>
                                          <p:attrName>style.visibility</p:attrName>
                                        </p:attrNameLst>
                                      </p:cBhvr>
                                      <p:to>
                                        <p:strVal val="visible"/>
                                      </p:to>
                                    </p:set>
                                  </p:childTnLst>
                                </p:cTn>
                              </p:par>
                            </p:childTnLst>
                          </p:cTn>
                        </p:par>
                        <p:par>
                          <p:cTn id="49" fill="hold">
                            <p:stCondLst>
                              <p:cond delay="14000"/>
                            </p:stCondLst>
                            <p:childTnLst>
                              <p:par>
                                <p:cTn id="50" presetID="1" presetClass="entr" presetSubtype="0" fill="hold" grpId="0" nodeType="afterEffect">
                                  <p:stCondLst>
                                    <p:cond delay="1000"/>
                                  </p:stCondLst>
                                  <p:childTnLst>
                                    <p:set>
                                      <p:cBhvr>
                                        <p:cTn id="51" dur="1" fill="hold">
                                          <p:stCondLst>
                                            <p:cond delay="0"/>
                                          </p:stCondLst>
                                        </p:cTn>
                                        <p:tgtEl>
                                          <p:spTgt spid="20"/>
                                        </p:tgtEl>
                                        <p:attrNameLst>
                                          <p:attrName>style.visibility</p:attrName>
                                        </p:attrNameLst>
                                      </p:cBhvr>
                                      <p:to>
                                        <p:strVal val="visible"/>
                                      </p:to>
                                    </p:set>
                                  </p:childTnLst>
                                </p:cTn>
                              </p:par>
                            </p:childTnLst>
                          </p:cTn>
                        </p:par>
                        <p:par>
                          <p:cTn id="52" fill="hold">
                            <p:stCondLst>
                              <p:cond delay="15000"/>
                            </p:stCondLst>
                            <p:childTnLst>
                              <p:par>
                                <p:cTn id="53" presetID="1" presetClass="entr" presetSubtype="0" fill="hold" grpId="0" nodeType="afterEffect">
                                  <p:stCondLst>
                                    <p:cond delay="100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79" y="176312"/>
            <a:ext cx="7886700" cy="591129"/>
          </a:xfrm>
        </p:spPr>
        <p:txBody>
          <a:bodyPr/>
          <a:lstStyle/>
          <a:p>
            <a:r>
              <a:rPr lang="es-ES" sz="2400" dirty="0"/>
              <a:t>Algo que decir: elegir un tema</a:t>
            </a:r>
          </a:p>
        </p:txBody>
      </p:sp>
      <p:sp>
        <p:nvSpPr>
          <p:cNvPr id="3" name="Content Placeholder 2"/>
          <p:cNvSpPr>
            <a:spLocks noGrp="1"/>
          </p:cNvSpPr>
          <p:nvPr>
            <p:ph idx="1"/>
          </p:nvPr>
        </p:nvSpPr>
        <p:spPr/>
        <p:txBody>
          <a:bodyPr>
            <a:normAutofit fontScale="77500" lnSpcReduction="20000"/>
          </a:bodyPr>
          <a:lstStyle/>
          <a:p>
            <a:r>
              <a:rPr lang="es-ES" dirty="0"/>
              <a:t>La publicación y difusión de la agenda empresarial de la OEE tiene un propósito doble:</a:t>
            </a:r>
          </a:p>
          <a:p>
            <a:pPr lvl="1"/>
            <a:r>
              <a:rPr lang="es-ES" dirty="0"/>
              <a:t>Concienciar sobre la importancia de una cuestión específica para las empresas, e</a:t>
            </a:r>
          </a:p>
          <a:p>
            <a:pPr lvl="1"/>
            <a:r>
              <a:rPr lang="es-ES" dirty="0"/>
              <a:t>Indicar a los </a:t>
            </a:r>
            <a:r>
              <a:rPr lang="es-ES" dirty="0" smtClean="0"/>
              <a:t>miembros </a:t>
            </a:r>
            <a:r>
              <a:rPr lang="es-ES" dirty="0"/>
              <a:t>y a otras partes interesadas que la OEE es una organización seria que trabaja por el interés de sus </a:t>
            </a:r>
            <a:r>
              <a:rPr lang="es-ES" dirty="0" smtClean="0"/>
              <a:t>miembros</a:t>
            </a:r>
            <a:r>
              <a:rPr lang="es-ES" dirty="0"/>
              <a:t>.</a:t>
            </a:r>
          </a:p>
          <a:p>
            <a:r>
              <a:rPr lang="es-ES" dirty="0"/>
              <a:t>Tres aspectos esenciales de una agenda empresarial:</a:t>
            </a:r>
          </a:p>
          <a:p>
            <a:pPr lvl="1"/>
            <a:r>
              <a:rPr lang="es-ES" dirty="0"/>
              <a:t>Qué se pretende conseguir,</a:t>
            </a:r>
          </a:p>
          <a:p>
            <a:pPr lvl="1"/>
            <a:r>
              <a:rPr lang="es-ES" dirty="0"/>
              <a:t>Identificación de los obstáculos para el desarrollo del sector privado, y</a:t>
            </a:r>
          </a:p>
          <a:p>
            <a:pPr lvl="1"/>
            <a:r>
              <a:rPr lang="es-ES" dirty="0"/>
              <a:t>Recomendaciones de reformas y cambios.</a:t>
            </a:r>
          </a:p>
          <a:p>
            <a:r>
              <a:rPr lang="es-ES" dirty="0"/>
              <a:t>Estos documentos demuestra que la OEE se mueven por las políticas y no por la política.</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31330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a:t>Tómese un segundo para leer:</a:t>
            </a:r>
            <a:endParaRPr lang="es-ES" dirty="0"/>
          </a:p>
        </p:txBody>
      </p:sp>
      <p:sp>
        <p:nvSpPr>
          <p:cNvPr id="4" name="TextBox 3"/>
          <p:cNvSpPr txBox="1"/>
          <p:nvPr/>
        </p:nvSpPr>
        <p:spPr>
          <a:xfrm>
            <a:off x="467544" y="1196752"/>
            <a:ext cx="8136904" cy="4801314"/>
          </a:xfrm>
          <a:prstGeom prst="rect">
            <a:avLst/>
          </a:prstGeom>
          <a:noFill/>
        </p:spPr>
        <p:txBody>
          <a:bodyPr wrap="square" rtlCol="0">
            <a:spAutoFit/>
          </a:bodyPr>
          <a:lstStyle/>
          <a:p>
            <a:r>
              <a:rPr lang="es-ES" dirty="0">
                <a:solidFill>
                  <a:srgbClr val="0070C0"/>
                </a:solidFill>
              </a:rPr>
              <a:t>Si las organizaciones empresariales quieren ser efectivas en sus campañas de promoción, deben tener claro los objetivos que quieren conseguir.  </a:t>
            </a:r>
          </a:p>
          <a:p>
            <a:r>
              <a:rPr lang="es-ES" dirty="0">
                <a:solidFill>
                  <a:srgbClr val="0070C0"/>
                </a:solidFill>
              </a:rPr>
              <a:t>En esta fase, a la organización le resultaría útil llevar a cabo un análisis PEST (factores políticos, económicos, sociales y tecnológicos) y DAFO (Debilidades, Amenazas, Fortalezas y Oportunidades). La lista de posibles temas generados a través de este proceso probablemente será larga. El siguiente paso será refinar la lista a partir de la importancia de dichas cuestiones para los </a:t>
            </a:r>
            <a:r>
              <a:rPr lang="es-ES" dirty="0" smtClean="0">
                <a:solidFill>
                  <a:srgbClr val="0070C0"/>
                </a:solidFill>
              </a:rPr>
              <a:t>miembros </a:t>
            </a:r>
            <a:r>
              <a:rPr lang="es-ES" dirty="0">
                <a:solidFill>
                  <a:srgbClr val="0070C0"/>
                </a:solidFill>
              </a:rPr>
              <a:t>de la organización y la probabilidad de que prospere la promoción. </a:t>
            </a:r>
          </a:p>
          <a:p>
            <a:r>
              <a:rPr lang="es-ES" dirty="0">
                <a:solidFill>
                  <a:srgbClr val="0070C0"/>
                </a:solidFill>
              </a:rPr>
              <a:t>Cuando la organización haya recibido las opiniones de los </a:t>
            </a:r>
            <a:r>
              <a:rPr lang="es-ES" dirty="0" smtClean="0">
                <a:solidFill>
                  <a:srgbClr val="0070C0"/>
                </a:solidFill>
              </a:rPr>
              <a:t>miembros </a:t>
            </a:r>
            <a:r>
              <a:rPr lang="es-ES" dirty="0">
                <a:solidFill>
                  <a:srgbClr val="0070C0"/>
                </a:solidFill>
              </a:rPr>
              <a:t>sobre las prioridades de promoción, es el momento de implicarlos en los objetivos de promoción en sentido amplio, la </a:t>
            </a:r>
            <a:r>
              <a:rPr lang="es-ES" b="1" dirty="0">
                <a:solidFill>
                  <a:srgbClr val="0070C0"/>
                </a:solidFill>
              </a:rPr>
              <a:t>Agenda Empresarial Nacional</a:t>
            </a:r>
            <a:r>
              <a:rPr lang="es-ES" dirty="0">
                <a:solidFill>
                  <a:srgbClr val="0070C0"/>
                </a:solidFill>
              </a:rPr>
              <a:t>, a partir de la que la organización elaborará planes para campañas específicas. En este momento, es importante garantizar que la Junta apruebe los objetivos de promoción. </a:t>
            </a:r>
          </a:p>
          <a:p>
            <a:r>
              <a:rPr lang="es-ES" dirty="0">
                <a:solidFill>
                  <a:srgbClr val="0070C0"/>
                </a:solidFill>
              </a:rPr>
              <a:t>La organización ya contará con el primer resultado real: la </a:t>
            </a:r>
            <a:r>
              <a:rPr lang="es-ES" b="1" dirty="0">
                <a:solidFill>
                  <a:srgbClr val="0070C0"/>
                </a:solidFill>
              </a:rPr>
              <a:t>Agenda Empresarial Nacional.</a:t>
            </a:r>
            <a:r>
              <a:rPr lang="es-ES" dirty="0">
                <a:solidFill>
                  <a:srgbClr val="0070C0"/>
                </a:solidFill>
              </a:rPr>
              <a:t> Esta lista concisa de los objetivos de promoción que la organización intentará impulsar es un documento valioso y se merece una difusión amplio y un cierto grado de publicidad.</a:t>
            </a:r>
          </a:p>
        </p:txBody>
      </p:sp>
      <p:sp>
        <p:nvSpPr>
          <p:cNvPr id="11" name="TextBox 10"/>
          <p:cNvSpPr txBox="1"/>
          <p:nvPr/>
        </p:nvSpPr>
        <p:spPr>
          <a:xfrm>
            <a:off x="251520" y="5953060"/>
            <a:ext cx="7920880" cy="400110"/>
          </a:xfrm>
          <a:prstGeom prst="rect">
            <a:avLst/>
          </a:prstGeom>
          <a:noFill/>
        </p:spPr>
        <p:txBody>
          <a:bodyPr wrap="square" rtlCol="0">
            <a:spAutoFit/>
          </a:bodyPr>
          <a:lstStyle/>
          <a:p>
            <a:r>
              <a:rPr lang="es-ES" sz="1000" dirty="0">
                <a:solidFill>
                  <a:schemeClr val="accent2"/>
                </a:solidFill>
              </a:rPr>
              <a:t>Organización Internacional del Trabajo, 2005. P.7-11. Una organización de empleadores eficaz. Guía III Cabildeo. Maximizar el impacto del lobby empresarial </a:t>
            </a:r>
            <a:r>
              <a:rPr lang="es-ES" sz="1000" dirty="0">
                <a:solidFill>
                  <a:schemeClr val="accent2"/>
                </a:solidFill>
                <a:hlinkClick r:id="rId2"/>
              </a:rPr>
              <a:t>https://www.ilo.org/wcmsp5/groups/public/---ed_dialogue/---act_emp/documents/publication/wcms_597488.pdf</a:t>
            </a:r>
            <a:r>
              <a:rPr lang="es-ES"/>
              <a:t> </a:t>
            </a:r>
            <a:endParaRPr lang="es-ES" sz="1000" dirty="0">
              <a:solidFill>
                <a:schemeClr val="accent2"/>
              </a:solidFill>
            </a:endParaRPr>
          </a:p>
        </p:txBody>
      </p:sp>
      <p:sp>
        <p:nvSpPr>
          <p:cNvPr id="12"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33156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1800" dirty="0"/>
              <a:t>Lista rápida de comprobación: ¿Cuenta con una agenda empresarial?</a:t>
            </a:r>
          </a:p>
        </p:txBody>
      </p:sp>
      <p:sp>
        <p:nvSpPr>
          <p:cNvPr id="3" name="Marcador de contenido 2"/>
          <p:cNvSpPr>
            <a:spLocks noGrp="1"/>
          </p:cNvSpPr>
          <p:nvPr>
            <p:ph idx="1"/>
          </p:nvPr>
        </p:nvSpPr>
        <p:spPr>
          <a:xfrm>
            <a:off x="457200" y="1268760"/>
            <a:ext cx="4114800" cy="4857403"/>
          </a:xfrm>
        </p:spPr>
        <p:txBody>
          <a:bodyPr>
            <a:normAutofit lnSpcReduction="10000"/>
          </a:bodyPr>
          <a:lstStyle/>
          <a:p>
            <a:pPr fontAlgn="base">
              <a:lnSpc>
                <a:spcPct val="80000"/>
              </a:lnSpc>
              <a:spcBef>
                <a:spcPts val="575"/>
              </a:spcBef>
              <a:spcAft>
                <a:spcPct val="0"/>
              </a:spcAft>
              <a:buClr>
                <a:srgbClr val="000000"/>
              </a:buClr>
              <a:buSzPct val="120000"/>
              <a:defRPr/>
            </a:pPr>
            <a:r>
              <a:rPr lang="es-ES" sz="2000" kern="0" dirty="0">
                <a:solidFill>
                  <a:schemeClr val="accent4">
                    <a:lumMod val="25000"/>
                  </a:schemeClr>
                </a:solidFill>
              </a:rPr>
              <a:t>¿</a:t>
            </a:r>
            <a:r>
              <a:rPr lang="es-ES" sz="1900" kern="0" dirty="0">
                <a:solidFill>
                  <a:schemeClr val="accent4">
                    <a:lumMod val="25000"/>
                  </a:schemeClr>
                </a:solidFill>
              </a:rPr>
              <a:t>Estrategia de promoción y cabildeo por escrito?</a:t>
            </a:r>
          </a:p>
          <a:p>
            <a:pPr fontAlgn="base">
              <a:lnSpc>
                <a:spcPct val="80000"/>
              </a:lnSpc>
              <a:spcBef>
                <a:spcPts val="575"/>
              </a:spcBef>
              <a:spcAft>
                <a:spcPct val="0"/>
              </a:spcAft>
              <a:buClr>
                <a:srgbClr val="000000"/>
              </a:buClr>
              <a:buSzPct val="120000"/>
              <a:defRPr/>
            </a:pPr>
            <a:r>
              <a:rPr lang="es-ES" sz="1900" kern="0" dirty="0">
                <a:solidFill>
                  <a:schemeClr val="accent4">
                    <a:lumMod val="25000"/>
                  </a:schemeClr>
                </a:solidFill>
              </a:rPr>
              <a:t>¿Objetivos claros y por escrito?</a:t>
            </a:r>
          </a:p>
          <a:p>
            <a:pPr fontAlgn="base">
              <a:lnSpc>
                <a:spcPct val="80000"/>
              </a:lnSpc>
              <a:spcBef>
                <a:spcPts val="575"/>
              </a:spcBef>
              <a:spcAft>
                <a:spcPct val="0"/>
              </a:spcAft>
              <a:buClr>
                <a:srgbClr val="000000"/>
              </a:buClr>
              <a:buSzPct val="120000"/>
              <a:defRPr/>
            </a:pPr>
            <a:r>
              <a:rPr lang="es-ES" sz="1900" kern="0" dirty="0">
                <a:solidFill>
                  <a:schemeClr val="accent4">
                    <a:lumMod val="25000"/>
                  </a:schemeClr>
                </a:solidFill>
              </a:rPr>
              <a:t>¿Descritos en términos de los resultados políticos deseados? </a:t>
            </a:r>
          </a:p>
          <a:p>
            <a:pPr fontAlgn="base">
              <a:lnSpc>
                <a:spcPct val="80000"/>
              </a:lnSpc>
              <a:spcBef>
                <a:spcPts val="575"/>
              </a:spcBef>
              <a:spcAft>
                <a:spcPct val="0"/>
              </a:spcAft>
              <a:buClr>
                <a:srgbClr val="000000"/>
              </a:buClr>
              <a:buSzPct val="120000"/>
              <a:defRPr/>
            </a:pPr>
            <a:r>
              <a:rPr lang="es-ES" sz="1900" kern="0" dirty="0">
                <a:solidFill>
                  <a:schemeClr val="accent4">
                    <a:lumMod val="25000"/>
                  </a:schemeClr>
                </a:solidFill>
              </a:rPr>
              <a:t>¿Tiene su organización una persona al cargo de la promoción?</a:t>
            </a:r>
          </a:p>
          <a:p>
            <a:pPr fontAlgn="base">
              <a:lnSpc>
                <a:spcPct val="80000"/>
              </a:lnSpc>
              <a:spcBef>
                <a:spcPts val="575"/>
              </a:spcBef>
              <a:spcAft>
                <a:spcPct val="0"/>
              </a:spcAft>
              <a:buClr>
                <a:srgbClr val="000000"/>
              </a:buClr>
              <a:buSzPct val="120000"/>
              <a:defRPr/>
            </a:pPr>
            <a:r>
              <a:rPr lang="es-ES" sz="1900" kern="0" dirty="0">
                <a:solidFill>
                  <a:schemeClr val="accent4">
                    <a:lumMod val="25000"/>
                  </a:schemeClr>
                </a:solidFill>
              </a:rPr>
              <a:t>¿Existe una revisión formal de las oportunidades actuales y futuras y de las amenazas a las que se enfrentan sus </a:t>
            </a:r>
            <a:r>
              <a:rPr lang="es-ES" sz="1900" kern="0" dirty="0" smtClean="0">
                <a:solidFill>
                  <a:schemeClr val="accent4">
                    <a:lumMod val="25000"/>
                  </a:schemeClr>
                </a:solidFill>
              </a:rPr>
              <a:t>miembros </a:t>
            </a:r>
            <a:r>
              <a:rPr lang="es-ES" sz="1900" kern="0" dirty="0">
                <a:solidFill>
                  <a:schemeClr val="accent4">
                    <a:lumMod val="25000"/>
                  </a:schemeClr>
                </a:solidFill>
              </a:rPr>
              <a:t>en el entorno político, económico y empresarial?</a:t>
            </a:r>
          </a:p>
          <a:p>
            <a:pPr fontAlgn="base">
              <a:lnSpc>
                <a:spcPct val="80000"/>
              </a:lnSpc>
              <a:spcBef>
                <a:spcPts val="575"/>
              </a:spcBef>
              <a:spcAft>
                <a:spcPct val="0"/>
              </a:spcAft>
              <a:buClr>
                <a:srgbClr val="000000"/>
              </a:buClr>
              <a:buSzPct val="120000"/>
              <a:defRPr/>
            </a:pPr>
            <a:r>
              <a:rPr lang="es-ES" sz="1900" kern="0" dirty="0">
                <a:solidFill>
                  <a:schemeClr val="accent4">
                    <a:lumMod val="25000"/>
                  </a:schemeClr>
                </a:solidFill>
              </a:rPr>
              <a:t>¿Cuentan con un método regular y formal para consultar a los </a:t>
            </a:r>
            <a:r>
              <a:rPr lang="es-ES" sz="1900" kern="0" dirty="0" smtClean="0">
                <a:solidFill>
                  <a:schemeClr val="accent4">
                    <a:lumMod val="25000"/>
                  </a:schemeClr>
                </a:solidFill>
              </a:rPr>
              <a:t>miembros </a:t>
            </a:r>
            <a:r>
              <a:rPr lang="es-ES" sz="1900" kern="0" dirty="0">
                <a:solidFill>
                  <a:schemeClr val="accent4">
                    <a:lumMod val="25000"/>
                  </a:schemeClr>
                </a:solidFill>
              </a:rPr>
              <a:t>con el fin de decidir sobre los temas en los que cabe llevar a cabo actividades de cabildeo y promoción? </a:t>
            </a:r>
          </a:p>
        </p:txBody>
      </p:sp>
      <p:sp>
        <p:nvSpPr>
          <p:cNvPr id="4" name="Rectángulo 3"/>
          <p:cNvSpPr/>
          <p:nvPr/>
        </p:nvSpPr>
        <p:spPr>
          <a:xfrm>
            <a:off x="4788024" y="1268760"/>
            <a:ext cx="3870176" cy="4832092"/>
          </a:xfrm>
          <a:prstGeom prst="rect">
            <a:avLst/>
          </a:prstGeom>
        </p:spPr>
        <p:txBody>
          <a:bodyPr wrap="square">
            <a:spAutoFit/>
          </a:bodyPr>
          <a:lstStyle/>
          <a:p>
            <a:pPr marL="342900" lvl="0" indent="-342900" fontAlgn="base">
              <a:lnSpc>
                <a:spcPct val="80000"/>
              </a:lnSpc>
              <a:spcBef>
                <a:spcPts val="575"/>
              </a:spcBef>
              <a:spcAft>
                <a:spcPct val="0"/>
              </a:spcAft>
              <a:buClr>
                <a:srgbClr val="000000"/>
              </a:buClr>
              <a:buSzPct val="120000"/>
              <a:buFont typeface="Arial" panose="020B0604020202020204" pitchFamily="34" charset="0"/>
              <a:buChar char="•"/>
            </a:pPr>
            <a:r>
              <a:rPr lang="es-ES" kern="0" dirty="0">
                <a:solidFill>
                  <a:schemeClr val="accent4">
                    <a:lumMod val="25000"/>
                  </a:schemeClr>
                </a:solidFill>
                <a:latin typeface="Arial" panose="020B0604020202020204" pitchFamily="34" charset="0"/>
              </a:rPr>
              <a:t>¿Aprobó la Junta de su organización los objetivos de promoción?</a:t>
            </a:r>
          </a:p>
          <a:p>
            <a:pPr marL="342900" lvl="0" indent="-342900" fontAlgn="base">
              <a:lnSpc>
                <a:spcPct val="80000"/>
              </a:lnSpc>
              <a:spcBef>
                <a:spcPts val="575"/>
              </a:spcBef>
              <a:spcAft>
                <a:spcPct val="0"/>
              </a:spcAft>
              <a:buClr>
                <a:srgbClr val="000000"/>
              </a:buClr>
              <a:buSzPct val="120000"/>
              <a:buFont typeface="Arial" panose="020B0604020202020204" pitchFamily="34" charset="0"/>
              <a:buChar char="•"/>
            </a:pPr>
            <a:r>
              <a:rPr lang="es-ES" kern="0" dirty="0">
                <a:solidFill>
                  <a:schemeClr val="accent4">
                    <a:lumMod val="25000"/>
                  </a:schemeClr>
                </a:solidFill>
                <a:latin typeface="Arial" panose="020B0604020202020204" pitchFamily="34" charset="0"/>
              </a:rPr>
              <a:t>¿Realiza la Junta una revisión formal de la estrategia al menos una vez al año?</a:t>
            </a:r>
          </a:p>
          <a:p>
            <a:pPr marL="342900" lvl="0" indent="-342900" fontAlgn="base">
              <a:lnSpc>
                <a:spcPct val="80000"/>
              </a:lnSpc>
              <a:spcBef>
                <a:spcPts val="575"/>
              </a:spcBef>
              <a:spcAft>
                <a:spcPct val="0"/>
              </a:spcAft>
              <a:buClr>
                <a:srgbClr val="000000"/>
              </a:buClr>
              <a:buSzPct val="120000"/>
              <a:buFont typeface="Arial" panose="020B0604020202020204" pitchFamily="34" charset="0"/>
              <a:buChar char="•"/>
            </a:pPr>
            <a:r>
              <a:rPr lang="es-ES" kern="0" dirty="0">
                <a:solidFill>
                  <a:schemeClr val="accent4">
                    <a:lumMod val="25000"/>
                  </a:schemeClr>
                </a:solidFill>
                <a:latin typeface="Arial" panose="020B0604020202020204" pitchFamily="34" charset="0"/>
              </a:rPr>
              <a:t>¿Dispone de un proceso formal mediante el cual se mantenga al día a sus </a:t>
            </a:r>
            <a:r>
              <a:rPr lang="es-ES" kern="0" dirty="0" smtClean="0">
                <a:solidFill>
                  <a:schemeClr val="accent4">
                    <a:lumMod val="25000"/>
                  </a:schemeClr>
                </a:solidFill>
                <a:latin typeface="Arial" panose="020B0604020202020204" pitchFamily="34" charset="0"/>
              </a:rPr>
              <a:t>miembros </a:t>
            </a:r>
            <a:r>
              <a:rPr lang="es-ES" kern="0" dirty="0">
                <a:solidFill>
                  <a:schemeClr val="accent4">
                    <a:lumMod val="25000"/>
                  </a:schemeClr>
                </a:solidFill>
                <a:latin typeface="Arial" panose="020B0604020202020204" pitchFamily="34" charset="0"/>
              </a:rPr>
              <a:t>de sus objetivos y su estrategia de promoción?</a:t>
            </a:r>
          </a:p>
          <a:p>
            <a:pPr marL="342900" lvl="0" indent="-342900" fontAlgn="base">
              <a:lnSpc>
                <a:spcPct val="80000"/>
              </a:lnSpc>
              <a:spcBef>
                <a:spcPts val="575"/>
              </a:spcBef>
              <a:spcAft>
                <a:spcPct val="0"/>
              </a:spcAft>
              <a:buClr>
                <a:srgbClr val="000000"/>
              </a:buClr>
              <a:buSzPct val="120000"/>
              <a:buFont typeface="Arial" panose="020B0604020202020204" pitchFamily="34" charset="0"/>
              <a:buChar char="•"/>
            </a:pPr>
            <a:r>
              <a:rPr lang="es-ES" kern="0" dirty="0">
                <a:solidFill>
                  <a:schemeClr val="accent4">
                    <a:lumMod val="25000"/>
                  </a:schemeClr>
                </a:solidFill>
                <a:latin typeface="Arial" panose="020B0604020202020204" pitchFamily="34" charset="0"/>
              </a:rPr>
              <a:t>¿Dispone de un proceso formal para comunicar a sus </a:t>
            </a:r>
            <a:r>
              <a:rPr lang="es-ES" kern="0" dirty="0" smtClean="0">
                <a:solidFill>
                  <a:schemeClr val="accent4">
                    <a:lumMod val="25000"/>
                  </a:schemeClr>
                </a:solidFill>
                <a:latin typeface="Arial" panose="020B0604020202020204" pitchFamily="34" charset="0"/>
              </a:rPr>
              <a:t>miembros </a:t>
            </a:r>
            <a:r>
              <a:rPr lang="es-ES" kern="0" dirty="0">
                <a:solidFill>
                  <a:schemeClr val="accent4">
                    <a:lumMod val="25000"/>
                  </a:schemeClr>
                </a:solidFill>
                <a:latin typeface="Arial" panose="020B0604020202020204" pitchFamily="34" charset="0"/>
              </a:rPr>
              <a:t>los logros de su organización en materia de promoción?</a:t>
            </a:r>
          </a:p>
          <a:p>
            <a:pPr marL="342900" lvl="0" indent="-342900" fontAlgn="base">
              <a:lnSpc>
                <a:spcPct val="80000"/>
              </a:lnSpc>
              <a:spcBef>
                <a:spcPts val="575"/>
              </a:spcBef>
              <a:spcAft>
                <a:spcPct val="0"/>
              </a:spcAft>
              <a:buClr>
                <a:srgbClr val="000000"/>
              </a:buClr>
              <a:buSzPct val="120000"/>
              <a:buFont typeface="Arial" panose="020B0604020202020204" pitchFamily="34" charset="0"/>
              <a:buChar char="•"/>
            </a:pPr>
            <a:r>
              <a:rPr lang="es-ES" kern="0" dirty="0">
                <a:solidFill>
                  <a:schemeClr val="accent4">
                    <a:lumMod val="25000"/>
                  </a:schemeClr>
                </a:solidFill>
                <a:latin typeface="Arial" panose="020B0604020202020204" pitchFamily="34" charset="0"/>
              </a:rPr>
              <a:t>¿Dispone de una estrategia para los medios de comunicación que haga que los medios lo elijan como la voz del mundo empresarial?</a:t>
            </a:r>
          </a:p>
        </p:txBody>
      </p:sp>
      <p:sp>
        <p:nvSpPr>
          <p:cNvPr id="5"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416040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2000" dirty="0"/>
              <a:t>Algunos ejemplos:</a:t>
            </a:r>
            <a:br>
              <a:rPr lang="es-ES" sz="2000" dirty="0"/>
            </a:br>
            <a:r>
              <a:rPr lang="es-ES" sz="2000" dirty="0"/>
              <a:t> Business New Zealand</a:t>
            </a:r>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19469"/>
            <a:ext cx="6120680" cy="5012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415430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006867"/>
            <a:ext cx="6120680" cy="583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221088"/>
            <a:ext cx="290512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ject 20"/>
          <p:cNvSpPr>
            <a:spLocks noChangeArrowheads="1"/>
          </p:cNvSpPr>
          <p:nvPr/>
        </p:nvSpPr>
        <p:spPr bwMode="auto">
          <a:xfrm>
            <a:off x="8388424" y="6082637"/>
            <a:ext cx="636588" cy="7620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25475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000" dirty="0"/>
              <a:t>¿Qué son el cabildeo y la promoción?</a:t>
            </a:r>
          </a:p>
        </p:txBody>
      </p:sp>
      <p:grpSp>
        <p:nvGrpSpPr>
          <p:cNvPr id="4" name="Grupo 3"/>
          <p:cNvGrpSpPr/>
          <p:nvPr/>
        </p:nvGrpSpPr>
        <p:grpSpPr>
          <a:xfrm>
            <a:off x="2555776" y="2039703"/>
            <a:ext cx="4265516" cy="2804137"/>
            <a:chOff x="86574" y="-384889"/>
            <a:chExt cx="4265516" cy="2804137"/>
          </a:xfrm>
        </p:grpSpPr>
        <p:sp>
          <p:nvSpPr>
            <p:cNvPr id="5" name="Rectángulo 4"/>
            <p:cNvSpPr/>
            <p:nvPr/>
          </p:nvSpPr>
          <p:spPr>
            <a:xfrm>
              <a:off x="86574" y="-384889"/>
              <a:ext cx="4265516" cy="280413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Rectángulo 5"/>
            <p:cNvSpPr/>
            <p:nvPr/>
          </p:nvSpPr>
          <p:spPr>
            <a:xfrm>
              <a:off x="546104" y="13242"/>
              <a:ext cx="3346456" cy="2007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r>
                <a:rPr lang="es-ES" sz="1600" b="1" dirty="0">
                  <a:solidFill>
                    <a:schemeClr val="bg1"/>
                  </a:solidFill>
                  <a:latin typeface="Arial" panose="020B0604020202020204" pitchFamily="34" charset="0"/>
                </a:rPr>
                <a:t>“Acciones llevadas a cabo por organizaciones empresariales destinadas a influir en la legislación, los reglamentos y en el comportamiento y planteamiento generales de los responsables de la toma de decisiones en materia </a:t>
              </a:r>
              <a:r>
                <a:rPr lang="es-ES" sz="1600" b="1" dirty="0" smtClean="0">
                  <a:solidFill>
                    <a:schemeClr val="bg1"/>
                  </a:solidFill>
                  <a:latin typeface="Arial" panose="020B0604020202020204" pitchFamily="34" charset="0"/>
                </a:rPr>
                <a:t>socioeconómica, </a:t>
              </a:r>
              <a:r>
                <a:rPr lang="es-ES" sz="1600" b="1" dirty="0">
                  <a:solidFill>
                    <a:schemeClr val="bg1"/>
                  </a:solidFill>
                  <a:latin typeface="Arial" panose="020B0604020202020204" pitchFamily="34" charset="0"/>
                </a:rPr>
                <a:t>a favor de </a:t>
              </a:r>
              <a:r>
                <a:rPr lang="es-ES" sz="1600" b="1" dirty="0" smtClean="0">
                  <a:solidFill>
                    <a:schemeClr val="bg1"/>
                  </a:solidFill>
                  <a:latin typeface="Arial" panose="020B0604020202020204" pitchFamily="34" charset="0"/>
                </a:rPr>
                <a:t>su</a:t>
              </a:r>
              <a:r>
                <a:rPr lang="es-ES" sz="1600" b="1" dirty="0" smtClean="0">
                  <a:solidFill>
                    <a:schemeClr val="bg1"/>
                  </a:solidFill>
                  <a:latin typeface="Arial" panose="020B0604020202020204" pitchFamily="34" charset="0"/>
                </a:rPr>
                <a:t>s miembros”</a:t>
              </a:r>
              <a:endParaRPr lang="es-ES" sz="1600" b="1" dirty="0">
                <a:solidFill>
                  <a:schemeClr val="bg1"/>
                </a:solidFill>
                <a:latin typeface="Arial" panose="020B0604020202020204" pitchFamily="34" charset="0"/>
              </a:endParaRPr>
            </a:p>
          </p:txBody>
        </p:sp>
      </p:grpSp>
      <p:sp>
        <p:nvSpPr>
          <p:cNvPr id="8"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90044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600" dirty="0"/>
              <a:t>Prioridades CBI</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6108923" cy="3369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nvPr>
        </p:nvGraphicFramePr>
        <p:xfrm>
          <a:off x="539552" y="4345277"/>
          <a:ext cx="6912768" cy="2011680"/>
        </p:xfrm>
        <a:graphic>
          <a:graphicData uri="http://schemas.openxmlformats.org/drawingml/2006/table">
            <a:tbl>
              <a:tblPr/>
              <a:tblGrid>
                <a:gridCol w="6912768">
                  <a:extLst>
                    <a:ext uri="{9D8B030D-6E8A-4147-A177-3AD203B41FA5}">
                      <a16:colId xmlns:a16="http://schemas.microsoft.com/office/drawing/2014/main" val="20000"/>
                    </a:ext>
                  </a:extLst>
                </a:gridCol>
              </a:tblGrid>
              <a:tr h="0">
                <a:tc>
                  <a:txBody>
                    <a:bodyPr/>
                    <a:lstStyle/>
                    <a:p>
                      <a:pPr fontAlgn="t"/>
                      <a:r>
                        <a:rPr lang="es-ES" b="0" i="0" dirty="0">
                          <a:solidFill>
                            <a:srgbClr val="1A1A1A"/>
                          </a:solidFill>
                          <a:effectLst/>
                          <a:latin typeface="DINNextLTPro-Regular"/>
                        </a:rPr>
                        <a:t>1. Acceso a las personas y competencias necesarias para el crecimiento</a:t>
                      </a:r>
                    </a:p>
                    <a:p>
                      <a:pPr fontAlgn="t"/>
                      <a:r>
                        <a:rPr lang="es-ES" b="0" i="0" dirty="0">
                          <a:solidFill>
                            <a:srgbClr val="1A1A1A"/>
                          </a:solidFill>
                          <a:effectLst/>
                          <a:latin typeface="DINNextLTPro-Regular"/>
                        </a:rPr>
                        <a:t>2. Industrias e infraestructura de máxima calidad en el país</a:t>
                      </a:r>
                    </a:p>
                    <a:p>
                      <a:pPr fontAlgn="t"/>
                      <a:r>
                        <a:rPr lang="es-ES" b="0" i="0" dirty="0">
                          <a:solidFill>
                            <a:srgbClr val="1A1A1A"/>
                          </a:solidFill>
                          <a:effectLst/>
                          <a:latin typeface="DINNextLTPro-Regular"/>
                        </a:rPr>
                        <a:t>3. Política y reglamentos fiscales competitivos en términos globales</a:t>
                      </a:r>
                    </a:p>
                    <a:p>
                      <a:pPr fontAlgn="t"/>
                      <a:r>
                        <a:rPr lang="es-ES" b="0" i="0" dirty="0">
                          <a:solidFill>
                            <a:srgbClr val="1A1A1A"/>
                          </a:solidFill>
                          <a:effectLst/>
                          <a:latin typeface="DINNextLTPro-Regular"/>
                        </a:rPr>
                        <a:t>4. Clima y capacidades para innovar</a:t>
                      </a:r>
                    </a:p>
                    <a:p>
                      <a:pPr fontAlgn="t"/>
                      <a:r>
                        <a:rPr lang="es-ES" b="0" i="0" dirty="0">
                          <a:solidFill>
                            <a:srgbClr val="1A1A1A"/>
                          </a:solidFill>
                          <a:effectLst/>
                          <a:latin typeface="DINNextLTPro-Regular"/>
                        </a:rPr>
                        <a:t>5. Acceso fácil y abierto a los mercados mundiales</a:t>
                      </a:r>
                    </a:p>
                  </a:txBody>
                  <a:tcPr marR="190500">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
        <p:nvSpPr>
          <p:cNvPr id="7"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94554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600" dirty="0"/>
              <a:t>COHEP - Honduras </a:t>
            </a:r>
          </a:p>
        </p:txBody>
      </p:sp>
      <p:sp>
        <p:nvSpPr>
          <p:cNvPr id="4" name="CuadroTexto 3"/>
          <p:cNvSpPr txBox="1"/>
          <p:nvPr/>
        </p:nvSpPr>
        <p:spPr>
          <a:xfrm>
            <a:off x="323528" y="848845"/>
            <a:ext cx="8424936" cy="646331"/>
          </a:xfrm>
          <a:prstGeom prst="rect">
            <a:avLst/>
          </a:prstGeom>
          <a:noFill/>
        </p:spPr>
        <p:txBody>
          <a:bodyPr wrap="square" rtlCol="0">
            <a:spAutoFit/>
          </a:bodyPr>
          <a:lstStyle/>
          <a:p>
            <a:pPr algn="ctr"/>
            <a:r>
              <a:rPr lang="es-ES" b="1" dirty="0">
                <a:solidFill>
                  <a:schemeClr val="accent1"/>
                </a:solidFill>
                <a:latin typeface="Arial" panose="020B0604020202020204" pitchFamily="34" charset="0"/>
              </a:rPr>
              <a:t>Estrategia Nacional para las Empresas Sostenibles de Honduras.</a:t>
            </a:r>
          </a:p>
          <a:p>
            <a:pPr algn="ctr"/>
            <a:r>
              <a:rPr lang="es-ES" b="1" dirty="0">
                <a:solidFill>
                  <a:schemeClr val="accent1"/>
                </a:solidFill>
                <a:latin typeface="Arial" panose="020B0604020202020204" pitchFamily="34" charset="0"/>
              </a:rPr>
              <a:t>Objetivos</a:t>
            </a:r>
            <a:endParaRPr lang="es-ES" b="1" dirty="0">
              <a:solidFill>
                <a:schemeClr val="accent1"/>
              </a:solidFill>
              <a:latin typeface="Arial" panose="020B0604020202020204" pitchFamily="34" charset="0"/>
              <a:cs typeface="Arial" panose="020B0604020202020204" pitchFamily="34" charset="0"/>
            </a:endParaRPr>
          </a:p>
        </p:txBody>
      </p:sp>
      <p:grpSp>
        <p:nvGrpSpPr>
          <p:cNvPr id="5" name="Grupo 4"/>
          <p:cNvGrpSpPr/>
          <p:nvPr/>
        </p:nvGrpSpPr>
        <p:grpSpPr>
          <a:xfrm>
            <a:off x="935596" y="1844824"/>
            <a:ext cx="7200800" cy="4820159"/>
            <a:chOff x="900108" y="1772334"/>
            <a:chExt cx="4935357" cy="2906028"/>
          </a:xfrm>
        </p:grpSpPr>
        <p:sp>
          <p:nvSpPr>
            <p:cNvPr id="6" name="Forma libre 5"/>
            <p:cNvSpPr/>
            <p:nvPr/>
          </p:nvSpPr>
          <p:spPr>
            <a:xfrm>
              <a:off x="900108" y="1772334"/>
              <a:ext cx="2400356" cy="464997"/>
            </a:xfrm>
            <a:custGeom>
              <a:avLst/>
              <a:gdLst>
                <a:gd name="connsiteX0" fmla="*/ 0 w 1699835"/>
                <a:gd name="connsiteY0" fmla="*/ 0 h 568835"/>
                <a:gd name="connsiteX1" fmla="*/ 1699835 w 1699835"/>
                <a:gd name="connsiteY1" fmla="*/ 0 h 568835"/>
                <a:gd name="connsiteX2" fmla="*/ 1699835 w 1699835"/>
                <a:gd name="connsiteY2" fmla="*/ 568835 h 568835"/>
                <a:gd name="connsiteX3" fmla="*/ 0 w 1699835"/>
                <a:gd name="connsiteY3" fmla="*/ 568835 h 568835"/>
                <a:gd name="connsiteX4" fmla="*/ 0 w 1699835"/>
                <a:gd name="connsiteY4" fmla="*/ 0 h 568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835" h="568835">
                  <a:moveTo>
                    <a:pt x="0" y="0"/>
                  </a:moveTo>
                  <a:lnTo>
                    <a:pt x="1699835" y="0"/>
                  </a:lnTo>
                  <a:lnTo>
                    <a:pt x="1699835" y="568835"/>
                  </a:lnTo>
                  <a:lnTo>
                    <a:pt x="0" y="568835"/>
                  </a:lnTo>
                  <a:lnTo>
                    <a:pt x="0" y="0"/>
                  </a:lnTo>
                  <a:close/>
                </a:path>
              </a:pathLst>
            </a:custGeom>
            <a:solidFill>
              <a:schemeClr val="accent1"/>
            </a:solidFill>
            <a:ln w="63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0" vert="horz" wrap="square" lIns="113792" tIns="65024" rIns="113792" bIns="65024"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lang="es-ES" sz="1600" b="1" kern="0" dirty="0">
                  <a:solidFill>
                    <a:prstClr val="white"/>
                  </a:solidFill>
                  <a:latin typeface="Arial" panose="020B0604020202020204" pitchFamily="34" charset="0"/>
                </a:rPr>
                <a:t>Objetivos generales</a:t>
              </a:r>
              <a:endParaRPr kumimoji="0" lang="es-ES"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 name="Forma libre 6"/>
            <p:cNvSpPr/>
            <p:nvPr/>
          </p:nvSpPr>
          <p:spPr>
            <a:xfrm>
              <a:off x="900108" y="2251982"/>
              <a:ext cx="2400356" cy="2424688"/>
            </a:xfrm>
            <a:custGeom>
              <a:avLst/>
              <a:gdLst>
                <a:gd name="connsiteX0" fmla="*/ 0 w 1422087"/>
                <a:gd name="connsiteY0" fmla="*/ 0 h 2267637"/>
                <a:gd name="connsiteX1" fmla="*/ 1422087 w 1422087"/>
                <a:gd name="connsiteY1" fmla="*/ 0 h 2267637"/>
                <a:gd name="connsiteX2" fmla="*/ 1422087 w 1422087"/>
                <a:gd name="connsiteY2" fmla="*/ 2267637 h 2267637"/>
                <a:gd name="connsiteX3" fmla="*/ 0 w 1422087"/>
                <a:gd name="connsiteY3" fmla="*/ 2267637 h 2267637"/>
                <a:gd name="connsiteX4" fmla="*/ 0 w 1422087"/>
                <a:gd name="connsiteY4" fmla="*/ 0 h 226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087" h="2267637">
                  <a:moveTo>
                    <a:pt x="0" y="0"/>
                  </a:moveTo>
                  <a:lnTo>
                    <a:pt x="1422087" y="0"/>
                  </a:lnTo>
                  <a:lnTo>
                    <a:pt x="1422087" y="2267637"/>
                  </a:lnTo>
                  <a:lnTo>
                    <a:pt x="0" y="2267637"/>
                  </a:lnTo>
                  <a:lnTo>
                    <a:pt x="0" y="0"/>
                  </a:lnTo>
                  <a:close/>
                </a:path>
              </a:pathLst>
            </a:custGeom>
            <a:solidFill>
              <a:schemeClr val="accent1">
                <a:alpha val="90000"/>
              </a:schemeClr>
            </a:solidFill>
            <a:ln w="63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0" vert="horz" wrap="square" lIns="37338" tIns="37338" rIns="49784" bIns="56007" numCol="1" spcCol="1270" anchor="t" anchorCtr="0">
              <a:noAutofit/>
            </a:bodyPr>
            <a:lstStyle/>
            <a:p>
              <a:pPr marL="0" marR="0" lvl="1" indent="0" defTabSz="311150" eaLnBrk="1" fontAlgn="auto" latinLnBrk="0" hangingPunct="1">
                <a:lnSpc>
                  <a:spcPct val="90000"/>
                </a:lnSpc>
                <a:spcBef>
                  <a:spcPct val="0"/>
                </a:spcBef>
                <a:spcAft>
                  <a:spcPct val="15000"/>
                </a:spcAft>
                <a:buClrTx/>
                <a:buSzTx/>
                <a:buFontTx/>
                <a:buNone/>
                <a:tabLst/>
                <a:defRPr/>
              </a:pPr>
              <a:endParaRPr kumimoji="0" lang="en-US" sz="1400" b="1" i="0" u="none" strike="noStrike" kern="0" cap="none" spc="0" normalizeH="0" baseline="0" noProof="0" dirty="0">
                <a:ln>
                  <a:noFill/>
                </a:ln>
                <a:solidFill>
                  <a:prstClr val="black">
                    <a:hueOff val="0"/>
                    <a:satOff val="0"/>
                    <a:lumOff val="0"/>
                    <a:alphaOff val="0"/>
                  </a:prstClr>
                </a:solidFill>
                <a:effectLst/>
                <a:uLnTx/>
                <a:uFillTx/>
                <a:latin typeface="Candara" pitchFamily="34" charset="0"/>
              </a:endParaRPr>
            </a:p>
          </p:txBody>
        </p:sp>
        <p:sp>
          <p:nvSpPr>
            <p:cNvPr id="8" name="Forma libre 7"/>
            <p:cNvSpPr/>
            <p:nvPr/>
          </p:nvSpPr>
          <p:spPr>
            <a:xfrm>
              <a:off x="3412707" y="1772386"/>
              <a:ext cx="2400356" cy="464945"/>
            </a:xfrm>
            <a:custGeom>
              <a:avLst/>
              <a:gdLst>
                <a:gd name="connsiteX0" fmla="*/ 0 w 1868651"/>
                <a:gd name="connsiteY0" fmla="*/ 0 h 568835"/>
                <a:gd name="connsiteX1" fmla="*/ 1868651 w 1868651"/>
                <a:gd name="connsiteY1" fmla="*/ 0 h 568835"/>
                <a:gd name="connsiteX2" fmla="*/ 1868651 w 1868651"/>
                <a:gd name="connsiteY2" fmla="*/ 568835 h 568835"/>
                <a:gd name="connsiteX3" fmla="*/ 0 w 1868651"/>
                <a:gd name="connsiteY3" fmla="*/ 568835 h 568835"/>
                <a:gd name="connsiteX4" fmla="*/ 0 w 1868651"/>
                <a:gd name="connsiteY4" fmla="*/ 0 h 568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651" h="568835">
                  <a:moveTo>
                    <a:pt x="0" y="0"/>
                  </a:moveTo>
                  <a:lnTo>
                    <a:pt x="1868651" y="0"/>
                  </a:lnTo>
                  <a:lnTo>
                    <a:pt x="1868651" y="568835"/>
                  </a:lnTo>
                  <a:lnTo>
                    <a:pt x="0" y="568835"/>
                  </a:lnTo>
                  <a:lnTo>
                    <a:pt x="0" y="0"/>
                  </a:lnTo>
                  <a:close/>
                </a:path>
              </a:pathLst>
            </a:custGeom>
            <a:solidFill>
              <a:schemeClr val="accent1"/>
            </a:solidFill>
            <a:ln w="63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0" vert="horz" wrap="square" lIns="113792" tIns="65024" rIns="113792" bIns="65024"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s-ES" sz="1600" b="1" i="0" u="none" strike="noStrike" kern="0" cap="none" spc="0" normalizeH="0" baseline="0" noProof="0" dirty="0">
                  <a:ln>
                    <a:noFill/>
                  </a:ln>
                  <a:solidFill>
                    <a:prstClr val="white"/>
                  </a:solidFill>
                  <a:effectLst/>
                  <a:uLnTx/>
                  <a:uFillTx/>
                  <a:latin typeface="Arial" panose="020B0604020202020204" pitchFamily="34" charset="0"/>
                </a:rPr>
                <a:t>Objetivos específicos</a:t>
              </a:r>
              <a:endParaRPr kumimoji="0" lang="es-ES"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9" name="Forma libre 8"/>
            <p:cNvSpPr/>
            <p:nvPr/>
          </p:nvSpPr>
          <p:spPr>
            <a:xfrm>
              <a:off x="3390304" y="2251982"/>
              <a:ext cx="2445161" cy="2426380"/>
            </a:xfrm>
            <a:custGeom>
              <a:avLst/>
              <a:gdLst>
                <a:gd name="connsiteX0" fmla="*/ 0 w 1974767"/>
                <a:gd name="connsiteY0" fmla="*/ 0 h 2267637"/>
                <a:gd name="connsiteX1" fmla="*/ 1974767 w 1974767"/>
                <a:gd name="connsiteY1" fmla="*/ 0 h 2267637"/>
                <a:gd name="connsiteX2" fmla="*/ 1974767 w 1974767"/>
                <a:gd name="connsiteY2" fmla="*/ 2267637 h 2267637"/>
                <a:gd name="connsiteX3" fmla="*/ 0 w 1974767"/>
                <a:gd name="connsiteY3" fmla="*/ 2267637 h 2267637"/>
                <a:gd name="connsiteX4" fmla="*/ 0 w 1974767"/>
                <a:gd name="connsiteY4" fmla="*/ 0 h 226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767" h="2267637">
                  <a:moveTo>
                    <a:pt x="0" y="0"/>
                  </a:moveTo>
                  <a:lnTo>
                    <a:pt x="1974767" y="0"/>
                  </a:lnTo>
                  <a:lnTo>
                    <a:pt x="1974767" y="2267637"/>
                  </a:lnTo>
                  <a:lnTo>
                    <a:pt x="0" y="2267637"/>
                  </a:lnTo>
                  <a:lnTo>
                    <a:pt x="0" y="0"/>
                  </a:lnTo>
                  <a:close/>
                </a:path>
              </a:pathLst>
            </a:custGeom>
            <a:solidFill>
              <a:schemeClr val="accent1">
                <a:alpha val="90000"/>
              </a:schemeClr>
            </a:solidFill>
            <a:ln w="63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0" vert="horz" wrap="square" lIns="37338" tIns="37338" rIns="49784" bIns="56007" numCol="1" spcCol="1270" anchor="t" anchorCtr="0">
              <a:noAutofit/>
            </a:bodyPr>
            <a:lstStyle/>
            <a:p>
              <a:pPr marL="0" marR="0" lvl="1" indent="0" defTabSz="311150" eaLnBrk="1" fontAlgn="auto" latinLnBrk="0" hangingPunct="1">
                <a:lnSpc>
                  <a:spcPct val="90000"/>
                </a:lnSpc>
                <a:spcBef>
                  <a:spcPct val="0"/>
                </a:spcBef>
                <a:spcAft>
                  <a:spcPct val="15000"/>
                </a:spcAft>
                <a:buClrTx/>
                <a:buSzTx/>
                <a:buFontTx/>
                <a:buNone/>
                <a:tabLst/>
                <a:defRPr/>
              </a:pPr>
              <a:endParaRPr kumimoji="0" lang="es-ES" sz="1400" b="1" i="0" u="none" strike="noStrike" kern="0" cap="none" spc="0" normalizeH="0" baseline="0" noProof="0" dirty="0">
                <a:ln>
                  <a:noFill/>
                </a:ln>
                <a:solidFill>
                  <a:prstClr val="black">
                    <a:hueOff val="0"/>
                    <a:satOff val="0"/>
                    <a:lumOff val="0"/>
                    <a:alphaOff val="0"/>
                  </a:prstClr>
                </a:solidFill>
                <a:effectLst/>
                <a:uLnTx/>
                <a:uFillTx/>
                <a:latin typeface="Candara" panose="020E0502030303020204" pitchFamily="34" charset="0"/>
              </a:endParaRPr>
            </a:p>
          </p:txBody>
        </p:sp>
      </p:grpSp>
      <p:sp>
        <p:nvSpPr>
          <p:cNvPr id="10" name="Rectángulo 9"/>
          <p:cNvSpPr/>
          <p:nvPr/>
        </p:nvSpPr>
        <p:spPr>
          <a:xfrm>
            <a:off x="1012497" y="2965751"/>
            <a:ext cx="3348372" cy="3323987"/>
          </a:xfrm>
          <a:prstGeom prst="rect">
            <a:avLst/>
          </a:prstGeom>
        </p:spPr>
        <p:txBody>
          <a:bodyPr wrap="square">
            <a:spAutoFit/>
          </a:bodyPr>
          <a:lstStyle/>
          <a:p>
            <a:pPr marL="342900" indent="-342900">
              <a:buFont typeface="+mj-lt"/>
              <a:buAutoNum type="alphaLcParenR"/>
            </a:pPr>
            <a:r>
              <a:rPr lang="es-ES" sz="1400" dirty="0">
                <a:solidFill>
                  <a:schemeClr val="bg1"/>
                </a:solidFill>
                <a:latin typeface="Arial" panose="020B0604020202020204" pitchFamily="34" charset="0"/>
              </a:rPr>
              <a:t>Mejorar el entorno empresarial hondureño;</a:t>
            </a:r>
          </a:p>
          <a:p>
            <a:pPr marL="342900" indent="-342900">
              <a:buFont typeface="+mj-lt"/>
              <a:buAutoNum type="alphaLcParenR"/>
            </a:pPr>
            <a:r>
              <a:rPr lang="es-ES" sz="1400" dirty="0">
                <a:solidFill>
                  <a:schemeClr val="bg1"/>
                </a:solidFill>
                <a:latin typeface="Arial" panose="020B0604020202020204" pitchFamily="34" charset="0"/>
              </a:rPr>
              <a:t>Promover le desarrollo de empresas sostenibles en Honduras;</a:t>
            </a:r>
          </a:p>
          <a:p>
            <a:pPr marL="342900" indent="-342900">
              <a:buFont typeface="+mj-lt"/>
              <a:buAutoNum type="alphaLcParenR"/>
            </a:pPr>
            <a:r>
              <a:rPr lang="es-ES" sz="1400" dirty="0">
                <a:solidFill>
                  <a:schemeClr val="bg1"/>
                </a:solidFill>
                <a:latin typeface="Arial" panose="020B0604020202020204" pitchFamily="34" charset="0"/>
              </a:rPr>
              <a:t>Diseñar programas para la creación y expansión de empresas en Honduras;</a:t>
            </a:r>
          </a:p>
          <a:p>
            <a:pPr marL="342900" indent="-342900">
              <a:buFont typeface="+mj-lt"/>
              <a:buAutoNum type="alphaLcParenR"/>
            </a:pPr>
            <a:r>
              <a:rPr lang="es-ES" sz="1400" dirty="0">
                <a:solidFill>
                  <a:schemeClr val="bg1"/>
                </a:solidFill>
                <a:latin typeface="Arial" panose="020B0604020202020204" pitchFamily="34" charset="0"/>
              </a:rPr>
              <a:t>Promover la formalización de las actividades empresariales de la población hondureña; y </a:t>
            </a:r>
            <a:endParaRPr lang="es-ES" sz="1400" dirty="0">
              <a:solidFill>
                <a:schemeClr val="bg1"/>
              </a:solidFill>
              <a:latin typeface="Arial" panose="020B0604020202020204" pitchFamily="34" charset="0"/>
              <a:cs typeface="Arial" panose="020B0604020202020204" pitchFamily="34" charset="0"/>
            </a:endParaRPr>
          </a:p>
          <a:p>
            <a:pPr marL="342900" indent="-342900">
              <a:buFont typeface="+mj-lt"/>
              <a:buAutoNum type="alphaLcParenR"/>
            </a:pPr>
            <a:r>
              <a:rPr lang="es-ES" sz="1400" dirty="0">
                <a:solidFill>
                  <a:schemeClr val="bg1"/>
                </a:solidFill>
                <a:latin typeface="Arial" panose="020B0604020202020204" pitchFamily="34" charset="0"/>
              </a:rPr>
              <a:t>Mejorar la eficacia de las infraestructuras, los procedimientos administrativos y los servicios de apoyo a las empresas de Honduras.</a:t>
            </a:r>
            <a:endParaRPr lang="es-ES" sz="1400" dirty="0">
              <a:solidFill>
                <a:schemeClr val="bg1"/>
              </a:solidFill>
              <a:latin typeface="Arial" panose="020B0604020202020204" pitchFamily="34" charset="0"/>
              <a:cs typeface="Arial" panose="020B0604020202020204" pitchFamily="34" charset="0"/>
            </a:endParaRPr>
          </a:p>
        </p:txBody>
      </p:sp>
      <p:sp>
        <p:nvSpPr>
          <p:cNvPr id="11" name="Rectángulo 10"/>
          <p:cNvSpPr/>
          <p:nvPr/>
        </p:nvSpPr>
        <p:spPr>
          <a:xfrm>
            <a:off x="4613854" y="2616103"/>
            <a:ext cx="3489857" cy="3647152"/>
          </a:xfrm>
          <a:prstGeom prst="rect">
            <a:avLst/>
          </a:prstGeom>
        </p:spPr>
        <p:txBody>
          <a:bodyPr wrap="square">
            <a:spAutoFit/>
          </a:bodyPr>
          <a:lstStyle/>
          <a:p>
            <a:endParaRPr lang="es-ES" sz="1100" dirty="0">
              <a:solidFill>
                <a:schemeClr val="bg1"/>
              </a:solidFill>
              <a:latin typeface="Arial" panose="020B0604020202020204" pitchFamily="34" charset="0"/>
              <a:cs typeface="Arial" panose="020B0604020202020204" pitchFamily="34" charset="0"/>
            </a:endParaRPr>
          </a:p>
          <a:p>
            <a:pPr marL="228600" indent="-228600">
              <a:buFont typeface="+mj-lt"/>
              <a:buAutoNum type="alphaLcParenR"/>
            </a:pPr>
            <a:r>
              <a:rPr lang="es-ES" sz="1100" dirty="0">
                <a:solidFill>
                  <a:schemeClr val="bg1"/>
                </a:solidFill>
                <a:latin typeface="Arial" panose="020B0604020202020204" pitchFamily="34" charset="0"/>
              </a:rPr>
              <a:t>Reducir las barreras de acceso a los servicios financieros para PYMES y microempresas;</a:t>
            </a:r>
          </a:p>
          <a:p>
            <a:pPr marL="228600" indent="-228600">
              <a:buFont typeface="+mj-lt"/>
              <a:buAutoNum type="alphaLcParenR"/>
            </a:pPr>
            <a:r>
              <a:rPr lang="es-ES" sz="1100" dirty="0">
                <a:solidFill>
                  <a:schemeClr val="bg1"/>
                </a:solidFill>
                <a:latin typeface="Arial" panose="020B0604020202020204" pitchFamily="34" charset="0"/>
              </a:rPr>
              <a:t>Aumentarla calidad de los servicios de formación técnica;</a:t>
            </a:r>
          </a:p>
          <a:p>
            <a:pPr marL="228600" indent="-228600">
              <a:buFont typeface="+mj-lt"/>
              <a:buAutoNum type="alphaLcParenR"/>
            </a:pPr>
            <a:r>
              <a:rPr lang="es-ES" sz="1100" dirty="0">
                <a:solidFill>
                  <a:schemeClr val="bg1"/>
                </a:solidFill>
                <a:latin typeface="Arial" panose="020B0604020202020204" pitchFamily="34" charset="0"/>
              </a:rPr>
              <a:t>Facilitar los procesos de apertura de empresas, la obtención de permisos y el pago de impuestos;</a:t>
            </a:r>
          </a:p>
          <a:p>
            <a:pPr marL="228600" indent="-228600">
              <a:buFont typeface="+mj-lt"/>
              <a:buAutoNum type="alphaLcParenR"/>
            </a:pPr>
            <a:r>
              <a:rPr lang="es-ES" sz="1100" dirty="0">
                <a:solidFill>
                  <a:schemeClr val="bg1"/>
                </a:solidFill>
                <a:latin typeface="Arial" panose="020B0604020202020204" pitchFamily="34" charset="0"/>
              </a:rPr>
              <a:t>Introducir mejoras en el marco legal y reglamentario para dar apoyo a las operaciones empresariales;</a:t>
            </a:r>
          </a:p>
          <a:p>
            <a:pPr marL="228600" indent="-228600">
              <a:buFont typeface="+mj-lt"/>
              <a:buAutoNum type="alphaLcParenR"/>
            </a:pPr>
            <a:r>
              <a:rPr lang="es-ES" sz="1100" dirty="0">
                <a:solidFill>
                  <a:schemeClr val="bg1"/>
                </a:solidFill>
                <a:latin typeface="Arial" panose="020B0604020202020204" pitchFamily="34" charset="0"/>
              </a:rPr>
              <a:t>Mejorar la capacidad para formular y ejecutar proyectos de infraestructuras;</a:t>
            </a:r>
          </a:p>
          <a:p>
            <a:pPr marL="228600" indent="-228600">
              <a:buFont typeface="+mj-lt"/>
              <a:buAutoNum type="alphaLcParenR"/>
            </a:pPr>
            <a:r>
              <a:rPr lang="es-ES" sz="1100" dirty="0">
                <a:solidFill>
                  <a:schemeClr val="bg1"/>
                </a:solidFill>
                <a:latin typeface="Arial" panose="020B0604020202020204" pitchFamily="34" charset="0"/>
              </a:rPr>
              <a:t>Refuerzo del sistema de propiedad y garantías crediticias;</a:t>
            </a:r>
          </a:p>
          <a:p>
            <a:pPr marL="228600" indent="-228600">
              <a:buFont typeface="+mj-lt"/>
              <a:buAutoNum type="alphaLcParenR"/>
            </a:pPr>
            <a:r>
              <a:rPr lang="es-ES" sz="1100" dirty="0">
                <a:solidFill>
                  <a:schemeClr val="bg1"/>
                </a:solidFill>
                <a:latin typeface="Arial" panose="020B0604020202020204" pitchFamily="34" charset="0"/>
              </a:rPr>
              <a:t>Contar con información estadística y mecanismos de evaluación continua para analizar la competitividad de las empresas hondureñas; y</a:t>
            </a:r>
            <a:endParaRPr lang="es-ES" sz="1100" dirty="0">
              <a:solidFill>
                <a:schemeClr val="bg1"/>
              </a:solidFill>
              <a:latin typeface="Arial" panose="020B0604020202020204" pitchFamily="34" charset="0"/>
              <a:cs typeface="Arial" panose="020B0604020202020204" pitchFamily="34" charset="0"/>
            </a:endParaRPr>
          </a:p>
          <a:p>
            <a:pPr marL="228600" indent="-228600">
              <a:buFont typeface="+mj-lt"/>
              <a:buAutoNum type="alphaLcParenR"/>
            </a:pPr>
            <a:r>
              <a:rPr lang="es-ES" sz="1100" dirty="0">
                <a:solidFill>
                  <a:schemeClr val="bg1"/>
                </a:solidFill>
                <a:latin typeface="Arial" panose="020B0604020202020204" pitchFamily="34" charset="0"/>
              </a:rPr>
              <a:t>Crear una cartera de servicios diseñada para ajustarse a las necesidades de las empresas según su localización, tamaño y sector de actividad.</a:t>
            </a:r>
            <a:endParaRPr lang="es-ES" sz="1100" dirty="0">
              <a:solidFill>
                <a:schemeClr val="bg1"/>
              </a:solidFill>
              <a:latin typeface="Arial" panose="020B0604020202020204" pitchFamily="34" charset="0"/>
              <a:cs typeface="Arial" panose="020B0604020202020204" pitchFamily="34" charset="0"/>
            </a:endParaRPr>
          </a:p>
        </p:txBody>
      </p:sp>
      <p:pic>
        <p:nvPicPr>
          <p:cNvPr id="12" name="Imagen 11"/>
          <p:cNvPicPr>
            <a:picLocks noChangeAspect="1"/>
          </p:cNvPicPr>
          <p:nvPr/>
        </p:nvPicPr>
        <p:blipFill rotWithShape="1">
          <a:blip r:embed="rId3"/>
          <a:srcRect l="15967" t="13937" r="74071" b="75235"/>
          <a:stretch/>
        </p:blipFill>
        <p:spPr>
          <a:xfrm>
            <a:off x="179512" y="1146389"/>
            <a:ext cx="940819" cy="651992"/>
          </a:xfrm>
          <a:prstGeom prst="rect">
            <a:avLst/>
          </a:prstGeom>
        </p:spPr>
      </p:pic>
      <p:sp>
        <p:nvSpPr>
          <p:cNvPr id="13" name="object 20"/>
          <p:cNvSpPr>
            <a:spLocks noChangeArrowheads="1"/>
          </p:cNvSpPr>
          <p:nvPr/>
        </p:nvSpPr>
        <p:spPr bwMode="auto">
          <a:xfrm>
            <a:off x="8388424" y="6082637"/>
            <a:ext cx="636588" cy="7620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92273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Otros ejemplos</a:t>
            </a:r>
            <a:endParaRPr lang="es-E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6906" y="3599060"/>
            <a:ext cx="2289854" cy="325894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85251"/>
            <a:ext cx="2097847" cy="29888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1277" y="966865"/>
            <a:ext cx="2298413" cy="3276212"/>
          </a:xfrm>
          <a:prstGeom prst="rect">
            <a:avLst/>
          </a:prstGeom>
          <a:noFill/>
          <a:ln w="9525">
            <a:solidFill>
              <a:schemeClr val="accent1"/>
            </a:solidFill>
            <a:miter lim="800000"/>
            <a:headEnd/>
            <a:tailEnd/>
          </a:ln>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1493383"/>
            <a:ext cx="2404603" cy="2738575"/>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6">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12146" y="4445238"/>
            <a:ext cx="2930218" cy="1789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bject 20"/>
          <p:cNvSpPr>
            <a:spLocks noChangeArrowheads="1"/>
          </p:cNvSpPr>
          <p:nvPr/>
        </p:nvSpPr>
        <p:spPr bwMode="auto">
          <a:xfrm>
            <a:off x="8388424" y="6082637"/>
            <a:ext cx="636588" cy="762000"/>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80673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772" y="536906"/>
            <a:ext cx="1851841" cy="2615856"/>
          </a:xfrm>
          <a:prstGeom prst="rect">
            <a:avLst/>
          </a:prstGeom>
          <a:ln>
            <a:solidFill>
              <a:schemeClr val="accent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526" y="1020020"/>
            <a:ext cx="1996802" cy="2824133"/>
          </a:xfrm>
          <a:prstGeom prst="rect">
            <a:avLst/>
          </a:prstGeom>
          <a:ln>
            <a:solidFill>
              <a:schemeClr val="accent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3478191"/>
            <a:ext cx="2446522" cy="3415150"/>
          </a:xfrm>
          <a:prstGeom prst="rect">
            <a:avLst/>
          </a:prstGeom>
          <a:ln>
            <a:solidFill>
              <a:schemeClr val="accent1"/>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578" y="3478191"/>
            <a:ext cx="2356330" cy="3344468"/>
          </a:xfrm>
          <a:prstGeom prst="rect">
            <a:avLst/>
          </a:prstGeom>
          <a:ln>
            <a:solidFill>
              <a:schemeClr val="accent1"/>
            </a:solidFill>
          </a:ln>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3944" y="1371088"/>
            <a:ext cx="1820935" cy="234888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9319" y="1340874"/>
            <a:ext cx="1717154" cy="2435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bject 20"/>
          <p:cNvSpPr>
            <a:spLocks noChangeArrowheads="1"/>
          </p:cNvSpPr>
          <p:nvPr/>
        </p:nvSpPr>
        <p:spPr bwMode="auto">
          <a:xfrm>
            <a:off x="8388424" y="6082637"/>
            <a:ext cx="636588" cy="762000"/>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50825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82804" cy="6360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55919">
            <a:off x="963440" y="-12085"/>
            <a:ext cx="1520741" cy="1601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96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79" y="195885"/>
            <a:ext cx="7886700" cy="591129"/>
          </a:xfrm>
        </p:spPr>
        <p:txBody>
          <a:bodyPr/>
          <a:lstStyle/>
          <a:p>
            <a:r>
              <a:rPr lang="es-ES" sz="2400" dirty="0"/>
              <a:t>Algo que decir: enfoque reactivo</a:t>
            </a:r>
          </a:p>
        </p:txBody>
      </p:sp>
      <p:sp>
        <p:nvSpPr>
          <p:cNvPr id="3" name="Content Placeholder 2"/>
          <p:cNvSpPr>
            <a:spLocks noGrp="1"/>
          </p:cNvSpPr>
          <p:nvPr>
            <p:ph idx="1"/>
          </p:nvPr>
        </p:nvSpPr>
        <p:spPr>
          <a:xfrm>
            <a:off x="285700" y="908720"/>
            <a:ext cx="8534772" cy="3418416"/>
          </a:xfrm>
        </p:spPr>
        <p:txBody>
          <a:bodyPr>
            <a:noAutofit/>
          </a:bodyPr>
          <a:lstStyle/>
          <a:p>
            <a:r>
              <a:rPr lang="es-ES" sz="2200" dirty="0"/>
              <a:t>Un sinfín de propuestas </a:t>
            </a:r>
            <a:r>
              <a:rPr lang="es-ES" sz="2200" dirty="0" smtClean="0"/>
              <a:t>de nuevas normas y reglamentaciones desgasta el </a:t>
            </a:r>
            <a:r>
              <a:rPr lang="es-ES" sz="2200" dirty="0"/>
              <a:t>tiempo y recursos de las OEE.</a:t>
            </a:r>
          </a:p>
          <a:p>
            <a:r>
              <a:rPr lang="es-ES" sz="2200" dirty="0"/>
              <a:t>Dada la preocupación por el aumento de los costos empresariales, </a:t>
            </a:r>
            <a:r>
              <a:rPr lang="es-ES" sz="2200" dirty="0" smtClean="0"/>
              <a:t>se tiende a percibir que las OEE </a:t>
            </a:r>
            <a:r>
              <a:rPr lang="es-ES" sz="2200" dirty="0" smtClean="0"/>
              <a:t>dan respuestas negativas a las nuevas propuestas recibidas de terceros.</a:t>
            </a:r>
            <a:endParaRPr lang="es-ES" sz="2200" dirty="0"/>
          </a:p>
          <a:p>
            <a:pPr marL="360363" indent="0">
              <a:buNone/>
            </a:pPr>
            <a:r>
              <a:rPr lang="es-ES" sz="2200" dirty="0" smtClean="0"/>
              <a:t>Al darles respuesta, es</a:t>
            </a:r>
            <a:r>
              <a:rPr lang="es-ES" sz="2200" dirty="0" smtClean="0"/>
              <a:t> </a:t>
            </a:r>
            <a:r>
              <a:rPr lang="es-ES" sz="2200" dirty="0"/>
              <a:t>importante presentar propuestas alternativas con el respaldo de datos y ejemplos, así como encontrar algo positivo que decir sobre la propuesta.</a:t>
            </a:r>
          </a:p>
          <a:p>
            <a:r>
              <a:rPr lang="es-ES" sz="2200" dirty="0"/>
              <a:t>A menudo, las objeciones se limitan a algunos puntos, no a la iniciativa en sí.</a:t>
            </a:r>
          </a:p>
          <a:p>
            <a:r>
              <a:rPr lang="es-ES" sz="2200" dirty="0"/>
              <a:t>También surgen dudas sobre cuestiones relativas a la aplicación y los precedentes.</a:t>
            </a:r>
          </a:p>
          <a:p>
            <a:r>
              <a:rPr lang="es-ES" sz="2200" dirty="0"/>
              <a:t>Siempre es importante recalcar que la intención de la OEE es trabajar de forma constructiva para conseguir el mejor resultado posible.</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13328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6512"/>
            <a:ext cx="7886700" cy="591129"/>
          </a:xfrm>
        </p:spPr>
        <p:txBody>
          <a:bodyPr/>
          <a:lstStyle/>
          <a:p>
            <a:r>
              <a:rPr lang="es-ES" sz="2400" dirty="0"/>
              <a:t>Algo que decir: posturas con base empírica</a:t>
            </a:r>
          </a:p>
        </p:txBody>
      </p:sp>
      <p:sp>
        <p:nvSpPr>
          <p:cNvPr id="3" name="Content Placeholder 2"/>
          <p:cNvSpPr>
            <a:spLocks noGrp="1"/>
          </p:cNvSpPr>
          <p:nvPr>
            <p:ph idx="1"/>
          </p:nvPr>
        </p:nvSpPr>
        <p:spPr/>
        <p:txBody>
          <a:bodyPr>
            <a:normAutofit fontScale="85000" lnSpcReduction="20000"/>
          </a:bodyPr>
          <a:lstStyle/>
          <a:p>
            <a:r>
              <a:rPr lang="es-ES"/>
              <a:t>Un punto de partida indispensable para elaborar agendas empresariales y para promover los cambios son las encuestas internacionales que miden la facilidad y los costos de hacer negocios, así como los niveles de corrupción y de desarrollo humano. </a:t>
            </a:r>
          </a:p>
          <a:p>
            <a:r>
              <a:rPr lang="es-ES"/>
              <a:t>La objetividad e imparcialidad de los informes dan más fuerza a las actividades activas de promoción.</a:t>
            </a:r>
          </a:p>
          <a:p>
            <a:r>
              <a:rPr lang="es-ES"/>
              <a:t>Se pueden llevar a cabo comparaciones a escala regional y entre economías de tamaño similar.  </a:t>
            </a:r>
          </a:p>
          <a:p>
            <a:r>
              <a:rPr lang="es-ES"/>
              <a:t>Lo más importante es la progresión interanual de un país en estas clasificaciones.</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0844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9496"/>
            <a:ext cx="7886700" cy="591129"/>
          </a:xfrm>
        </p:spPr>
        <p:txBody>
          <a:bodyPr/>
          <a:lstStyle/>
          <a:p>
            <a:r>
              <a:rPr lang="es-ES"/>
              <a:t>Algo que decir: datos EPES</a:t>
            </a:r>
          </a:p>
        </p:txBody>
      </p:sp>
      <p:sp>
        <p:nvSpPr>
          <p:cNvPr id="3" name="Content Placeholder 2"/>
          <p:cNvSpPr>
            <a:spLocks noGrp="1"/>
          </p:cNvSpPr>
          <p:nvPr>
            <p:ph idx="1"/>
          </p:nvPr>
        </p:nvSpPr>
        <p:spPr/>
        <p:txBody>
          <a:bodyPr>
            <a:normAutofit fontScale="70000" lnSpcReduction="20000"/>
          </a:bodyPr>
          <a:lstStyle/>
          <a:p>
            <a:r>
              <a:rPr lang="es-ES" dirty="0" smtClean="0"/>
              <a:t>ACT/EMP OIT </a:t>
            </a:r>
            <a:r>
              <a:rPr lang="es-ES" dirty="0"/>
              <a:t>ha elaborado un programa informático para que las OEE puedan respaldar los resultados de sus campañas de promoción: Datos </a:t>
            </a:r>
            <a:r>
              <a:rPr lang="es-ES" dirty="0" smtClean="0"/>
              <a:t>para</a:t>
            </a:r>
            <a:r>
              <a:rPr lang="es-ES" dirty="0" smtClean="0"/>
              <a:t> </a:t>
            </a:r>
            <a:r>
              <a:rPr lang="es-ES" dirty="0"/>
              <a:t>«Un entorno propicio para las empresas sostenibles»: Datos EPES</a:t>
            </a:r>
          </a:p>
          <a:p>
            <a:endParaRPr lang="es-ES" dirty="0"/>
          </a:p>
          <a:p>
            <a:r>
              <a:rPr lang="es-ES" dirty="0"/>
              <a:t>Incluye siete encuestas con más de 300 indicadores específicos</a:t>
            </a:r>
          </a:p>
          <a:p>
            <a:pPr lvl="1"/>
            <a:r>
              <a:rPr lang="es-ES" dirty="0"/>
              <a:t>Informe Mundial de Competitividad (Foro Económico Mundial)</a:t>
            </a:r>
          </a:p>
          <a:p>
            <a:pPr lvl="1"/>
            <a:r>
              <a:rPr lang="es-ES" dirty="0"/>
              <a:t>Índice de facilitación del comercio mundial (FEM)</a:t>
            </a:r>
          </a:p>
          <a:p>
            <a:pPr lvl="1"/>
            <a:r>
              <a:rPr lang="es-ES" dirty="0"/>
              <a:t>Índice del estado de las redes (FEM)</a:t>
            </a:r>
          </a:p>
          <a:p>
            <a:pPr lvl="1"/>
            <a:r>
              <a:rPr lang="es-ES" dirty="0"/>
              <a:t>Índice de facilidad para hacer negocios (Banco Mundial)</a:t>
            </a:r>
          </a:p>
          <a:p>
            <a:pPr lvl="1"/>
            <a:r>
              <a:rPr lang="es-ES" dirty="0"/>
              <a:t>Indicadores mundiales de gobernanza (Banco Mundial)</a:t>
            </a:r>
          </a:p>
          <a:p>
            <a:pPr lvl="1"/>
            <a:r>
              <a:rPr lang="es-ES" dirty="0"/>
              <a:t>Índice de Desarrollo Humano (PNUD)</a:t>
            </a:r>
          </a:p>
          <a:p>
            <a:pPr lvl="1"/>
            <a:r>
              <a:rPr lang="es-ES" dirty="0"/>
              <a:t>Indicadores de rendimiento medioambiental (Universidades de Yale y Columbia)</a:t>
            </a:r>
          </a:p>
        </p:txBody>
      </p:sp>
      <p:pic>
        <p:nvPicPr>
          <p:cNvPr id="2050" name="Picture 2" descr="http://eese-toolkit.itcilo.org/images/eese-toolkit/layout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517232"/>
            <a:ext cx="2472209" cy="9775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08507" y="5941132"/>
            <a:ext cx="5072158" cy="369332"/>
          </a:xfrm>
          <a:prstGeom prst="rect">
            <a:avLst/>
          </a:prstGeom>
          <a:noFill/>
        </p:spPr>
        <p:txBody>
          <a:bodyPr wrap="none" rtlCol="0">
            <a:spAutoFit/>
          </a:bodyPr>
          <a:lstStyle/>
          <a:p>
            <a:r>
              <a:rPr lang="es-ES" dirty="0">
                <a:solidFill>
                  <a:schemeClr val="accent2"/>
                </a:solidFill>
              </a:rPr>
              <a:t>Más información disponible aquí: http://eese-toolkit.itcilo.org</a:t>
            </a:r>
          </a:p>
        </p:txBody>
      </p:sp>
      <p:sp>
        <p:nvSpPr>
          <p:cNvPr id="12"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66659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328" y="241185"/>
            <a:ext cx="7886700" cy="547880"/>
          </a:xfrm>
        </p:spPr>
        <p:txBody>
          <a:bodyPr/>
          <a:lstStyle/>
          <a:p>
            <a:r>
              <a:rPr lang="es-ES"/>
              <a:t>Algo que decir: datos EPES</a:t>
            </a:r>
          </a:p>
        </p:txBody>
      </p:sp>
      <p:sp>
        <p:nvSpPr>
          <p:cNvPr id="3" name="Content Placeholder 2"/>
          <p:cNvSpPr>
            <a:spLocks noGrp="1"/>
          </p:cNvSpPr>
          <p:nvPr>
            <p:ph idx="1"/>
          </p:nvPr>
        </p:nvSpPr>
        <p:spPr/>
        <p:txBody>
          <a:bodyPr>
            <a:normAutofit fontScale="85000" lnSpcReduction="20000"/>
          </a:bodyPr>
          <a:lstStyle/>
          <a:p>
            <a:r>
              <a:rPr lang="es-ES"/>
              <a:t>Se pueden extraer ejemplos prácticos de los análisis nacionales detallados para su uso en las campañas nacionales de promoción.</a:t>
            </a:r>
          </a:p>
          <a:p>
            <a:r>
              <a:rPr lang="es-ES"/>
              <a:t>El informe </a:t>
            </a:r>
            <a:r>
              <a:rPr lang="es-ES" i="1"/>
              <a:t>Doing Business</a:t>
            </a:r>
            <a:r>
              <a:rPr lang="es-ES"/>
              <a:t> del Banco Mundial plantea preguntas que tiene que responder cada país. Las OEE pueden utilizar las mismas preguntas para un análisis secundario que se centre, por ejemplo, en cuestiones que afectan a las PYMES.</a:t>
            </a:r>
          </a:p>
          <a:p>
            <a:r>
              <a:rPr lang="es-ES"/>
              <a:t>Formar parte de una red internacional de OEE supone una ventaja considerable, ya que se pueden conseguir de forma directa detalles sobre enfoques estratégicos.</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87043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094" y="246527"/>
            <a:ext cx="7886700" cy="591129"/>
          </a:xfrm>
        </p:spPr>
        <p:txBody>
          <a:bodyPr/>
          <a:lstStyle/>
          <a:p>
            <a:r>
              <a:rPr lang="es-ES" sz="2400" dirty="0"/>
              <a:t>Algo que decir: Análisis de rentabilidad</a:t>
            </a:r>
          </a:p>
        </p:txBody>
      </p:sp>
      <p:sp>
        <p:nvSpPr>
          <p:cNvPr id="3" name="Content Placeholder 2"/>
          <p:cNvSpPr>
            <a:spLocks noGrp="1"/>
          </p:cNvSpPr>
          <p:nvPr>
            <p:ph idx="1"/>
          </p:nvPr>
        </p:nvSpPr>
        <p:spPr>
          <a:xfrm>
            <a:off x="323528" y="980728"/>
            <a:ext cx="8174732" cy="3263504"/>
          </a:xfrm>
        </p:spPr>
        <p:txBody>
          <a:bodyPr>
            <a:noAutofit/>
          </a:bodyPr>
          <a:lstStyle/>
          <a:p>
            <a:r>
              <a:rPr lang="es-ES" sz="2000" dirty="0"/>
              <a:t>Para las OEE resulta esencial llevar a cabo una investigación con los </a:t>
            </a:r>
            <a:r>
              <a:rPr lang="es-ES" sz="2000" dirty="0" smtClean="0"/>
              <a:t>miembros </a:t>
            </a:r>
            <a:r>
              <a:rPr lang="es-ES" sz="2000" dirty="0"/>
              <a:t>sobre los costos (tanto directos como indirectos) de una propuesta.</a:t>
            </a:r>
          </a:p>
          <a:p>
            <a:r>
              <a:rPr lang="es-ES" sz="2000" dirty="0"/>
              <a:t>Los costos directos son directamente atribuibles al objetivo de </a:t>
            </a:r>
            <a:r>
              <a:rPr lang="es-ES" sz="2000" dirty="0" smtClean="0"/>
              <a:t>política</a:t>
            </a:r>
            <a:r>
              <a:rPr lang="es-ES" sz="2000" dirty="0"/>
              <a:t>, mientras que los costos indirectos se centran </a:t>
            </a:r>
            <a:r>
              <a:rPr lang="es-ES" sz="2000" dirty="0" smtClean="0"/>
              <a:t>en implementación.</a:t>
            </a:r>
            <a:endParaRPr lang="es-ES" sz="2000" dirty="0"/>
          </a:p>
          <a:p>
            <a:r>
              <a:rPr lang="es-ES" sz="2000" dirty="0"/>
              <a:t>La OEE también debe identificar </a:t>
            </a:r>
            <a:r>
              <a:rPr lang="es-ES" sz="2000" dirty="0" smtClean="0"/>
              <a:t>que asuntos </a:t>
            </a:r>
            <a:r>
              <a:rPr lang="es-ES" sz="2000" dirty="0" smtClean="0"/>
              <a:t>son los mas relevantes para las empresas: </a:t>
            </a:r>
          </a:p>
          <a:p>
            <a:pPr lvl="1"/>
            <a:r>
              <a:rPr lang="es-ES" sz="2000" dirty="0" smtClean="0"/>
              <a:t>¿</a:t>
            </a:r>
            <a:r>
              <a:rPr lang="es-ES" sz="2000" dirty="0"/>
              <a:t>Qué se pide a las </a:t>
            </a:r>
            <a:r>
              <a:rPr lang="es-ES" sz="2000" dirty="0" smtClean="0"/>
              <a:t>empresas </a:t>
            </a:r>
            <a:r>
              <a:rPr lang="es-ES" sz="2000" dirty="0"/>
              <a:t>que hagan y cuándo</a:t>
            </a:r>
            <a:r>
              <a:rPr lang="es-ES" sz="2000" dirty="0" smtClean="0"/>
              <a:t>?</a:t>
            </a:r>
            <a:endParaRPr lang="es-ES" sz="2000" dirty="0" smtClean="0"/>
          </a:p>
          <a:p>
            <a:pPr lvl="1"/>
            <a:r>
              <a:rPr lang="es-ES" sz="2000" dirty="0" smtClean="0"/>
              <a:t>¿Se </a:t>
            </a:r>
            <a:r>
              <a:rPr lang="es-ES" sz="2000" dirty="0"/>
              <a:t>verán más afectados unos sectores que otros?</a:t>
            </a:r>
          </a:p>
          <a:p>
            <a:pPr lvl="1"/>
            <a:r>
              <a:rPr lang="es-ES" sz="2000" dirty="0" smtClean="0"/>
              <a:t>¿</a:t>
            </a:r>
            <a:r>
              <a:rPr lang="es-ES" sz="2000" dirty="0"/>
              <a:t>Afectará más el cambio a las empresas propiedad de mujeres?</a:t>
            </a:r>
          </a:p>
          <a:p>
            <a:pPr lvl="1"/>
            <a:r>
              <a:rPr lang="es-ES" sz="2000" dirty="0"/>
              <a:t>¿Afectará más el cambio a un sector en crecimiento de la economía?</a:t>
            </a:r>
          </a:p>
          <a:p>
            <a:pPr lvl="1"/>
            <a:r>
              <a:rPr lang="es-ES" sz="2000" dirty="0"/>
              <a:t>¿Afectará más a las PYMES?</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89873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000" dirty="0"/>
              <a:t>¿Qué son el cabildeo y la promoción?</a:t>
            </a:r>
          </a:p>
        </p:txBody>
      </p:sp>
      <p:graphicFrame>
        <p:nvGraphicFramePr>
          <p:cNvPr id="4" name="Diagrama 3"/>
          <p:cNvGraphicFramePr/>
          <p:nvPr>
            <p:extLst>
              <p:ext uri="{D42A27DB-BD31-4B8C-83A1-F6EECF244321}">
                <p14:modId xmlns:p14="http://schemas.microsoft.com/office/powerpoint/2010/main" val="2923322631"/>
              </p:ext>
            </p:extLst>
          </p:nvPr>
        </p:nvGraphicFramePr>
        <p:xfrm>
          <a:off x="1763688" y="3356992"/>
          <a:ext cx="5942635" cy="2981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1115616" y="1628800"/>
            <a:ext cx="3096344" cy="1728192"/>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Rectángulo 5"/>
          <p:cNvSpPr/>
          <p:nvPr/>
        </p:nvSpPr>
        <p:spPr>
          <a:xfrm>
            <a:off x="1258006" y="1488959"/>
            <a:ext cx="2811563" cy="2007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r>
              <a:rPr lang="es-ES" sz="1100" b="1" dirty="0">
                <a:solidFill>
                  <a:schemeClr val="bg1"/>
                </a:solidFill>
                <a:latin typeface="Arial" panose="020B0604020202020204" pitchFamily="34" charset="0"/>
              </a:rPr>
              <a:t>“Acciones llevadas a cabo por organizaciones empresariales destinadas a influir en la legislación, los reglamentos y en el comportamiento y planteamiento generales de los responsables de la toma de decisiones en materia </a:t>
            </a:r>
            <a:r>
              <a:rPr lang="es-ES" sz="1100" b="1" dirty="0" smtClean="0">
                <a:solidFill>
                  <a:schemeClr val="bg1"/>
                </a:solidFill>
                <a:latin typeface="Arial" panose="020B0604020202020204" pitchFamily="34" charset="0"/>
              </a:rPr>
              <a:t>socioeconómica, </a:t>
            </a:r>
            <a:r>
              <a:rPr lang="es-ES" sz="1100" b="1" dirty="0">
                <a:solidFill>
                  <a:schemeClr val="bg1"/>
                </a:solidFill>
                <a:latin typeface="Arial" panose="020B0604020202020204" pitchFamily="34" charset="0"/>
              </a:rPr>
              <a:t>a favor de </a:t>
            </a:r>
            <a:r>
              <a:rPr lang="es-ES" sz="1100" b="1" dirty="0" smtClean="0">
                <a:solidFill>
                  <a:schemeClr val="bg1"/>
                </a:solidFill>
                <a:latin typeface="Arial" panose="020B0604020202020204" pitchFamily="34" charset="0"/>
              </a:rPr>
              <a:t>sus afiliados”</a:t>
            </a:r>
            <a:endParaRPr lang="es-ES" sz="1100" b="1" dirty="0">
              <a:solidFill>
                <a:schemeClr val="bg1"/>
              </a:solidFill>
              <a:latin typeface="Arial" panose="020B0604020202020204" pitchFamily="34" charset="0"/>
            </a:endParaRPr>
          </a:p>
        </p:txBody>
      </p:sp>
      <p:sp>
        <p:nvSpPr>
          <p:cNvPr id="7" name="object 20"/>
          <p:cNvSpPr>
            <a:spLocks noChangeArrowheads="1"/>
          </p:cNvSpPr>
          <p:nvPr/>
        </p:nvSpPr>
        <p:spPr bwMode="auto">
          <a:xfrm>
            <a:off x="8388424" y="6082637"/>
            <a:ext cx="636588" cy="762000"/>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45271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903"/>
            <a:ext cx="7886700" cy="591129"/>
          </a:xfrm>
        </p:spPr>
        <p:txBody>
          <a:bodyPr/>
          <a:lstStyle/>
          <a:p>
            <a:r>
              <a:rPr lang="es-ES" sz="2400" dirty="0"/>
              <a:t>Algo que decir: Análisis de rentabilidad</a:t>
            </a:r>
          </a:p>
        </p:txBody>
      </p:sp>
      <p:sp>
        <p:nvSpPr>
          <p:cNvPr id="3" name="Content Placeholder 2"/>
          <p:cNvSpPr>
            <a:spLocks noGrp="1"/>
          </p:cNvSpPr>
          <p:nvPr>
            <p:ph idx="1"/>
          </p:nvPr>
        </p:nvSpPr>
        <p:spPr/>
        <p:txBody>
          <a:bodyPr>
            <a:normAutofit fontScale="77500" lnSpcReduction="20000"/>
          </a:bodyPr>
          <a:lstStyle/>
          <a:p>
            <a:r>
              <a:rPr lang="es-ES" dirty="0"/>
              <a:t>Al mismo tiempo, la OEE debe identificar los beneficios de la propuesta y cuantificarlos en términos económicos.</a:t>
            </a:r>
          </a:p>
          <a:p>
            <a:r>
              <a:rPr lang="es-ES" dirty="0"/>
              <a:t>Cuando exista incertidumbre, se debe decir claramente y se deben explicitar las hipótesis.</a:t>
            </a:r>
          </a:p>
          <a:p>
            <a:r>
              <a:rPr lang="es-ES" dirty="0"/>
              <a:t>Se debe identificar hasta qué grado se podrían ver afectados los </a:t>
            </a:r>
            <a:r>
              <a:rPr lang="es-ES" dirty="0" smtClean="0"/>
              <a:t>miembros </a:t>
            </a:r>
            <a:r>
              <a:rPr lang="es-ES" dirty="0"/>
              <a:t>por la propuesta con el fin de reforzar la causa de la OEE.</a:t>
            </a:r>
          </a:p>
          <a:p>
            <a:r>
              <a:rPr lang="es-ES" dirty="0"/>
              <a:t>Resulta útil ofrecer ejemplos prácticos sobre el significado de las cifras para las empresas locales.</a:t>
            </a:r>
          </a:p>
          <a:p>
            <a:r>
              <a:rPr lang="es-ES" dirty="0"/>
              <a:t>Resulta crucial que todo lo que se diga sea claro, preciso, respaldado por datos empíricos y que ofrezca opciones constructivas para seguir adelante.</a:t>
            </a:r>
          </a:p>
          <a:p>
            <a:endParaRPr lang="es-ES" dirty="0"/>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63865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9496"/>
            <a:ext cx="7886700" cy="591129"/>
          </a:xfrm>
        </p:spPr>
        <p:txBody>
          <a:bodyPr/>
          <a:lstStyle/>
          <a:p>
            <a:r>
              <a:rPr lang="es-ES" sz="2400" dirty="0"/>
              <a:t>Alguien en cuyo nombre se dice: los </a:t>
            </a:r>
            <a:r>
              <a:rPr lang="es-ES" sz="2400" dirty="0" smtClean="0"/>
              <a:t>miembros</a:t>
            </a:r>
            <a:endParaRPr lang="es-ES" sz="2400" dirty="0"/>
          </a:p>
        </p:txBody>
      </p:sp>
      <p:sp>
        <p:nvSpPr>
          <p:cNvPr id="3" name="Content Placeholder 2"/>
          <p:cNvSpPr>
            <a:spLocks noGrp="1"/>
          </p:cNvSpPr>
          <p:nvPr>
            <p:ph idx="1"/>
          </p:nvPr>
        </p:nvSpPr>
        <p:spPr>
          <a:xfrm>
            <a:off x="395536" y="1196752"/>
            <a:ext cx="7886700" cy="3743588"/>
          </a:xfrm>
        </p:spPr>
        <p:txBody>
          <a:bodyPr>
            <a:noAutofit/>
          </a:bodyPr>
          <a:lstStyle/>
          <a:p>
            <a:r>
              <a:rPr lang="es-ES" sz="2000" dirty="0"/>
              <a:t>El principal activo de una OEE son sus </a:t>
            </a:r>
            <a:r>
              <a:rPr lang="es-ES" sz="2000" dirty="0" smtClean="0"/>
              <a:t>miembros</a:t>
            </a:r>
            <a:r>
              <a:rPr lang="es-ES" sz="2000" dirty="0"/>
              <a:t>.  Otorgan validez al requisito de la OIT de </a:t>
            </a:r>
            <a:r>
              <a:rPr lang="es-ES" sz="2000" dirty="0" smtClean="0"/>
              <a:t>ser «</a:t>
            </a:r>
            <a:r>
              <a:rPr lang="es-ES" sz="2000" b="1" dirty="0" smtClean="0"/>
              <a:t>la</a:t>
            </a:r>
            <a:r>
              <a:rPr lang="es-ES" sz="2000" dirty="0" smtClean="0"/>
              <a:t> </a:t>
            </a:r>
            <a:r>
              <a:rPr lang="es-ES" sz="2000" dirty="0"/>
              <a:t>organización de empleadores más representativa» a la que el gobierno está obligado a consultar.</a:t>
            </a:r>
          </a:p>
          <a:p>
            <a:r>
              <a:rPr lang="es-ES" sz="2000" dirty="0"/>
              <a:t>Contar con este estatus no es suficiente para </a:t>
            </a:r>
            <a:r>
              <a:rPr lang="es-ES" sz="2000" dirty="0" smtClean="0"/>
              <a:t>influir positivamente la </a:t>
            </a:r>
            <a:r>
              <a:rPr lang="es-ES" sz="2000" dirty="0"/>
              <a:t>opinión </a:t>
            </a:r>
            <a:r>
              <a:rPr lang="es-ES" sz="2000" dirty="0" smtClean="0"/>
              <a:t>pública en nuestro favor. </a:t>
            </a:r>
            <a:r>
              <a:rPr lang="es-ES" sz="2000" dirty="0"/>
              <a:t>Para que los </a:t>
            </a:r>
            <a:r>
              <a:rPr lang="es-ES" sz="2000" dirty="0" smtClean="0"/>
              <a:t>miembros </a:t>
            </a:r>
            <a:r>
              <a:rPr lang="es-ES" sz="2000" dirty="0"/>
              <a:t>valoren positivamente los esfuerzos de promoción de la OEE:</a:t>
            </a:r>
          </a:p>
          <a:p>
            <a:pPr lvl="1"/>
            <a:r>
              <a:rPr lang="es-ES" sz="2000" dirty="0"/>
              <a:t>La promoción se debe hacer en nombre de todos los </a:t>
            </a:r>
            <a:r>
              <a:rPr lang="es-ES" sz="2000" dirty="0" smtClean="0"/>
              <a:t>miembros </a:t>
            </a:r>
            <a:r>
              <a:rPr lang="es-ES" sz="2000" dirty="0"/>
              <a:t>/ toda la comunidad empresarial.</a:t>
            </a:r>
          </a:p>
          <a:p>
            <a:pPr lvl="1"/>
            <a:r>
              <a:rPr lang="es-ES" sz="2000" dirty="0"/>
              <a:t>Se debe dar la oportunidad a los </a:t>
            </a:r>
            <a:r>
              <a:rPr lang="es-ES" sz="2000" dirty="0" smtClean="0"/>
              <a:t>miembros </a:t>
            </a:r>
            <a:r>
              <a:rPr lang="es-ES" sz="2000" dirty="0"/>
              <a:t>de que se impliquen en todas las etapas del proceso de promoción.</a:t>
            </a:r>
          </a:p>
          <a:p>
            <a:pPr lvl="1"/>
            <a:r>
              <a:rPr lang="es-ES" sz="2000" dirty="0"/>
              <a:t>La comunicación con los </a:t>
            </a:r>
            <a:r>
              <a:rPr lang="es-ES" sz="2000" dirty="0" smtClean="0"/>
              <a:t>miembros </a:t>
            </a:r>
            <a:r>
              <a:rPr lang="es-ES" sz="2000" dirty="0"/>
              <a:t>es esencial, ya que puede que se tengan que adoptar enmiendas o dar marcha atrás.</a:t>
            </a:r>
          </a:p>
          <a:p>
            <a:pPr lvl="1"/>
            <a:r>
              <a:rPr lang="es-ES" sz="2000" dirty="0"/>
              <a:t>La estrategia debe contar con una evaluación completa del proceso y del resultado.</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87341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828" y="246526"/>
            <a:ext cx="7886700" cy="610724"/>
          </a:xfrm>
        </p:spPr>
        <p:txBody>
          <a:bodyPr>
            <a:noAutofit/>
          </a:bodyPr>
          <a:lstStyle/>
          <a:p>
            <a:r>
              <a:rPr lang="es-ES" sz="2000" dirty="0"/>
              <a:t>Alguien en cuyo nombre se dice: </a:t>
            </a:r>
            <a:br>
              <a:rPr lang="es-ES" sz="2000" dirty="0"/>
            </a:br>
            <a:r>
              <a:rPr lang="es-ES" sz="2000" dirty="0"/>
              <a:t>aceptación interna</a:t>
            </a:r>
          </a:p>
        </p:txBody>
      </p:sp>
      <p:sp>
        <p:nvSpPr>
          <p:cNvPr id="3" name="Content Placeholder 2"/>
          <p:cNvSpPr>
            <a:spLocks noGrp="1"/>
          </p:cNvSpPr>
          <p:nvPr>
            <p:ph idx="1"/>
          </p:nvPr>
        </p:nvSpPr>
        <p:spPr>
          <a:xfrm>
            <a:off x="457200" y="1268760"/>
            <a:ext cx="8229600" cy="5184576"/>
          </a:xfrm>
        </p:spPr>
        <p:txBody>
          <a:bodyPr>
            <a:normAutofit fontScale="85000" lnSpcReduction="20000"/>
          </a:bodyPr>
          <a:lstStyle/>
          <a:p>
            <a:r>
              <a:rPr lang="es-ES" dirty="0"/>
              <a:t>Para garantizar que tanto el personal como la Junta de la OEE comprende el motivo de una intervención propuesta, se debe dar respuesta a las siguientes preguntas:</a:t>
            </a:r>
          </a:p>
          <a:p>
            <a:r>
              <a:rPr lang="es-ES" dirty="0"/>
              <a:t>¿Qué problema del </a:t>
            </a:r>
            <a:r>
              <a:rPr lang="es-ES" i="1" dirty="0"/>
              <a:t>status quo</a:t>
            </a:r>
            <a:r>
              <a:rPr lang="es-ES" dirty="0"/>
              <a:t> requiere </a:t>
            </a:r>
            <a:r>
              <a:rPr lang="es-ES" dirty="0" smtClean="0"/>
              <a:t>una intervención</a:t>
            </a:r>
            <a:r>
              <a:rPr lang="es-ES" dirty="0"/>
              <a:t>?</a:t>
            </a:r>
          </a:p>
          <a:p>
            <a:r>
              <a:rPr lang="es-ES" dirty="0"/>
              <a:t>¿Han cambiado las circunstancias o ha ocurrido algo específico que haga que el sistema actual sea insostenible?</a:t>
            </a:r>
          </a:p>
          <a:p>
            <a:r>
              <a:rPr lang="es-ES" dirty="0"/>
              <a:t>¿Cuánto tiempo hay para rectificar la situación? ¿Es necesaria una acción inmediata o es más adecuado un plan de acción a largo plazo?</a:t>
            </a:r>
          </a:p>
          <a:p>
            <a:r>
              <a:rPr lang="es-ES" dirty="0"/>
              <a:t>¿Qué resultados desea la OEE?</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02326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79" y="183840"/>
            <a:ext cx="7886700" cy="591129"/>
          </a:xfrm>
        </p:spPr>
        <p:txBody>
          <a:bodyPr>
            <a:noAutofit/>
          </a:bodyPr>
          <a:lstStyle/>
          <a:p>
            <a:r>
              <a:rPr lang="es-ES" sz="2000" b="0" dirty="0"/>
              <a:t>Alguien en cuyo nombre se dice: </a:t>
            </a:r>
            <a:br>
              <a:rPr lang="es-ES" sz="2000" b="0" dirty="0"/>
            </a:br>
            <a:r>
              <a:rPr lang="es-ES" sz="2000" b="0" dirty="0"/>
              <a:t>Marco intervención</a:t>
            </a:r>
          </a:p>
        </p:txBody>
      </p:sp>
      <p:sp>
        <p:nvSpPr>
          <p:cNvPr id="3" name="Content Placeholder 2"/>
          <p:cNvSpPr>
            <a:spLocks noGrp="1"/>
          </p:cNvSpPr>
          <p:nvPr>
            <p:ph idx="1"/>
          </p:nvPr>
        </p:nvSpPr>
        <p:spPr>
          <a:xfrm>
            <a:off x="457200" y="1268760"/>
            <a:ext cx="8229600" cy="5328592"/>
          </a:xfrm>
        </p:spPr>
        <p:txBody>
          <a:bodyPr>
            <a:normAutofit fontScale="92500" lnSpcReduction="20000"/>
          </a:bodyPr>
          <a:lstStyle/>
          <a:p>
            <a:r>
              <a:rPr lang="es-ES" dirty="0"/>
              <a:t>Una vez se ha acordado que una cuestión es prioritaria, se debería crear un comité de la Junta o un grupo </a:t>
            </a:r>
            <a:r>
              <a:rPr lang="es-ES" i="1" dirty="0"/>
              <a:t>ad hoc</a:t>
            </a:r>
            <a:r>
              <a:rPr lang="es-ES" dirty="0"/>
              <a:t> de </a:t>
            </a:r>
            <a:r>
              <a:rPr lang="es-ES" dirty="0" smtClean="0"/>
              <a:t>miembros </a:t>
            </a:r>
            <a:r>
              <a:rPr lang="es-ES" dirty="0"/>
              <a:t>clave para preparar un </a:t>
            </a:r>
            <a:r>
              <a:rPr lang="es-ES" b="1" dirty="0"/>
              <a:t>marco de intervención (MI) </a:t>
            </a:r>
            <a:r>
              <a:rPr lang="es-ES" dirty="0"/>
              <a:t>que fije las actividades, los calendarios, las responsabilidades, los resultados esperados y la asignación de recursos.</a:t>
            </a:r>
          </a:p>
          <a:p>
            <a:r>
              <a:rPr lang="es-ES" dirty="0"/>
              <a:t>El MI servirá de directriz para la colaboración con otras partes interesadas.</a:t>
            </a:r>
          </a:p>
          <a:p>
            <a:r>
              <a:rPr lang="es-ES" dirty="0"/>
              <a:t>Cabe recordar que la promoción es un proceso dinámico que requiere que la OEE sea flexible y tenga posturas bien preparadas en caso de tener que dar marcha atrás.</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10739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3840"/>
            <a:ext cx="7886700" cy="591129"/>
          </a:xfrm>
        </p:spPr>
        <p:txBody>
          <a:bodyPr/>
          <a:lstStyle/>
          <a:p>
            <a:r>
              <a:rPr lang="es-ES" sz="2000" dirty="0"/>
              <a:t>Alguien en cuyo nombre se dice: </a:t>
            </a:r>
            <a:br>
              <a:rPr lang="es-ES" sz="2000" dirty="0"/>
            </a:br>
            <a:r>
              <a:rPr lang="es-ES" sz="2000" dirty="0"/>
              <a:t>Colaboración</a:t>
            </a:r>
          </a:p>
        </p:txBody>
      </p:sp>
      <p:sp>
        <p:nvSpPr>
          <p:cNvPr id="3" name="Content Placeholder 2"/>
          <p:cNvSpPr>
            <a:spLocks noGrp="1"/>
          </p:cNvSpPr>
          <p:nvPr>
            <p:ph idx="1"/>
          </p:nvPr>
        </p:nvSpPr>
        <p:spPr/>
        <p:txBody>
          <a:bodyPr>
            <a:normAutofit fontScale="77500" lnSpcReduction="20000"/>
          </a:bodyPr>
          <a:lstStyle/>
          <a:p>
            <a:r>
              <a:rPr lang="es-ES" dirty="0"/>
              <a:t>Como parte de la preparación de una campaña de promoción, se debe realizar un análisis completo de las partes interesadas para poder identificar y aprovechar sinergias.</a:t>
            </a:r>
          </a:p>
          <a:p>
            <a:r>
              <a:rPr lang="es-ES" dirty="0"/>
              <a:t>Dependiendo de la cuestión en concreto, es probable que las partes interesadas vayan mucho más allá que simplemente otros grupos empresariales.</a:t>
            </a:r>
          </a:p>
          <a:p>
            <a:r>
              <a:rPr lang="es-ES" dirty="0"/>
              <a:t>Comunidades religiosas, grupos de mujeres, grupos comunitarios, mundo académico, ecologistas y personas interesadas también pueden </a:t>
            </a:r>
            <a:r>
              <a:rPr lang="es-ES" dirty="0" smtClean="0"/>
              <a:t>ser colaboradores </a:t>
            </a:r>
            <a:r>
              <a:rPr lang="es-ES" dirty="0"/>
              <a:t>de una OEE </a:t>
            </a:r>
            <a:r>
              <a:rPr lang="es-ES" dirty="0" smtClean="0"/>
              <a:t>al momento de </a:t>
            </a:r>
            <a:r>
              <a:rPr lang="es-ES" dirty="0"/>
              <a:t>conseguir mayor aceptación para una determinada postura.</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68786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79" y="199496"/>
            <a:ext cx="7886700" cy="591129"/>
          </a:xfrm>
        </p:spPr>
        <p:txBody>
          <a:bodyPr/>
          <a:lstStyle/>
          <a:p>
            <a:r>
              <a:rPr lang="es-ES" sz="2000" dirty="0" smtClean="0"/>
              <a:t>Coaliciones</a:t>
            </a:r>
            <a:endParaRPr lang="es-ES" sz="2000" dirty="0"/>
          </a:p>
        </p:txBody>
      </p:sp>
      <p:sp>
        <p:nvSpPr>
          <p:cNvPr id="3" name="Content Placeholder 2"/>
          <p:cNvSpPr>
            <a:spLocks noGrp="1"/>
          </p:cNvSpPr>
          <p:nvPr>
            <p:ph idx="1"/>
          </p:nvPr>
        </p:nvSpPr>
        <p:spPr>
          <a:xfrm>
            <a:off x="457200" y="1268760"/>
            <a:ext cx="8229600" cy="5256584"/>
          </a:xfrm>
        </p:spPr>
        <p:txBody>
          <a:bodyPr>
            <a:normAutofit fontScale="85000" lnSpcReduction="20000"/>
          </a:bodyPr>
          <a:lstStyle/>
          <a:p>
            <a:r>
              <a:rPr lang="es-ES"/>
              <a:t>Las coaliciones formales de grupos empresariales son útiles para coordinar actividades de promoción.</a:t>
            </a:r>
          </a:p>
          <a:p>
            <a:r>
              <a:rPr lang="es-ES"/>
              <a:t>Las coaliciones pueden ser estructuras vigentes formalizadas o se pueden crear para propósito específico.</a:t>
            </a:r>
          </a:p>
          <a:p>
            <a:r>
              <a:rPr lang="es-ES"/>
              <a:t>Contar con una coalición formalizada presupone que los principios clave aceptados por la OEE son comunes a todas las organizaciones, lo que hace que la concertación sea más efectiva.</a:t>
            </a:r>
          </a:p>
          <a:p>
            <a:r>
              <a:rPr lang="es-ES"/>
              <a:t>Todos los aliados deben acordar qué se va a decir, quién lo dirá y dónde.</a:t>
            </a:r>
          </a:p>
          <a:p>
            <a:r>
              <a:rPr lang="es-ES"/>
              <a:t>Resulta fundamental que la comunidad empresarial no envíe mensajes contradictorios.</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09942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886700" cy="994172"/>
          </a:xfrm>
        </p:spPr>
        <p:txBody>
          <a:bodyPr>
            <a:normAutofit/>
          </a:bodyPr>
          <a:lstStyle/>
          <a:p>
            <a:r>
              <a:rPr lang="es-ES" sz="1800" b="0" dirty="0" smtClean="0"/>
              <a:t>Grandes empresas / Empresas </a:t>
            </a:r>
            <a:r>
              <a:rPr lang="es-ES" sz="1800" b="0" dirty="0"/>
              <a:t>de capital extranjero</a:t>
            </a:r>
          </a:p>
        </p:txBody>
      </p:sp>
      <p:sp>
        <p:nvSpPr>
          <p:cNvPr id="3" name="Content Placeholder 2"/>
          <p:cNvSpPr>
            <a:spLocks noGrp="1"/>
          </p:cNvSpPr>
          <p:nvPr>
            <p:ph idx="1"/>
          </p:nvPr>
        </p:nvSpPr>
        <p:spPr>
          <a:xfrm>
            <a:off x="421028" y="1074976"/>
            <a:ext cx="7931456" cy="3484214"/>
          </a:xfrm>
        </p:spPr>
        <p:txBody>
          <a:bodyPr>
            <a:noAutofit/>
          </a:bodyPr>
          <a:lstStyle/>
          <a:p>
            <a:r>
              <a:rPr lang="es-ES" sz="2200" dirty="0"/>
              <a:t>Muchas grandes empresas o empresas de capital extranjero no ven el valor de afiliarse a una OEE, ya que a menudo cuentan con acceso directo a los decisores y no necesitan que una OEE hable en su nombre.</a:t>
            </a:r>
          </a:p>
          <a:p>
            <a:r>
              <a:rPr lang="es-ES" sz="2200" dirty="0"/>
              <a:t>Sin embargo, dado su estatus, es importante que las OEE entablen una relación estrecha con actores de tanta importancia.</a:t>
            </a:r>
          </a:p>
          <a:p>
            <a:r>
              <a:rPr lang="es-ES" sz="2200" dirty="0"/>
              <a:t>Es necesario saber dónde divergen sus intereses respecto de la postura de la OEE en interés de sus </a:t>
            </a:r>
            <a:r>
              <a:rPr lang="es-ES" sz="2200" dirty="0" smtClean="0"/>
              <a:t>miembros. Se debe identificar donde hay lugar para concesiones en caso de negociaciones.</a:t>
            </a:r>
            <a:endParaRPr lang="es-ES" sz="2200" dirty="0"/>
          </a:p>
          <a:p>
            <a:r>
              <a:rPr lang="es-ES" sz="2200" dirty="0"/>
              <a:t>Se puede animar a las empresas grandes o de capital extranjero a que se afilien a una OEE nacional como parte de su programa de responsabilidad social empresarial.</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42284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79" y="170806"/>
            <a:ext cx="7886700" cy="686444"/>
          </a:xfrm>
        </p:spPr>
        <p:txBody>
          <a:bodyPr>
            <a:normAutofit/>
          </a:bodyPr>
          <a:lstStyle/>
          <a:p>
            <a:r>
              <a:rPr lang="es-ES" sz="1800" dirty="0"/>
              <a:t>Gestionar conflictos de intereses entre </a:t>
            </a:r>
            <a:r>
              <a:rPr lang="es-ES" sz="1800" dirty="0" smtClean="0"/>
              <a:t>miembros</a:t>
            </a:r>
            <a:endParaRPr lang="es-ES" sz="1800" dirty="0"/>
          </a:p>
        </p:txBody>
      </p:sp>
      <p:sp>
        <p:nvSpPr>
          <p:cNvPr id="3" name="Content Placeholder 2"/>
          <p:cNvSpPr>
            <a:spLocks noGrp="1"/>
          </p:cNvSpPr>
          <p:nvPr>
            <p:ph idx="1"/>
          </p:nvPr>
        </p:nvSpPr>
        <p:spPr/>
        <p:txBody>
          <a:bodyPr>
            <a:normAutofit fontScale="77500" lnSpcReduction="20000"/>
          </a:bodyPr>
          <a:lstStyle/>
          <a:p>
            <a:r>
              <a:rPr lang="es-ES" dirty="0"/>
              <a:t>La OEE debe intentar equilibrar y reconciliar los intereses divergentes para garantizar el mejor resultado posible para todos los </a:t>
            </a:r>
            <a:r>
              <a:rPr lang="es-ES" dirty="0" smtClean="0"/>
              <a:t>miembros</a:t>
            </a:r>
            <a:r>
              <a:rPr lang="es-ES" dirty="0" smtClean="0"/>
              <a:t>.</a:t>
            </a:r>
            <a:endParaRPr lang="es-ES" dirty="0"/>
          </a:p>
          <a:p>
            <a:r>
              <a:rPr lang="es-ES" dirty="0"/>
              <a:t>Los documentos que fijan las prioridades (plan estratégico y agenda empresarial) pueden usarse como defensa en caso de que se alegue que una OEE favorece a un grupo o sector en detrimento de otro.</a:t>
            </a:r>
          </a:p>
          <a:p>
            <a:r>
              <a:rPr lang="es-ES" dirty="0"/>
              <a:t>Dado que las ventajas o desventajas se pueden producir durante un periodo de tiempo tras la aplicación de una propuesta, es importante llevar a cabo una evaluación continuada de los cambios políticos para informar a los miembros de los efectos a largo plazo.</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15809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79" y="183840"/>
            <a:ext cx="7886700" cy="572254"/>
          </a:xfrm>
        </p:spPr>
        <p:txBody>
          <a:bodyPr>
            <a:normAutofit/>
          </a:bodyPr>
          <a:lstStyle/>
          <a:p>
            <a:r>
              <a:rPr lang="es-ES" sz="2400" dirty="0"/>
              <a:t>Gestionar conflictos de intereses entre </a:t>
            </a:r>
            <a:r>
              <a:rPr lang="es-ES" sz="2400" dirty="0" smtClean="0"/>
              <a:t>miembros</a:t>
            </a:r>
            <a:endParaRPr lang="es-ES" sz="2400" dirty="0"/>
          </a:p>
        </p:txBody>
      </p:sp>
      <p:sp>
        <p:nvSpPr>
          <p:cNvPr id="3" name="Content Placeholder 2"/>
          <p:cNvSpPr>
            <a:spLocks noGrp="1"/>
          </p:cNvSpPr>
          <p:nvPr>
            <p:ph idx="1"/>
          </p:nvPr>
        </p:nvSpPr>
        <p:spPr/>
        <p:txBody>
          <a:bodyPr>
            <a:normAutofit fontScale="85000" lnSpcReduction="10000"/>
          </a:bodyPr>
          <a:lstStyle/>
          <a:p>
            <a:r>
              <a:rPr lang="es-ES" dirty="0"/>
              <a:t>La cúpula de una OEE tendrá que gestionar diferentes puntos de vista y expectativas de los </a:t>
            </a:r>
            <a:r>
              <a:rPr lang="es-ES" dirty="0" smtClean="0"/>
              <a:t>miembros </a:t>
            </a:r>
            <a:r>
              <a:rPr lang="es-ES" dirty="0"/>
              <a:t>de forma activa.</a:t>
            </a:r>
          </a:p>
          <a:p>
            <a:r>
              <a:rPr lang="es-ES" dirty="0"/>
              <a:t>Si no se puede influir o persuadir a un </a:t>
            </a:r>
            <a:r>
              <a:rPr lang="es-ES" dirty="0" smtClean="0"/>
              <a:t>miembro </a:t>
            </a:r>
            <a:r>
              <a:rPr lang="es-ES" dirty="0"/>
              <a:t>para que respalde la postura de la OEE, todos los esfuerzos se deben dirigir a que esta discrepancia no se manifieste de forma abierta.</a:t>
            </a:r>
          </a:p>
          <a:p>
            <a:r>
              <a:rPr lang="es-ES" dirty="0"/>
              <a:t>Contar con principios de políticas bien articulados garantiza que no se sorprenderá a los </a:t>
            </a:r>
            <a:r>
              <a:rPr lang="es-ES" dirty="0" smtClean="0"/>
              <a:t>miembros</a:t>
            </a:r>
            <a:r>
              <a:rPr lang="es-ES" dirty="0"/>
              <a:t>.</a:t>
            </a:r>
          </a:p>
          <a:p>
            <a:r>
              <a:rPr lang="es-ES" dirty="0"/>
              <a:t>Para garantizar el éxito, es fundamental implicar a los </a:t>
            </a:r>
            <a:r>
              <a:rPr lang="es-ES" dirty="0" smtClean="0"/>
              <a:t>miembros </a:t>
            </a:r>
            <a:r>
              <a:rPr lang="es-ES" dirty="0"/>
              <a:t>en todas las fases del desarrollo de políticas.</a:t>
            </a:r>
          </a:p>
          <a:p>
            <a:pPr marL="0" indent="0">
              <a:buNone/>
            </a:pPr>
            <a:endParaRPr lang="es-ES" dirty="0"/>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31763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0091"/>
            <a:ext cx="7886700" cy="591129"/>
          </a:xfrm>
        </p:spPr>
        <p:txBody>
          <a:bodyPr>
            <a:normAutofit fontScale="90000"/>
          </a:bodyPr>
          <a:lstStyle/>
          <a:p>
            <a:r>
              <a:rPr lang="es-ES" sz="2400" dirty="0"/>
              <a:t>Un lugar donde decirlo: promoción «suave» o «dura»</a:t>
            </a:r>
          </a:p>
        </p:txBody>
      </p:sp>
      <p:sp>
        <p:nvSpPr>
          <p:cNvPr id="3" name="Content Placeholder 2"/>
          <p:cNvSpPr>
            <a:spLocks noGrp="1"/>
          </p:cNvSpPr>
          <p:nvPr>
            <p:ph idx="1"/>
          </p:nvPr>
        </p:nvSpPr>
        <p:spPr>
          <a:xfrm>
            <a:off x="450454" y="1700808"/>
            <a:ext cx="8064896" cy="3456167"/>
          </a:xfrm>
        </p:spPr>
        <p:txBody>
          <a:bodyPr>
            <a:noAutofit/>
          </a:bodyPr>
          <a:lstStyle/>
          <a:p>
            <a:r>
              <a:rPr lang="es-ES" sz="2000" dirty="0"/>
              <a:t>El cabildeo, que es la forma de contacto más formal con el gobierno, es una parte más de la promoción.</a:t>
            </a:r>
          </a:p>
          <a:p>
            <a:r>
              <a:rPr lang="es-ES" sz="2000" dirty="0"/>
              <a:t>Dado que el cabildeo se lleva a cabo ante la opinión pública, a menudo se clasifica como «duro», mientras que las actividades cotidianas de una OEE, que intentan persuadir e influir de forma más sutil, se considera «suave».</a:t>
            </a:r>
          </a:p>
          <a:p>
            <a:r>
              <a:rPr lang="es-ES" sz="2000" dirty="0"/>
              <a:t>Decidir dónde se llevarán a cabo las actividades de promoción determina:</a:t>
            </a:r>
          </a:p>
          <a:p>
            <a:pPr lvl="1"/>
            <a:r>
              <a:rPr lang="es-ES" sz="2000" dirty="0"/>
              <a:t>El mensaje adecuado para el </a:t>
            </a:r>
            <a:r>
              <a:rPr lang="es-ES" sz="2000" dirty="0" smtClean="0"/>
              <a:t>público </a:t>
            </a:r>
            <a:r>
              <a:rPr lang="es-ES" sz="2000" dirty="0"/>
              <a:t>concreto</a:t>
            </a:r>
          </a:p>
          <a:p>
            <a:pPr lvl="1"/>
            <a:r>
              <a:rPr lang="es-ES" sz="2000" dirty="0"/>
              <a:t>La forma en que se presenta el mensaje</a:t>
            </a:r>
          </a:p>
          <a:p>
            <a:pPr lvl="1"/>
            <a:r>
              <a:rPr lang="es-ES" sz="2000" dirty="0"/>
              <a:t>Quién es la persona u organización más apropiada para presentar el mensaje</a:t>
            </a:r>
          </a:p>
          <a:p>
            <a:pPr lvl="1"/>
            <a:r>
              <a:rPr lang="es-ES" sz="2000" dirty="0"/>
              <a:t>En qué orden nos dirigiremos a los diferentes públicos</a:t>
            </a:r>
          </a:p>
          <a:p>
            <a:pPr lvl="1"/>
            <a:r>
              <a:rPr lang="es-ES" sz="2000" dirty="0"/>
              <a:t>Cuánto costará cada segmento</a:t>
            </a:r>
          </a:p>
          <a:p>
            <a:pPr lvl="1"/>
            <a:endParaRPr lang="es-ES" sz="2000" dirty="0"/>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31346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000" dirty="0"/>
              <a:t>¿Qué son el cabildeo y la promoción?</a:t>
            </a:r>
          </a:p>
        </p:txBody>
      </p:sp>
      <p:sp>
        <p:nvSpPr>
          <p:cNvPr id="4" name="Rectángulo 3"/>
          <p:cNvSpPr/>
          <p:nvPr/>
        </p:nvSpPr>
        <p:spPr>
          <a:xfrm>
            <a:off x="1115616" y="1628800"/>
            <a:ext cx="3096344" cy="1728192"/>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 name="Rectángulo 4"/>
          <p:cNvSpPr/>
          <p:nvPr/>
        </p:nvSpPr>
        <p:spPr>
          <a:xfrm>
            <a:off x="1258006" y="1488959"/>
            <a:ext cx="2811563" cy="2007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r>
              <a:rPr lang="es-ES" sz="1100" b="1" dirty="0">
                <a:solidFill>
                  <a:schemeClr val="bg1"/>
                </a:solidFill>
                <a:latin typeface="Arial" panose="020B0604020202020204" pitchFamily="34" charset="0"/>
              </a:rPr>
              <a:t>“Acciones llevadas a cabo por organizaciones empresariales destinadas a influir en la legislación, los reglamentos y en el comportamiento y planteamiento generales de los responsables de la toma de decisiones en materia socio-económica a favor de los afiliados”</a:t>
            </a:r>
          </a:p>
        </p:txBody>
      </p:sp>
      <p:sp>
        <p:nvSpPr>
          <p:cNvPr id="6" name="Flecha derecha 5"/>
          <p:cNvSpPr/>
          <p:nvPr/>
        </p:nvSpPr>
        <p:spPr>
          <a:xfrm>
            <a:off x="2377381" y="3653857"/>
            <a:ext cx="3384376" cy="2592288"/>
          </a:xfrm>
          <a:prstGeom prst="rightArrow">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7" name="Text Box 4"/>
          <p:cNvSpPr txBox="1">
            <a:spLocks noChangeArrowheads="1"/>
          </p:cNvSpPr>
          <p:nvPr/>
        </p:nvSpPr>
        <p:spPr bwMode="auto">
          <a:xfrm>
            <a:off x="2555776" y="4336133"/>
            <a:ext cx="2303463" cy="1569660"/>
          </a:xfrm>
          <a:prstGeom prst="rect">
            <a:avLst/>
          </a:prstGeom>
          <a:noFill/>
          <a:ln>
            <a:noFill/>
          </a:ln>
          <a:effectLst/>
          <a:extLst/>
        </p:spPr>
        <p:txBody>
          <a:bodyPr>
            <a:spAutoFit/>
          </a:bodyPr>
          <a:lstStyle/>
          <a:p>
            <a:pPr>
              <a:defRPr/>
            </a:pPr>
            <a:r>
              <a:rPr lang="es-ES" dirty="0"/>
              <a:t>      </a:t>
            </a:r>
            <a:r>
              <a:rPr lang="es-ES" sz="1200" b="1" dirty="0">
                <a:solidFill>
                  <a:schemeClr val="bg1"/>
                </a:solidFill>
                <a:latin typeface="Arial" panose="020B0604020202020204" pitchFamily="34" charset="0"/>
              </a:rPr>
              <a:t>Promoción</a:t>
            </a:r>
          </a:p>
          <a:p>
            <a:pPr>
              <a:defRPr/>
            </a:pPr>
            <a:r>
              <a:rPr lang="es-ES" sz="1200" b="1" dirty="0">
                <a:solidFill>
                  <a:schemeClr val="bg1"/>
                </a:solidFill>
                <a:latin typeface="Arial" panose="020B0604020202020204" pitchFamily="34" charset="0"/>
              </a:rPr>
              <a:t>Toda actividad dirigida a influir en actitudes y políticas... No solo (aunque también) el cabildeo. </a:t>
            </a:r>
          </a:p>
          <a:p>
            <a:pPr>
              <a:defRPr/>
            </a:pPr>
            <a:endParaRPr lang="es-ES" sz="1200" b="1" dirty="0">
              <a:solidFill>
                <a:schemeClr val="bg1"/>
              </a:solidFill>
              <a:latin typeface="Arial" panose="020B0604020202020204" pitchFamily="34" charset="0"/>
            </a:endParaRPr>
          </a:p>
          <a:p>
            <a:pPr>
              <a:defRPr/>
            </a:pPr>
            <a:endParaRPr lang="es-ES" dirty="0">
              <a:effectLst>
                <a:outerShdw blurRad="38100" dist="38100" dir="2700000" algn="tl">
                  <a:srgbClr val="000000"/>
                </a:outerShdw>
              </a:effectLst>
              <a:cs typeface="+mn-cs"/>
            </a:endParaRPr>
          </a:p>
        </p:txBody>
      </p:sp>
      <p:sp>
        <p:nvSpPr>
          <p:cNvPr id="8" name="Rectángulo 7"/>
          <p:cNvSpPr/>
          <p:nvPr/>
        </p:nvSpPr>
        <p:spPr>
          <a:xfrm>
            <a:off x="5734135" y="1307361"/>
            <a:ext cx="3096344" cy="2160240"/>
          </a:xfrm>
          <a:prstGeom prst="rect">
            <a:avLst/>
          </a:prstGeom>
          <a:solidFill>
            <a:schemeClr val="accent4"/>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CuadroTexto 8"/>
          <p:cNvSpPr txBox="1"/>
          <p:nvPr/>
        </p:nvSpPr>
        <p:spPr>
          <a:xfrm>
            <a:off x="5728083" y="1470190"/>
            <a:ext cx="3024336" cy="2369880"/>
          </a:xfrm>
          <a:prstGeom prst="rect">
            <a:avLst/>
          </a:prstGeom>
          <a:noFill/>
        </p:spPr>
        <p:txBody>
          <a:bodyPr wrap="square" rtlCol="0">
            <a:spAutoFit/>
          </a:bodyPr>
          <a:lstStyle/>
          <a:p>
            <a:pPr algn="ctr">
              <a:defRPr/>
            </a:pPr>
            <a:r>
              <a:rPr lang="es-ES" sz="1600" dirty="0">
                <a:solidFill>
                  <a:schemeClr val="bg2">
                    <a:lumMod val="10000"/>
                  </a:schemeClr>
                </a:solidFill>
                <a:latin typeface="Arial" panose="020B0604020202020204" pitchFamily="34" charset="0"/>
              </a:rPr>
              <a:t>Amplia gama de técnicas de persuasión:   </a:t>
            </a:r>
          </a:p>
          <a:p>
            <a:pPr algn="ctr">
              <a:defRPr/>
            </a:pPr>
            <a:r>
              <a:rPr lang="es-ES" sz="1600" dirty="0">
                <a:solidFill>
                  <a:schemeClr val="bg2">
                    <a:lumMod val="10000"/>
                  </a:schemeClr>
                </a:solidFill>
                <a:latin typeface="Arial" panose="020B0604020202020204" pitchFamily="34" charset="0"/>
              </a:rPr>
              <a:t> </a:t>
            </a:r>
          </a:p>
          <a:p>
            <a:pPr algn="ctr">
              <a:buFont typeface="Arial" charset="0"/>
              <a:buChar char="•"/>
              <a:defRPr/>
            </a:pPr>
            <a:r>
              <a:rPr lang="es-ES" sz="1600" dirty="0">
                <a:solidFill>
                  <a:schemeClr val="bg2">
                    <a:lumMod val="10000"/>
                  </a:schemeClr>
                </a:solidFill>
                <a:latin typeface="Arial" panose="020B0604020202020204" pitchFamily="34" charset="0"/>
              </a:rPr>
              <a:t>Directas e indirectas</a:t>
            </a:r>
          </a:p>
          <a:p>
            <a:pPr algn="ctr">
              <a:buFont typeface="Arial" charset="0"/>
              <a:buChar char="•"/>
              <a:defRPr/>
            </a:pPr>
            <a:r>
              <a:rPr lang="es-ES" sz="1600" dirty="0">
                <a:solidFill>
                  <a:schemeClr val="bg2">
                    <a:lumMod val="10000"/>
                  </a:schemeClr>
                </a:solidFill>
                <a:latin typeface="Arial" panose="020B0604020202020204" pitchFamily="34" charset="0"/>
              </a:rPr>
              <a:t>Privadas y públicas</a:t>
            </a:r>
          </a:p>
          <a:p>
            <a:pPr algn="ctr">
              <a:buFont typeface="Arial" charset="0"/>
              <a:buChar char="•"/>
              <a:defRPr/>
            </a:pPr>
            <a:r>
              <a:rPr lang="es-ES" sz="1600" dirty="0">
                <a:solidFill>
                  <a:schemeClr val="bg2">
                    <a:lumMod val="10000"/>
                  </a:schemeClr>
                </a:solidFill>
                <a:latin typeface="Arial" panose="020B0604020202020204" pitchFamily="34" charset="0"/>
              </a:rPr>
              <a:t>Estilo de la campaña</a:t>
            </a:r>
          </a:p>
          <a:p>
            <a:pPr algn="ctr">
              <a:buFont typeface="Arial" charset="0"/>
              <a:buChar char="•"/>
              <a:defRPr/>
            </a:pPr>
            <a:r>
              <a:rPr lang="es-ES" sz="1600" dirty="0">
                <a:solidFill>
                  <a:schemeClr val="bg2">
                    <a:lumMod val="10000"/>
                  </a:schemeClr>
                </a:solidFill>
                <a:latin typeface="Arial" panose="020B0604020202020204" pitchFamily="34" charset="0"/>
              </a:rPr>
              <a:t>Mercadotecnia</a:t>
            </a:r>
          </a:p>
          <a:p>
            <a:pPr algn="ctr">
              <a:defRPr/>
            </a:pPr>
            <a:endParaRPr lang="es-ES" dirty="0">
              <a:solidFill>
                <a:schemeClr val="bg2">
                  <a:lumMod val="10000"/>
                </a:schemeClr>
              </a:solidFill>
              <a:effectLst>
                <a:outerShdw blurRad="38100" dist="38100" dir="2700000" algn="tl">
                  <a:srgbClr val="C0C0C0"/>
                </a:outerShdw>
              </a:effectLst>
            </a:endParaRPr>
          </a:p>
          <a:p>
            <a:pPr algn="ctr">
              <a:defRPr/>
            </a:pPr>
            <a:endParaRPr lang="es-ES" dirty="0">
              <a:solidFill>
                <a:schemeClr val="bg2">
                  <a:lumMod val="10000"/>
                </a:schemeClr>
              </a:solidFill>
              <a:effectLst>
                <a:outerShdw blurRad="38100" dist="38100" dir="2700000" algn="tl">
                  <a:srgbClr val="C0C0C0"/>
                </a:outerShdw>
              </a:effectLst>
            </a:endParaRPr>
          </a:p>
        </p:txBody>
      </p:sp>
      <p:sp>
        <p:nvSpPr>
          <p:cNvPr id="10" name="Flecha abajo 9"/>
          <p:cNvSpPr/>
          <p:nvPr/>
        </p:nvSpPr>
        <p:spPr>
          <a:xfrm>
            <a:off x="6661299" y="3653857"/>
            <a:ext cx="1584176" cy="1296144"/>
          </a:xfrm>
          <a:prstGeom prst="downArrow">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Text Box 8"/>
          <p:cNvSpPr txBox="1">
            <a:spLocks noChangeArrowheads="1"/>
          </p:cNvSpPr>
          <p:nvPr/>
        </p:nvSpPr>
        <p:spPr bwMode="auto">
          <a:xfrm>
            <a:off x="6192912" y="5181814"/>
            <a:ext cx="252095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s-ES" sz="2400" b="1" dirty="0">
                <a:solidFill>
                  <a:schemeClr val="accent1"/>
                </a:solidFill>
                <a:latin typeface="Arial" panose="020B0604020202020204" pitchFamily="34" charset="0"/>
              </a:rPr>
              <a:t>En el núcleo de la estrategia organizativa</a:t>
            </a:r>
          </a:p>
        </p:txBody>
      </p:sp>
      <p:sp>
        <p:nvSpPr>
          <p:cNvPr id="12"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42061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79" y="233104"/>
            <a:ext cx="7886700" cy="591129"/>
          </a:xfrm>
        </p:spPr>
        <p:txBody>
          <a:bodyPr/>
          <a:lstStyle/>
          <a:p>
            <a:r>
              <a:rPr lang="es-ES" sz="2400" dirty="0"/>
              <a:t>Un lugar donde decirlo: debates actuales</a:t>
            </a:r>
          </a:p>
        </p:txBody>
      </p:sp>
      <p:sp>
        <p:nvSpPr>
          <p:cNvPr id="3" name="Content Placeholder 2"/>
          <p:cNvSpPr>
            <a:spLocks noGrp="1"/>
          </p:cNvSpPr>
          <p:nvPr>
            <p:ph idx="1"/>
          </p:nvPr>
        </p:nvSpPr>
        <p:spPr/>
        <p:txBody>
          <a:bodyPr>
            <a:normAutofit fontScale="92500" lnSpcReduction="20000"/>
          </a:bodyPr>
          <a:lstStyle/>
          <a:p>
            <a:r>
              <a:rPr lang="es-ES" dirty="0"/>
              <a:t>Las OEE deberían reunirse regularmente con los decisores y crear canales de comunicación abiertos y relaciones de trabajo </a:t>
            </a:r>
            <a:r>
              <a:rPr lang="es-ES" dirty="0" smtClean="0"/>
              <a:t>estrechas.</a:t>
            </a:r>
            <a:endParaRPr lang="es-ES" dirty="0"/>
          </a:p>
          <a:p>
            <a:r>
              <a:rPr lang="es-ES" dirty="0"/>
              <a:t>Estas reuniones regulares ayudan a sensibilizar a los decisores sobre las inquietudes de las empresas. </a:t>
            </a:r>
          </a:p>
          <a:p>
            <a:r>
              <a:rPr lang="es-ES" dirty="0"/>
              <a:t>En todos los tratos con los </a:t>
            </a:r>
            <a:r>
              <a:rPr lang="es-ES" dirty="0" smtClean="0"/>
              <a:t>miembros</a:t>
            </a:r>
            <a:r>
              <a:rPr lang="es-ES" dirty="0"/>
              <a:t>, todo el personal y los representantes electos de una OEE deben escuchar sus inquietudes e informar sobre ellas para que se incluyan en las respuestas políticas.</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5209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337"/>
            <a:ext cx="7886700" cy="591129"/>
          </a:xfrm>
        </p:spPr>
        <p:txBody>
          <a:bodyPr/>
          <a:lstStyle/>
          <a:p>
            <a:r>
              <a:rPr lang="es-ES"/>
              <a:t>Un lugar donde decirlo: internamente</a:t>
            </a:r>
          </a:p>
        </p:txBody>
      </p:sp>
      <p:sp>
        <p:nvSpPr>
          <p:cNvPr id="3" name="Content Placeholder 2"/>
          <p:cNvSpPr>
            <a:spLocks noGrp="1"/>
          </p:cNvSpPr>
          <p:nvPr>
            <p:ph idx="1"/>
          </p:nvPr>
        </p:nvSpPr>
        <p:spPr/>
        <p:txBody>
          <a:bodyPr>
            <a:normAutofit fontScale="77500" lnSpcReduction="20000"/>
          </a:bodyPr>
          <a:lstStyle/>
          <a:p>
            <a:r>
              <a:rPr lang="es-ES" dirty="0"/>
              <a:t>El sitio web de una OEE es una herramienta fundamental de promoción, ya que se pueden establecer vínculos con análisis más profundos de una cuestión, incluyendo trabajos de investigación y comparativas con economías similares.</a:t>
            </a:r>
          </a:p>
          <a:p>
            <a:r>
              <a:rPr lang="es-ES" dirty="0"/>
              <a:t>Al advertir a los </a:t>
            </a:r>
            <a:r>
              <a:rPr lang="es-ES" dirty="0" smtClean="0"/>
              <a:t>miembros </a:t>
            </a:r>
            <a:r>
              <a:rPr lang="es-ES" dirty="0"/>
              <a:t>por correo sobre nuevos materiales subidos al sitio web, los mantenemos al día de las novedades y mejoramos también la imagen de la OEE.</a:t>
            </a:r>
          </a:p>
          <a:p>
            <a:r>
              <a:rPr lang="es-ES" dirty="0"/>
              <a:t>Las reuniones regulares con profesionales de los recursos humanos o de las relaciones laborales permiten crear redes y que la OEE esté al tanto de cuestiones emergentes desde un punto de vista práctico.</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88294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6312"/>
            <a:ext cx="7886700" cy="591129"/>
          </a:xfrm>
        </p:spPr>
        <p:txBody>
          <a:bodyPr/>
          <a:lstStyle/>
          <a:p>
            <a:r>
              <a:rPr lang="es-ES" sz="2400" dirty="0"/>
              <a:t>Un lugar donde decirlo: medios de comunicación</a:t>
            </a:r>
          </a:p>
        </p:txBody>
      </p:sp>
      <p:sp>
        <p:nvSpPr>
          <p:cNvPr id="3" name="Content Placeholder 2"/>
          <p:cNvSpPr>
            <a:spLocks noGrp="1"/>
          </p:cNvSpPr>
          <p:nvPr>
            <p:ph idx="1"/>
          </p:nvPr>
        </p:nvSpPr>
        <p:spPr>
          <a:xfrm>
            <a:off x="457200" y="1268760"/>
            <a:ext cx="8229600" cy="5328592"/>
          </a:xfrm>
        </p:spPr>
        <p:txBody>
          <a:bodyPr>
            <a:normAutofit fontScale="70000" lnSpcReduction="20000"/>
          </a:bodyPr>
          <a:lstStyle/>
          <a:p>
            <a:r>
              <a:rPr lang="es-ES"/>
              <a:t>Los medios de comunicación son una herramienta clave para influir en la opinión pública y convencer al público de que las inquietudes de la comunidad empresarial son importantes.</a:t>
            </a:r>
          </a:p>
          <a:p>
            <a:r>
              <a:rPr lang="es-ES"/>
              <a:t>Con demasiada frecuencia, las OEE sólo aparecen en los medios de comunicación cuando se oponen a una propuesta del gobierno.</a:t>
            </a:r>
          </a:p>
          <a:p>
            <a:r>
              <a:rPr lang="es-ES"/>
              <a:t>Las reuniones regulares con editores de periódicos, productores de televisión y los contactos con periodistas son importantes, así como espacios regulares en radio, televisión y periódicos para transmitir el mensaje de las empresas. </a:t>
            </a:r>
          </a:p>
          <a:p>
            <a:r>
              <a:rPr lang="es-ES"/>
              <a:t>Las redes sociales desempeñan un papel fundamental para difundir los mensajes clave</a:t>
            </a:r>
          </a:p>
          <a:p>
            <a:r>
              <a:rPr lang="es-ES"/>
              <a:t>Véase la guía de ACT/EMP y el CIF-OIT: </a:t>
            </a:r>
            <a:r>
              <a:rPr lang="es-ES" i="1" dirty="0"/>
              <a:t>Making sense of social media – a practical guide for Employers’ Organisations (Ver el sentido de las redes sociales: guía práctica para organizaciones de empleadores)</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40450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503" y="188640"/>
            <a:ext cx="7886700" cy="591129"/>
          </a:xfrm>
        </p:spPr>
        <p:txBody>
          <a:bodyPr/>
          <a:lstStyle/>
          <a:p>
            <a:r>
              <a:rPr lang="es-ES"/>
              <a:t>Un lugar donde decirlo: cuestión específica</a:t>
            </a:r>
            <a:endParaRPr lang="es-ES" dirty="0"/>
          </a:p>
        </p:txBody>
      </p:sp>
      <p:sp>
        <p:nvSpPr>
          <p:cNvPr id="3" name="Content Placeholder 2"/>
          <p:cNvSpPr>
            <a:spLocks noGrp="1"/>
          </p:cNvSpPr>
          <p:nvPr>
            <p:ph idx="1"/>
          </p:nvPr>
        </p:nvSpPr>
        <p:spPr>
          <a:xfrm>
            <a:off x="683568" y="1412776"/>
            <a:ext cx="7886700" cy="4468930"/>
          </a:xfrm>
        </p:spPr>
        <p:txBody>
          <a:bodyPr>
            <a:normAutofit fontScale="70000" lnSpcReduction="20000"/>
          </a:bodyPr>
          <a:lstStyle/>
          <a:p>
            <a:r>
              <a:rPr lang="es-ES" dirty="0"/>
              <a:t>Todos los elementos de la promoción apuntan </a:t>
            </a:r>
            <a:r>
              <a:rPr lang="es-ES" dirty="0" smtClean="0"/>
              <a:t>a crear un </a:t>
            </a:r>
            <a:r>
              <a:rPr lang="es-ES" dirty="0"/>
              <a:t>marco de intervención.</a:t>
            </a:r>
          </a:p>
          <a:p>
            <a:r>
              <a:rPr lang="es-ES" dirty="0"/>
              <a:t>Este último </a:t>
            </a:r>
            <a:r>
              <a:rPr lang="es-ES" dirty="0" smtClean="0"/>
              <a:t>debería </a:t>
            </a:r>
            <a:r>
              <a:rPr lang="es-ES" dirty="0"/>
              <a:t>estipular dónde se llevarán a cabo las diferentes fases de la promoción y quiénes son los diferentes públicos.</a:t>
            </a:r>
          </a:p>
          <a:p>
            <a:r>
              <a:rPr lang="es-ES" dirty="0"/>
              <a:t>También debe identificar mensajes clave y qué se requiere para respaldar dichos mensajes.</a:t>
            </a:r>
          </a:p>
          <a:p>
            <a:r>
              <a:rPr lang="es-ES" dirty="0"/>
              <a:t>Los mensajes clave también determinarán si es mejor un enfoque «suave» o «duro».</a:t>
            </a:r>
          </a:p>
          <a:p>
            <a:r>
              <a:rPr lang="es-ES" dirty="0"/>
              <a:t>Si todas las posturas se basan en principios políticos respaldados por argumentos convincentes respaldados por la investigación, entonces se puede aceptar un enfoque «duro» cuando la OEE actúe de forma decidida en favor de </a:t>
            </a:r>
            <a:r>
              <a:rPr lang="es-ES"/>
              <a:t>sus </a:t>
            </a:r>
            <a:r>
              <a:rPr lang="es-ES" smtClean="0"/>
              <a:t>miembros</a:t>
            </a:r>
            <a:r>
              <a:rPr lang="es-ES" dirty="0"/>
              <a:t>.</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48155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9496"/>
            <a:ext cx="7886700" cy="591129"/>
          </a:xfrm>
        </p:spPr>
        <p:txBody>
          <a:bodyPr/>
          <a:lstStyle/>
          <a:p>
            <a:r>
              <a:rPr lang="es-ES" sz="2400" dirty="0"/>
              <a:t>Un lugar donde decirlo: costos de la promoción</a:t>
            </a:r>
          </a:p>
        </p:txBody>
      </p:sp>
      <p:sp>
        <p:nvSpPr>
          <p:cNvPr id="3" name="Content Placeholder 2"/>
          <p:cNvSpPr>
            <a:spLocks noGrp="1"/>
          </p:cNvSpPr>
          <p:nvPr>
            <p:ph idx="1"/>
          </p:nvPr>
        </p:nvSpPr>
        <p:spPr/>
        <p:txBody>
          <a:bodyPr>
            <a:normAutofit fontScale="85000" lnSpcReduction="20000"/>
          </a:bodyPr>
          <a:lstStyle/>
          <a:p>
            <a:r>
              <a:rPr lang="es-ES" dirty="0"/>
              <a:t>Dada la naturaleza dinámica de la promoción, es difícil ofrecer un presupuesto exacto.</a:t>
            </a:r>
          </a:p>
          <a:p>
            <a:r>
              <a:rPr lang="es-ES" dirty="0"/>
              <a:t>Depende en gran medida de dónde se presente el mensaje.</a:t>
            </a:r>
          </a:p>
          <a:p>
            <a:r>
              <a:rPr lang="es-ES" dirty="0"/>
              <a:t>La importancia de la cuestión normalmente determinará cuánto se gasta.</a:t>
            </a:r>
          </a:p>
          <a:p>
            <a:r>
              <a:rPr lang="es-ES" dirty="0"/>
              <a:t>Los encabezados de los costos incluyen:</a:t>
            </a:r>
          </a:p>
          <a:p>
            <a:pPr lvl="1"/>
            <a:r>
              <a:rPr lang="es-ES" dirty="0"/>
              <a:t>Gastos de personal (personal de la OEE, consultores)</a:t>
            </a:r>
          </a:p>
          <a:p>
            <a:pPr lvl="1"/>
            <a:r>
              <a:rPr lang="es-ES" dirty="0"/>
              <a:t>Gastos de datos (compra de datos, análisis)</a:t>
            </a:r>
          </a:p>
          <a:p>
            <a:pPr lvl="1"/>
            <a:r>
              <a:rPr lang="es-ES" dirty="0"/>
              <a:t>Reuniones y consultas (espacios, </a:t>
            </a:r>
            <a:r>
              <a:rPr lang="es-ES" dirty="0" smtClean="0"/>
              <a:t>alimentación, </a:t>
            </a:r>
            <a:r>
              <a:rPr lang="es-ES" dirty="0"/>
              <a:t>transporte)</a:t>
            </a:r>
          </a:p>
          <a:p>
            <a:pPr lvl="1"/>
            <a:r>
              <a:rPr lang="es-ES" dirty="0"/>
              <a:t>Informes (redacción, impresión, difusión)</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62627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9728"/>
            <a:ext cx="7886700" cy="591129"/>
          </a:xfrm>
        </p:spPr>
        <p:txBody>
          <a:bodyPr/>
          <a:lstStyle/>
          <a:p>
            <a:r>
              <a:rPr lang="es-ES" sz="2400" dirty="0"/>
              <a:t>Un lugar donde decirlo: costos de la promoción</a:t>
            </a:r>
          </a:p>
        </p:txBody>
      </p:sp>
      <p:sp>
        <p:nvSpPr>
          <p:cNvPr id="3" name="Content Placeholder 2"/>
          <p:cNvSpPr>
            <a:spLocks noGrp="1"/>
          </p:cNvSpPr>
          <p:nvPr>
            <p:ph idx="1"/>
          </p:nvPr>
        </p:nvSpPr>
        <p:spPr/>
        <p:txBody>
          <a:bodyPr>
            <a:normAutofit fontScale="92500" lnSpcReduction="20000"/>
          </a:bodyPr>
          <a:lstStyle/>
          <a:p>
            <a:r>
              <a:rPr lang="es-ES" dirty="0"/>
              <a:t>Tener una indicación de costos implica que se pueden abordar las siguientes cuestiones:</a:t>
            </a:r>
          </a:p>
          <a:p>
            <a:r>
              <a:rPr lang="es-ES" dirty="0"/>
              <a:t>¿Qué es posible con la base de recursos de la OEE, tanto humanos como económicos?</a:t>
            </a:r>
          </a:p>
          <a:p>
            <a:r>
              <a:rPr lang="es-ES" dirty="0"/>
              <a:t>¿El tema en cuestión es suficientemente importante como para obtener recursos adicionales de </a:t>
            </a:r>
            <a:r>
              <a:rPr lang="es-ES" dirty="0" smtClean="0"/>
              <a:t>miembros </a:t>
            </a:r>
            <a:r>
              <a:rPr lang="es-ES" dirty="0"/>
              <a:t>y otras fuentes? </a:t>
            </a:r>
          </a:p>
          <a:p>
            <a:r>
              <a:rPr lang="es-ES" dirty="0"/>
              <a:t>¿Cómo se podrían reducir los costos de la OEE gracias a las alianzas?</a:t>
            </a:r>
          </a:p>
          <a:p>
            <a:r>
              <a:rPr lang="es-ES" dirty="0"/>
              <a:t>¿Podrían determinadas empresas afiliadas tomar la iniciativa sobre una determinada cuestión y correr con parte de los costos?</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46988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840"/>
            <a:ext cx="7886700" cy="591129"/>
          </a:xfrm>
        </p:spPr>
        <p:txBody>
          <a:bodyPr/>
          <a:lstStyle/>
          <a:p>
            <a:r>
              <a:rPr lang="es-ES"/>
              <a:t>Conclusión </a:t>
            </a:r>
          </a:p>
        </p:txBody>
      </p:sp>
      <p:sp>
        <p:nvSpPr>
          <p:cNvPr id="3" name="Content Placeholder 2"/>
          <p:cNvSpPr>
            <a:spLocks noGrp="1"/>
          </p:cNvSpPr>
          <p:nvPr>
            <p:ph idx="1"/>
          </p:nvPr>
        </p:nvSpPr>
        <p:spPr/>
        <p:txBody>
          <a:bodyPr>
            <a:normAutofit fontScale="85000" lnSpcReduction="20000"/>
          </a:bodyPr>
          <a:lstStyle/>
          <a:p>
            <a:r>
              <a:rPr lang="es-ES"/>
              <a:t>La promoción empieza con un problema o con la percepción de que hay una alternativa mejor para una situación actual.</a:t>
            </a:r>
          </a:p>
          <a:p>
            <a:r>
              <a:rPr lang="es-ES"/>
              <a:t>La promoción intenta resolver dicho problema o poner en práctica la alternativa seleccionada.</a:t>
            </a:r>
          </a:p>
          <a:p>
            <a:r>
              <a:rPr lang="es-ES"/>
              <a:t>No existen reglas estrictas para la promoción.</a:t>
            </a:r>
          </a:p>
          <a:p>
            <a:r>
              <a:rPr lang="es-ES"/>
              <a:t>Los enfoques deben ser específicos para cada país y cada OEE desde un punto de vista cultural, social y político.</a:t>
            </a:r>
            <a:endParaRPr lang="es-ES" dirty="0"/>
          </a:p>
          <a:p>
            <a:r>
              <a:rPr lang="es-ES"/>
              <a:t>DEBE basarse en políticas elaboradas con aportaciones de todos los miembros y basarse en investigaciones sólidas.</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77200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765691"/>
            <a:ext cx="1604252" cy="1912138"/>
          </a:xfrm>
          <a:prstGeom prst="rect">
            <a:avLst/>
          </a:prstGeom>
        </p:spPr>
      </p:pic>
      <p:sp>
        <p:nvSpPr>
          <p:cNvPr id="7" name="TextBox 6"/>
          <p:cNvSpPr txBox="1"/>
          <p:nvPr/>
        </p:nvSpPr>
        <p:spPr>
          <a:xfrm>
            <a:off x="1691680" y="5229200"/>
            <a:ext cx="5904656" cy="1477328"/>
          </a:xfrm>
          <a:prstGeom prst="rect">
            <a:avLst/>
          </a:prstGeom>
          <a:noFill/>
        </p:spPr>
        <p:txBody>
          <a:bodyPr wrap="square" rtlCol="0">
            <a:spAutoFit/>
          </a:bodyPr>
          <a:lstStyle/>
          <a:p>
            <a:pPr algn="ctr"/>
            <a:r>
              <a:rPr lang="es-ES" b="1" baseline="30000" dirty="0"/>
              <a:t>Si desea obtener más información, póngase en contacto con:</a:t>
            </a:r>
            <a:r>
              <a:t/>
            </a:r>
            <a:br/>
            <a:endParaRPr lang="es-ES" baseline="30000" dirty="0"/>
          </a:p>
          <a:p>
            <a:pPr algn="ctr"/>
            <a:r>
              <a:rPr lang="es-ES" baseline="30000" dirty="0"/>
              <a:t>Programa de Actividades para los Empleadores</a:t>
            </a:r>
          </a:p>
          <a:p>
            <a:pPr algn="ctr"/>
            <a:r>
              <a:rPr lang="es-ES" baseline="30000" dirty="0"/>
              <a:t>Correo electrónico: actempturin@itcilo.org</a:t>
            </a:r>
          </a:p>
          <a:p>
            <a:pPr algn="ctr"/>
            <a:r>
              <a:rPr lang="es-ES" baseline="30000" dirty="0"/>
              <a:t>Teléfono: +39 011 693 6590</a:t>
            </a:r>
          </a:p>
          <a:p>
            <a:pPr algn="ctr"/>
            <a:r>
              <a:rPr lang="es-ES" baseline="30000" dirty="0"/>
              <a:t>http://lempnet.itcilo.org</a:t>
            </a:r>
          </a:p>
          <a:p>
            <a:pPr algn="ctr"/>
            <a:endParaRPr lang="es-ES" dirty="0"/>
          </a:p>
        </p:txBody>
      </p:sp>
      <p:sp>
        <p:nvSpPr>
          <p:cNvPr id="8" name="TextBox 7"/>
          <p:cNvSpPr txBox="1"/>
          <p:nvPr/>
        </p:nvSpPr>
        <p:spPr>
          <a:xfrm>
            <a:off x="1403648" y="3645024"/>
            <a:ext cx="6761354" cy="1518364"/>
          </a:xfrm>
          <a:prstGeom prst="rect">
            <a:avLst/>
          </a:prstGeom>
          <a:noFill/>
        </p:spPr>
        <p:txBody>
          <a:bodyPr wrap="square" rtlCol="0">
            <a:spAutoFit/>
          </a:bodyPr>
          <a:lstStyle/>
          <a:p>
            <a:pPr algn="ctr"/>
            <a:r>
              <a:rPr lang="es-ES" sz="2800" i="1" baseline="30000" dirty="0"/>
              <a:t>Somos una organización </a:t>
            </a:r>
            <a:r>
              <a:rPr lang="es-ES" sz="2800" b="1" i="1" baseline="30000" dirty="0"/>
              <a:t>sólida</a:t>
            </a:r>
            <a:r>
              <a:rPr lang="es-ES" sz="2800" i="1" baseline="30000" dirty="0"/>
              <a:t> y</a:t>
            </a:r>
            <a:r>
              <a:rPr lang="es-ES" sz="2800" b="1" i="1" baseline="30000" dirty="0"/>
              <a:t> </a:t>
            </a:r>
            <a:r>
              <a:rPr lang="es-ES" sz="2800" b="1" i="1" baseline="30000" dirty="0" smtClean="0"/>
              <a:t>confiable </a:t>
            </a:r>
            <a:r>
              <a:rPr lang="es-ES" sz="2800" i="1" baseline="30000" dirty="0"/>
              <a:t>que proporciona servicios de formación para fortalecer a los representantes de los empleadores  y esperamos ayudarles a cubrir sus necesidades de formación.</a:t>
            </a:r>
          </a:p>
          <a:p>
            <a:pPr algn="ctr"/>
            <a:endParaRPr lang="es-ES" dirty="0"/>
          </a:p>
        </p:txBody>
      </p:sp>
    </p:spTree>
    <p:extLst>
      <p:ext uri="{BB962C8B-B14F-4D97-AF65-F5344CB8AC3E}">
        <p14:creationId xmlns:p14="http://schemas.microsoft.com/office/powerpoint/2010/main" val="73470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1800" dirty="0"/>
              <a:t>Promoción y cabildeo en el contexto de las organizaciones de empleadores</a:t>
            </a:r>
          </a:p>
        </p:txBody>
      </p:sp>
      <p:sp>
        <p:nvSpPr>
          <p:cNvPr id="4" name="Rectangle 3"/>
          <p:cNvSpPr>
            <a:spLocks noGrp="1" noChangeArrowheads="1"/>
          </p:cNvSpPr>
          <p:nvPr>
            <p:ph sz="quarter" idx="4294967295"/>
          </p:nvPr>
        </p:nvSpPr>
        <p:spPr>
          <a:xfrm>
            <a:off x="421196" y="1105279"/>
            <a:ext cx="8229600" cy="720725"/>
          </a:xfrm>
        </p:spPr>
        <p:txBody>
          <a:bodyPr>
            <a:normAutofit/>
          </a:bodyPr>
          <a:lstStyle/>
          <a:p>
            <a:pPr marL="0" indent="0" algn="ctr" eaLnBrk="1" hangingPunct="1">
              <a:buFont typeface="Wingdings" pitchFamily="2" charset="2"/>
              <a:buNone/>
            </a:pPr>
            <a:r>
              <a:rPr lang="es-ES" sz="1600" b="1" dirty="0">
                <a:solidFill>
                  <a:schemeClr val="accent2"/>
                </a:solidFill>
              </a:rPr>
              <a:t>La mayoría de las OEE* mencionan su estrategia de promoción y cabildeo en sus declaraciones de visión y de misión</a:t>
            </a: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2411090"/>
            <a:ext cx="2259734" cy="817214"/>
          </a:xfrm>
          <a:prstGeom prst="rect">
            <a:avLst/>
          </a:prstGeom>
        </p:spPr>
      </p:pic>
      <p:sp>
        <p:nvSpPr>
          <p:cNvPr id="8" name="CuadroTexto 7"/>
          <p:cNvSpPr txBox="1"/>
          <p:nvPr/>
        </p:nvSpPr>
        <p:spPr>
          <a:xfrm>
            <a:off x="251520" y="3847130"/>
            <a:ext cx="4176712" cy="1015663"/>
          </a:xfrm>
          <a:prstGeom prst="rect">
            <a:avLst/>
          </a:prstGeom>
          <a:solidFill>
            <a:schemeClr val="bg1"/>
          </a:solidFill>
        </p:spPr>
        <p:txBody>
          <a:bodyPr wrap="square" rtlCol="0">
            <a:spAutoFit/>
          </a:bodyPr>
          <a:lstStyle/>
          <a:p>
            <a:r>
              <a:rPr lang="es-ES" sz="1200" b="1" dirty="0">
                <a:solidFill>
                  <a:schemeClr val="accent4">
                    <a:lumMod val="25000"/>
                  </a:schemeClr>
                </a:solidFill>
                <a:latin typeface="Arial" panose="020B0604020202020204" pitchFamily="34" charset="0"/>
              </a:rPr>
              <a:t>IBEC promueve los intereses de las empresas y empleadores en </a:t>
            </a:r>
            <a:r>
              <a:rPr lang="es-ES" sz="1200" b="1" dirty="0" smtClean="0">
                <a:solidFill>
                  <a:schemeClr val="accent4">
                    <a:lumMod val="25000"/>
                  </a:schemeClr>
                </a:solidFill>
                <a:latin typeface="Arial" panose="020B0604020202020204" pitchFamily="34" charset="0"/>
              </a:rPr>
              <a:t>Irlanda, </a:t>
            </a:r>
            <a:r>
              <a:rPr lang="es-ES" sz="1200" b="1" dirty="0">
                <a:solidFill>
                  <a:schemeClr val="accent4">
                    <a:lumMod val="25000"/>
                  </a:schemeClr>
                </a:solidFill>
                <a:latin typeface="Arial" panose="020B0604020202020204" pitchFamily="34" charset="0"/>
              </a:rPr>
              <a:t>al fomentar la continuidad del desarrollo en un ambiente competitivo que alienta el desarrollo </a:t>
            </a:r>
            <a:r>
              <a:rPr lang="es-ES" sz="1200" b="1" dirty="0" smtClean="0">
                <a:solidFill>
                  <a:schemeClr val="accent4">
                    <a:lumMod val="25000"/>
                  </a:schemeClr>
                </a:solidFill>
                <a:latin typeface="Arial" panose="020B0604020202020204" pitchFamily="34" charset="0"/>
              </a:rPr>
              <a:t>sostenible, </a:t>
            </a:r>
            <a:r>
              <a:rPr lang="es-ES" sz="1200" b="1" dirty="0">
                <a:solidFill>
                  <a:schemeClr val="accent4">
                    <a:lumMod val="25000"/>
                  </a:schemeClr>
                </a:solidFill>
                <a:latin typeface="Arial" panose="020B0604020202020204" pitchFamily="34" charset="0"/>
              </a:rPr>
              <a:t>con el fin de que tanto empresas como personas puedan </a:t>
            </a:r>
            <a:r>
              <a:rPr lang="es-ES" sz="1200" b="1" dirty="0" smtClean="0">
                <a:solidFill>
                  <a:schemeClr val="accent4">
                    <a:lumMod val="25000"/>
                  </a:schemeClr>
                </a:solidFill>
                <a:latin typeface="Arial" panose="020B0604020202020204" pitchFamily="34" charset="0"/>
              </a:rPr>
              <a:t>prosperar,</a:t>
            </a:r>
            <a:endParaRPr lang="es-ES" sz="1200" b="1" dirty="0">
              <a:solidFill>
                <a:schemeClr val="accent4">
                  <a:lumMod val="25000"/>
                </a:schemeClr>
              </a:solidFill>
              <a:latin typeface="Arial" panose="020B0604020202020204" pitchFamily="34" charset="0"/>
              <a:cs typeface="Arial" panose="020B0604020202020204" pitchFamily="34" charset="0"/>
            </a:endParaRPr>
          </a:p>
        </p:txBody>
      </p:sp>
      <p:pic>
        <p:nvPicPr>
          <p:cNvPr id="9" name="Imagen 8"/>
          <p:cNvPicPr>
            <a:picLocks noChangeAspect="1"/>
          </p:cNvPicPr>
          <p:nvPr/>
        </p:nvPicPr>
        <p:blipFill rotWithShape="1">
          <a:blip r:embed="rId4"/>
          <a:srcRect l="5172" t="17818" r="78225" b="69687"/>
          <a:stretch/>
        </p:blipFill>
        <p:spPr>
          <a:xfrm>
            <a:off x="5111533" y="3847130"/>
            <a:ext cx="2160241" cy="913993"/>
          </a:xfrm>
          <a:prstGeom prst="rect">
            <a:avLst/>
          </a:prstGeom>
        </p:spPr>
      </p:pic>
      <p:pic>
        <p:nvPicPr>
          <p:cNvPr id="10" name="Picture 7" descr="EF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9813" y="5517232"/>
            <a:ext cx="2975413" cy="4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p:cNvSpPr txBox="1"/>
          <p:nvPr/>
        </p:nvSpPr>
        <p:spPr>
          <a:xfrm>
            <a:off x="4213835" y="2424186"/>
            <a:ext cx="4211391" cy="830997"/>
          </a:xfrm>
          <a:prstGeom prst="rect">
            <a:avLst/>
          </a:prstGeom>
          <a:solidFill>
            <a:srgbClr val="70AD47">
              <a:lumMod val="40000"/>
              <a:lumOff val="60000"/>
            </a:srgbClr>
          </a:solidFill>
        </p:spPr>
        <p:txBody>
          <a:bodyPr wrap="square" rtlCol="0">
            <a:spAutoFit/>
          </a:bodyPr>
          <a:lstStyle/>
          <a:p>
            <a:pPr algn="just"/>
            <a:r>
              <a:rPr lang="es-ES" sz="1200" b="1" dirty="0">
                <a:solidFill>
                  <a:schemeClr val="tx1">
                    <a:lumMod val="10000"/>
                  </a:schemeClr>
                </a:solidFill>
                <a:latin typeface="Arial" panose="020B0604020202020204" pitchFamily="34" charset="0"/>
              </a:rPr>
              <a:t>Continuar siendo la principal organización empresarial de la región, al ofrecer servicios adecuados para nuestros afiliados y </a:t>
            </a:r>
            <a:r>
              <a:rPr lang="es-ES" sz="1200" b="1" dirty="0" smtClean="0">
                <a:solidFill>
                  <a:schemeClr val="tx1">
                    <a:lumMod val="10000"/>
                  </a:schemeClr>
                </a:solidFill>
                <a:latin typeface="Arial" panose="020B0604020202020204" pitchFamily="34" charset="0"/>
              </a:rPr>
              <a:t>ayudarles </a:t>
            </a:r>
            <a:r>
              <a:rPr lang="es-ES" sz="1200" b="1" dirty="0">
                <a:solidFill>
                  <a:schemeClr val="tx1">
                    <a:lumMod val="10000"/>
                  </a:schemeClr>
                </a:solidFill>
                <a:latin typeface="Arial" panose="020B0604020202020204" pitchFamily="34" charset="0"/>
              </a:rPr>
              <a:t>a alcanzar un nivel de competitividad </a:t>
            </a:r>
            <a:r>
              <a:rPr lang="es-ES" sz="1200" b="1" dirty="0" smtClean="0">
                <a:solidFill>
                  <a:schemeClr val="tx1">
                    <a:lumMod val="10000"/>
                  </a:schemeClr>
                </a:solidFill>
                <a:latin typeface="Arial" panose="020B0604020202020204" pitchFamily="34" charset="0"/>
              </a:rPr>
              <a:t>de </a:t>
            </a:r>
            <a:r>
              <a:rPr lang="es-ES" sz="1200" b="1" dirty="0">
                <a:solidFill>
                  <a:schemeClr val="tx1">
                    <a:lumMod val="10000"/>
                  </a:schemeClr>
                </a:solidFill>
                <a:latin typeface="Arial" panose="020B0604020202020204" pitchFamily="34" charset="0"/>
              </a:rPr>
              <a:t>escala mundial.</a:t>
            </a:r>
            <a:endParaRPr lang="es-ES" sz="1200" b="1" dirty="0">
              <a:solidFill>
                <a:schemeClr val="tx1">
                  <a:lumMod val="10000"/>
                </a:schemeClr>
              </a:solidFill>
              <a:latin typeface="Arial" panose="020B0604020202020204" pitchFamily="34" charset="0"/>
              <a:cs typeface="Arial" panose="020B0604020202020204" pitchFamily="34" charset="0"/>
            </a:endParaRPr>
          </a:p>
        </p:txBody>
      </p:sp>
      <p:sp>
        <p:nvSpPr>
          <p:cNvPr id="13" name="Text Box 12"/>
          <p:cNvSpPr txBox="1">
            <a:spLocks noChangeArrowheads="1"/>
          </p:cNvSpPr>
          <p:nvPr/>
        </p:nvSpPr>
        <p:spPr bwMode="auto">
          <a:xfrm>
            <a:off x="963243" y="5292805"/>
            <a:ext cx="4248150" cy="1031051"/>
          </a:xfrm>
          <a:prstGeom prst="rect">
            <a:avLst/>
          </a:prstGeom>
          <a:solidFill>
            <a:srgbClr val="5B9BD5">
              <a:lumMod val="40000"/>
              <a:lumOff val="60000"/>
            </a:srgbClr>
          </a:solidFill>
          <a:ln>
            <a:noFill/>
          </a:ln>
          <a:extLst/>
        </p:spPr>
        <p:txBody>
          <a:bodyPr>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pPr>
              <a:defRPr/>
            </a:pPr>
            <a:endParaRPr lang="es-ES" sz="500" dirty="0">
              <a:solidFill>
                <a:schemeClr val="bg1"/>
              </a:solidFill>
              <a:effectLst>
                <a:outerShdw blurRad="38100" dist="38100" dir="2700000" algn="tl">
                  <a:srgbClr val="C0C0C0"/>
                </a:outerShdw>
              </a:effectLst>
              <a:latin typeface="Verdana" pitchFamily="34" charset="0"/>
            </a:endParaRPr>
          </a:p>
          <a:p>
            <a:pPr>
              <a:defRPr/>
            </a:pPr>
            <a:r>
              <a:rPr lang="es-ES" sz="1400" b="1" dirty="0">
                <a:solidFill>
                  <a:schemeClr val="accent4">
                    <a:lumMod val="50000"/>
                  </a:schemeClr>
                </a:solidFill>
                <a:latin typeface="Arial" panose="020B0604020202020204" pitchFamily="34" charset="0"/>
              </a:rPr>
              <a:t>… alentar a los trabajadores, a sus organizaciones y al Gobierno a cooperar con las empresas para el logro de los siguientes objetivos…</a:t>
            </a:r>
          </a:p>
        </p:txBody>
      </p:sp>
      <p:sp>
        <p:nvSpPr>
          <p:cNvPr id="11" name="object 20"/>
          <p:cNvSpPr>
            <a:spLocks noChangeArrowheads="1"/>
          </p:cNvSpPr>
          <p:nvPr/>
        </p:nvSpPr>
        <p:spPr bwMode="auto">
          <a:xfrm>
            <a:off x="8388424" y="6082637"/>
            <a:ext cx="636588" cy="76200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14" name="CuadroTexto 13"/>
          <p:cNvSpPr txBox="1"/>
          <p:nvPr/>
        </p:nvSpPr>
        <p:spPr>
          <a:xfrm>
            <a:off x="5012324" y="2083611"/>
            <a:ext cx="2614411" cy="369332"/>
          </a:xfrm>
          <a:prstGeom prst="rect">
            <a:avLst/>
          </a:prstGeom>
          <a:solidFill>
            <a:srgbClr val="70AD47">
              <a:lumMod val="40000"/>
              <a:lumOff val="6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70AD47">
                    <a:lumMod val="50000"/>
                  </a:srgbClr>
                </a:solidFill>
                <a:effectLst/>
                <a:uLnTx/>
                <a:uFillTx/>
              </a:rPr>
              <a:t>Declaración de misión</a:t>
            </a:r>
          </a:p>
        </p:txBody>
      </p:sp>
      <p:sp>
        <p:nvSpPr>
          <p:cNvPr id="3" name="TextBox 2"/>
          <p:cNvSpPr txBox="1"/>
          <p:nvPr/>
        </p:nvSpPr>
        <p:spPr>
          <a:xfrm>
            <a:off x="107504" y="6488668"/>
            <a:ext cx="6912470" cy="338554"/>
          </a:xfrm>
          <a:prstGeom prst="rect">
            <a:avLst/>
          </a:prstGeom>
          <a:noFill/>
        </p:spPr>
        <p:txBody>
          <a:bodyPr wrap="none" rtlCol="0">
            <a:spAutoFit/>
          </a:bodyPr>
          <a:lstStyle/>
          <a:p>
            <a:r>
              <a:rPr lang="es-ES" sz="1600" b="1" i="1" dirty="0">
                <a:solidFill>
                  <a:schemeClr val="accent2"/>
                </a:solidFill>
                <a:latin typeface="Arial" pitchFamily="34" charset="0"/>
              </a:rPr>
              <a:t>*OEE quiere decir organizaciones empresariales y de empleadores.</a:t>
            </a:r>
          </a:p>
        </p:txBody>
      </p:sp>
    </p:spTree>
    <p:extLst>
      <p:ext uri="{BB962C8B-B14F-4D97-AF65-F5344CB8AC3E}">
        <p14:creationId xmlns:p14="http://schemas.microsoft.com/office/powerpoint/2010/main" val="3497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9" y="260648"/>
            <a:ext cx="6333878" cy="504056"/>
          </a:xfrm>
        </p:spPr>
        <p:txBody>
          <a:bodyPr/>
          <a:lstStyle/>
          <a:p>
            <a:r>
              <a:rPr lang="es-ES" sz="2000" dirty="0"/>
              <a:t>promoción y cabildeo en las organizaciones empresariales y de empleadores de América Latina</a:t>
            </a:r>
          </a:p>
        </p:txBody>
      </p:sp>
      <p:pic>
        <p:nvPicPr>
          <p:cNvPr id="5" name="Imagen 4"/>
          <p:cNvPicPr>
            <a:picLocks noChangeAspect="1"/>
          </p:cNvPicPr>
          <p:nvPr/>
        </p:nvPicPr>
        <p:blipFill rotWithShape="1">
          <a:blip r:embed="rId3"/>
          <a:srcRect l="52938" t="24099" r="26454" b="60223"/>
          <a:stretch/>
        </p:blipFill>
        <p:spPr>
          <a:xfrm>
            <a:off x="6012160" y="1556791"/>
            <a:ext cx="2088232" cy="864097"/>
          </a:xfrm>
          <a:prstGeom prst="rect">
            <a:avLst/>
          </a:prstGeom>
        </p:spPr>
      </p:pic>
      <p:pic>
        <p:nvPicPr>
          <p:cNvPr id="7" name="Imagen 6"/>
          <p:cNvPicPr>
            <a:picLocks noChangeAspect="1"/>
          </p:cNvPicPr>
          <p:nvPr/>
        </p:nvPicPr>
        <p:blipFill rotWithShape="1">
          <a:blip r:embed="rId4"/>
          <a:srcRect l="7553" t="16589" r="77238" b="66103"/>
          <a:stretch/>
        </p:blipFill>
        <p:spPr>
          <a:xfrm>
            <a:off x="764900" y="3301289"/>
            <a:ext cx="1565527" cy="1140878"/>
          </a:xfrm>
          <a:prstGeom prst="rect">
            <a:avLst/>
          </a:prstGeom>
        </p:spPr>
      </p:pic>
      <p:pic>
        <p:nvPicPr>
          <p:cNvPr id="9" name="Imagen 8"/>
          <p:cNvPicPr>
            <a:picLocks noChangeAspect="1"/>
          </p:cNvPicPr>
          <p:nvPr/>
        </p:nvPicPr>
        <p:blipFill rotWithShape="1">
          <a:blip r:embed="rId5"/>
          <a:srcRect l="15735" t="11147" r="74530" b="70382"/>
          <a:stretch/>
        </p:blipFill>
        <p:spPr>
          <a:xfrm>
            <a:off x="6375025" y="4933040"/>
            <a:ext cx="1362502" cy="1351128"/>
          </a:xfrm>
          <a:prstGeom prst="rect">
            <a:avLst/>
          </a:prstGeom>
        </p:spPr>
      </p:pic>
      <p:sp>
        <p:nvSpPr>
          <p:cNvPr id="10" name="CuadroTexto 9"/>
          <p:cNvSpPr txBox="1"/>
          <p:nvPr/>
        </p:nvSpPr>
        <p:spPr>
          <a:xfrm>
            <a:off x="531591" y="1427304"/>
            <a:ext cx="4771030" cy="1200329"/>
          </a:xfrm>
          <a:prstGeom prst="rect">
            <a:avLst/>
          </a:prstGeom>
          <a:solidFill>
            <a:srgbClr val="5B9BD5">
              <a:lumMod val="20000"/>
              <a:lumOff val="80000"/>
            </a:srgbClr>
          </a:solidFill>
        </p:spPr>
        <p:txBody>
          <a:bodyPr wrap="square" rtlCol="0">
            <a:spAutoFit/>
          </a:bodyPr>
          <a:lstStyle/>
          <a:p>
            <a:pPr fontAlgn="base">
              <a:spcBef>
                <a:spcPct val="0"/>
              </a:spcBef>
              <a:spcAft>
                <a:spcPct val="0"/>
              </a:spcAft>
            </a:pPr>
            <a:r>
              <a:rPr lang="es-ES" sz="1200" b="1" dirty="0">
                <a:solidFill>
                  <a:schemeClr val="accent4">
                    <a:lumMod val="25000"/>
                  </a:schemeClr>
                </a:solidFill>
                <a:latin typeface="Arial" panose="020B0604020202020204" pitchFamily="34" charset="0"/>
              </a:rPr>
              <a:t>La Confederación de Empresarios Privados de Bolivia (CEPB) tiene por objeto fundamental defender y promover la iniciativa privada, contribuir al desarrollo económico y social del país, en un marco de principios y valores éticos, de respeto a la Ley y a la propiedad privada, sustentando la filosofía de la libre empresa y la economía de </a:t>
            </a:r>
            <a:r>
              <a:rPr lang="es-ES" sz="1200" b="1" dirty="0" smtClean="0">
                <a:solidFill>
                  <a:schemeClr val="accent4">
                    <a:lumMod val="25000"/>
                  </a:schemeClr>
                </a:solidFill>
                <a:latin typeface="Arial" panose="020B0604020202020204" pitchFamily="34" charset="0"/>
              </a:rPr>
              <a:t>mercado.</a:t>
            </a:r>
            <a:endParaRPr lang="es-ES" sz="1200" b="1" dirty="0">
              <a:solidFill>
                <a:schemeClr val="accent4">
                  <a:lumMod val="25000"/>
                </a:schemeClr>
              </a:solidFill>
              <a:latin typeface="Arial" panose="020B0604020202020204" pitchFamily="34" charset="0"/>
            </a:endParaRPr>
          </a:p>
        </p:txBody>
      </p:sp>
      <p:sp>
        <p:nvSpPr>
          <p:cNvPr id="11" name="CuadroTexto 10"/>
          <p:cNvSpPr txBox="1"/>
          <p:nvPr/>
        </p:nvSpPr>
        <p:spPr>
          <a:xfrm>
            <a:off x="3285451" y="3363897"/>
            <a:ext cx="5453418" cy="1107996"/>
          </a:xfrm>
          <a:prstGeom prst="rect">
            <a:avLst/>
          </a:prstGeom>
          <a:solidFill>
            <a:srgbClr val="ED7D31">
              <a:lumMod val="40000"/>
              <a:lumOff val="60000"/>
            </a:srgbClr>
          </a:solidFill>
        </p:spPr>
        <p:txBody>
          <a:bodyPr wrap="square" rtlCol="0">
            <a:spAutoFit/>
          </a:bodyPr>
          <a:lstStyle/>
          <a:p>
            <a:pPr algn="just"/>
            <a:r>
              <a:rPr lang="es-ES" sz="1100" b="1" dirty="0">
                <a:solidFill>
                  <a:schemeClr val="tx1">
                    <a:lumMod val="10000"/>
                  </a:schemeClr>
                </a:solidFill>
                <a:latin typeface="Arial" panose="020B0604020202020204" pitchFamily="34" charset="0"/>
              </a:rPr>
              <a:t>Su misión consiste en promover -dentro de un marco de principios y valores éticos- las condiciones que permiten la creación y mantenimiento de iniciativas empresariales, así como la existencia de un entorno institucional que fomente la libre competencia y el crecimiento con el fin de alcanzar un desarrollo sostenible desde el punto de vista económico, social y medioambiental. </a:t>
            </a:r>
          </a:p>
        </p:txBody>
      </p:sp>
      <p:sp>
        <p:nvSpPr>
          <p:cNvPr id="12" name="CuadroTexto 11"/>
          <p:cNvSpPr txBox="1"/>
          <p:nvPr/>
        </p:nvSpPr>
        <p:spPr>
          <a:xfrm>
            <a:off x="903916" y="5008439"/>
            <a:ext cx="4763069" cy="1107996"/>
          </a:xfrm>
          <a:prstGeom prst="rect">
            <a:avLst/>
          </a:prstGeom>
          <a:solidFill>
            <a:srgbClr val="70AD47">
              <a:lumMod val="60000"/>
              <a:lumOff val="40000"/>
            </a:srgbClr>
          </a:solidFill>
        </p:spPr>
        <p:txBody>
          <a:bodyPr wrap="square" rtlCol="0">
            <a:spAutoFit/>
          </a:bodyPr>
          <a:lstStyle/>
          <a:p>
            <a:pPr algn="just"/>
            <a:r>
              <a:rPr lang="es-ES" sz="1100" b="1" dirty="0">
                <a:solidFill>
                  <a:schemeClr val="accent2"/>
                </a:solidFill>
                <a:latin typeface="Arial" panose="020B0604020202020204" pitchFamily="34" charset="0"/>
                <a:cs typeface="Arial" panose="020B0604020202020204" pitchFamily="34" charset="0"/>
              </a:rPr>
              <a:t>Contribuir al desarrollo socioeconómico de Costa Rica fomentando el progreso, la competitividad y la práctica empresarial responsable dentro del sector productivo privado. Asimismo, proyectar a la empresa privada concertando los </a:t>
            </a:r>
            <a:r>
              <a:rPr lang="es-ES" sz="1100" b="1" dirty="0">
                <a:solidFill>
                  <a:schemeClr val="tx1">
                    <a:lumMod val="10000"/>
                  </a:schemeClr>
                </a:solidFill>
                <a:latin typeface="Arial" panose="020B0604020202020204" pitchFamily="34" charset="0"/>
                <a:cs typeface="Arial" panose="020B0604020202020204" pitchFamily="34" charset="0"/>
              </a:rPr>
              <a:t>esfuerzos </a:t>
            </a:r>
            <a:r>
              <a:rPr lang="es-ES" sz="1100" b="1" dirty="0">
                <a:solidFill>
                  <a:schemeClr val="tx1">
                    <a:lumMod val="10000"/>
                  </a:schemeClr>
                </a:solidFill>
                <a:latin typeface="Arial" panose="020B0604020202020204" pitchFamily="34" charset="0"/>
              </a:rPr>
              <a:t>del sector productivo e interactuando con otros actores sociales y políticos, con el fin de mejorar la calidad de vida de todos los costarricenses.</a:t>
            </a:r>
          </a:p>
        </p:txBody>
      </p:sp>
      <p:sp>
        <p:nvSpPr>
          <p:cNvPr id="13" name="object 20"/>
          <p:cNvSpPr>
            <a:spLocks noChangeArrowheads="1"/>
          </p:cNvSpPr>
          <p:nvPr/>
        </p:nvSpPr>
        <p:spPr bwMode="auto">
          <a:xfrm>
            <a:off x="8388424" y="6082637"/>
            <a:ext cx="636588" cy="76200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93421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Guía para OEE</a:t>
            </a:r>
            <a:endParaRPr lang="es-ES" dirty="0"/>
          </a:p>
        </p:txBody>
      </p:sp>
      <p:sp>
        <p:nvSpPr>
          <p:cNvPr id="3" name="Content Placeholder 2"/>
          <p:cNvSpPr>
            <a:spLocks noGrp="1"/>
          </p:cNvSpPr>
          <p:nvPr>
            <p:ph idx="1"/>
          </p:nvPr>
        </p:nvSpPr>
        <p:spPr>
          <a:xfrm>
            <a:off x="3851920" y="2564904"/>
            <a:ext cx="4834880" cy="3561259"/>
          </a:xfrm>
        </p:spPr>
        <p:txBody>
          <a:bodyPr>
            <a:normAutofit/>
          </a:bodyPr>
          <a:lstStyle/>
          <a:p>
            <a:r>
              <a:rPr lang="es-ES" sz="2800" dirty="0"/>
              <a:t>Publicadas en 2018</a:t>
            </a:r>
          </a:p>
          <a:p>
            <a:r>
              <a:rPr lang="es-ES" sz="2800" dirty="0"/>
              <a:t>Diseñados a medida de las OEE</a:t>
            </a:r>
          </a:p>
          <a:p>
            <a:r>
              <a:rPr lang="es-ES" sz="2800" dirty="0"/>
              <a:t>Disponibles en http://lempnet.itcilo.org </a:t>
            </a:r>
          </a:p>
          <a:p>
            <a:endParaRPr lang="es-ES" sz="2800" dirty="0"/>
          </a:p>
        </p:txBody>
      </p:sp>
      <p:pic>
        <p:nvPicPr>
          <p:cNvPr id="4" name="Picture 3"/>
          <p:cNvPicPr>
            <a:picLocks noChangeAspect="1"/>
          </p:cNvPicPr>
          <p:nvPr/>
        </p:nvPicPr>
        <p:blipFill>
          <a:blip r:embed="rId2"/>
          <a:stretch>
            <a:fillRect/>
          </a:stretch>
        </p:blipFill>
        <p:spPr>
          <a:xfrm>
            <a:off x="611560" y="1244336"/>
            <a:ext cx="2788968" cy="3856285"/>
          </a:xfrm>
          <a:prstGeom prst="rect">
            <a:avLst/>
          </a:prstGeom>
        </p:spPr>
      </p:pic>
      <p:sp>
        <p:nvSpPr>
          <p:cNvPr id="6" name="object 20"/>
          <p:cNvSpPr>
            <a:spLocks noChangeArrowheads="1"/>
          </p:cNvSpPr>
          <p:nvPr/>
        </p:nvSpPr>
        <p:spPr bwMode="auto">
          <a:xfrm>
            <a:off x="8388424" y="6123384"/>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75055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45" y="943747"/>
            <a:ext cx="7886700" cy="691979"/>
          </a:xfrm>
        </p:spPr>
        <p:txBody>
          <a:bodyPr/>
          <a:lstStyle/>
          <a:p>
            <a:r>
              <a:rPr lang="es-ES" dirty="0">
                <a:solidFill>
                  <a:schemeClr val="accent2"/>
                </a:solidFill>
              </a:rPr>
              <a:t>¿Qué es la promoción?</a:t>
            </a:r>
          </a:p>
        </p:txBody>
      </p:sp>
      <p:sp>
        <p:nvSpPr>
          <p:cNvPr id="3" name="Content Placeholder 2"/>
          <p:cNvSpPr>
            <a:spLocks noGrp="1"/>
          </p:cNvSpPr>
          <p:nvPr>
            <p:ph idx="1"/>
          </p:nvPr>
        </p:nvSpPr>
        <p:spPr>
          <a:xfrm>
            <a:off x="628650" y="2017462"/>
            <a:ext cx="7886700" cy="4219849"/>
          </a:xfrm>
        </p:spPr>
        <p:txBody>
          <a:bodyPr>
            <a:normAutofit fontScale="77500" lnSpcReduction="20000"/>
          </a:bodyPr>
          <a:lstStyle/>
          <a:p>
            <a:r>
              <a:rPr lang="es-ES" dirty="0"/>
              <a:t>Toda acción llevada a cabo por una OEE para influir en leyes, reglamentos y en la actitud y enfoque general de los decisores de las políticas socioeconómicas a favor de sus </a:t>
            </a:r>
            <a:r>
              <a:rPr lang="es-ES" dirty="0" err="1" smtClean="0"/>
              <a:t>miembross</a:t>
            </a:r>
            <a:r>
              <a:rPr lang="es-ES" dirty="0"/>
              <a:t>.</a:t>
            </a:r>
          </a:p>
          <a:p>
            <a:endParaRPr lang="es-ES" dirty="0"/>
          </a:p>
          <a:p>
            <a:r>
              <a:rPr lang="es-ES" dirty="0"/>
              <a:t>La clave para una promoción efectiva es conocer</a:t>
            </a:r>
          </a:p>
          <a:p>
            <a:pPr lvl="1"/>
            <a:r>
              <a:rPr lang="es-ES" dirty="0"/>
              <a:t>Qué se quiere lograr</a:t>
            </a:r>
          </a:p>
          <a:p>
            <a:pPr lvl="1"/>
            <a:r>
              <a:rPr lang="es-ES" dirty="0"/>
              <a:t>Por qué se quiere lograr</a:t>
            </a:r>
          </a:p>
          <a:p>
            <a:pPr lvl="1"/>
            <a:r>
              <a:rPr lang="es-ES" dirty="0"/>
              <a:t>A quién hay que convencer </a:t>
            </a:r>
          </a:p>
          <a:p>
            <a:pPr lvl="1"/>
            <a:r>
              <a:rPr lang="es-ES" dirty="0"/>
              <a:t>Cómo </a:t>
            </a:r>
            <a:r>
              <a:rPr lang="es-ES" dirty="0" smtClean="0"/>
              <a:t>se</a:t>
            </a:r>
            <a:r>
              <a:rPr lang="es-ES" dirty="0" smtClean="0"/>
              <a:t> </a:t>
            </a:r>
            <a:r>
              <a:rPr lang="es-ES" dirty="0"/>
              <a:t>va a intentar</a:t>
            </a:r>
          </a:p>
          <a:p>
            <a:endParaRPr lang="es-ES" dirty="0"/>
          </a:p>
        </p:txBody>
      </p:sp>
      <p:sp>
        <p:nvSpPr>
          <p:cNvPr id="11" name="Title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r>
              <a:rPr lang="es-ES" sz="1800" dirty="0"/>
              <a:t>Promoción para organizaciones empresariales y de empleadores</a:t>
            </a:r>
          </a:p>
        </p:txBody>
      </p:sp>
      <p:sp>
        <p:nvSpPr>
          <p:cNvPr id="12" name="object 20"/>
          <p:cNvSpPr>
            <a:spLocks noChangeArrowheads="1"/>
          </p:cNvSpPr>
          <p:nvPr/>
        </p:nvSpPr>
        <p:spPr bwMode="auto">
          <a:xfrm>
            <a:off x="8388424" y="6123384"/>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20172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45" y="994172"/>
            <a:ext cx="7886700" cy="591129"/>
          </a:xfrm>
        </p:spPr>
        <p:txBody>
          <a:bodyPr/>
          <a:lstStyle/>
          <a:p>
            <a:r>
              <a:rPr lang="es-ES" dirty="0">
                <a:solidFill>
                  <a:schemeClr val="accent2"/>
                </a:solidFill>
              </a:rPr>
              <a:t>¿Por qué es importante la promoción?</a:t>
            </a:r>
          </a:p>
        </p:txBody>
      </p:sp>
      <p:sp>
        <p:nvSpPr>
          <p:cNvPr id="3" name="Content Placeholder 2"/>
          <p:cNvSpPr>
            <a:spLocks noGrp="1"/>
          </p:cNvSpPr>
          <p:nvPr>
            <p:ph idx="1"/>
          </p:nvPr>
        </p:nvSpPr>
        <p:spPr>
          <a:xfrm>
            <a:off x="592646" y="1480707"/>
            <a:ext cx="7886700" cy="3263504"/>
          </a:xfrm>
        </p:spPr>
        <p:txBody>
          <a:bodyPr/>
          <a:lstStyle/>
          <a:p>
            <a:r>
              <a:rPr lang="es-ES"/>
              <a:t>Motivo principal para afiliarse a la organización:</a:t>
            </a:r>
          </a:p>
          <a:p>
            <a:r>
              <a:rPr lang="es-ES"/>
              <a:t>Círculo virtuoso </a:t>
            </a:r>
          </a:p>
          <a:p>
            <a:pPr marL="2057400" lvl="6" indent="0">
              <a:buNone/>
            </a:pPr>
            <a:endParaRPr lang="es-ES" dirty="0"/>
          </a:p>
          <a:p>
            <a:pPr marL="2057400" lvl="6" indent="0">
              <a:buNone/>
            </a:pPr>
            <a:r>
              <a:rPr lang="en-US"/>
              <a:t>		</a:t>
            </a:r>
            <a:endParaRPr lang="es-ES" sz="1800" dirty="0"/>
          </a:p>
        </p:txBody>
      </p:sp>
      <p:sp>
        <p:nvSpPr>
          <p:cNvPr id="14" name="Title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r>
              <a:rPr lang="es-ES" sz="2000" dirty="0"/>
              <a:t>¿Por qué es importante la promoción?</a:t>
            </a:r>
          </a:p>
        </p:txBody>
      </p:sp>
      <p:sp>
        <p:nvSpPr>
          <p:cNvPr id="16"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pic>
        <p:nvPicPr>
          <p:cNvPr id="5" name="Imagen 4">
            <a:extLst>
              <a:ext uri="{FF2B5EF4-FFF2-40B4-BE49-F238E27FC236}">
                <a16:creationId xmlns:a16="http://schemas.microsoft.com/office/drawing/2014/main" id="{B7A148AF-A55A-4C81-A6E1-1127559069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6246" y="3352410"/>
            <a:ext cx="3619500" cy="2705100"/>
          </a:xfrm>
          <a:prstGeom prst="rect">
            <a:avLst/>
          </a:prstGeom>
        </p:spPr>
      </p:pic>
    </p:spTree>
    <p:extLst>
      <p:ext uri="{BB962C8B-B14F-4D97-AF65-F5344CB8AC3E}">
        <p14:creationId xmlns:p14="http://schemas.microsoft.com/office/powerpoint/2010/main" val="256799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theme/theme1.xml><?xml version="1.0" encoding="utf-8"?>
<a:theme xmlns:a="http://schemas.openxmlformats.org/drawingml/2006/main" name="Theme1">
  <a:themeElements>
    <a:clrScheme name="JPO">
      <a:dk1>
        <a:srgbClr val="C6D9F0"/>
      </a:dk1>
      <a:lt1>
        <a:sysClr val="window" lastClr="FFFFFF"/>
      </a:lt1>
      <a:dk2>
        <a:srgbClr val="FFFFFF"/>
      </a:dk2>
      <a:lt2>
        <a:srgbClr val="EEECE1"/>
      </a:lt2>
      <a:accent1>
        <a:srgbClr val="2D67AD"/>
      </a:accent1>
      <a:accent2>
        <a:srgbClr val="000000"/>
      </a:accent2>
      <a:accent3>
        <a:srgbClr val="8DB3E2"/>
      </a:accent3>
      <a:accent4>
        <a:srgbClr val="C6D9F0"/>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2037</TotalTime>
  <Words>4299</Words>
  <Application>Microsoft Office PowerPoint</Application>
  <PresentationFormat>On-screen Show (4:3)</PresentationFormat>
  <Paragraphs>295</Paragraphs>
  <Slides>47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Candara</vt:lpstr>
      <vt:lpstr>DINNextLTPro-Regular</vt:lpstr>
      <vt:lpstr>Verdana</vt:lpstr>
      <vt:lpstr>Wingdings</vt:lpstr>
      <vt:lpstr>Theme1</vt:lpstr>
      <vt:lpstr>PowerPoint Presentation</vt:lpstr>
      <vt:lpstr>¿Qué son el cabildeo y la promoción?</vt:lpstr>
      <vt:lpstr>¿Qué son el cabildeo y la promoción?</vt:lpstr>
      <vt:lpstr>¿Qué son el cabildeo y la promoción?</vt:lpstr>
      <vt:lpstr>Promoción y cabildeo en el contexto de las organizaciones de empleadores</vt:lpstr>
      <vt:lpstr>promoción y cabildeo en las organizaciones empresariales y de empleadores de América Latina</vt:lpstr>
      <vt:lpstr>Guía para OEE</vt:lpstr>
      <vt:lpstr>¿Qué es la promoción?</vt:lpstr>
      <vt:lpstr>¿Por qué es importante la promoción?</vt:lpstr>
      <vt:lpstr>Es necesario centrarse</vt:lpstr>
      <vt:lpstr>Principios básicos</vt:lpstr>
      <vt:lpstr>Algo que decir: mandato</vt:lpstr>
      <vt:lpstr>Algo que decir: elegir un tema</vt:lpstr>
      <vt:lpstr>Algo que decir: elegir un tema</vt:lpstr>
      <vt:lpstr>Algo que decir: elegir un tema</vt:lpstr>
      <vt:lpstr>Tómese un segundo para leer:</vt:lpstr>
      <vt:lpstr>Lista rápida de comprobación: ¿Cuenta con una agenda empresarial?</vt:lpstr>
      <vt:lpstr>Algunos ejemplos:  Business New Zealand</vt:lpstr>
      <vt:lpstr>PowerPoint Presentation</vt:lpstr>
      <vt:lpstr>Prioridades CBI</vt:lpstr>
      <vt:lpstr>COHEP - Honduras </vt:lpstr>
      <vt:lpstr>Otros ejemplos</vt:lpstr>
      <vt:lpstr>PowerPoint Presentation</vt:lpstr>
      <vt:lpstr>PowerPoint Presentation</vt:lpstr>
      <vt:lpstr>Algo que decir: enfoque reactivo</vt:lpstr>
      <vt:lpstr>Algo que decir: posturas con base empírica</vt:lpstr>
      <vt:lpstr>Algo que decir: datos EPES</vt:lpstr>
      <vt:lpstr>Algo que decir: datos EPES</vt:lpstr>
      <vt:lpstr>Algo que decir: Análisis de rentabilidad</vt:lpstr>
      <vt:lpstr>Algo que decir: Análisis de rentabilidad</vt:lpstr>
      <vt:lpstr>Alguien en cuyo nombre se dice: los miembros</vt:lpstr>
      <vt:lpstr>Alguien en cuyo nombre se dice:  aceptación interna</vt:lpstr>
      <vt:lpstr>Alguien en cuyo nombre se dice:  Marco intervención</vt:lpstr>
      <vt:lpstr>Alguien en cuyo nombre se dice:  Colaboración</vt:lpstr>
      <vt:lpstr>Coaliciones</vt:lpstr>
      <vt:lpstr>Grandes empresas / Empresas de capital extranjero</vt:lpstr>
      <vt:lpstr>Gestionar conflictos de intereses entre miembros</vt:lpstr>
      <vt:lpstr>Gestionar conflictos de intereses entre miembros</vt:lpstr>
      <vt:lpstr>Un lugar donde decirlo: promoción «suave» o «dura»</vt:lpstr>
      <vt:lpstr>Un lugar donde decirlo: debates actuales</vt:lpstr>
      <vt:lpstr>Un lugar donde decirlo: internamente</vt:lpstr>
      <vt:lpstr>Un lugar donde decirlo: medios de comunicación</vt:lpstr>
      <vt:lpstr>Un lugar donde decirlo: cuestión específica</vt:lpstr>
      <vt:lpstr>Un lugar donde decirlo: costos de la promoción</vt:lpstr>
      <vt:lpstr>Un lugar donde decirlo: costos de la promoción</vt:lpstr>
      <vt:lpstr>Conclusión </vt:lpstr>
      <vt:lpstr>PowerPoint Presentation</vt:lpstr>
    </vt:vector>
  </TitlesOfParts>
  <Company>ITC of the 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Pierini</dc:creator>
  <cp:lastModifiedBy>Anders Meyer</cp:lastModifiedBy>
  <cp:revision>209</cp:revision>
  <dcterms:created xsi:type="dcterms:W3CDTF">2014-08-07T13:00:49Z</dcterms:created>
  <dcterms:modified xsi:type="dcterms:W3CDTF">2018-10-25T14:05:15Z</dcterms:modified>
</cp:coreProperties>
</file>