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6"/>
  </p:notesMasterIdLst>
  <p:handoutMasterIdLst>
    <p:handoutMasterId r:id="rId27"/>
  </p:handoutMasterIdLst>
  <p:sldIdLst>
    <p:sldId id="276" r:id="rId2"/>
    <p:sldId id="320" r:id="rId3"/>
    <p:sldId id="321" r:id="rId4"/>
    <p:sldId id="322" r:id="rId5"/>
    <p:sldId id="323" r:id="rId6"/>
    <p:sldId id="324" r:id="rId7"/>
    <p:sldId id="325" r:id="rId8"/>
    <p:sldId id="330" r:id="rId9"/>
    <p:sldId id="331" r:id="rId10"/>
    <p:sldId id="332" r:id="rId11"/>
    <p:sldId id="333" r:id="rId12"/>
    <p:sldId id="334" r:id="rId13"/>
    <p:sldId id="335" r:id="rId14"/>
    <p:sldId id="336" r:id="rId15"/>
    <p:sldId id="344" r:id="rId16"/>
    <p:sldId id="345" r:id="rId17"/>
    <p:sldId id="346" r:id="rId18"/>
    <p:sldId id="347" r:id="rId19"/>
    <p:sldId id="348" r:id="rId20"/>
    <p:sldId id="349" r:id="rId21"/>
    <p:sldId id="350" r:id="rId22"/>
    <p:sldId id="351" r:id="rId23"/>
    <p:sldId id="298" r:id="rId24"/>
    <p:sldId id="280" r:id="rId25"/>
  </p:sldIdLst>
  <p:sldSz cx="9144000" cy="6858000" type="screen4x3"/>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57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26" autoAdjust="0"/>
    <p:restoredTop sz="88689" autoAdjust="0"/>
  </p:normalViewPr>
  <p:slideViewPr>
    <p:cSldViewPr>
      <p:cViewPr varScale="1">
        <p:scale>
          <a:sx n="98" d="100"/>
          <a:sy n="98" d="100"/>
        </p:scale>
        <p:origin x="2076"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3" d="100"/>
          <a:sy n="53" d="100"/>
        </p:scale>
        <p:origin x="-283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cs-CZ"/>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r>
              <a:rPr lang="cs-CZ" smtClean="0"/>
              <a:t>24.09.2018</a:t>
            </a:r>
            <a:endParaRPr lang="cs-CZ"/>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cs-CZ"/>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9BE9F1BB-7937-4EAC-9BEF-79D905C1AD2A}" type="slidenum">
              <a:rPr lang="cs-CZ" smtClean="0"/>
              <a:t>‹#›</a:t>
            </a:fld>
            <a:endParaRPr lang="cs-CZ"/>
          </a:p>
        </p:txBody>
      </p:sp>
    </p:spTree>
    <p:extLst>
      <p:ext uri="{BB962C8B-B14F-4D97-AF65-F5344CB8AC3E}">
        <p14:creationId xmlns:p14="http://schemas.microsoft.com/office/powerpoint/2010/main" val="2226626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r>
              <a:rPr lang="en-GB" smtClean="0"/>
              <a:t>24/09/2018</a:t>
            </a:r>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rtl="0"/>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491BB93F-D445-47D8-A284-AD967FE4B214}" type="slidenum">
              <a:rPr lang="en-GB" smtClean="0"/>
              <a:t>‹#›</a:t>
            </a:fld>
            <a:endParaRPr lang="en-GB" dirty="0"/>
          </a:p>
        </p:txBody>
      </p:sp>
    </p:spTree>
    <p:extLst>
      <p:ext uri="{BB962C8B-B14F-4D97-AF65-F5344CB8AC3E}">
        <p14:creationId xmlns:p14="http://schemas.microsoft.com/office/powerpoint/2010/main" val="787941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10"/>
          </p:nvPr>
        </p:nvSpPr>
        <p:spPr/>
        <p:txBody>
          <a:bodyPr rtlCol="0"/>
          <a:lstStyle/>
          <a:p>
            <a:pPr rtl="0"/>
            <a:fld id="{491BB93F-D445-47D8-A284-AD967FE4B214}" type="slidenum">
              <a:rPr lang="en-GB" smtClean="0"/>
              <a:t>1</a:t>
            </a:fld>
            <a:endParaRPr lang="en-GB" dirty="0"/>
          </a:p>
        </p:txBody>
      </p:sp>
    </p:spTree>
    <p:extLst>
      <p:ext uri="{BB962C8B-B14F-4D97-AF65-F5344CB8AC3E}">
        <p14:creationId xmlns:p14="http://schemas.microsoft.com/office/powerpoint/2010/main" val="3133950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a:solidFill>
                  <a:schemeClr val="tx1"/>
                </a:solidFill>
                <a:latin typeface="Arial" pitchFamily="34" charset="0"/>
                <a:cs typeface="Arial" pitchFamily="34" charset="0"/>
              </a:defRPr>
            </a:lvl9pPr>
          </a:lstStyle>
          <a:p>
            <a:pPr rtl="0" eaLnBrk="1" hangingPunct="1"/>
            <a:fld id="{707551B9-248B-457C-B588-B3905E1DEE9B}" type="slidenum">
              <a:rPr lang="en-GB" altLang="en-US" smtClean="0"/>
              <a:pPr eaLnBrk="1" hangingPunct="1"/>
              <a:t>14</a:t>
            </a:fld>
            <a:endParaRPr lang="en-GB" alt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eaLnBrk="1" hangingPunct="1"/>
            <a:endParaRPr lang="fr-FR" altLang="en-US" dirty="0" smtClean="0">
              <a:latin typeface="Arial" pitchFamily="34" charset="0"/>
              <a:cs typeface="Arial" pitchFamily="34" charset="0"/>
            </a:endParaRPr>
          </a:p>
        </p:txBody>
      </p:sp>
    </p:spTree>
    <p:extLst>
      <p:ext uri="{BB962C8B-B14F-4D97-AF65-F5344CB8AC3E}">
        <p14:creationId xmlns:p14="http://schemas.microsoft.com/office/powerpoint/2010/main" val="1812609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rtlCol="0"/>
          <a:lstStyle>
            <a:lvl1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rtl="0" eaLnBrk="1" hangingPunct="1">
              <a:spcBef>
                <a:spcPct val="0"/>
              </a:spcBef>
            </a:pPr>
            <a:fld id="{28ECF002-BBCB-4B3C-A613-8C713B028207}" type="slidenum">
              <a:rPr lang="en-US" altLang="en-US">
                <a:latin typeface="Calibri" panose="020F0502020204030204" pitchFamily="34" charset="0"/>
              </a:rPr>
              <a:pPr eaLnBrk="1" hangingPunct="1">
                <a:spcBef>
                  <a:spcPct val="0"/>
                </a:spcBef>
              </a:pPr>
              <a:t>16</a:t>
            </a:fld>
            <a:endParaRPr lang="en-US" altLang="en-US">
              <a:latin typeface="Calibri" panose="020F0502020204030204" pitchFamily="34" charset="0"/>
            </a:endParaRPr>
          </a:p>
        </p:txBody>
      </p:sp>
      <p:sp>
        <p:nvSpPr>
          <p:cNvPr id="72707"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8"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rtlCol="0" anchor="ctr"/>
          <a:lstStyle/>
          <a:p>
            <a:pPr rtl="0"/>
            <a:endParaRPr lang="en-US" altLang="en-US" smtClean="0"/>
          </a:p>
        </p:txBody>
      </p:sp>
    </p:spTree>
    <p:extLst>
      <p:ext uri="{BB962C8B-B14F-4D97-AF65-F5344CB8AC3E}">
        <p14:creationId xmlns:p14="http://schemas.microsoft.com/office/powerpoint/2010/main" val="1954046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rtlCol="0"/>
          <a:lstStyle>
            <a:lvl1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rtl="0" eaLnBrk="1" hangingPunct="1">
              <a:spcBef>
                <a:spcPct val="0"/>
              </a:spcBef>
            </a:pPr>
            <a:fld id="{7A520B20-755C-4492-8DFA-BD37207D3B5C}" type="slidenum">
              <a:rPr lang="en-US" altLang="en-US">
                <a:latin typeface="Calibri" panose="020F0502020204030204" pitchFamily="34" charset="0"/>
              </a:rPr>
              <a:pPr eaLnBrk="1" hangingPunct="1">
                <a:spcBef>
                  <a:spcPct val="0"/>
                </a:spcBef>
              </a:pPr>
              <a:t>17</a:t>
            </a:fld>
            <a:endParaRPr lang="en-US" altLang="en-US">
              <a:latin typeface="Calibri" panose="020F0502020204030204" pitchFamily="34" charset="0"/>
            </a:endParaRPr>
          </a:p>
        </p:txBody>
      </p:sp>
      <p:sp>
        <p:nvSpPr>
          <p:cNvPr id="73731"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2"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rtlCol="0" anchor="ctr"/>
          <a:lstStyle/>
          <a:p>
            <a:pPr rtl="0"/>
            <a:endParaRPr lang="en-US" altLang="en-US" smtClean="0"/>
          </a:p>
        </p:txBody>
      </p:sp>
    </p:spTree>
    <p:extLst>
      <p:ext uri="{BB962C8B-B14F-4D97-AF65-F5344CB8AC3E}">
        <p14:creationId xmlns:p14="http://schemas.microsoft.com/office/powerpoint/2010/main" val="3369073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rtlCol="0"/>
          <a:lstStyle>
            <a:lvl1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rtl="0" eaLnBrk="1" hangingPunct="1">
              <a:spcBef>
                <a:spcPct val="0"/>
              </a:spcBef>
            </a:pPr>
            <a:fld id="{7C67F372-2A91-4B3D-B7FC-F6822BBBE47E}" type="slidenum">
              <a:rPr lang="en-US" altLang="en-US">
                <a:latin typeface="Calibri" panose="020F0502020204030204" pitchFamily="34" charset="0"/>
              </a:rPr>
              <a:pPr eaLnBrk="1" hangingPunct="1">
                <a:spcBef>
                  <a:spcPct val="0"/>
                </a:spcBef>
              </a:pPr>
              <a:t>18</a:t>
            </a:fld>
            <a:endParaRPr lang="en-US" altLang="en-US">
              <a:latin typeface="Calibri" panose="020F0502020204030204" pitchFamily="34" charset="0"/>
            </a:endParaRPr>
          </a:p>
        </p:txBody>
      </p:sp>
      <p:sp>
        <p:nvSpPr>
          <p:cNvPr id="74755"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6"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rtlCol="0" anchor="ctr"/>
          <a:lstStyle/>
          <a:p>
            <a:pPr rtl="0"/>
            <a:endParaRPr lang="en-US" altLang="en-US" smtClean="0"/>
          </a:p>
        </p:txBody>
      </p:sp>
    </p:spTree>
    <p:extLst>
      <p:ext uri="{BB962C8B-B14F-4D97-AF65-F5344CB8AC3E}">
        <p14:creationId xmlns:p14="http://schemas.microsoft.com/office/powerpoint/2010/main" val="495262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10"/>
          </p:nvPr>
        </p:nvSpPr>
        <p:spPr/>
        <p:txBody>
          <a:bodyPr rtlCol="0"/>
          <a:lstStyle/>
          <a:p>
            <a:pPr rtl="0"/>
            <a:fld id="{AA119B97-6DFE-4A21-B6A2-7F5145A61F3D}" type="slidenum">
              <a:rPr lang="en-GB" smtClean="0"/>
              <a:t>22</a:t>
            </a:fld>
            <a:endParaRPr lang="en-GB"/>
          </a:p>
        </p:txBody>
      </p:sp>
    </p:spTree>
    <p:extLst>
      <p:ext uri="{BB962C8B-B14F-4D97-AF65-F5344CB8AC3E}">
        <p14:creationId xmlns:p14="http://schemas.microsoft.com/office/powerpoint/2010/main" val="3481708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rtlCol="0"/>
          <a:lstStyle>
            <a:lvl1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rtl="0" eaLnBrk="1" hangingPunct="1">
              <a:spcBef>
                <a:spcPct val="0"/>
              </a:spcBef>
            </a:pPr>
            <a:fld id="{349A3E63-88D6-4726-936A-D6B2E4398360}" type="slidenum">
              <a:rPr lang="en-US" altLang="en-US">
                <a:latin typeface="Calibri" panose="020F0502020204030204" pitchFamily="34" charset="0"/>
              </a:rPr>
              <a:pPr eaLnBrk="1" hangingPunct="1">
                <a:spcBef>
                  <a:spcPct val="0"/>
                </a:spcBef>
              </a:pPr>
              <a:t>2</a:t>
            </a:fld>
            <a:endParaRPr lang="en-US" altLang="en-US">
              <a:latin typeface="Calibri" panose="020F0502020204030204" pitchFamily="34" charset="0"/>
            </a:endParaRPr>
          </a:p>
        </p:txBody>
      </p:sp>
      <p:sp>
        <p:nvSpPr>
          <p:cNvPr id="79875"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6"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rtlCol="0" anchor="ctr"/>
          <a:lstStyle/>
          <a:p>
            <a:pPr rtl="0"/>
            <a:endParaRPr lang="en-US" altLang="en-US" smtClean="0"/>
          </a:p>
        </p:txBody>
      </p:sp>
    </p:spTree>
    <p:extLst>
      <p:ext uri="{BB962C8B-B14F-4D97-AF65-F5344CB8AC3E}">
        <p14:creationId xmlns:p14="http://schemas.microsoft.com/office/powerpoint/2010/main" val="1194052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r>
              <a:rPr lang="fr"/>
              <a:t>Source: Persuasive communication. Making the voice of business heard, ITCILO</a:t>
            </a:r>
            <a:endParaRPr lang="en-US" dirty="0" smtClean="0"/>
          </a:p>
          <a:p>
            <a:pPr rtl="0"/>
            <a:endParaRPr lang="en-GB" dirty="0"/>
          </a:p>
        </p:txBody>
      </p:sp>
      <p:sp>
        <p:nvSpPr>
          <p:cNvPr id="4" name="Slide Number Placeholder 3"/>
          <p:cNvSpPr>
            <a:spLocks noGrp="1"/>
          </p:cNvSpPr>
          <p:nvPr>
            <p:ph type="sldNum" sz="quarter" idx="10"/>
          </p:nvPr>
        </p:nvSpPr>
        <p:spPr/>
        <p:txBody>
          <a:bodyPr rtlCol="0"/>
          <a:lstStyle/>
          <a:p>
            <a:pPr rtl="0"/>
            <a:fld id="{AA119B97-6DFE-4A21-B6A2-7F5145A61F3D}" type="slidenum">
              <a:rPr lang="en-GB" smtClean="0"/>
              <a:t>3</a:t>
            </a:fld>
            <a:endParaRPr lang="en-GB"/>
          </a:p>
        </p:txBody>
      </p:sp>
    </p:spTree>
    <p:extLst>
      <p:ext uri="{BB962C8B-B14F-4D97-AF65-F5344CB8AC3E}">
        <p14:creationId xmlns:p14="http://schemas.microsoft.com/office/powerpoint/2010/main" val="2921148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rtlCol="0"/>
          <a:lstStyle>
            <a:lvl1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rtl="0" eaLnBrk="1" hangingPunct="1">
              <a:spcBef>
                <a:spcPct val="0"/>
              </a:spcBef>
            </a:pPr>
            <a:fld id="{A9D87E9A-E4F6-4184-AEE0-1A00EF4DCD53}" type="slidenum">
              <a:rPr lang="en-US" altLang="en-US">
                <a:latin typeface="Calibri" panose="020F0502020204030204" pitchFamily="34" charset="0"/>
              </a:rPr>
              <a:pPr eaLnBrk="1" hangingPunct="1">
                <a:spcBef>
                  <a:spcPct val="0"/>
                </a:spcBef>
              </a:pPr>
              <a:t>4</a:t>
            </a:fld>
            <a:endParaRPr lang="en-US" altLang="en-US">
              <a:latin typeface="Calibri" panose="020F0502020204030204" pitchFamily="34" charset="0"/>
            </a:endParaRPr>
          </a:p>
        </p:txBody>
      </p:sp>
      <p:sp>
        <p:nvSpPr>
          <p:cNvPr id="62467" name="Rectangle 1"/>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8"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rtlCol="0" anchor="ctr"/>
          <a:lstStyle/>
          <a:p>
            <a:pPr rtl="0"/>
            <a:endParaRPr lang="en-US" altLang="en-US" smtClean="0"/>
          </a:p>
        </p:txBody>
      </p:sp>
    </p:spTree>
    <p:extLst>
      <p:ext uri="{BB962C8B-B14F-4D97-AF65-F5344CB8AC3E}">
        <p14:creationId xmlns:p14="http://schemas.microsoft.com/office/powerpoint/2010/main" val="2902159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a:solidFill>
                  <a:schemeClr val="tx1"/>
                </a:solidFill>
                <a:latin typeface="Arial" pitchFamily="34" charset="0"/>
                <a:cs typeface="Arial" pitchFamily="34" charset="0"/>
              </a:defRPr>
            </a:lvl9pPr>
          </a:lstStyle>
          <a:p>
            <a:pPr rtl="0" eaLnBrk="1" hangingPunct="1"/>
            <a:fld id="{C53A2B34-96F9-4D29-BF8A-73A654B1E101}" type="slidenum">
              <a:rPr lang="en-GB" altLang="en-US" smtClean="0"/>
              <a:pPr eaLnBrk="1" hangingPunct="1"/>
              <a:t>9</a:t>
            </a:fld>
            <a:endParaRPr lang="en-GB" alt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eaLnBrk="1" hangingPunct="1"/>
            <a:endParaRPr lang="fr-FR" altLang="en-US" smtClean="0">
              <a:latin typeface="Arial" pitchFamily="34" charset="0"/>
              <a:cs typeface="Arial" pitchFamily="34" charset="0"/>
            </a:endParaRPr>
          </a:p>
        </p:txBody>
      </p:sp>
    </p:spTree>
    <p:extLst>
      <p:ext uri="{BB962C8B-B14F-4D97-AF65-F5344CB8AC3E}">
        <p14:creationId xmlns:p14="http://schemas.microsoft.com/office/powerpoint/2010/main" val="4256278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a:solidFill>
                  <a:schemeClr val="tx1"/>
                </a:solidFill>
                <a:latin typeface="Arial" pitchFamily="34" charset="0"/>
                <a:cs typeface="Arial" pitchFamily="34" charset="0"/>
              </a:defRPr>
            </a:lvl9pPr>
          </a:lstStyle>
          <a:p>
            <a:pPr rtl="0" eaLnBrk="1" hangingPunct="1"/>
            <a:fld id="{7C47E6AA-BD09-4941-9237-13E609B01FF3}" type="slidenum">
              <a:rPr lang="en-GB" altLang="en-US" smtClean="0"/>
              <a:pPr eaLnBrk="1" hangingPunct="1"/>
              <a:t>10</a:t>
            </a:fld>
            <a:endParaRPr lang="en-GB" alt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eaLnBrk="1" hangingPunct="1"/>
            <a:endParaRPr lang="fr-FR" altLang="en-US" smtClean="0">
              <a:latin typeface="Arial" pitchFamily="34" charset="0"/>
              <a:cs typeface="Arial" pitchFamily="34" charset="0"/>
            </a:endParaRPr>
          </a:p>
        </p:txBody>
      </p:sp>
    </p:spTree>
    <p:extLst>
      <p:ext uri="{BB962C8B-B14F-4D97-AF65-F5344CB8AC3E}">
        <p14:creationId xmlns:p14="http://schemas.microsoft.com/office/powerpoint/2010/main" val="2018362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10"/>
          </p:nvPr>
        </p:nvSpPr>
        <p:spPr/>
        <p:txBody>
          <a:bodyPr rtlCol="0"/>
          <a:lstStyle/>
          <a:p>
            <a:pPr rtl="0">
              <a:defRPr/>
            </a:pPr>
            <a:fld id="{A9DB7CBE-12DA-4A2C-940F-71E4C44D3940}" type="slidenum">
              <a:rPr lang="en-GB" smtClean="0"/>
              <a:pPr>
                <a:defRPr/>
              </a:pPr>
              <a:t>11</a:t>
            </a:fld>
            <a:endParaRPr lang="en-GB"/>
          </a:p>
        </p:txBody>
      </p:sp>
    </p:spTree>
    <p:extLst>
      <p:ext uri="{BB962C8B-B14F-4D97-AF65-F5344CB8AC3E}">
        <p14:creationId xmlns:p14="http://schemas.microsoft.com/office/powerpoint/2010/main" val="1472378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10"/>
          </p:nvPr>
        </p:nvSpPr>
        <p:spPr/>
        <p:txBody>
          <a:bodyPr rtlCol="0"/>
          <a:lstStyle/>
          <a:p>
            <a:pPr rtl="0">
              <a:defRPr/>
            </a:pPr>
            <a:fld id="{A9DB7CBE-12DA-4A2C-940F-71E4C44D3940}" type="slidenum">
              <a:rPr lang="en-GB" smtClean="0"/>
              <a:pPr>
                <a:defRPr/>
              </a:pPr>
              <a:t>12</a:t>
            </a:fld>
            <a:endParaRPr lang="en-GB"/>
          </a:p>
        </p:txBody>
      </p:sp>
    </p:spTree>
    <p:extLst>
      <p:ext uri="{BB962C8B-B14F-4D97-AF65-F5344CB8AC3E}">
        <p14:creationId xmlns:p14="http://schemas.microsoft.com/office/powerpoint/2010/main" val="3214946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a:solidFill>
                  <a:schemeClr val="tx1"/>
                </a:solidFill>
                <a:latin typeface="Arial" pitchFamily="34" charset="0"/>
                <a:cs typeface="Arial" pitchFamily="34" charset="0"/>
              </a:defRPr>
            </a:lvl9pPr>
          </a:lstStyle>
          <a:p>
            <a:pPr rtl="0" eaLnBrk="1" hangingPunct="1"/>
            <a:fld id="{C9B51BA4-2DA0-47EA-85FF-F0D7EEDAA9F3}" type="slidenum">
              <a:rPr lang="en-GB" altLang="en-US" smtClean="0"/>
              <a:pPr eaLnBrk="1" hangingPunct="1"/>
              <a:t>13</a:t>
            </a:fld>
            <a:endParaRPr lang="en-GB" alt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eaLnBrk="1" hangingPunct="1"/>
            <a:endParaRPr lang="fr-FR" altLang="en-US" smtClean="0">
              <a:latin typeface="Arial" pitchFamily="34" charset="0"/>
              <a:cs typeface="Arial" pitchFamily="34" charset="0"/>
            </a:endParaRPr>
          </a:p>
        </p:txBody>
      </p:sp>
    </p:spTree>
    <p:extLst>
      <p:ext uri="{BB962C8B-B14F-4D97-AF65-F5344CB8AC3E}">
        <p14:creationId xmlns:p14="http://schemas.microsoft.com/office/powerpoint/2010/main" val="13738777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3" name="Picture 5"/>
          <p:cNvPicPr>
            <a:picLocks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22312"/>
            <a:ext cx="9144000" cy="6880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94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pPr rtl="0"/>
            <a:r>
              <a:rPr lang="fr"/>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
              <a:t>Click to edit Master text styles</a:t>
            </a:r>
          </a:p>
        </p:txBody>
      </p:sp>
      <p:sp>
        <p:nvSpPr>
          <p:cNvPr id="5" name="Date Placeholder 4"/>
          <p:cNvSpPr>
            <a:spLocks noGrp="1"/>
          </p:cNvSpPr>
          <p:nvPr>
            <p:ph type="dt" sz="half" idx="10"/>
          </p:nvPr>
        </p:nvSpPr>
        <p:spPr/>
        <p:txBody>
          <a:bodyPr rtlCol="0"/>
          <a:lstStyle/>
          <a:p>
            <a:pPr rtl="0"/>
            <a:r>
              <a:rPr lang="fr"/>
              <a:t>www.itcilo.org</a:t>
            </a:r>
            <a:endParaRPr lang="en-GB" dirty="0" smtClean="0"/>
          </a:p>
        </p:txBody>
      </p:sp>
      <p:sp>
        <p:nvSpPr>
          <p:cNvPr id="6" name="Footer Placeholder 5"/>
          <p:cNvSpPr>
            <a:spLocks noGrp="1"/>
          </p:cNvSpPr>
          <p:nvPr>
            <p:ph type="ftr" sz="quarter" idx="11"/>
          </p:nvPr>
        </p:nvSpPr>
        <p:spPr/>
        <p:txBody>
          <a:bodyPr rtlCol="0"/>
          <a:lstStyle/>
          <a:p>
            <a:pPr rtl="0"/>
            <a:r>
              <a:rPr lang="fr"/>
              <a:t>International Training Centre</a:t>
            </a:r>
            <a:endParaRPr lang="en-GB" dirty="0"/>
          </a:p>
        </p:txBody>
      </p:sp>
      <p:sp>
        <p:nvSpPr>
          <p:cNvPr id="7" name="Slide Number Placeholder 6"/>
          <p:cNvSpPr>
            <a:spLocks noGrp="1"/>
          </p:cNvSpPr>
          <p:nvPr>
            <p:ph type="sldNum" sz="quarter" idx="12"/>
          </p:nvPr>
        </p:nvSpPr>
        <p:spPr/>
        <p:txBody>
          <a:bodyPr rtlCol="0"/>
          <a:lstStyle/>
          <a:p>
            <a:pPr rtl="0"/>
            <a:fld id="{36A8831E-AEAD-4287-9ADF-D5A5FA1CF4F8}" type="slidenum">
              <a:rPr lang="en-GB" smtClean="0"/>
              <a:pPr/>
              <a:t>‹#›</a:t>
            </a:fld>
            <a:endParaRPr lang="en-GB" dirty="0"/>
          </a:p>
        </p:txBody>
      </p:sp>
    </p:spTree>
    <p:extLst>
      <p:ext uri="{BB962C8B-B14F-4D97-AF65-F5344CB8AC3E}">
        <p14:creationId xmlns:p14="http://schemas.microsoft.com/office/powerpoint/2010/main" val="251595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endParaRPr lang="en-GB"/>
          </a:p>
        </p:txBody>
      </p:sp>
      <p:sp>
        <p:nvSpPr>
          <p:cNvPr id="3" name="Vertical Text Placeholder 2"/>
          <p:cNvSpPr>
            <a:spLocks noGrp="1"/>
          </p:cNvSpPr>
          <p:nvPr>
            <p:ph type="body" orient="vert" idx="1"/>
          </p:nvPr>
        </p:nvSpPr>
        <p:spPr/>
        <p:txBody>
          <a:bodyPr vert="eaVert"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GB"/>
          </a:p>
        </p:txBody>
      </p:sp>
      <p:sp>
        <p:nvSpPr>
          <p:cNvPr id="4" name="Date Placeholder 3"/>
          <p:cNvSpPr>
            <a:spLocks noGrp="1"/>
          </p:cNvSpPr>
          <p:nvPr>
            <p:ph type="dt" sz="half" idx="10"/>
          </p:nvPr>
        </p:nvSpPr>
        <p:spPr/>
        <p:txBody>
          <a:bodyPr rtlCol="0"/>
          <a:lstStyle/>
          <a:p>
            <a:pPr rtl="0"/>
            <a:r>
              <a:rPr lang="fr"/>
              <a:t>www.itcilo.org</a:t>
            </a:r>
            <a:endParaRPr lang="en-GB" dirty="0" smtClean="0"/>
          </a:p>
        </p:txBody>
      </p:sp>
      <p:sp>
        <p:nvSpPr>
          <p:cNvPr id="5" name="Footer Placeholder 4"/>
          <p:cNvSpPr>
            <a:spLocks noGrp="1"/>
          </p:cNvSpPr>
          <p:nvPr>
            <p:ph type="ftr" sz="quarter" idx="11"/>
          </p:nvPr>
        </p:nvSpPr>
        <p:spPr/>
        <p:txBody>
          <a:bodyPr rtlCol="0"/>
          <a:lstStyle/>
          <a:p>
            <a:pPr rtl="0"/>
            <a:r>
              <a:rPr lang="fr"/>
              <a:t>International Training Centre</a:t>
            </a:r>
            <a:endParaRPr lang="en-GB" dirty="0"/>
          </a:p>
        </p:txBody>
      </p:sp>
      <p:sp>
        <p:nvSpPr>
          <p:cNvPr id="6" name="Slide Number Placeholder 5"/>
          <p:cNvSpPr>
            <a:spLocks noGrp="1"/>
          </p:cNvSpPr>
          <p:nvPr>
            <p:ph type="sldNum" sz="quarter" idx="12"/>
          </p:nvPr>
        </p:nvSpPr>
        <p:spPr/>
        <p:txBody>
          <a:bodyPr rtlCol="0"/>
          <a:lstStyle/>
          <a:p>
            <a:pPr rtl="0"/>
            <a:fld id="{36A8831E-AEAD-4287-9ADF-D5A5FA1CF4F8}" type="slidenum">
              <a:rPr lang="en-GB" smtClean="0"/>
              <a:pPr/>
              <a:t>‹#›</a:t>
            </a:fld>
            <a:endParaRPr lang="en-GB" dirty="0"/>
          </a:p>
        </p:txBody>
      </p:sp>
    </p:spTree>
    <p:extLst>
      <p:ext uri="{BB962C8B-B14F-4D97-AF65-F5344CB8AC3E}">
        <p14:creationId xmlns:p14="http://schemas.microsoft.com/office/powerpoint/2010/main" val="11616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rtlCol="0"/>
          <a:lstStyle/>
          <a:p>
            <a:pPr rtl="0"/>
            <a:r>
              <a:rPr lang="fr"/>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GB"/>
          </a:p>
        </p:txBody>
      </p:sp>
      <p:sp>
        <p:nvSpPr>
          <p:cNvPr id="4" name="Date Placeholder 3"/>
          <p:cNvSpPr>
            <a:spLocks noGrp="1"/>
          </p:cNvSpPr>
          <p:nvPr>
            <p:ph type="dt" sz="half" idx="10"/>
          </p:nvPr>
        </p:nvSpPr>
        <p:spPr/>
        <p:txBody>
          <a:bodyPr rtlCol="0"/>
          <a:lstStyle/>
          <a:p>
            <a:pPr rtl="0"/>
            <a:r>
              <a:rPr lang="fr"/>
              <a:t>www.itcilo.org</a:t>
            </a:r>
            <a:endParaRPr lang="en-GB" dirty="0" smtClean="0"/>
          </a:p>
        </p:txBody>
      </p:sp>
      <p:sp>
        <p:nvSpPr>
          <p:cNvPr id="5" name="Footer Placeholder 4"/>
          <p:cNvSpPr>
            <a:spLocks noGrp="1"/>
          </p:cNvSpPr>
          <p:nvPr>
            <p:ph type="ftr" sz="quarter" idx="11"/>
          </p:nvPr>
        </p:nvSpPr>
        <p:spPr/>
        <p:txBody>
          <a:bodyPr rtlCol="0"/>
          <a:lstStyle/>
          <a:p>
            <a:pPr rtl="0"/>
            <a:r>
              <a:rPr lang="fr"/>
              <a:t>International Training Centre</a:t>
            </a:r>
            <a:endParaRPr lang="en-GB" dirty="0"/>
          </a:p>
        </p:txBody>
      </p:sp>
      <p:sp>
        <p:nvSpPr>
          <p:cNvPr id="6" name="Slide Number Placeholder 5"/>
          <p:cNvSpPr>
            <a:spLocks noGrp="1"/>
          </p:cNvSpPr>
          <p:nvPr>
            <p:ph type="sldNum" sz="quarter" idx="12"/>
          </p:nvPr>
        </p:nvSpPr>
        <p:spPr/>
        <p:txBody>
          <a:bodyPr rtlCol="0"/>
          <a:lstStyle/>
          <a:p>
            <a:pPr rtl="0"/>
            <a:fld id="{36A8831E-AEAD-4287-9ADF-D5A5FA1CF4F8}" type="slidenum">
              <a:rPr lang="en-GB" smtClean="0"/>
              <a:pPr/>
              <a:t>‹#›</a:t>
            </a:fld>
            <a:endParaRPr lang="en-GB" dirty="0"/>
          </a:p>
        </p:txBody>
      </p:sp>
    </p:spTree>
    <p:extLst>
      <p:ext uri="{BB962C8B-B14F-4D97-AF65-F5344CB8AC3E}">
        <p14:creationId xmlns:p14="http://schemas.microsoft.com/office/powerpoint/2010/main" val="3759317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5" descr="M:\Centre\000 CORSI flyers e covers binders\Corsi 2014\Employment\A907454\title page slides (2).jpg"/>
          <p:cNvPicPr>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80000" cy="6912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Centre\000 CORSI flyers e covers binders\Corsi 2014\Employment\A907454\loghi\ILO_organization EN-2.eps.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7504" y="6186170"/>
            <a:ext cx="1080120" cy="63006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M:\Centre\000 CORSI flyers e covers binders\Corsi 2014\Employment\A907454\loghi\ETF.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31640" y="6172772"/>
            <a:ext cx="1441581" cy="62031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Centre\000 CORSI flyers e covers binders\Corsi 2014\Employment\A907454\loghi\Japan ministry.jp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940927" y="6348333"/>
            <a:ext cx="1512168" cy="44475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Centre\000 CORSI flyers e covers binders\Corsi 2014\Employment\A907454\loghi\cedefop.jp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941501" y="6192957"/>
            <a:ext cx="1554497" cy="632903"/>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L:\simboli\Loghi ITCILO\Logo english.jp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812360" y="6215886"/>
            <a:ext cx="1274474" cy="57757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L:\simboli\Cooperazione italiana\Loghi cooperazione jpg e psd\logo h5.jp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788024" y="6165304"/>
            <a:ext cx="1042684" cy="628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94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sz="3200">
                <a:solidFill>
                  <a:schemeClr val="bg1"/>
                </a:solidFill>
              </a:defRPr>
            </a:lvl1pPr>
          </a:lstStyle>
          <a:p>
            <a:pPr rtl="0"/>
            <a:r>
              <a:rPr lang="fr"/>
              <a:t>Click to edit Master title style</a:t>
            </a:r>
            <a:endParaRPr lang="en-GB" dirty="0"/>
          </a:p>
        </p:txBody>
      </p:sp>
      <p:sp>
        <p:nvSpPr>
          <p:cNvPr id="3" name="Content Placeholder 2"/>
          <p:cNvSpPr>
            <a:spLocks noGrp="1"/>
          </p:cNvSpPr>
          <p:nvPr>
            <p:ph sz="half" idx="1"/>
          </p:nvPr>
        </p:nvSpPr>
        <p:spPr>
          <a:xfrm>
            <a:off x="457200" y="1600200"/>
            <a:ext cx="8401080" cy="4525963"/>
          </a:xfrm>
        </p:spPr>
        <p:txBody>
          <a:bodyPr rtlCol="0"/>
          <a:lstStyle>
            <a:lvl1pPr>
              <a:defRPr sz="2800">
                <a:solidFill>
                  <a:schemeClr val="accent2"/>
                </a:solidFill>
              </a:defRPr>
            </a:lvl1pPr>
            <a:lvl2pPr>
              <a:defRPr sz="2400">
                <a:solidFill>
                  <a:schemeClr val="accent2"/>
                </a:solidFill>
              </a:defRPr>
            </a:lvl2pPr>
            <a:lvl3pPr>
              <a:defRPr sz="2000">
                <a:solidFill>
                  <a:schemeClr val="accent2"/>
                </a:solidFill>
              </a:defRPr>
            </a:lvl3pPr>
            <a:lvl4pPr>
              <a:defRPr sz="1800">
                <a:solidFill>
                  <a:schemeClr val="accent2"/>
                </a:solidFill>
              </a:defRPr>
            </a:lvl4pPr>
            <a:lvl5pPr>
              <a:defRPr sz="1800">
                <a:solidFill>
                  <a:schemeClr val="accent2"/>
                </a:solidFill>
              </a:defRPr>
            </a:lvl5pPr>
            <a:lvl6pPr>
              <a:defRPr sz="1800"/>
            </a:lvl6pPr>
            <a:lvl7pPr>
              <a:defRPr sz="1800"/>
            </a:lvl7pPr>
            <a:lvl8pPr>
              <a:defRPr sz="1800"/>
            </a:lvl8pPr>
            <a:lvl9pPr>
              <a:defRPr sz="18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GB"/>
          </a:p>
        </p:txBody>
      </p:sp>
    </p:spTree>
    <p:extLst>
      <p:ext uri="{BB962C8B-B14F-4D97-AF65-F5344CB8AC3E}">
        <p14:creationId xmlns:p14="http://schemas.microsoft.com/office/powerpoint/2010/main" val="530983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8" y="0"/>
            <a:ext cx="9142984" cy="6858000"/>
          </a:xfrm>
          <a:prstGeom prst="rect">
            <a:avLst/>
          </a:prstGeom>
        </p:spPr>
      </p:pic>
    </p:spTree>
    <p:extLst>
      <p:ext uri="{BB962C8B-B14F-4D97-AF65-F5344CB8AC3E}">
        <p14:creationId xmlns:p14="http://schemas.microsoft.com/office/powerpoint/2010/main" val="1314449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47664" y="260648"/>
            <a:ext cx="5976664" cy="504056"/>
          </a:xfrm>
        </p:spPr>
        <p:txBody>
          <a:bodyPr rtlCol="0"/>
          <a:lstStyle>
            <a:lvl1pPr algn="ctr">
              <a:defRPr>
                <a:solidFill>
                  <a:schemeClr val="bg1"/>
                </a:solidFill>
              </a:defRPr>
            </a:lvl1pPr>
          </a:lstStyle>
          <a:p>
            <a:pPr rtl="0"/>
            <a:r>
              <a:rPr lang="fr"/>
              <a:t>Click to edit Master title style</a:t>
            </a:r>
            <a:endParaRPr lang="en-GB" dirty="0"/>
          </a:p>
        </p:txBody>
      </p:sp>
      <p:sp>
        <p:nvSpPr>
          <p:cNvPr id="3" name="Content Placeholder 2"/>
          <p:cNvSpPr>
            <a:spLocks noGrp="1"/>
          </p:cNvSpPr>
          <p:nvPr>
            <p:ph idx="1"/>
          </p:nvPr>
        </p:nvSpPr>
        <p:spPr>
          <a:xfrm>
            <a:off x="457200" y="1268760"/>
            <a:ext cx="8229600" cy="4857403"/>
          </a:xfrm>
        </p:spPr>
        <p:txBody>
          <a:bodyPr rtlCol="0"/>
          <a:lstStyle>
            <a:lvl1pPr>
              <a:buClr>
                <a:schemeClr val="accent1"/>
              </a:buCl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GB" dirty="0"/>
          </a:p>
        </p:txBody>
      </p:sp>
    </p:spTree>
    <p:extLst>
      <p:ext uri="{BB962C8B-B14F-4D97-AF65-F5344CB8AC3E}">
        <p14:creationId xmlns:p14="http://schemas.microsoft.com/office/powerpoint/2010/main" val="1241566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pPr rtl="0"/>
            <a:r>
              <a:rPr lang="fr"/>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
              <a:t>Click to edit Master text styles</a:t>
            </a:r>
          </a:p>
        </p:txBody>
      </p:sp>
    </p:spTree>
    <p:extLst>
      <p:ext uri="{BB962C8B-B14F-4D97-AF65-F5344CB8AC3E}">
        <p14:creationId xmlns:p14="http://schemas.microsoft.com/office/powerpoint/2010/main" val="785034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63688" y="404664"/>
            <a:ext cx="5616624" cy="936104"/>
          </a:xfrm>
        </p:spPr>
        <p:txBody>
          <a:bodyPr rtlCol="0"/>
          <a:lstStyle>
            <a:lvl1pPr>
              <a:defRPr>
                <a:solidFill>
                  <a:schemeClr val="tx1">
                    <a:lumMod val="50000"/>
                  </a:schemeClr>
                </a:solidFill>
              </a:defRPr>
            </a:lvl1pPr>
          </a:lstStyle>
          <a:p>
            <a:pPr rtl="0"/>
            <a:r>
              <a:rPr lang="fr"/>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rtlCol="0"/>
          <a:lstStyle>
            <a:lvl1pPr>
              <a:defRPr sz="2800">
                <a:solidFill>
                  <a:schemeClr val="accent2"/>
                </a:solidFill>
              </a:defRPr>
            </a:lvl1pPr>
            <a:lvl2pPr>
              <a:defRPr sz="2400">
                <a:solidFill>
                  <a:schemeClr val="accent2"/>
                </a:solidFill>
              </a:defRPr>
            </a:lvl2pPr>
            <a:lvl3pPr>
              <a:defRPr sz="2000">
                <a:solidFill>
                  <a:schemeClr val="accent2"/>
                </a:solidFill>
              </a:defRPr>
            </a:lvl3pPr>
            <a:lvl4pPr>
              <a:defRPr sz="1800">
                <a:solidFill>
                  <a:schemeClr val="accent2"/>
                </a:solidFill>
              </a:defRPr>
            </a:lvl4pPr>
            <a:lvl5pPr>
              <a:defRPr sz="1800">
                <a:solidFill>
                  <a:schemeClr val="accent2"/>
                </a:solidFill>
              </a:defRPr>
            </a:lvl5pPr>
            <a:lvl6pPr>
              <a:defRPr sz="1800"/>
            </a:lvl6pPr>
            <a:lvl7pPr>
              <a:defRPr sz="1800"/>
            </a:lvl7pPr>
            <a:lvl8pPr>
              <a:defRPr sz="1800"/>
            </a:lvl8pPr>
            <a:lvl9pPr>
              <a:defRPr sz="18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GB" dirty="0"/>
          </a:p>
        </p:txBody>
      </p:sp>
      <p:sp>
        <p:nvSpPr>
          <p:cNvPr id="4" name="Content Placeholder 3"/>
          <p:cNvSpPr>
            <a:spLocks noGrp="1"/>
          </p:cNvSpPr>
          <p:nvPr>
            <p:ph sz="half" idx="2"/>
          </p:nvPr>
        </p:nvSpPr>
        <p:spPr>
          <a:xfrm>
            <a:off x="4648200" y="1600200"/>
            <a:ext cx="4038600" cy="4525963"/>
          </a:xfrm>
        </p:spPr>
        <p:txBody>
          <a:bodyPr rtlCol="0"/>
          <a:lstStyle>
            <a:lvl1pPr>
              <a:defRPr sz="2800">
                <a:solidFill>
                  <a:schemeClr val="accent2"/>
                </a:solidFill>
              </a:defRPr>
            </a:lvl1pPr>
            <a:lvl2pPr>
              <a:defRPr sz="2400">
                <a:solidFill>
                  <a:schemeClr val="accent2"/>
                </a:solidFill>
              </a:defRPr>
            </a:lvl2pPr>
            <a:lvl3pPr>
              <a:defRPr sz="2000">
                <a:solidFill>
                  <a:schemeClr val="accent2"/>
                </a:solidFill>
              </a:defRPr>
            </a:lvl3pPr>
            <a:lvl4pPr>
              <a:defRPr sz="1800">
                <a:solidFill>
                  <a:schemeClr val="accent2"/>
                </a:solidFill>
              </a:defRPr>
            </a:lvl4pPr>
            <a:lvl5pPr>
              <a:defRPr sz="1800">
                <a:solidFill>
                  <a:schemeClr val="accent2"/>
                </a:solidFill>
              </a:defRPr>
            </a:lvl5pPr>
            <a:lvl6pPr>
              <a:defRPr sz="1800"/>
            </a:lvl6pPr>
            <a:lvl7pPr>
              <a:defRPr sz="1800"/>
            </a:lvl7pPr>
            <a:lvl8pPr>
              <a:defRPr sz="1800"/>
            </a:lvl8pPr>
            <a:lvl9pPr>
              <a:defRPr sz="18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GB" dirty="0"/>
          </a:p>
        </p:txBody>
      </p:sp>
    </p:spTree>
    <p:extLst>
      <p:ext uri="{BB962C8B-B14F-4D97-AF65-F5344CB8AC3E}">
        <p14:creationId xmlns:p14="http://schemas.microsoft.com/office/powerpoint/2010/main" val="331123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63688" y="404664"/>
            <a:ext cx="5616624" cy="936104"/>
          </a:xfrm>
        </p:spPr>
        <p:txBody>
          <a:bodyPr rtlCol="0"/>
          <a:lstStyle>
            <a:lvl1pPr>
              <a:defRPr>
                <a:solidFill>
                  <a:schemeClr val="tx1">
                    <a:lumMod val="50000"/>
                  </a:schemeClr>
                </a:solidFill>
              </a:defRPr>
            </a:lvl1pPr>
          </a:lstStyle>
          <a:p>
            <a:pPr rtl="0"/>
            <a:r>
              <a:rPr lang="fr"/>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solidFill>
                  <a:schemeClr val="accent2"/>
                </a:solidFill>
              </a:defRPr>
            </a:lvl1pPr>
            <a:lvl2pPr>
              <a:defRPr sz="2000">
                <a:solidFill>
                  <a:schemeClr val="accent2"/>
                </a:solidFill>
              </a:defRPr>
            </a:lvl2pPr>
            <a:lvl3pPr>
              <a:defRPr sz="1800">
                <a:solidFill>
                  <a:schemeClr val="accent2"/>
                </a:solidFill>
              </a:defRPr>
            </a:lvl3pPr>
            <a:lvl4pPr>
              <a:defRPr sz="1600">
                <a:solidFill>
                  <a:schemeClr val="accent2"/>
                </a:solidFill>
              </a:defRPr>
            </a:lvl4pPr>
            <a:lvl5pPr>
              <a:defRPr sz="1600">
                <a:solidFill>
                  <a:schemeClr val="accent2"/>
                </a:solidFill>
              </a:defRPr>
            </a:lvl5pPr>
            <a:lvl6pPr>
              <a:defRPr sz="1600"/>
            </a:lvl6pPr>
            <a:lvl7pPr>
              <a:defRPr sz="1600"/>
            </a:lvl7pPr>
            <a:lvl8pPr>
              <a:defRPr sz="1600"/>
            </a:lvl8pPr>
            <a:lvl9pPr>
              <a:defRPr sz="16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GB" dirty="0"/>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solidFill>
                  <a:schemeClr val="accent2"/>
                </a:solidFill>
              </a:defRPr>
            </a:lvl1pPr>
            <a:lvl2pPr>
              <a:defRPr sz="2000">
                <a:solidFill>
                  <a:schemeClr val="accent2"/>
                </a:solidFill>
              </a:defRPr>
            </a:lvl2pPr>
            <a:lvl3pPr>
              <a:defRPr sz="1800">
                <a:solidFill>
                  <a:schemeClr val="accent2"/>
                </a:solidFill>
              </a:defRPr>
            </a:lvl3pPr>
            <a:lvl4pPr>
              <a:defRPr sz="1600"/>
            </a:lvl4pPr>
            <a:lvl5pPr>
              <a:defRPr sz="1600"/>
            </a:lvl5pPr>
            <a:lvl6pPr>
              <a:defRPr sz="1600"/>
            </a:lvl6pPr>
            <a:lvl7pPr>
              <a:defRPr sz="1600"/>
            </a:lvl7pPr>
            <a:lvl8pPr>
              <a:defRPr sz="1600"/>
            </a:lvl8pPr>
            <a:lvl9pPr>
              <a:defRPr sz="16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GB" dirty="0"/>
          </a:p>
        </p:txBody>
      </p:sp>
      <p:sp>
        <p:nvSpPr>
          <p:cNvPr id="7" name="Date Placeholder 6"/>
          <p:cNvSpPr>
            <a:spLocks noGrp="1"/>
          </p:cNvSpPr>
          <p:nvPr>
            <p:ph type="dt" sz="half" idx="10"/>
          </p:nvPr>
        </p:nvSpPr>
        <p:spPr/>
        <p:txBody>
          <a:bodyPr rtlCol="0"/>
          <a:lstStyle/>
          <a:p>
            <a:pPr rtl="0"/>
            <a:r>
              <a:rPr lang="fr"/>
              <a:t>www.itcilo.org</a:t>
            </a:r>
            <a:endParaRPr lang="en-GB" dirty="0" smtClean="0"/>
          </a:p>
        </p:txBody>
      </p:sp>
      <p:sp>
        <p:nvSpPr>
          <p:cNvPr id="8" name="Footer Placeholder 7"/>
          <p:cNvSpPr>
            <a:spLocks noGrp="1"/>
          </p:cNvSpPr>
          <p:nvPr>
            <p:ph type="ftr" sz="quarter" idx="11"/>
          </p:nvPr>
        </p:nvSpPr>
        <p:spPr/>
        <p:txBody>
          <a:bodyPr rtlCol="0"/>
          <a:lstStyle/>
          <a:p>
            <a:pPr rtl="0"/>
            <a:r>
              <a:rPr lang="fr"/>
              <a:t>International Training Centre</a:t>
            </a:r>
            <a:endParaRPr lang="en-GB" dirty="0"/>
          </a:p>
        </p:txBody>
      </p:sp>
      <p:sp>
        <p:nvSpPr>
          <p:cNvPr id="9" name="Slide Number Placeholder 8"/>
          <p:cNvSpPr>
            <a:spLocks noGrp="1"/>
          </p:cNvSpPr>
          <p:nvPr>
            <p:ph type="sldNum" sz="quarter" idx="12"/>
          </p:nvPr>
        </p:nvSpPr>
        <p:spPr/>
        <p:txBody>
          <a:bodyPr rtlCol="0"/>
          <a:lstStyle/>
          <a:p>
            <a:pPr rtl="0"/>
            <a:fld id="{36A8831E-AEAD-4287-9ADF-D5A5FA1CF4F8}" type="slidenum">
              <a:rPr lang="en-GB" smtClean="0"/>
              <a:pPr/>
              <a:t>‹#›</a:t>
            </a:fld>
            <a:endParaRPr lang="en-GB" dirty="0"/>
          </a:p>
        </p:txBody>
      </p:sp>
    </p:spTree>
    <p:extLst>
      <p:ext uri="{BB962C8B-B14F-4D97-AF65-F5344CB8AC3E}">
        <p14:creationId xmlns:p14="http://schemas.microsoft.com/office/powerpoint/2010/main" val="2990263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endParaRPr lang="en-GB"/>
          </a:p>
        </p:txBody>
      </p:sp>
      <p:sp>
        <p:nvSpPr>
          <p:cNvPr id="3" name="Date Placeholder 2"/>
          <p:cNvSpPr>
            <a:spLocks noGrp="1"/>
          </p:cNvSpPr>
          <p:nvPr>
            <p:ph type="dt" sz="half" idx="10"/>
          </p:nvPr>
        </p:nvSpPr>
        <p:spPr/>
        <p:txBody>
          <a:bodyPr rtlCol="0"/>
          <a:lstStyle/>
          <a:p>
            <a:pPr rtl="0"/>
            <a:r>
              <a:rPr lang="fr"/>
              <a:t>www.itcilo.org</a:t>
            </a:r>
            <a:endParaRPr lang="en-GB" dirty="0" smtClean="0"/>
          </a:p>
        </p:txBody>
      </p:sp>
      <p:sp>
        <p:nvSpPr>
          <p:cNvPr id="4" name="Footer Placeholder 3"/>
          <p:cNvSpPr>
            <a:spLocks noGrp="1"/>
          </p:cNvSpPr>
          <p:nvPr>
            <p:ph type="ftr" sz="quarter" idx="11"/>
          </p:nvPr>
        </p:nvSpPr>
        <p:spPr/>
        <p:txBody>
          <a:bodyPr rtlCol="0"/>
          <a:lstStyle/>
          <a:p>
            <a:pPr rtl="0"/>
            <a:r>
              <a:rPr lang="fr"/>
              <a:t>International Training Centre</a:t>
            </a:r>
            <a:endParaRPr lang="en-GB" dirty="0"/>
          </a:p>
        </p:txBody>
      </p:sp>
      <p:sp>
        <p:nvSpPr>
          <p:cNvPr id="5" name="Slide Number Placeholder 4"/>
          <p:cNvSpPr>
            <a:spLocks noGrp="1"/>
          </p:cNvSpPr>
          <p:nvPr>
            <p:ph type="sldNum" sz="quarter" idx="12"/>
          </p:nvPr>
        </p:nvSpPr>
        <p:spPr/>
        <p:txBody>
          <a:bodyPr rtlCol="0"/>
          <a:lstStyle/>
          <a:p>
            <a:pPr rtl="0"/>
            <a:fld id="{36A8831E-AEAD-4287-9ADF-D5A5FA1CF4F8}" type="slidenum">
              <a:rPr lang="en-GB" smtClean="0"/>
              <a:pPr/>
              <a:t>‹#›</a:t>
            </a:fld>
            <a:endParaRPr lang="en-GB" dirty="0"/>
          </a:p>
        </p:txBody>
      </p:sp>
    </p:spTree>
    <p:extLst>
      <p:ext uri="{BB962C8B-B14F-4D97-AF65-F5344CB8AC3E}">
        <p14:creationId xmlns:p14="http://schemas.microsoft.com/office/powerpoint/2010/main" val="2961972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r>
              <a:rPr lang="fr"/>
              <a:t>www.itcilo.org</a:t>
            </a:r>
            <a:endParaRPr lang="en-GB" dirty="0" smtClean="0"/>
          </a:p>
        </p:txBody>
      </p:sp>
      <p:sp>
        <p:nvSpPr>
          <p:cNvPr id="3" name="Footer Placeholder 2"/>
          <p:cNvSpPr>
            <a:spLocks noGrp="1"/>
          </p:cNvSpPr>
          <p:nvPr>
            <p:ph type="ftr" sz="quarter" idx="11"/>
          </p:nvPr>
        </p:nvSpPr>
        <p:spPr/>
        <p:txBody>
          <a:bodyPr rtlCol="0"/>
          <a:lstStyle/>
          <a:p>
            <a:pPr rtl="0"/>
            <a:r>
              <a:rPr lang="fr"/>
              <a:t>International Training Centre</a:t>
            </a:r>
            <a:endParaRPr lang="en-GB" dirty="0"/>
          </a:p>
        </p:txBody>
      </p:sp>
      <p:sp>
        <p:nvSpPr>
          <p:cNvPr id="4" name="Slide Number Placeholder 3"/>
          <p:cNvSpPr>
            <a:spLocks noGrp="1"/>
          </p:cNvSpPr>
          <p:nvPr>
            <p:ph type="sldNum" sz="quarter" idx="12"/>
          </p:nvPr>
        </p:nvSpPr>
        <p:spPr/>
        <p:txBody>
          <a:bodyPr rtlCol="0"/>
          <a:lstStyle/>
          <a:p>
            <a:pPr rtl="0"/>
            <a:fld id="{36A8831E-AEAD-4287-9ADF-D5A5FA1CF4F8}" type="slidenum">
              <a:rPr lang="en-GB" smtClean="0"/>
              <a:pPr/>
              <a:t>‹#›</a:t>
            </a:fld>
            <a:endParaRPr lang="en-GB" dirty="0"/>
          </a:p>
        </p:txBody>
      </p:sp>
    </p:spTree>
    <p:extLst>
      <p:ext uri="{BB962C8B-B14F-4D97-AF65-F5344CB8AC3E}">
        <p14:creationId xmlns:p14="http://schemas.microsoft.com/office/powerpoint/2010/main" val="808647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pPr rtl="0"/>
            <a:r>
              <a:rPr lang="fr"/>
              <a:t>Click to edit Master title style</a:t>
            </a:r>
            <a:endParaRPr lang="en-GB"/>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GB"/>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
              <a:t>Click to edit Master text styles</a:t>
            </a:r>
          </a:p>
        </p:txBody>
      </p:sp>
      <p:sp>
        <p:nvSpPr>
          <p:cNvPr id="5" name="Date Placeholder 4"/>
          <p:cNvSpPr>
            <a:spLocks noGrp="1"/>
          </p:cNvSpPr>
          <p:nvPr>
            <p:ph type="dt" sz="half" idx="10"/>
          </p:nvPr>
        </p:nvSpPr>
        <p:spPr/>
        <p:txBody>
          <a:bodyPr rtlCol="0"/>
          <a:lstStyle/>
          <a:p>
            <a:pPr rtl="0"/>
            <a:r>
              <a:rPr lang="fr"/>
              <a:t>www.itcilo.org</a:t>
            </a:r>
            <a:endParaRPr lang="en-GB" dirty="0" smtClean="0"/>
          </a:p>
        </p:txBody>
      </p:sp>
      <p:sp>
        <p:nvSpPr>
          <p:cNvPr id="6" name="Footer Placeholder 5"/>
          <p:cNvSpPr>
            <a:spLocks noGrp="1"/>
          </p:cNvSpPr>
          <p:nvPr>
            <p:ph type="ftr" sz="quarter" idx="11"/>
          </p:nvPr>
        </p:nvSpPr>
        <p:spPr/>
        <p:txBody>
          <a:bodyPr rtlCol="0"/>
          <a:lstStyle/>
          <a:p>
            <a:pPr rtl="0"/>
            <a:r>
              <a:rPr lang="fr"/>
              <a:t>International Training Centre</a:t>
            </a:r>
            <a:endParaRPr lang="en-GB" dirty="0"/>
          </a:p>
        </p:txBody>
      </p:sp>
      <p:sp>
        <p:nvSpPr>
          <p:cNvPr id="7" name="Slide Number Placeholder 6"/>
          <p:cNvSpPr>
            <a:spLocks noGrp="1"/>
          </p:cNvSpPr>
          <p:nvPr>
            <p:ph type="sldNum" sz="quarter" idx="12"/>
          </p:nvPr>
        </p:nvSpPr>
        <p:spPr/>
        <p:txBody>
          <a:bodyPr rtlCol="0"/>
          <a:lstStyle/>
          <a:p>
            <a:pPr rtl="0"/>
            <a:fld id="{36A8831E-AEAD-4287-9ADF-D5A5FA1CF4F8}" type="slidenum">
              <a:rPr lang="en-GB" smtClean="0"/>
              <a:pPr/>
              <a:t>‹#›</a:t>
            </a:fld>
            <a:endParaRPr lang="en-GB" dirty="0"/>
          </a:p>
        </p:txBody>
      </p:sp>
    </p:spTree>
    <p:extLst>
      <p:ext uri="{BB962C8B-B14F-4D97-AF65-F5344CB8AC3E}">
        <p14:creationId xmlns:p14="http://schemas.microsoft.com/office/powerpoint/2010/main" val="2006584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404664"/>
            <a:ext cx="5616624" cy="936104"/>
          </a:xfrm>
          <a:prstGeom prst="rect">
            <a:avLst/>
          </a:prstGeom>
        </p:spPr>
        <p:txBody>
          <a:bodyPr vert="horz" lIns="91440" tIns="45720" rIns="91440" bIns="45720" rtlCol="0" anchor="ctr">
            <a:noAutofit/>
          </a:bodyPr>
          <a:lstStyle/>
          <a:p>
            <a:pPr rtl="0"/>
            <a:r>
              <a:rPr lang="fr"/>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r>
              <a:rPr lang="fr"/>
              <a:t>www.itcilo.org</a:t>
            </a:r>
            <a:endParaRPr lang="en-GB"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pPr rtl="0"/>
            <a:r>
              <a:rPr lang="fr"/>
              <a:t>International Training Centre</a:t>
            </a: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36A8831E-AEAD-4287-9ADF-D5A5FA1CF4F8}" type="slidenum">
              <a:rPr lang="en-GB" smtClean="0"/>
              <a:pPr/>
              <a:t>‹#›</a:t>
            </a:fld>
            <a:endParaRPr lang="en-GB" dirty="0"/>
          </a:p>
        </p:txBody>
      </p:sp>
      <p:pic>
        <p:nvPicPr>
          <p:cNvPr id="9" name="Picture 5"/>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0" y="-4683"/>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5"/>
          <p:cNvSpPr txBox="1">
            <a:spLocks/>
          </p:cNvSpPr>
          <p:nvPr userDrawn="1"/>
        </p:nvSpPr>
        <p:spPr>
          <a:xfrm>
            <a:off x="8401753" y="6304235"/>
            <a:ext cx="730424" cy="365125"/>
          </a:xfrm>
          <a:prstGeom prst="rect">
            <a:avLst/>
          </a:prstGeom>
        </p:spPr>
        <p:txBody>
          <a:bodyPr rtlCol="0"/>
          <a:lstStyle>
            <a:defPPr>
              <a:defRPr lang="en-US"/>
            </a:defPPr>
            <a:lvl1pPr marL="0" algn="ctr" defTabSz="914400" rtl="0" eaLnBrk="1" latinLnBrk="0" hangingPunct="1">
              <a:defRPr sz="2000" b="1" kern="1200">
                <a:solidFill>
                  <a:schemeClr val="tx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36A8831E-AEAD-4287-9ADF-D5A5FA1CF4F8}" type="slidenum">
              <a:rPr lang="en-GB" smtClean="0">
                <a:solidFill>
                  <a:schemeClr val="accent4">
                    <a:lumMod val="50000"/>
                  </a:schemeClr>
                </a:solidFill>
              </a:rPr>
              <a:pPr/>
              <a:t>‹#›</a:t>
            </a:fld>
            <a:endParaRPr lang="en-GB" dirty="0">
              <a:solidFill>
                <a:schemeClr val="accent4">
                  <a:lumMod val="50000"/>
                </a:schemeClr>
              </a:solidFill>
            </a:endParaRPr>
          </a:p>
        </p:txBody>
      </p:sp>
    </p:spTree>
    <p:extLst>
      <p:ext uri="{BB962C8B-B14F-4D97-AF65-F5344CB8AC3E}">
        <p14:creationId xmlns:p14="http://schemas.microsoft.com/office/powerpoint/2010/main" val="1397841798"/>
      </p:ext>
    </p:extLst>
  </p:cSld>
  <p:clrMap bg1="lt1" tx1="dk1" bg2="lt2" tx2="dk2" accent1="accent1" accent2="accent2" accent3="accent3" accent4="accent4" accent5="accent5" accent6="accent6" hlink="hlink" folHlink="folHlink"/>
  <p:sldLayoutIdLst>
    <p:sldLayoutId id="2147483691" r:id="rId1"/>
    <p:sldLayoutId id="2147483702"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649" r:id="rId13"/>
    <p:sldLayoutId id="2147483653"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jpg"/></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5552304"/>
            <a:ext cx="7956924" cy="830997"/>
          </a:xfrm>
          <a:prstGeom prst="rect">
            <a:avLst/>
          </a:prstGeom>
          <a:noFill/>
        </p:spPr>
        <p:txBody>
          <a:bodyPr wrap="square" rtlCol="0">
            <a:spAutoFit/>
          </a:bodyPr>
          <a:lstStyle/>
          <a:p>
            <a:pPr algn="ctr" rtl="0"/>
            <a:r>
              <a:rPr lang="fr" sz="3600" baseline="30000">
                <a:solidFill>
                  <a:schemeClr val="bg1"/>
                </a:solidFill>
                <a:latin typeface="Arial" panose="020B0604020202020204" pitchFamily="34" charset="0"/>
                <a:cs typeface="Arial" panose="020B0604020202020204" pitchFamily="34" charset="0"/>
              </a:rPr>
              <a:t>Communication </a:t>
            </a:r>
          </a:p>
          <a:p>
            <a:pPr algn="ctr" rtl="0"/>
            <a:r>
              <a:rPr lang="fr" sz="3600" baseline="30000">
                <a:solidFill>
                  <a:schemeClr val="bg1"/>
                </a:solidFill>
                <a:latin typeface="Arial" panose="020B0604020202020204" pitchFamily="34" charset="0"/>
                <a:cs typeface="Arial" panose="020B0604020202020204" pitchFamily="34" charset="0"/>
              </a:rPr>
              <a:t>persuasive</a:t>
            </a:r>
            <a:endParaRPr lang="en-US" sz="3600" baseline="30000" dirty="0">
              <a:solidFill>
                <a:schemeClr val="bg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6503" y="447927"/>
            <a:ext cx="2304293" cy="719329"/>
          </a:xfrm>
          <a:prstGeom prst="rect">
            <a:avLst/>
          </a:prstGeom>
        </p:spPr>
      </p:pic>
      <p:sp>
        <p:nvSpPr>
          <p:cNvPr id="6" name="object 15"/>
          <p:cNvSpPr txBox="1">
            <a:spLocks/>
          </p:cNvSpPr>
          <p:nvPr/>
        </p:nvSpPr>
        <p:spPr>
          <a:xfrm>
            <a:off x="179512" y="312291"/>
            <a:ext cx="6724650" cy="990600"/>
          </a:xfrm>
          <a:prstGeom prst="rect">
            <a:avLst/>
          </a:prstGeom>
        </p:spPr>
        <p:txBody>
          <a:bodyPr rtlCol="0"/>
          <a:lst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a:lstStyle>
          <a:p>
            <a:pPr marL="12700" rtl="0">
              <a:lnSpc>
                <a:spcPts val="4070"/>
              </a:lnSpc>
              <a:spcBef>
                <a:spcPts val="0"/>
              </a:spcBef>
              <a:defRPr/>
            </a:pPr>
            <a:r>
              <a:rPr lang="fr" sz="2400" spc="-220" dirty="0">
                <a:solidFill>
                  <a:srgbClr val="92D050"/>
                </a:solidFill>
              </a:rPr>
              <a:t>Programme</a:t>
            </a:r>
            <a:r>
              <a:rPr sz="2400" dirty="0"/>
              <a:t> des </a:t>
            </a:r>
            <a:r>
              <a:rPr lang="fr" sz="2400" spc="-170" dirty="0">
                <a:solidFill>
                  <a:srgbClr val="92D050"/>
                </a:solidFill>
              </a:rPr>
              <a:t>activités</a:t>
            </a:r>
            <a:r>
              <a:rPr sz="2400" dirty="0"/>
              <a:t> pour les </a:t>
            </a:r>
            <a:r>
              <a:rPr lang="fr" sz="2400" b="0" spc="-80" dirty="0" smtClean="0">
                <a:solidFill>
                  <a:schemeClr val="bg1"/>
                </a:solidFill>
              </a:rPr>
              <a:t>employeurs </a:t>
            </a:r>
            <a:r>
              <a:rPr sz="2400" dirty="0" smtClean="0"/>
              <a:t>Des </a:t>
            </a:r>
            <a:r>
              <a:rPr sz="2400" dirty="0" err="1"/>
              <a:t>organisations</a:t>
            </a:r>
            <a:r>
              <a:rPr sz="2400" dirty="0"/>
              <a:t> </a:t>
            </a:r>
            <a:r>
              <a:rPr sz="2400" dirty="0" err="1"/>
              <a:t>d’employeurs</a:t>
            </a:r>
            <a:r>
              <a:rPr sz="2400" dirty="0"/>
              <a:t> </a:t>
            </a:r>
            <a:r>
              <a:rPr sz="2400" dirty="0" err="1"/>
              <a:t>efficaces</a:t>
            </a:r>
            <a:endParaRPr lang="en-US" sz="1800" spc="-165" dirty="0">
              <a:solidFill>
                <a:schemeClr val="bg1"/>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3728" y="5528397"/>
            <a:ext cx="571500" cy="5715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8184" y="4797152"/>
            <a:ext cx="1847950" cy="1809378"/>
          </a:xfrm>
          <a:prstGeom prst="rect">
            <a:avLst/>
          </a:prstGeom>
        </p:spPr>
      </p:pic>
    </p:spTree>
    <p:extLst>
      <p:ext uri="{BB962C8B-B14F-4D97-AF65-F5344CB8AC3E}">
        <p14:creationId xmlns:p14="http://schemas.microsoft.com/office/powerpoint/2010/main" val="281302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14300" y="981889"/>
            <a:ext cx="7886700" cy="994172"/>
          </a:xfrm>
        </p:spPr>
        <p:txBody>
          <a:bodyPr rtlCol="0"/>
          <a:lstStyle/>
          <a:p>
            <a:pPr rtl="0" eaLnBrk="1" hangingPunct="1"/>
            <a:r>
              <a:rPr lang="fr"/>
              <a:t>Le message</a:t>
            </a:r>
          </a:p>
        </p:txBody>
      </p:sp>
      <p:sp>
        <p:nvSpPr>
          <p:cNvPr id="69635" name="Rectangle 3"/>
          <p:cNvSpPr>
            <a:spLocks noGrp="1" noChangeArrowheads="1"/>
          </p:cNvSpPr>
          <p:nvPr>
            <p:ph type="body" idx="1"/>
          </p:nvPr>
        </p:nvSpPr>
        <p:spPr>
          <a:xfrm>
            <a:off x="1143000" y="1662112"/>
            <a:ext cx="4414838" cy="3633788"/>
          </a:xfrm>
        </p:spPr>
        <p:txBody>
          <a:bodyPr rtlCol="0">
            <a:normAutofit fontScale="55000" lnSpcReduction="20000"/>
          </a:bodyPr>
          <a:lstStyle/>
          <a:p>
            <a:pPr rtl="0" eaLnBrk="1" hangingPunct="1">
              <a:buFont typeface="Wingdings" pitchFamily="2" charset="2"/>
              <a:buNone/>
            </a:pPr>
            <a:endParaRPr lang="en-US" altLang="en-US" dirty="0" smtClean="0"/>
          </a:p>
          <a:p>
            <a:pPr rtl="0" eaLnBrk="1" hangingPunct="1">
              <a:buFont typeface="Wingdings" pitchFamily="2" charset="2"/>
              <a:buNone/>
            </a:pPr>
            <a:r>
              <a:rPr lang="fr"/>
              <a:t>Convaincre = gagner la « bataille » entre les hémisphère droit et gauche du cerveau de votre public</a:t>
            </a:r>
            <a:r>
              <a:rPr lang="en-US" altLang="en-US" dirty="0" smtClean="0"/>
              <a:t/>
            </a:r>
            <a:br>
              <a:rPr lang="en-US" altLang="en-US" dirty="0" smtClean="0"/>
            </a:br>
            <a:r>
              <a:rPr lang="fr"/>
              <a:t>  </a:t>
            </a:r>
          </a:p>
          <a:p>
            <a:pPr marL="571500" lvl="1" indent="-228600" rtl="0">
              <a:buFont typeface="Wingdings" pitchFamily="2" charset="2"/>
              <a:buAutoNum type="arabicPeriod"/>
            </a:pPr>
            <a:r>
              <a:rPr lang="fr"/>
              <a:t>Hémisphère droit: </a:t>
            </a:r>
            <a:r>
              <a:rPr lang="fr" u="sng"/>
              <a:t>désir</a:t>
            </a:r>
            <a:r>
              <a:rPr lang="fr"/>
              <a:t> d’une solution: PROMETTRE</a:t>
            </a:r>
            <a:r>
              <a:rPr lang="en-US" altLang="en-US" dirty="0" smtClean="0"/>
              <a:t/>
            </a:r>
            <a:br>
              <a:rPr lang="en-US" altLang="en-US" dirty="0" smtClean="0"/>
            </a:br>
            <a:r>
              <a:rPr lang="fr"/>
              <a:t> </a:t>
            </a:r>
          </a:p>
          <a:p>
            <a:pPr marL="571500" lvl="1" indent="-228600" rtl="0">
              <a:buFont typeface="Wingdings" pitchFamily="2" charset="2"/>
              <a:buAutoNum type="arabicPeriod"/>
            </a:pPr>
            <a:r>
              <a:rPr lang="fr"/>
              <a:t>Hémisphère gauche: </a:t>
            </a:r>
            <a:r>
              <a:rPr lang="fr" u="sng"/>
              <a:t>peur</a:t>
            </a:r>
            <a:r>
              <a:rPr lang="fr"/>
              <a:t> de la solution: PROUVER </a:t>
            </a:r>
            <a:r>
              <a:rPr lang="en-US" altLang="en-US" dirty="0" smtClean="0"/>
              <a:t/>
            </a:r>
            <a:br>
              <a:rPr lang="en-US" altLang="en-US" dirty="0" smtClean="0"/>
            </a:br>
            <a:endParaRPr lang="en-US" altLang="en-US" dirty="0" smtClean="0"/>
          </a:p>
          <a:p>
            <a:pPr marL="571500" lvl="1" indent="-228600" rtl="0">
              <a:buFont typeface="Wingdings" pitchFamily="2" charset="2"/>
              <a:buAutoNum type="arabicPeriod"/>
            </a:pPr>
            <a:r>
              <a:rPr lang="fr"/>
              <a:t>Hémisphère droit: </a:t>
            </a:r>
            <a:r>
              <a:rPr lang="fr" u="sng"/>
              <a:t>désir</a:t>
            </a:r>
            <a:r>
              <a:rPr lang="fr"/>
              <a:t> d’action: DÉPLACER  </a:t>
            </a:r>
            <a:r>
              <a:rPr lang="en-US" altLang="en-US" dirty="0" smtClean="0"/>
              <a:t/>
            </a:r>
            <a:br>
              <a:rPr lang="en-US" altLang="en-US" dirty="0" smtClean="0"/>
            </a:br>
            <a:endParaRPr lang="en-US" altLang="en-US" dirty="0" smtClean="0"/>
          </a:p>
          <a:p>
            <a:pPr marL="571500" lvl="1" indent="-228600" rtl="0">
              <a:buFont typeface="Wingdings" pitchFamily="2" charset="2"/>
              <a:buAutoNum type="arabicPeriod"/>
            </a:pPr>
            <a:r>
              <a:rPr lang="fr"/>
              <a:t>Hémisphère gauche: </a:t>
            </a:r>
            <a:r>
              <a:rPr lang="fr" u="sng"/>
              <a:t>peur</a:t>
            </a:r>
            <a:r>
              <a:rPr lang="fr"/>
              <a:t> de l’action: RASSURER</a:t>
            </a:r>
          </a:p>
        </p:txBody>
      </p:sp>
      <p:pic>
        <p:nvPicPr>
          <p:cNvPr id="65540" name="Picture 4" descr="FF_70_brain1_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3133" y="1778308"/>
            <a:ext cx="1469231" cy="884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4"/>
          <p:cNvSpPr txBox="1">
            <a:spLocks noChangeArrowheads="1"/>
          </p:cNvSpPr>
          <p:nvPr/>
        </p:nvSpPr>
        <p:spPr bwMode="auto">
          <a:xfrm>
            <a:off x="6843712" y="2962275"/>
            <a:ext cx="132868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a:solidFill>
                  <a:schemeClr val="tx1"/>
                </a:solidFill>
                <a:latin typeface="Arial" pitchFamily="34" charset="0"/>
                <a:cs typeface="Arial" pitchFamily="34" charset="0"/>
              </a:defRPr>
            </a:lvl9pPr>
          </a:lstStyle>
          <a:p>
            <a:pPr rtl="0" eaLnBrk="1" hangingPunct="1"/>
            <a:r>
              <a:rPr lang="fr" sz="1350" b="1" dirty="0">
                <a:solidFill>
                  <a:schemeClr val="accent1"/>
                </a:solidFill>
              </a:rPr>
              <a:t>PROMETTRE</a:t>
            </a:r>
          </a:p>
        </p:txBody>
      </p:sp>
      <p:sp>
        <p:nvSpPr>
          <p:cNvPr id="9" name="Text Box 5"/>
          <p:cNvSpPr txBox="1">
            <a:spLocks noChangeArrowheads="1"/>
          </p:cNvSpPr>
          <p:nvPr/>
        </p:nvSpPr>
        <p:spPr bwMode="auto">
          <a:xfrm>
            <a:off x="5829300" y="4876800"/>
            <a:ext cx="21717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a:solidFill>
                  <a:schemeClr val="tx1"/>
                </a:solidFill>
                <a:latin typeface="Arial" pitchFamily="34" charset="0"/>
                <a:cs typeface="Arial" pitchFamily="34" charset="0"/>
              </a:defRPr>
            </a:lvl9pPr>
          </a:lstStyle>
          <a:p>
            <a:pPr rtl="0" eaLnBrk="1" hangingPunct="1"/>
            <a:r>
              <a:rPr lang="fr" sz="1350" b="1">
                <a:solidFill>
                  <a:schemeClr val="accent1"/>
                </a:solidFill>
              </a:rPr>
              <a:t>RASSURER</a:t>
            </a:r>
          </a:p>
        </p:txBody>
      </p:sp>
      <p:sp>
        <p:nvSpPr>
          <p:cNvPr id="10" name="Text Box 6"/>
          <p:cNvSpPr txBox="1">
            <a:spLocks noChangeArrowheads="1"/>
          </p:cNvSpPr>
          <p:nvPr/>
        </p:nvSpPr>
        <p:spPr bwMode="auto">
          <a:xfrm>
            <a:off x="5919788" y="3571875"/>
            <a:ext cx="12573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a:solidFill>
                  <a:schemeClr val="tx1"/>
                </a:solidFill>
                <a:latin typeface="Arial" pitchFamily="34" charset="0"/>
                <a:cs typeface="Arial" pitchFamily="34" charset="0"/>
              </a:defRPr>
            </a:lvl9pPr>
          </a:lstStyle>
          <a:p>
            <a:pPr rtl="0" eaLnBrk="1" hangingPunct="1"/>
            <a:r>
              <a:rPr lang="fr" sz="1350" b="1">
                <a:solidFill>
                  <a:schemeClr val="accent1"/>
                </a:solidFill>
              </a:rPr>
              <a:t>PROUVER</a:t>
            </a:r>
          </a:p>
        </p:txBody>
      </p:sp>
      <p:sp>
        <p:nvSpPr>
          <p:cNvPr id="11" name="Text Box 7"/>
          <p:cNvSpPr txBox="1">
            <a:spLocks noChangeArrowheads="1"/>
          </p:cNvSpPr>
          <p:nvPr/>
        </p:nvSpPr>
        <p:spPr bwMode="auto">
          <a:xfrm>
            <a:off x="6475447" y="4095750"/>
            <a:ext cx="137791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a:solidFill>
                  <a:schemeClr val="tx1"/>
                </a:solidFill>
                <a:latin typeface="Arial" pitchFamily="34" charset="0"/>
                <a:cs typeface="Arial" pitchFamily="34" charset="0"/>
              </a:defRPr>
            </a:lvl9pPr>
          </a:lstStyle>
          <a:p>
            <a:pPr rtl="0" eaLnBrk="1" hangingPunct="1"/>
            <a:r>
              <a:rPr lang="fr" sz="1350" b="1">
                <a:solidFill>
                  <a:schemeClr val="accent1"/>
                </a:solidFill>
              </a:rPr>
              <a:t>DÉPLACER </a:t>
            </a:r>
          </a:p>
        </p:txBody>
      </p:sp>
      <p:sp>
        <p:nvSpPr>
          <p:cNvPr id="12" name="Line 8"/>
          <p:cNvSpPr>
            <a:spLocks noChangeShapeType="1"/>
          </p:cNvSpPr>
          <p:nvPr/>
        </p:nvSpPr>
        <p:spPr bwMode="auto">
          <a:xfrm flipH="1">
            <a:off x="6548438" y="3276600"/>
            <a:ext cx="885825" cy="342900"/>
          </a:xfrm>
          <a:prstGeom prst="line">
            <a:avLst/>
          </a:prstGeom>
          <a:noFill/>
          <a:ln w="76200">
            <a:solidFill>
              <a:srgbClr val="B90117"/>
            </a:solidFill>
            <a:round/>
            <a:headEnd/>
            <a:tailEnd type="triangle" w="med" len="med"/>
          </a:ln>
          <a:extLst>
            <a:ext uri="{909E8E84-426E-40DD-AFC4-6F175D3DCCD1}">
              <a14:hiddenFill xmlns:a14="http://schemas.microsoft.com/office/drawing/2010/main">
                <a:noFill/>
              </a14:hiddenFill>
            </a:ext>
          </a:extLst>
        </p:spPr>
        <p:txBody>
          <a:bodyPr rtlCol="0"/>
          <a:lstStyle/>
          <a:p>
            <a:pPr rtl="0"/>
            <a:endParaRPr lang="en-GB" sz="1350"/>
          </a:p>
        </p:txBody>
      </p:sp>
      <p:sp>
        <p:nvSpPr>
          <p:cNvPr id="13" name="Line 9"/>
          <p:cNvSpPr>
            <a:spLocks noChangeShapeType="1"/>
          </p:cNvSpPr>
          <p:nvPr/>
        </p:nvSpPr>
        <p:spPr bwMode="auto">
          <a:xfrm flipH="1">
            <a:off x="6275784" y="4436318"/>
            <a:ext cx="923925" cy="400050"/>
          </a:xfrm>
          <a:prstGeom prst="line">
            <a:avLst/>
          </a:prstGeom>
          <a:noFill/>
          <a:ln w="76200">
            <a:solidFill>
              <a:srgbClr val="B90117"/>
            </a:solidFill>
            <a:round/>
            <a:headEnd/>
            <a:tailEnd type="triangle" w="med" len="med"/>
          </a:ln>
          <a:extLst>
            <a:ext uri="{909E8E84-426E-40DD-AFC4-6F175D3DCCD1}">
              <a14:hiddenFill xmlns:a14="http://schemas.microsoft.com/office/drawing/2010/main">
                <a:noFill/>
              </a14:hiddenFill>
            </a:ext>
          </a:extLst>
        </p:spPr>
        <p:txBody>
          <a:bodyPr rtlCol="0"/>
          <a:lstStyle/>
          <a:p>
            <a:pPr rtl="0"/>
            <a:endParaRPr lang="en-GB" sz="1350"/>
          </a:p>
        </p:txBody>
      </p:sp>
      <p:sp>
        <p:nvSpPr>
          <p:cNvPr id="14" name="Line 10"/>
          <p:cNvSpPr>
            <a:spLocks noChangeShapeType="1"/>
          </p:cNvSpPr>
          <p:nvPr/>
        </p:nvSpPr>
        <p:spPr bwMode="auto">
          <a:xfrm>
            <a:off x="6577013" y="3867150"/>
            <a:ext cx="542925" cy="209550"/>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rtlCol="0"/>
          <a:lstStyle/>
          <a:p>
            <a:pPr rtl="0"/>
            <a:endParaRPr lang="en-GB" sz="1350"/>
          </a:p>
        </p:txBody>
      </p:sp>
      <p:sp>
        <p:nvSpPr>
          <p:cNvPr id="16" name="Título 1"/>
          <p:cNvSpPr txBox="1">
            <a:spLocks/>
          </p:cNvSpPr>
          <p:nvPr/>
        </p:nvSpPr>
        <p:spPr>
          <a:xfrm>
            <a:off x="1547664" y="260648"/>
            <a:ext cx="5976664"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bg1"/>
                </a:solidFill>
                <a:latin typeface="Arial" pitchFamily="34" charset="0"/>
                <a:ea typeface="+mj-ea"/>
                <a:cs typeface="Arial" pitchFamily="34" charset="0"/>
              </a:defRPr>
            </a:lvl1pPr>
          </a:lstStyle>
          <a:p>
            <a:pPr rtl="0"/>
            <a:r>
              <a:rPr lang="fr" sz="2000" dirty="0"/>
              <a:t>1. Formulez correctement votre </a:t>
            </a:r>
            <a:r>
              <a:rPr lang="fr" sz="2000" dirty="0" smtClean="0"/>
              <a:t>message</a:t>
            </a:r>
            <a:endParaRPr lang="es-PE" sz="2000" dirty="0"/>
          </a:p>
        </p:txBody>
      </p:sp>
    </p:spTree>
    <p:extLst>
      <p:ext uri="{BB962C8B-B14F-4D97-AF65-F5344CB8AC3E}">
        <p14:creationId xmlns:p14="http://schemas.microsoft.com/office/powerpoint/2010/main" val="105799609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rtlCol="0"/>
          <a:lstStyle/>
          <a:p>
            <a:pPr rtl="0"/>
            <a:r>
              <a:rPr lang="fr"/>
              <a:t>Promettre... prouver</a:t>
            </a:r>
          </a:p>
        </p:txBody>
      </p:sp>
      <p:sp>
        <p:nvSpPr>
          <p:cNvPr id="5" name="Content Placeholder 4"/>
          <p:cNvSpPr>
            <a:spLocks noGrp="1"/>
          </p:cNvSpPr>
          <p:nvPr>
            <p:ph idx="1"/>
          </p:nvPr>
        </p:nvSpPr>
        <p:spPr>
          <a:xfrm>
            <a:off x="457200" y="2492896"/>
            <a:ext cx="8229600" cy="3633267"/>
          </a:xfrm>
        </p:spPr>
        <p:txBody>
          <a:bodyPr rtlCol="0">
            <a:normAutofit/>
          </a:bodyPr>
          <a:lstStyle/>
          <a:p>
            <a:pPr rtl="0">
              <a:buFont typeface="Wingdings" pitchFamily="2" charset="2"/>
              <a:buNone/>
            </a:pPr>
            <a:r>
              <a:rPr lang="fr" sz="1200" i="1"/>
              <a:t>	</a:t>
            </a:r>
          </a:p>
          <a:p>
            <a:pPr rtl="0">
              <a:buFont typeface="Wingdings" pitchFamily="2" charset="2"/>
              <a:buNone/>
            </a:pPr>
            <a:r>
              <a:rPr lang="fr" sz="1200" i="1"/>
              <a:t>	(1) </a:t>
            </a:r>
            <a:r>
              <a:rPr lang="fr" sz="1350" i="1"/>
              <a:t>Notre organisation a plus d’influence aujourd'hui qu’elle n’en avait avant. </a:t>
            </a:r>
            <a:r>
              <a:rPr lang="en-US" altLang="en-US" sz="1350" i="1" dirty="0"/>
              <a:t/>
            </a:r>
            <a:br>
              <a:rPr lang="en-US" altLang="en-US" sz="1350" i="1" dirty="0"/>
            </a:br>
            <a:r>
              <a:rPr lang="fr" sz="1350" i="1"/>
              <a:t>C’est pourquoi je suis convaincu que nous devons désormais utiliser cette force pour demander au gouvernement d’attendre encore un an avant d’augmenter le salaire minimum.</a:t>
            </a:r>
            <a:endParaRPr lang="en-US" altLang="en-US" sz="1200" i="1" dirty="0"/>
          </a:p>
          <a:p>
            <a:pPr rtl="0"/>
            <a:endParaRPr lang="en-US" altLang="en-US" sz="1200" dirty="0"/>
          </a:p>
          <a:p>
            <a:pPr rtl="0">
              <a:buFont typeface="Wingdings" pitchFamily="2" charset="2"/>
              <a:buNone/>
            </a:pPr>
            <a:r>
              <a:rPr lang="fr" sz="1200"/>
              <a:t>	(2) </a:t>
            </a:r>
            <a:r>
              <a:rPr lang="fr" sz="1350" i="1"/>
              <a:t>Notre organisation a plus d’influence aujourd'hui qu’elle n’en avait avant. </a:t>
            </a:r>
            <a:r>
              <a:rPr lang="en-US" altLang="en-US" sz="1350" i="1" dirty="0"/>
              <a:t/>
            </a:r>
            <a:br>
              <a:rPr lang="en-US" altLang="en-US" sz="1350" i="1" dirty="0"/>
            </a:br>
            <a:r>
              <a:rPr lang="fr" sz="1350" i="1"/>
              <a:t>Il y a deux ans, il nous fallait quatre semaines en moyenne pour décrocher un rendez-vous avec le Premier ministre. Aujourd'hui, c’est une question d’heures. </a:t>
            </a:r>
            <a:r>
              <a:rPr lang="en-US" altLang="en-US" sz="1350" i="1" dirty="0"/>
              <a:t/>
            </a:r>
            <a:br>
              <a:rPr lang="en-US" altLang="en-US" sz="1350" i="1" dirty="0"/>
            </a:br>
            <a:r>
              <a:rPr lang="fr" sz="1350" i="1"/>
              <a:t>Deux fois par semaine, je reçois un appel du cabinet du Premier ministre, qui me demande des précisions.  Utilisons cette occasion pour clarifier nos positions maintenant!</a:t>
            </a:r>
          </a:p>
          <a:p>
            <a:pPr rtl="0">
              <a:buFont typeface="Wingdings" pitchFamily="2" charset="2"/>
              <a:buNone/>
            </a:pPr>
            <a:r>
              <a:rPr lang="fr" sz="1350" i="1"/>
              <a:t>	</a:t>
            </a:r>
            <a:r>
              <a:rPr lang="en-US" altLang="en-US" sz="1350" i="1" dirty="0"/>
              <a:t/>
            </a:r>
            <a:br>
              <a:rPr lang="en-US" altLang="en-US" sz="1350" i="1" dirty="0"/>
            </a:br>
            <a:r>
              <a:rPr lang="fr" sz="1350" i="1"/>
              <a:t>(3) Dois-je appeler le Premier ministre demain pour demander un rendez-vous à la fin de cette semaine pour expliquer qu’augmenter le salaire minimum maintenant va tuer l’économie?</a:t>
            </a:r>
            <a:endParaRPr lang="en-US" altLang="en-US" sz="1200" i="1" dirty="0"/>
          </a:p>
          <a:p>
            <a:pPr rtl="0">
              <a:buFont typeface="Wingdings" pitchFamily="2" charset="2"/>
              <a:buNone/>
            </a:pPr>
            <a:r>
              <a:rPr lang="fr" sz="1200"/>
              <a:t>	</a:t>
            </a:r>
          </a:p>
          <a:p>
            <a:pPr rtl="0">
              <a:buFont typeface="Wingdings" pitchFamily="2" charset="2"/>
              <a:buNone/>
            </a:pPr>
            <a:r>
              <a:rPr lang="fr" sz="1200"/>
              <a:t>	</a:t>
            </a:r>
          </a:p>
        </p:txBody>
      </p:sp>
      <p:sp>
        <p:nvSpPr>
          <p:cNvPr id="2" name="TextBox 1"/>
          <p:cNvSpPr txBox="1"/>
          <p:nvPr/>
        </p:nvSpPr>
        <p:spPr>
          <a:xfrm>
            <a:off x="683568" y="1484784"/>
            <a:ext cx="8090933" cy="369332"/>
          </a:xfrm>
          <a:prstGeom prst="rect">
            <a:avLst/>
          </a:prstGeom>
          <a:noFill/>
        </p:spPr>
        <p:txBody>
          <a:bodyPr wrap="none" rtlCol="0">
            <a:spAutoFit/>
          </a:bodyPr>
          <a:lstStyle/>
          <a:p>
            <a:pPr rtl="0"/>
            <a:r>
              <a:rPr lang="fr">
                <a:solidFill>
                  <a:schemeClr val="accent1"/>
                </a:solidFill>
              </a:rPr>
              <a:t>Dans les exemples suivants, qu’est-ce qui est plus efficace, « promettre » ou « prouver »?</a:t>
            </a:r>
            <a:endParaRPr lang="en-GB" dirty="0">
              <a:solidFill>
                <a:schemeClr val="accent1"/>
              </a:solidFill>
            </a:endParaRPr>
          </a:p>
        </p:txBody>
      </p:sp>
    </p:spTree>
    <p:extLst>
      <p:ext uri="{BB962C8B-B14F-4D97-AF65-F5344CB8AC3E}">
        <p14:creationId xmlns:p14="http://schemas.microsoft.com/office/powerpoint/2010/main" val="2302604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rtlCol="0"/>
          <a:lstStyle/>
          <a:p>
            <a:pPr rtl="0"/>
            <a:r>
              <a:rPr lang="fr"/>
              <a:t>Déplacer... rassurer</a:t>
            </a:r>
          </a:p>
        </p:txBody>
      </p:sp>
      <p:sp>
        <p:nvSpPr>
          <p:cNvPr id="5" name="Content Placeholder 4"/>
          <p:cNvSpPr>
            <a:spLocks noGrp="1"/>
          </p:cNvSpPr>
          <p:nvPr>
            <p:ph idx="1"/>
          </p:nvPr>
        </p:nvSpPr>
        <p:spPr>
          <a:xfrm>
            <a:off x="457200" y="2574196"/>
            <a:ext cx="8229600" cy="3551967"/>
          </a:xfrm>
        </p:spPr>
        <p:txBody>
          <a:bodyPr rtlCol="0"/>
          <a:lstStyle/>
          <a:p>
            <a:pPr rtl="0">
              <a:buFont typeface="Wingdings" pitchFamily="2" charset="2"/>
              <a:buNone/>
            </a:pPr>
            <a:r>
              <a:rPr lang="fr" sz="1200" i="1"/>
              <a:t>	</a:t>
            </a:r>
          </a:p>
          <a:p>
            <a:pPr rtl="0">
              <a:buFont typeface="Wingdings" pitchFamily="2" charset="2"/>
              <a:buNone/>
            </a:pPr>
            <a:r>
              <a:rPr lang="fr" sz="1200" i="1"/>
              <a:t>	(1) </a:t>
            </a:r>
            <a:r>
              <a:rPr lang="fr" sz="1350" i="1"/>
              <a:t>Chers collègues, nous devons peaufiner notre stratégie pour la période 2019-2021 avant la fin du mois. Nous sommes déjà en retard. Si nous ne le faisons pas à temps, nous aurons de gros problèmes avec le Conseil d’administration.</a:t>
            </a:r>
          </a:p>
          <a:p>
            <a:pPr rtl="0">
              <a:buFont typeface="Wingdings" pitchFamily="2" charset="2"/>
              <a:buNone/>
            </a:pPr>
            <a:endParaRPr lang="en-US" altLang="en-US" sz="1350" i="1" dirty="0"/>
          </a:p>
          <a:p>
            <a:pPr rtl="0">
              <a:buNone/>
            </a:pPr>
            <a:r>
              <a:rPr lang="fr" sz="1350" i="1"/>
              <a:t>	(2) Nous devons finaliser notre stratégie pour la période 2019-2021. Cela nous permettra de communiquer nos travaux au Conseil d’administration bien à temps. Cela nous profitera à tous parce qu’ils auront suffisamment de temps pour prendre les décisions que nous attendons. </a:t>
            </a:r>
            <a:r>
              <a:rPr lang="fr" sz="1200"/>
              <a:t>	</a:t>
            </a:r>
          </a:p>
          <a:p>
            <a:pPr rtl="0">
              <a:buFont typeface="Wingdings" pitchFamily="2" charset="2"/>
              <a:buNone/>
            </a:pPr>
            <a:endParaRPr lang="en-US" altLang="en-US" sz="1350" i="1" dirty="0"/>
          </a:p>
          <a:p>
            <a:pPr rtl="0">
              <a:buFont typeface="Wingdings" pitchFamily="2" charset="2"/>
              <a:buNone/>
            </a:pPr>
            <a:r>
              <a:rPr lang="fr" sz="1350" i="1"/>
              <a:t>	(3) Chers collègues, je sais que vous êtes tous très occupés et j’ai jeté un coup d’œil à votre agenda pour les deux prochaines semaines. J’ai remarqué que nous pouvons tous nous permettre de prendre deux jours complets et finaliser ensemble la stratégie pour la période 2019-2021. J’ai fait un gros travail préparatoire, et deux jours seront plus que suffisants.</a:t>
            </a:r>
          </a:p>
          <a:p>
            <a:pPr rtl="0">
              <a:buFont typeface="Wingdings" pitchFamily="2" charset="2"/>
              <a:buNone/>
            </a:pPr>
            <a:endParaRPr lang="en-US" altLang="en-US" sz="1350" i="1" dirty="0"/>
          </a:p>
          <a:p>
            <a:pPr rtl="0">
              <a:buNone/>
            </a:pPr>
            <a:r>
              <a:rPr lang="fr" sz="1350" i="1"/>
              <a:t>	</a:t>
            </a:r>
            <a:r>
              <a:rPr lang="fr" sz="1200"/>
              <a:t>	</a:t>
            </a:r>
          </a:p>
        </p:txBody>
      </p:sp>
      <p:sp>
        <p:nvSpPr>
          <p:cNvPr id="4" name="TextBox 3"/>
          <p:cNvSpPr txBox="1"/>
          <p:nvPr/>
        </p:nvSpPr>
        <p:spPr>
          <a:xfrm>
            <a:off x="445639" y="1556792"/>
            <a:ext cx="8562665" cy="369332"/>
          </a:xfrm>
          <a:prstGeom prst="rect">
            <a:avLst/>
          </a:prstGeom>
          <a:noFill/>
        </p:spPr>
        <p:txBody>
          <a:bodyPr wrap="none" rtlCol="0">
            <a:spAutoFit/>
          </a:bodyPr>
          <a:lstStyle/>
          <a:p>
            <a:pPr rtl="0"/>
            <a:r>
              <a:rPr lang="fr">
                <a:solidFill>
                  <a:schemeClr val="accent1"/>
                </a:solidFill>
              </a:rPr>
              <a:t>Dans les exemples suivants, qu’est-ce qui est plus efficace, « déplacer » ou « rassurer » ?</a:t>
            </a:r>
            <a:endParaRPr lang="en-GB" dirty="0">
              <a:solidFill>
                <a:schemeClr val="accent1"/>
              </a:solidFill>
            </a:endParaRPr>
          </a:p>
        </p:txBody>
      </p:sp>
      <p:sp>
        <p:nvSpPr>
          <p:cNvPr id="6" name="TextBox 5"/>
          <p:cNvSpPr txBox="1"/>
          <p:nvPr/>
        </p:nvSpPr>
        <p:spPr>
          <a:xfrm>
            <a:off x="1259632" y="5877272"/>
            <a:ext cx="7907259" cy="369332"/>
          </a:xfrm>
          <a:prstGeom prst="rect">
            <a:avLst/>
          </a:prstGeom>
          <a:noFill/>
        </p:spPr>
        <p:txBody>
          <a:bodyPr wrap="square" rtlCol="0">
            <a:spAutoFit/>
          </a:bodyPr>
          <a:lstStyle/>
          <a:p>
            <a:pPr rtl="0"/>
            <a:r>
              <a:rPr lang="fr" dirty="0">
                <a:solidFill>
                  <a:schemeClr val="accent1"/>
                </a:solidFill>
              </a:rPr>
              <a:t>Utilisez ce que vous venez d’apprendre pour améliorer les messages de votre OE.</a:t>
            </a:r>
            <a:endParaRPr lang="en-GB" dirty="0">
              <a:solidFill>
                <a:schemeClr val="accent1"/>
              </a:solidFill>
            </a:endParaRPr>
          </a:p>
        </p:txBody>
      </p:sp>
    </p:spTree>
    <p:extLst>
      <p:ext uri="{BB962C8B-B14F-4D97-AF65-F5344CB8AC3E}">
        <p14:creationId xmlns:p14="http://schemas.microsoft.com/office/powerpoint/2010/main" val="816481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323850" y="1011463"/>
            <a:ext cx="7886700" cy="994172"/>
          </a:xfrm>
        </p:spPr>
        <p:txBody>
          <a:bodyPr rtlCol="0"/>
          <a:lstStyle/>
          <a:p>
            <a:pPr rtl="0" eaLnBrk="1" hangingPunct="1"/>
            <a:r>
              <a:rPr lang="fr"/>
              <a:t>Arguments</a:t>
            </a:r>
          </a:p>
        </p:txBody>
      </p:sp>
      <p:sp>
        <p:nvSpPr>
          <p:cNvPr id="70659" name="Rectangle 3"/>
          <p:cNvSpPr>
            <a:spLocks noGrp="1" noChangeArrowheads="1"/>
          </p:cNvSpPr>
          <p:nvPr>
            <p:ph type="body" idx="1"/>
          </p:nvPr>
        </p:nvSpPr>
        <p:spPr/>
        <p:txBody>
          <a:bodyPr rtlCol="0"/>
          <a:lstStyle/>
          <a:p>
            <a:pPr rtl="0" eaLnBrk="1" hangingPunct="1"/>
            <a:r>
              <a:rPr lang="fr"/>
              <a:t>3 types d’arguments pour convaincre</a:t>
            </a:r>
            <a:r>
              <a:rPr lang="en-US" altLang="en-US" dirty="0" smtClean="0"/>
              <a:t/>
            </a:r>
            <a:br>
              <a:rPr lang="en-US" altLang="en-US" dirty="0" smtClean="0"/>
            </a:br>
            <a:r>
              <a:rPr lang="fr"/>
              <a:t> </a:t>
            </a:r>
          </a:p>
          <a:p>
            <a:pPr marL="571500" lvl="1" indent="-228600" rtl="0"/>
            <a:r>
              <a:rPr lang="fr"/>
              <a:t>Arguments « Tête »: intellect, réflexion, idée </a:t>
            </a:r>
            <a:r>
              <a:rPr lang="en-US" altLang="en-US" dirty="0" smtClean="0"/>
              <a:t/>
            </a:r>
            <a:br>
              <a:rPr lang="en-US" altLang="en-US" dirty="0" smtClean="0"/>
            </a:br>
            <a:endParaRPr lang="en-US" altLang="en-US" dirty="0" smtClean="0"/>
          </a:p>
          <a:p>
            <a:pPr marL="571500" lvl="1" indent="-228600" rtl="0"/>
            <a:r>
              <a:rPr lang="fr"/>
              <a:t>Arguments « Cœur »: émotion, partage </a:t>
            </a:r>
            <a:r>
              <a:rPr lang="en-US" altLang="en-US" dirty="0" smtClean="0"/>
              <a:t/>
            </a:r>
            <a:br>
              <a:rPr lang="en-US" altLang="en-US" dirty="0" smtClean="0"/>
            </a:br>
            <a:endParaRPr lang="en-US" altLang="en-US" dirty="0" smtClean="0"/>
          </a:p>
          <a:p>
            <a:pPr marL="571500" lvl="1" indent="-228600" rtl="0"/>
            <a:r>
              <a:rPr lang="fr"/>
              <a:t>Arguments « Mains »: action, expérience </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56008">
            <a:off x="5282429" y="4931300"/>
            <a:ext cx="3292862" cy="1415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ítulo 1"/>
          <p:cNvSpPr txBox="1">
            <a:spLocks/>
          </p:cNvSpPr>
          <p:nvPr/>
        </p:nvSpPr>
        <p:spPr>
          <a:xfrm>
            <a:off x="1547664" y="260648"/>
            <a:ext cx="5976664"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bg1"/>
                </a:solidFill>
                <a:latin typeface="Arial" pitchFamily="34" charset="0"/>
                <a:ea typeface="+mj-ea"/>
                <a:cs typeface="Arial" pitchFamily="34" charset="0"/>
              </a:defRPr>
            </a:lvl1pPr>
          </a:lstStyle>
          <a:p>
            <a:pPr rtl="0"/>
            <a:r>
              <a:rPr lang="fr" sz="2000"/>
              <a:t>1. Formulez correctement votre message</a:t>
            </a:r>
            <a:endParaRPr lang="es-PE" sz="2000" dirty="0"/>
          </a:p>
        </p:txBody>
      </p:sp>
    </p:spTree>
    <p:extLst>
      <p:ext uri="{BB962C8B-B14F-4D97-AF65-F5344CB8AC3E}">
        <p14:creationId xmlns:p14="http://schemas.microsoft.com/office/powerpoint/2010/main" val="399185862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342900" y="857251"/>
            <a:ext cx="7886700" cy="994172"/>
          </a:xfrm>
        </p:spPr>
        <p:txBody>
          <a:bodyPr rtlCol="0"/>
          <a:lstStyle/>
          <a:p>
            <a:pPr rtl="0" eaLnBrk="1" hangingPunct="1"/>
            <a:r>
              <a:rPr lang="fr"/>
              <a:t>Créer un message</a:t>
            </a:r>
          </a:p>
        </p:txBody>
      </p:sp>
      <p:sp>
        <p:nvSpPr>
          <p:cNvPr id="171011" name="Rectangle 3"/>
          <p:cNvSpPr>
            <a:spLocks noGrp="1" noChangeArrowheads="1"/>
          </p:cNvSpPr>
          <p:nvPr>
            <p:ph type="body" idx="1"/>
          </p:nvPr>
        </p:nvSpPr>
        <p:spPr>
          <a:xfrm>
            <a:off x="755576" y="2276872"/>
            <a:ext cx="7718822" cy="3885010"/>
          </a:xfrm>
        </p:spPr>
        <p:txBody>
          <a:bodyPr rtlCol="0">
            <a:normAutofit fontScale="47500" lnSpcReduction="20000"/>
          </a:bodyPr>
          <a:lstStyle/>
          <a:p>
            <a:pPr rtl="0">
              <a:buNone/>
            </a:pPr>
            <a:r>
              <a:rPr lang="fr"/>
              <a:t>Étape 1: </a:t>
            </a:r>
            <a:r>
              <a:rPr lang="fr" b="1"/>
              <a:t>Conclusion</a:t>
            </a:r>
            <a:r>
              <a:rPr lang="fr"/>
              <a:t>: que voulez-vous que votre public cible retienne,  </a:t>
            </a:r>
            <a:r>
              <a:rPr lang="en-US" altLang="en-US" dirty="0" smtClean="0"/>
              <a:t/>
            </a:r>
            <a:br>
              <a:rPr lang="en-US" altLang="en-US" dirty="0" smtClean="0"/>
            </a:br>
            <a:r>
              <a:rPr lang="fr"/>
              <a:t>			  décide ou fasse?</a:t>
            </a:r>
            <a:r>
              <a:rPr lang="en-US" altLang="en-US" dirty="0" smtClean="0"/>
              <a:t/>
            </a:r>
            <a:br>
              <a:rPr lang="en-US" altLang="en-US" dirty="0" smtClean="0"/>
            </a:br>
            <a:endParaRPr lang="en-US" altLang="en-US" dirty="0" smtClean="0"/>
          </a:p>
          <a:p>
            <a:pPr rtl="0">
              <a:buNone/>
            </a:pPr>
            <a:r>
              <a:rPr lang="fr"/>
              <a:t>Étape 2: </a:t>
            </a:r>
            <a:r>
              <a:rPr lang="fr" b="1"/>
              <a:t>Argument « Tête »</a:t>
            </a:r>
            <a:r>
              <a:rPr lang="fr"/>
              <a:t>: intellect, réflexion, idée, chiffres</a:t>
            </a:r>
            <a:r>
              <a:rPr lang="en-US" altLang="en-US" dirty="0" smtClean="0"/>
              <a:t/>
            </a:r>
            <a:br>
              <a:rPr lang="en-US" altLang="en-US" dirty="0" smtClean="0"/>
            </a:br>
            <a:r>
              <a:rPr lang="fr"/>
              <a:t>+ exemple(s) (</a:t>
            </a:r>
            <a:r>
              <a:rPr lang="fr" i="1"/>
              <a:t>Promettre </a:t>
            </a:r>
            <a:r>
              <a:rPr lang="fr"/>
              <a:t>+ </a:t>
            </a:r>
            <a:r>
              <a:rPr lang="en" i="1"/>
              <a:t>Prouver</a:t>
            </a:r>
            <a:r>
              <a:rPr lang="en"/>
              <a:t>)
</a:t>
            </a:r>
            <a:r>
              <a:rPr lang="en-US" altLang="en-US" i="1" dirty="0" smtClean="0"/>
              <a:t/>
            </a:r>
            <a:br>
              <a:rPr lang="en-US" altLang="en-US" i="1" dirty="0" smtClean="0"/>
            </a:br>
            <a:r>
              <a:rPr lang="fr"/>
              <a:t> </a:t>
            </a:r>
          </a:p>
          <a:p>
            <a:pPr rtl="0">
              <a:buNone/>
            </a:pPr>
            <a:r>
              <a:rPr lang="fr"/>
              <a:t>Étape 3: </a:t>
            </a:r>
            <a:r>
              <a:rPr lang="fr" b="1"/>
              <a:t>Argument « Cœur »</a:t>
            </a:r>
            <a:r>
              <a:rPr lang="fr"/>
              <a:t>: émotion, partage, intérêt pour la cible </a:t>
            </a:r>
            <a:r>
              <a:rPr lang="en-US" altLang="en-US" dirty="0" smtClean="0"/>
              <a:t/>
            </a:r>
            <a:br>
              <a:rPr lang="en-US" altLang="en-US" dirty="0" smtClean="0"/>
            </a:br>
            <a:r>
              <a:rPr lang="fr"/>
              <a:t>+ exemple(s) (</a:t>
            </a:r>
            <a:r>
              <a:rPr lang="fr" i="1"/>
              <a:t>Promettre </a:t>
            </a:r>
            <a:r>
              <a:rPr lang="fr"/>
              <a:t>+ </a:t>
            </a:r>
            <a:r>
              <a:rPr lang="en" i="1"/>
              <a:t>Prouver</a:t>
            </a:r>
            <a:r>
              <a:rPr lang="en"/>
              <a:t>)
</a:t>
            </a:r>
            <a:r>
              <a:rPr lang="en-US" altLang="en-US" i="1" dirty="0" smtClean="0"/>
              <a:t/>
            </a:r>
            <a:br>
              <a:rPr lang="en-US" altLang="en-US" i="1" dirty="0" smtClean="0"/>
            </a:br>
            <a:r>
              <a:rPr lang="fr"/>
              <a:t> </a:t>
            </a:r>
          </a:p>
          <a:p>
            <a:pPr rtl="0">
              <a:buNone/>
            </a:pPr>
            <a:r>
              <a:rPr lang="fr"/>
              <a:t>Étape 4: </a:t>
            </a:r>
            <a:r>
              <a:rPr lang="fr" b="1"/>
              <a:t>Arguments « Mains »</a:t>
            </a:r>
            <a:r>
              <a:rPr lang="fr"/>
              <a:t>: action, expérience </a:t>
            </a:r>
            <a:r>
              <a:rPr lang="en-US" altLang="en-US" dirty="0" smtClean="0"/>
              <a:t/>
            </a:r>
            <a:br>
              <a:rPr lang="en-US" altLang="en-US" dirty="0" smtClean="0"/>
            </a:br>
            <a:r>
              <a:rPr lang="fr"/>
              <a:t>+ avantage de l’action (</a:t>
            </a:r>
            <a:r>
              <a:rPr lang="fr" i="1"/>
              <a:t>Déplacer</a:t>
            </a:r>
            <a:r>
              <a:rPr lang="fr"/>
              <a:t> + </a:t>
            </a:r>
            <a:r>
              <a:rPr lang="en" i="1"/>
              <a:t>Rassurer</a:t>
            </a:r>
            <a:r>
              <a:rPr lang="en"/>
              <a:t>)</a:t>
            </a:r>
          </a:p>
          <a:p>
            <a:pPr rtl="0">
              <a:buNone/>
            </a:pPr>
            <a:endParaRPr lang="en-US" altLang="en-US" i="1" dirty="0"/>
          </a:p>
          <a:p>
            <a:pPr rtl="0">
              <a:buNone/>
            </a:pPr>
            <a:r>
              <a:rPr lang="fr"/>
              <a:t>Étape 5: </a:t>
            </a:r>
            <a:r>
              <a:rPr lang="fr" b="1"/>
              <a:t>Conclusion</a:t>
            </a:r>
            <a:r>
              <a:rPr lang="fr"/>
              <a:t>: rappelez l’idée principale - Que demandez-vous à votre public afin de « gagner » sa réaction?</a:t>
            </a:r>
            <a:endParaRPr lang="en-US" altLang="en-US" sz="1800" dirty="0"/>
          </a:p>
          <a:p>
            <a:pPr rtl="0">
              <a:buNone/>
            </a:pPr>
            <a:endParaRPr lang="en-US" altLang="en-US" dirty="0" smtClean="0"/>
          </a:p>
        </p:txBody>
      </p:sp>
      <p:sp>
        <p:nvSpPr>
          <p:cNvPr id="5" name="TextBox 4"/>
          <p:cNvSpPr txBox="1"/>
          <p:nvPr/>
        </p:nvSpPr>
        <p:spPr>
          <a:xfrm>
            <a:off x="490529" y="1192772"/>
            <a:ext cx="8086060" cy="369332"/>
          </a:xfrm>
          <a:prstGeom prst="rect">
            <a:avLst/>
          </a:prstGeom>
          <a:noFill/>
        </p:spPr>
        <p:txBody>
          <a:bodyPr wrap="none" rtlCol="0">
            <a:spAutoFit/>
          </a:bodyPr>
          <a:lstStyle/>
          <a:p>
            <a:pPr rtl="0"/>
            <a:r>
              <a:rPr lang="fr">
                <a:solidFill>
                  <a:schemeClr val="accent1"/>
                </a:solidFill>
              </a:rPr>
              <a:t>Essayez! Écrivez une communication pour votre OE en suivant la séquence ci-dessous:</a:t>
            </a:r>
            <a:endParaRPr lang="en-GB" dirty="0">
              <a:solidFill>
                <a:schemeClr val="accent1"/>
              </a:solidFill>
            </a:endParaRPr>
          </a:p>
        </p:txBody>
      </p:sp>
      <p:sp>
        <p:nvSpPr>
          <p:cNvPr id="6" name="Título 1"/>
          <p:cNvSpPr txBox="1">
            <a:spLocks/>
          </p:cNvSpPr>
          <p:nvPr/>
        </p:nvSpPr>
        <p:spPr>
          <a:xfrm>
            <a:off x="1547664" y="260648"/>
            <a:ext cx="5976664"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bg1"/>
                </a:solidFill>
                <a:latin typeface="Arial" pitchFamily="34" charset="0"/>
                <a:ea typeface="+mj-ea"/>
                <a:cs typeface="Arial" pitchFamily="34" charset="0"/>
              </a:defRPr>
            </a:lvl1pPr>
          </a:lstStyle>
          <a:p>
            <a:pPr rtl="0"/>
            <a:r>
              <a:rPr lang="fr" sz="2000"/>
              <a:t>1. Formulez correctement votre message</a:t>
            </a:r>
            <a:endParaRPr lang="es-PE" sz="2000" dirty="0"/>
          </a:p>
        </p:txBody>
      </p:sp>
    </p:spTree>
    <p:extLst>
      <p:ext uri="{BB962C8B-B14F-4D97-AF65-F5344CB8AC3E}">
        <p14:creationId xmlns:p14="http://schemas.microsoft.com/office/powerpoint/2010/main" val="117488533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fr" sz="2000"/>
              <a:t>2. Choisissez le bon canal</a:t>
            </a:r>
            <a:endParaRPr lang="es-PE" sz="2000" dirty="0"/>
          </a:p>
        </p:txBody>
      </p:sp>
      <p:sp>
        <p:nvSpPr>
          <p:cNvPr id="4" name="object 20"/>
          <p:cNvSpPr>
            <a:spLocks noChangeArrowheads="1"/>
          </p:cNvSpPr>
          <p:nvPr/>
        </p:nvSpPr>
        <p:spPr bwMode="auto">
          <a:xfrm>
            <a:off x="8399908" y="6089104"/>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9639" y="2349500"/>
            <a:ext cx="2403475" cy="27765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3"/>
          <p:cNvSpPr txBox="1">
            <a:spLocks noChangeArrowheads="1"/>
          </p:cNvSpPr>
          <p:nvPr/>
        </p:nvSpPr>
        <p:spPr bwMode="auto">
          <a:xfrm>
            <a:off x="4622519" y="1276048"/>
            <a:ext cx="2397125"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rtlCol="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Perpetua" panose="02020502060401020303" pitchFamily="18" charset="0"/>
                <a:ea typeface="SimSun" panose="02010600030101010101" pitchFamily="2"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Perpetua" panose="02020502060401020303" pitchFamily="18" charset="0"/>
                <a:ea typeface="SimSun" panose="02010600030101010101" pitchFamily="2"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Perpetua" panose="02020502060401020303" pitchFamily="18" charset="0"/>
                <a:ea typeface="SimSun" panose="02010600030101010101" pitchFamily="2"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Perpetua" panose="02020502060401020303" pitchFamily="18" charset="0"/>
                <a:ea typeface="SimSun" panose="02010600030101010101" pitchFamily="2"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Perpetua" panose="02020502060401020303" pitchFamily="18" charset="0"/>
                <a:ea typeface="SimSun" panose="02010600030101010101" pitchFamily="2"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Perpetua" panose="02020502060401020303" pitchFamily="18" charset="0"/>
                <a:ea typeface="SimSun" panose="02010600030101010101" pitchFamily="2"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Perpetua" panose="02020502060401020303" pitchFamily="18" charset="0"/>
                <a:ea typeface="SimSun" panose="02010600030101010101" pitchFamily="2"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Perpetua" panose="02020502060401020303" pitchFamily="18" charset="0"/>
                <a:ea typeface="SimSun" panose="02010600030101010101" pitchFamily="2"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Perpetua" panose="02020502060401020303" pitchFamily="18" charset="0"/>
                <a:ea typeface="SimSun" panose="02010600030101010101" pitchFamily="2" charset="-122"/>
              </a:defRPr>
            </a:lvl9pPr>
          </a:lstStyle>
          <a:p>
            <a:pPr rtl="0" eaLnBrk="1" hangingPunct="1">
              <a:buSzPct val="100000"/>
            </a:pPr>
            <a:r>
              <a:rPr lang="fr" sz="2400">
                <a:solidFill>
                  <a:schemeClr val="accent4">
                    <a:lumMod val="25000"/>
                  </a:schemeClr>
                </a:solidFill>
                <a:latin typeface="Arial" panose="020B0604020202020204" pitchFamily="34" charset="0"/>
                <a:cs typeface="Arial" panose="020B0604020202020204" pitchFamily="34" charset="0"/>
              </a:rPr>
              <a:t>Membres</a:t>
            </a:r>
          </a:p>
        </p:txBody>
      </p:sp>
      <p:sp>
        <p:nvSpPr>
          <p:cNvPr id="7" name="Line 6"/>
          <p:cNvSpPr>
            <a:spLocks noChangeShapeType="1"/>
          </p:cNvSpPr>
          <p:nvPr/>
        </p:nvSpPr>
        <p:spPr bwMode="auto">
          <a:xfrm flipH="1">
            <a:off x="3494707" y="1719032"/>
            <a:ext cx="938213" cy="1800225"/>
          </a:xfrm>
          <a:prstGeom prst="line">
            <a:avLst/>
          </a:prstGeom>
          <a:noFill/>
          <a:ln w="57240" cap="sq">
            <a:solidFill>
              <a:srgbClr val="0000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tlCol="0"/>
          <a:lstStyle/>
          <a:p>
            <a:pPr rtl="0"/>
            <a:endParaRPr lang="es-PE" dirty="0"/>
          </a:p>
        </p:txBody>
      </p:sp>
      <p:sp>
        <p:nvSpPr>
          <p:cNvPr id="8" name="Text Box 4"/>
          <p:cNvSpPr txBox="1">
            <a:spLocks noChangeArrowheads="1"/>
          </p:cNvSpPr>
          <p:nvPr/>
        </p:nvSpPr>
        <p:spPr bwMode="auto">
          <a:xfrm>
            <a:off x="5622751" y="2276475"/>
            <a:ext cx="3113651" cy="1941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rtlCol="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Perpetua" panose="02020502060401020303" pitchFamily="18" charset="0"/>
                <a:ea typeface="SimSun" panose="02010600030101010101" pitchFamily="2"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Perpetua" panose="02020502060401020303" pitchFamily="18" charset="0"/>
                <a:ea typeface="SimSun" panose="02010600030101010101" pitchFamily="2"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Perpetua" panose="02020502060401020303" pitchFamily="18" charset="0"/>
                <a:ea typeface="SimSun" panose="02010600030101010101" pitchFamily="2"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Perpetua" panose="02020502060401020303" pitchFamily="18" charset="0"/>
                <a:ea typeface="SimSun" panose="02010600030101010101" pitchFamily="2"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Perpetua" panose="02020502060401020303" pitchFamily="18" charset="0"/>
                <a:ea typeface="SimSun" panose="02010600030101010101" pitchFamily="2"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Perpetua" panose="02020502060401020303" pitchFamily="18" charset="0"/>
                <a:ea typeface="SimSun" panose="02010600030101010101" pitchFamily="2"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Perpetua" panose="02020502060401020303" pitchFamily="18" charset="0"/>
                <a:ea typeface="SimSun" panose="02010600030101010101" pitchFamily="2"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Perpetua" panose="02020502060401020303" pitchFamily="18" charset="0"/>
                <a:ea typeface="SimSun" panose="02010600030101010101" pitchFamily="2"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Perpetua" panose="02020502060401020303" pitchFamily="18" charset="0"/>
                <a:ea typeface="SimSun" panose="02010600030101010101" pitchFamily="2" charset="-122"/>
              </a:defRPr>
            </a:lvl9pPr>
          </a:lstStyle>
          <a:p>
            <a:pPr rtl="0" eaLnBrk="1" hangingPunct="1">
              <a:buSzPct val="100000"/>
            </a:pPr>
            <a:r>
              <a:rPr lang="fr" sz="2400">
                <a:solidFill>
                  <a:schemeClr val="accent4">
                    <a:lumMod val="25000"/>
                  </a:schemeClr>
                </a:solidFill>
                <a:latin typeface="Arial" panose="020B0604020202020204" pitchFamily="34" charset="0"/>
                <a:cs typeface="Arial" panose="020B0604020202020204" pitchFamily="34" charset="0"/>
              </a:rPr>
              <a:t>Intervenants: </a:t>
            </a:r>
          </a:p>
          <a:p>
            <a:pPr rtl="0" eaLnBrk="1" hangingPunct="1">
              <a:buClr>
                <a:srgbClr val="000000"/>
              </a:buClr>
              <a:buSzPct val="100000"/>
              <a:buFont typeface="Arial" panose="020B0604020202020204" pitchFamily="34" charset="0"/>
              <a:buChar char="•"/>
            </a:pPr>
            <a:r>
              <a:rPr lang="fr" sz="2400">
                <a:solidFill>
                  <a:schemeClr val="accent4">
                    <a:lumMod val="25000"/>
                  </a:schemeClr>
                </a:solidFill>
                <a:latin typeface="Arial" panose="020B0604020202020204" pitchFamily="34" charset="0"/>
                <a:cs typeface="Arial" panose="020B0604020202020204" pitchFamily="34" charset="0"/>
              </a:rPr>
              <a:t>Milieux d’affaires</a:t>
            </a:r>
          </a:p>
          <a:p>
            <a:pPr rtl="0" eaLnBrk="1" hangingPunct="1">
              <a:buClr>
                <a:srgbClr val="000000"/>
              </a:buClr>
              <a:buSzPct val="100000"/>
              <a:buFont typeface="Arial" panose="020B0604020202020204" pitchFamily="34" charset="0"/>
              <a:buChar char="•"/>
            </a:pPr>
            <a:r>
              <a:rPr lang="fr" sz="2400">
                <a:solidFill>
                  <a:schemeClr val="accent4">
                    <a:lumMod val="25000"/>
                  </a:schemeClr>
                </a:solidFill>
                <a:latin typeface="Arial" panose="020B0604020202020204" pitchFamily="34" charset="0"/>
                <a:cs typeface="Arial" panose="020B0604020202020204" pitchFamily="34" charset="0"/>
              </a:rPr>
              <a:t>Gouvernement</a:t>
            </a:r>
          </a:p>
          <a:p>
            <a:pPr rtl="0" eaLnBrk="1" hangingPunct="1">
              <a:buClr>
                <a:srgbClr val="000000"/>
              </a:buClr>
              <a:buSzPct val="100000"/>
              <a:buFont typeface="Arial" panose="020B0604020202020204" pitchFamily="34" charset="0"/>
              <a:buChar char="•"/>
            </a:pPr>
            <a:r>
              <a:rPr lang="fr" sz="2400">
                <a:solidFill>
                  <a:schemeClr val="accent4">
                    <a:lumMod val="25000"/>
                  </a:schemeClr>
                </a:solidFill>
                <a:latin typeface="Arial" panose="020B0604020202020204" pitchFamily="34" charset="0"/>
                <a:cs typeface="Arial" panose="020B0604020202020204" pitchFamily="34" charset="0"/>
              </a:rPr>
              <a:t>Consommateurs</a:t>
            </a:r>
          </a:p>
          <a:p>
            <a:pPr rtl="0" eaLnBrk="1" hangingPunct="1">
              <a:buClr>
                <a:srgbClr val="000000"/>
              </a:buClr>
              <a:buSzPct val="100000"/>
              <a:buFont typeface="Arial" panose="020B0604020202020204" pitchFamily="34" charset="0"/>
              <a:buChar char="•"/>
            </a:pPr>
            <a:r>
              <a:rPr lang="fr" sz="2400">
                <a:solidFill>
                  <a:schemeClr val="accent4">
                    <a:lumMod val="25000"/>
                  </a:schemeClr>
                </a:solidFill>
                <a:latin typeface="Arial" panose="020B0604020202020204" pitchFamily="34" charset="0"/>
                <a:cs typeface="Arial" panose="020B0604020202020204" pitchFamily="34" charset="0"/>
              </a:rPr>
              <a:t>Travailleurs</a:t>
            </a:r>
          </a:p>
        </p:txBody>
      </p:sp>
      <p:sp>
        <p:nvSpPr>
          <p:cNvPr id="9" name="Line 7"/>
          <p:cNvSpPr>
            <a:spLocks noChangeShapeType="1"/>
          </p:cNvSpPr>
          <p:nvPr/>
        </p:nvSpPr>
        <p:spPr bwMode="auto">
          <a:xfrm flipH="1">
            <a:off x="3963814" y="2708275"/>
            <a:ext cx="1587500" cy="649288"/>
          </a:xfrm>
          <a:prstGeom prst="line">
            <a:avLst/>
          </a:prstGeom>
          <a:noFill/>
          <a:ln w="57240" cap="sq">
            <a:solidFill>
              <a:srgbClr val="0000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tlCol="0"/>
          <a:lstStyle/>
          <a:p>
            <a:pPr rtl="0"/>
            <a:endParaRPr lang="es-PE" dirty="0"/>
          </a:p>
        </p:txBody>
      </p:sp>
      <p:sp>
        <p:nvSpPr>
          <p:cNvPr id="10" name="Text Box 5"/>
          <p:cNvSpPr txBox="1">
            <a:spLocks noChangeArrowheads="1"/>
          </p:cNvSpPr>
          <p:nvPr/>
        </p:nvSpPr>
        <p:spPr bwMode="auto">
          <a:xfrm>
            <a:off x="4757564" y="5522367"/>
            <a:ext cx="3349292"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rtlCol="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Perpetua" panose="02020502060401020303" pitchFamily="18" charset="0"/>
                <a:ea typeface="SimSun" panose="02010600030101010101" pitchFamily="2"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Perpetua" panose="02020502060401020303" pitchFamily="18" charset="0"/>
                <a:ea typeface="SimSun" panose="02010600030101010101" pitchFamily="2"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Perpetua" panose="02020502060401020303" pitchFamily="18" charset="0"/>
                <a:ea typeface="SimSun" panose="02010600030101010101" pitchFamily="2"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Perpetua" panose="02020502060401020303" pitchFamily="18" charset="0"/>
                <a:ea typeface="SimSun" panose="02010600030101010101" pitchFamily="2"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Perpetua" panose="02020502060401020303" pitchFamily="18" charset="0"/>
                <a:ea typeface="SimSun" panose="02010600030101010101" pitchFamily="2"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Perpetua" panose="02020502060401020303" pitchFamily="18" charset="0"/>
                <a:ea typeface="SimSun" panose="02010600030101010101" pitchFamily="2"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Perpetua" panose="02020502060401020303" pitchFamily="18" charset="0"/>
                <a:ea typeface="SimSun" panose="02010600030101010101" pitchFamily="2"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Perpetua" panose="02020502060401020303" pitchFamily="18" charset="0"/>
                <a:ea typeface="SimSun" panose="02010600030101010101" pitchFamily="2"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Perpetua" panose="02020502060401020303" pitchFamily="18" charset="0"/>
                <a:ea typeface="SimSun" panose="02010600030101010101" pitchFamily="2" charset="-122"/>
              </a:defRPr>
            </a:lvl9pPr>
          </a:lstStyle>
          <a:p>
            <a:pPr rtl="0" eaLnBrk="1" hangingPunct="1">
              <a:buSzPct val="100000"/>
            </a:pPr>
            <a:r>
              <a:rPr lang="fr" sz="2400">
                <a:solidFill>
                  <a:schemeClr val="accent4">
                    <a:lumMod val="25000"/>
                  </a:schemeClr>
                </a:solidFill>
                <a:latin typeface="Arial" panose="020B0604020202020204" pitchFamily="34" charset="0"/>
                <a:cs typeface="Arial" panose="020B0604020202020204" pitchFamily="34" charset="0"/>
              </a:rPr>
              <a:t>Médias, grand public, </a:t>
            </a:r>
          </a:p>
          <a:p>
            <a:pPr rtl="0" eaLnBrk="1" hangingPunct="1">
              <a:buSzPct val="100000"/>
            </a:pPr>
            <a:r>
              <a:rPr lang="fr" sz="2400">
                <a:solidFill>
                  <a:schemeClr val="accent4">
                    <a:lumMod val="25000"/>
                  </a:schemeClr>
                </a:solidFill>
                <a:latin typeface="Arial" panose="020B0604020202020204" pitchFamily="34" charset="0"/>
                <a:cs typeface="Arial" panose="020B0604020202020204" pitchFamily="34" charset="0"/>
              </a:rPr>
              <a:t>groupes de réflexion</a:t>
            </a:r>
          </a:p>
        </p:txBody>
      </p:sp>
      <p:sp>
        <p:nvSpPr>
          <p:cNvPr id="11" name="Line 8"/>
          <p:cNvSpPr>
            <a:spLocks noChangeShapeType="1"/>
          </p:cNvSpPr>
          <p:nvPr/>
        </p:nvSpPr>
        <p:spPr bwMode="auto">
          <a:xfrm flipH="1" flipV="1">
            <a:off x="3963814" y="4435475"/>
            <a:ext cx="650875" cy="1227138"/>
          </a:xfrm>
          <a:prstGeom prst="line">
            <a:avLst/>
          </a:prstGeom>
          <a:noFill/>
          <a:ln w="57240" cap="sq">
            <a:solidFill>
              <a:srgbClr val="0000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tlCol="0"/>
          <a:lstStyle/>
          <a:p>
            <a:pPr rtl="0"/>
            <a:endParaRPr lang="es-PE" dirty="0"/>
          </a:p>
        </p:txBody>
      </p:sp>
      <p:sp>
        <p:nvSpPr>
          <p:cNvPr id="3" name="TextBox 2"/>
          <p:cNvSpPr txBox="1"/>
          <p:nvPr/>
        </p:nvSpPr>
        <p:spPr>
          <a:xfrm>
            <a:off x="312583" y="1070118"/>
            <a:ext cx="3035281" cy="1569660"/>
          </a:xfrm>
          <a:prstGeom prst="rect">
            <a:avLst/>
          </a:prstGeom>
          <a:noFill/>
        </p:spPr>
        <p:txBody>
          <a:bodyPr wrap="square" rtlCol="0">
            <a:spAutoFit/>
          </a:bodyPr>
          <a:lstStyle/>
          <a:p>
            <a:pPr rtl="0"/>
            <a:r>
              <a:rPr lang="fr" sz="2400">
                <a:solidFill>
                  <a:schemeClr val="accent1"/>
                </a:solidFill>
              </a:rPr>
              <a:t>Le canal « droit » dépendra du public cible que vous voulez atteindre:</a:t>
            </a:r>
            <a:endParaRPr lang="en-GB" sz="2400" dirty="0">
              <a:solidFill>
                <a:schemeClr val="accent1"/>
              </a:solidFill>
            </a:endParaRPr>
          </a:p>
        </p:txBody>
      </p:sp>
    </p:spTree>
    <p:extLst>
      <p:ext uri="{BB962C8B-B14F-4D97-AF65-F5344CB8AC3E}">
        <p14:creationId xmlns:p14="http://schemas.microsoft.com/office/powerpoint/2010/main" val="2056978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
          <p:cNvSpPr txBox="1">
            <a:spLocks noChangeArrowheads="1"/>
          </p:cNvSpPr>
          <p:nvPr/>
        </p:nvSpPr>
        <p:spPr bwMode="auto">
          <a:xfrm>
            <a:off x="790575" y="1701403"/>
            <a:ext cx="7915275" cy="4005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tlCol="0"/>
          <a:lstStyle>
            <a:lvl1pPr marL="341313" indent="-341313" eaLnBrk="0" hangingPunct="0">
              <a:spcBef>
                <a:spcPts val="575"/>
              </a:spcBef>
              <a:tabLst>
                <a:tab pos="981075" algn="l"/>
                <a:tab pos="1895475" algn="l"/>
                <a:tab pos="2809875" algn="l"/>
                <a:tab pos="3724275" algn="l"/>
                <a:tab pos="4638675" algn="l"/>
                <a:tab pos="5553075" algn="l"/>
                <a:tab pos="6467475" algn="l"/>
                <a:tab pos="7381875" algn="l"/>
                <a:tab pos="8296275" algn="l"/>
                <a:tab pos="9210675" algn="l"/>
                <a:tab pos="10125075" algn="l"/>
              </a:tabLst>
              <a:defRPr sz="2600">
                <a:solidFill>
                  <a:srgbClr val="000000"/>
                </a:solidFill>
                <a:latin typeface="Verdana" panose="020B0604030504040204" pitchFamily="34" charset="0"/>
                <a:ea typeface="SimSun" panose="02010600030101010101" pitchFamily="2" charset="-122"/>
              </a:defRPr>
            </a:lvl1pPr>
            <a:lvl2pPr marL="741363" indent="-284163" eaLnBrk="0" hangingPunct="0">
              <a:spcBef>
                <a:spcPts val="375"/>
              </a:spcBef>
              <a:tabLst>
                <a:tab pos="981075" algn="l"/>
                <a:tab pos="1895475" algn="l"/>
                <a:tab pos="2809875" algn="l"/>
                <a:tab pos="3724275" algn="l"/>
                <a:tab pos="4638675" algn="l"/>
                <a:tab pos="5553075" algn="l"/>
                <a:tab pos="6467475" algn="l"/>
                <a:tab pos="7381875" algn="l"/>
                <a:tab pos="8296275" algn="l"/>
                <a:tab pos="9210675" algn="l"/>
                <a:tab pos="10125075" algn="l"/>
              </a:tabLst>
              <a:defRPr sz="2400">
                <a:solidFill>
                  <a:srgbClr val="000000"/>
                </a:solidFill>
                <a:latin typeface="Verdana" panose="020B0604030504040204" pitchFamily="34" charset="0"/>
                <a:ea typeface="SimSun" panose="02010600030101010101" pitchFamily="2" charset="-122"/>
              </a:defRPr>
            </a:lvl2pPr>
            <a:lvl3pPr eaLnBrk="0" hangingPunct="0">
              <a:spcBef>
                <a:spcPts val="375"/>
              </a:spcBef>
              <a:tabLst>
                <a:tab pos="981075" algn="l"/>
                <a:tab pos="1895475" algn="l"/>
                <a:tab pos="2809875" algn="l"/>
                <a:tab pos="3724275" algn="l"/>
                <a:tab pos="4638675" algn="l"/>
                <a:tab pos="5553075" algn="l"/>
                <a:tab pos="6467475" algn="l"/>
                <a:tab pos="7381875" algn="l"/>
                <a:tab pos="8296275" algn="l"/>
                <a:tab pos="9210675" algn="l"/>
                <a:tab pos="10125075" algn="l"/>
              </a:tabLst>
              <a:defRPr sz="2000">
                <a:solidFill>
                  <a:srgbClr val="000000"/>
                </a:solidFill>
                <a:latin typeface="Verdana" panose="020B0604030504040204" pitchFamily="34" charset="0"/>
                <a:ea typeface="SimSun" panose="02010600030101010101" pitchFamily="2" charset="-122"/>
              </a:defRPr>
            </a:lvl3pPr>
            <a:lvl4pPr eaLnBrk="0" hangingPunct="0">
              <a:spcBef>
                <a:spcPts val="375"/>
              </a:spcBef>
              <a:tabLst>
                <a:tab pos="981075" algn="l"/>
                <a:tab pos="1895475" algn="l"/>
                <a:tab pos="2809875" algn="l"/>
                <a:tab pos="3724275" algn="l"/>
                <a:tab pos="4638675" algn="l"/>
                <a:tab pos="5553075" algn="l"/>
                <a:tab pos="6467475" algn="l"/>
                <a:tab pos="7381875" algn="l"/>
                <a:tab pos="8296275" algn="l"/>
                <a:tab pos="9210675" algn="l"/>
                <a:tab pos="10125075" algn="l"/>
              </a:tabLst>
              <a:defRPr sz="2000">
                <a:solidFill>
                  <a:srgbClr val="000000"/>
                </a:solidFill>
                <a:latin typeface="Verdana" panose="020B0604030504040204" pitchFamily="34" charset="0"/>
                <a:ea typeface="SimSun" panose="02010600030101010101" pitchFamily="2" charset="-122"/>
              </a:defRPr>
            </a:lvl4pPr>
            <a:lvl5pPr eaLnBrk="0" hangingPunct="0">
              <a:spcBef>
                <a:spcPts val="375"/>
              </a:spcBef>
              <a:tabLst>
                <a:tab pos="981075" algn="l"/>
                <a:tab pos="1895475" algn="l"/>
                <a:tab pos="2809875" algn="l"/>
                <a:tab pos="3724275" algn="l"/>
                <a:tab pos="4638675" algn="l"/>
                <a:tab pos="5553075" algn="l"/>
                <a:tab pos="6467475" algn="l"/>
                <a:tab pos="7381875" algn="l"/>
                <a:tab pos="8296275" algn="l"/>
                <a:tab pos="9210675" algn="l"/>
                <a:tab pos="10125075" algn="l"/>
              </a:tabLst>
              <a:defRPr sz="2000">
                <a:solidFill>
                  <a:srgbClr val="000000"/>
                </a:solidFill>
                <a:latin typeface="Verdana" panose="020B0604030504040204" pitchFamily="34" charset="0"/>
                <a:ea typeface="SimSun" panose="02010600030101010101" pitchFamily="2" charset="-122"/>
              </a:defRPr>
            </a:lvl5pPr>
            <a:lvl6pPr marL="2514600" indent="-228600" defTabSz="449263" eaLnBrk="0" fontAlgn="base" hangingPunct="0">
              <a:spcBef>
                <a:spcPts val="375"/>
              </a:spcBef>
              <a:spcAft>
                <a:spcPct val="0"/>
              </a:spcAft>
              <a:buClr>
                <a:srgbClr val="000000"/>
              </a:buClr>
              <a:buSzPct val="100000"/>
              <a:buFont typeface="Times New Roman" panose="02020603050405020304" pitchFamily="18" charset="0"/>
              <a:tabLst>
                <a:tab pos="981075" algn="l"/>
                <a:tab pos="1895475" algn="l"/>
                <a:tab pos="2809875" algn="l"/>
                <a:tab pos="3724275" algn="l"/>
                <a:tab pos="4638675" algn="l"/>
                <a:tab pos="5553075" algn="l"/>
                <a:tab pos="6467475" algn="l"/>
                <a:tab pos="7381875" algn="l"/>
                <a:tab pos="8296275" algn="l"/>
                <a:tab pos="9210675" algn="l"/>
                <a:tab pos="10125075" algn="l"/>
              </a:tabLst>
              <a:defRPr sz="2000">
                <a:solidFill>
                  <a:srgbClr val="000000"/>
                </a:solidFill>
                <a:latin typeface="Verdana" panose="020B0604030504040204" pitchFamily="34" charset="0"/>
                <a:ea typeface="SimSun" panose="02010600030101010101" pitchFamily="2" charset="-122"/>
              </a:defRPr>
            </a:lvl6pPr>
            <a:lvl7pPr marL="2971800" indent="-228600" defTabSz="449263" eaLnBrk="0" fontAlgn="base" hangingPunct="0">
              <a:spcBef>
                <a:spcPts val="375"/>
              </a:spcBef>
              <a:spcAft>
                <a:spcPct val="0"/>
              </a:spcAft>
              <a:buClr>
                <a:srgbClr val="000000"/>
              </a:buClr>
              <a:buSzPct val="100000"/>
              <a:buFont typeface="Times New Roman" panose="02020603050405020304" pitchFamily="18" charset="0"/>
              <a:tabLst>
                <a:tab pos="981075" algn="l"/>
                <a:tab pos="1895475" algn="l"/>
                <a:tab pos="2809875" algn="l"/>
                <a:tab pos="3724275" algn="l"/>
                <a:tab pos="4638675" algn="l"/>
                <a:tab pos="5553075" algn="l"/>
                <a:tab pos="6467475" algn="l"/>
                <a:tab pos="7381875" algn="l"/>
                <a:tab pos="8296275" algn="l"/>
                <a:tab pos="9210675" algn="l"/>
                <a:tab pos="10125075" algn="l"/>
              </a:tabLst>
              <a:defRPr sz="2000">
                <a:solidFill>
                  <a:srgbClr val="000000"/>
                </a:solidFill>
                <a:latin typeface="Verdana" panose="020B0604030504040204" pitchFamily="34" charset="0"/>
                <a:ea typeface="SimSun" panose="02010600030101010101" pitchFamily="2" charset="-122"/>
              </a:defRPr>
            </a:lvl7pPr>
            <a:lvl8pPr marL="3429000" indent="-228600" defTabSz="449263" eaLnBrk="0" fontAlgn="base" hangingPunct="0">
              <a:spcBef>
                <a:spcPts val="375"/>
              </a:spcBef>
              <a:spcAft>
                <a:spcPct val="0"/>
              </a:spcAft>
              <a:buClr>
                <a:srgbClr val="000000"/>
              </a:buClr>
              <a:buSzPct val="100000"/>
              <a:buFont typeface="Times New Roman" panose="02020603050405020304" pitchFamily="18" charset="0"/>
              <a:tabLst>
                <a:tab pos="981075" algn="l"/>
                <a:tab pos="1895475" algn="l"/>
                <a:tab pos="2809875" algn="l"/>
                <a:tab pos="3724275" algn="l"/>
                <a:tab pos="4638675" algn="l"/>
                <a:tab pos="5553075" algn="l"/>
                <a:tab pos="6467475" algn="l"/>
                <a:tab pos="7381875" algn="l"/>
                <a:tab pos="8296275" algn="l"/>
                <a:tab pos="9210675" algn="l"/>
                <a:tab pos="10125075" algn="l"/>
              </a:tabLst>
              <a:defRPr sz="2000">
                <a:solidFill>
                  <a:srgbClr val="000000"/>
                </a:solidFill>
                <a:latin typeface="Verdana" panose="020B0604030504040204" pitchFamily="34" charset="0"/>
                <a:ea typeface="SimSun" panose="02010600030101010101" pitchFamily="2" charset="-122"/>
              </a:defRPr>
            </a:lvl8pPr>
            <a:lvl9pPr marL="3886200" indent="-228600" defTabSz="449263" eaLnBrk="0" fontAlgn="base" hangingPunct="0">
              <a:spcBef>
                <a:spcPts val="375"/>
              </a:spcBef>
              <a:spcAft>
                <a:spcPct val="0"/>
              </a:spcAft>
              <a:buClr>
                <a:srgbClr val="000000"/>
              </a:buClr>
              <a:buSzPct val="100000"/>
              <a:buFont typeface="Times New Roman" panose="02020603050405020304" pitchFamily="18" charset="0"/>
              <a:tabLst>
                <a:tab pos="981075" algn="l"/>
                <a:tab pos="1895475" algn="l"/>
                <a:tab pos="2809875" algn="l"/>
                <a:tab pos="3724275" algn="l"/>
                <a:tab pos="4638675" algn="l"/>
                <a:tab pos="5553075" algn="l"/>
                <a:tab pos="6467475" algn="l"/>
                <a:tab pos="7381875" algn="l"/>
                <a:tab pos="8296275" algn="l"/>
                <a:tab pos="9210675" algn="l"/>
                <a:tab pos="10125075" algn="l"/>
              </a:tabLst>
              <a:defRPr sz="2000">
                <a:solidFill>
                  <a:srgbClr val="000000"/>
                </a:solidFill>
                <a:latin typeface="Verdana" panose="020B0604030504040204" pitchFamily="34" charset="0"/>
                <a:ea typeface="SimSun" panose="02010600030101010101" pitchFamily="2" charset="-122"/>
              </a:defRPr>
            </a:lvl9pPr>
          </a:lstStyle>
          <a:p>
            <a:pPr rtl="0" eaLnBrk="1" hangingPunct="1">
              <a:buSzPct val="80000"/>
              <a:buFont typeface="Wingdings" panose="05000000000000000000" pitchFamily="2" charset="2"/>
              <a:buChar char=""/>
            </a:pPr>
            <a:r>
              <a:rPr lang="fr" sz="1950"/>
              <a:t>Outil n° 1: site web: visibilité, faible coût par contact</a:t>
            </a:r>
          </a:p>
          <a:p>
            <a:pPr lvl="1" rtl="0" eaLnBrk="1" hangingPunct="1">
              <a:buSzPct val="80000"/>
              <a:buFont typeface="Wingdings" panose="05000000000000000000" pitchFamily="2" charset="2"/>
              <a:buChar char=""/>
            </a:pPr>
            <a:r>
              <a:rPr lang="fr" sz="1500"/>
              <a:t>Section des membres spéciaux</a:t>
            </a:r>
          </a:p>
          <a:p>
            <a:pPr lvl="2" rtl="0" eaLnBrk="1" hangingPunct="1">
              <a:buSzPct val="80000"/>
              <a:buFont typeface="Wingdings" panose="05000000000000000000" pitchFamily="2" charset="2"/>
              <a:buChar char=""/>
            </a:pPr>
            <a:r>
              <a:rPr lang="fr" sz="1200"/>
              <a:t>Services, formations, événements spéciaux</a:t>
            </a:r>
          </a:p>
          <a:p>
            <a:pPr lvl="2" rtl="0" eaLnBrk="1" hangingPunct="1">
              <a:buSzPct val="80000"/>
              <a:buFont typeface="Wingdings" panose="05000000000000000000" pitchFamily="2" charset="2"/>
              <a:buChar char=""/>
            </a:pPr>
            <a:r>
              <a:rPr lang="fr" sz="1200"/>
              <a:t> Q&amp;R</a:t>
            </a:r>
          </a:p>
          <a:p>
            <a:pPr lvl="2" rtl="0" eaLnBrk="1" hangingPunct="1">
              <a:buSzPct val="80000"/>
              <a:buFont typeface="Wingdings" panose="05000000000000000000" pitchFamily="2" charset="2"/>
              <a:buChar char=""/>
            </a:pPr>
            <a:r>
              <a:rPr lang="fr" sz="1200"/>
              <a:t>Enquêtes, sondages</a:t>
            </a:r>
          </a:p>
          <a:p>
            <a:pPr lvl="2" rtl="0" eaLnBrk="1" hangingPunct="1">
              <a:buClrTx/>
              <a:buSzPct val="80000"/>
              <a:buFontTx/>
              <a:buNone/>
            </a:pPr>
            <a:endParaRPr lang="en-US" altLang="en-US" sz="1350" dirty="0"/>
          </a:p>
          <a:p>
            <a:pPr rtl="0" eaLnBrk="1" hangingPunct="1">
              <a:buSzPct val="80000"/>
              <a:buFont typeface="Wingdings" panose="05000000000000000000" pitchFamily="2" charset="2"/>
              <a:buChar char=""/>
            </a:pPr>
            <a:r>
              <a:rPr lang="fr" sz="1950"/>
              <a:t>Abonnés à l’e-zine</a:t>
            </a:r>
          </a:p>
          <a:p>
            <a:pPr lvl="1" rtl="0" eaLnBrk="1" hangingPunct="1">
              <a:buSzPct val="80000"/>
              <a:buFont typeface="Wingdings" panose="05000000000000000000" pitchFamily="2" charset="2"/>
              <a:buChar char=""/>
            </a:pPr>
            <a:r>
              <a:rPr lang="fr" sz="1500"/>
              <a:t>Mensuel</a:t>
            </a:r>
          </a:p>
          <a:p>
            <a:pPr lvl="1" rtl="0" eaLnBrk="1" hangingPunct="1">
              <a:buSzPct val="80000"/>
              <a:buFont typeface="Wingdings" panose="05000000000000000000" pitchFamily="2" charset="2"/>
              <a:buChar char=""/>
            </a:pPr>
            <a:r>
              <a:rPr lang="fr" sz="1500"/>
              <a:t>Sujets par département/domaine d’intérêt spécifique</a:t>
            </a:r>
            <a:r>
              <a:rPr lang="en-US" altLang="en-US" sz="1500" dirty="0"/>
              <a:t/>
            </a:r>
            <a:br>
              <a:rPr lang="en-US" altLang="en-US" sz="1500" dirty="0"/>
            </a:br>
            <a:endParaRPr lang="en-US" altLang="en-US" sz="1500" dirty="0"/>
          </a:p>
          <a:p>
            <a:pPr rtl="0" eaLnBrk="1" hangingPunct="1">
              <a:buSzPct val="80000"/>
              <a:buFont typeface="Wingdings" panose="05000000000000000000" pitchFamily="2" charset="2"/>
              <a:buChar char=""/>
            </a:pPr>
            <a:r>
              <a:rPr lang="fr" sz="1950"/>
              <a:t>Événements</a:t>
            </a:r>
          </a:p>
          <a:p>
            <a:pPr lvl="1" rtl="0" eaLnBrk="1" hangingPunct="1">
              <a:buSzPct val="80000"/>
              <a:buFont typeface="Wingdings" panose="05000000000000000000" pitchFamily="2" charset="2"/>
              <a:buChar char=""/>
            </a:pPr>
            <a:r>
              <a:rPr lang="fr" sz="1500"/>
              <a:t>Évaluation des intérêts, informations de retour (orales ou par un formulaire simple)</a:t>
            </a:r>
          </a:p>
        </p:txBody>
      </p:sp>
      <p:sp>
        <p:nvSpPr>
          <p:cNvPr id="4" name="Título 1"/>
          <p:cNvSpPr txBox="1">
            <a:spLocks/>
          </p:cNvSpPr>
          <p:nvPr/>
        </p:nvSpPr>
        <p:spPr>
          <a:xfrm>
            <a:off x="1547664" y="260648"/>
            <a:ext cx="5976664" cy="504056"/>
          </a:xfrm>
          <a:prstGeom prst="rect">
            <a:avLst/>
          </a:prstGeom>
        </p:spPr>
        <p:txBody>
          <a:bodyPr rtlCol="0"/>
          <a:lst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a:lstStyle>
          <a:p>
            <a:pPr algn="ctr" rtl="0"/>
            <a:r>
              <a:rPr lang="fr" sz="2000">
                <a:solidFill>
                  <a:schemeClr val="bg1"/>
                </a:solidFill>
              </a:rPr>
              <a:t>Exemples d’outils</a:t>
            </a:r>
            <a:endParaRPr lang="es-PE" sz="2000" dirty="0">
              <a:solidFill>
                <a:schemeClr val="bg1"/>
              </a:solidFill>
            </a:endParaRPr>
          </a:p>
        </p:txBody>
      </p:sp>
    </p:spTree>
    <p:extLst>
      <p:ext uri="{BB962C8B-B14F-4D97-AF65-F5344CB8AC3E}">
        <p14:creationId xmlns:p14="http://schemas.microsoft.com/office/powerpoint/2010/main" val="36375088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1"/>
          <p:cNvSpPr txBox="1">
            <a:spLocks noChangeArrowheads="1"/>
          </p:cNvSpPr>
          <p:nvPr/>
        </p:nvSpPr>
        <p:spPr bwMode="auto">
          <a:xfrm>
            <a:off x="742950" y="1514476"/>
            <a:ext cx="7877175" cy="4622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tlCol="0"/>
          <a:lstStyle>
            <a:lvl1pPr marL="341313" indent="-341313" eaLnBrk="0" hangingPunct="0">
              <a:spcBef>
                <a:spcPts val="575"/>
              </a:spcBef>
              <a:tabLst>
                <a:tab pos="981075" algn="l"/>
                <a:tab pos="1895475" algn="l"/>
                <a:tab pos="2809875" algn="l"/>
                <a:tab pos="3724275" algn="l"/>
                <a:tab pos="4638675" algn="l"/>
                <a:tab pos="5553075" algn="l"/>
                <a:tab pos="6467475" algn="l"/>
                <a:tab pos="7381875" algn="l"/>
                <a:tab pos="8296275" algn="l"/>
                <a:tab pos="9210675" algn="l"/>
                <a:tab pos="10125075" algn="l"/>
              </a:tabLst>
              <a:defRPr sz="2600">
                <a:solidFill>
                  <a:srgbClr val="000000"/>
                </a:solidFill>
                <a:latin typeface="Verdana" panose="020B0604030504040204" pitchFamily="34" charset="0"/>
                <a:ea typeface="SimSun" panose="02010600030101010101" pitchFamily="2" charset="-122"/>
              </a:defRPr>
            </a:lvl1pPr>
            <a:lvl2pPr marL="741363" indent="-284163" eaLnBrk="0" hangingPunct="0">
              <a:spcBef>
                <a:spcPts val="375"/>
              </a:spcBef>
              <a:tabLst>
                <a:tab pos="981075" algn="l"/>
                <a:tab pos="1895475" algn="l"/>
                <a:tab pos="2809875" algn="l"/>
                <a:tab pos="3724275" algn="l"/>
                <a:tab pos="4638675" algn="l"/>
                <a:tab pos="5553075" algn="l"/>
                <a:tab pos="6467475" algn="l"/>
                <a:tab pos="7381875" algn="l"/>
                <a:tab pos="8296275" algn="l"/>
                <a:tab pos="9210675" algn="l"/>
                <a:tab pos="10125075" algn="l"/>
              </a:tabLst>
              <a:defRPr sz="2400">
                <a:solidFill>
                  <a:srgbClr val="000000"/>
                </a:solidFill>
                <a:latin typeface="Verdana" panose="020B0604030504040204" pitchFamily="34" charset="0"/>
                <a:ea typeface="SimSun" panose="02010600030101010101" pitchFamily="2" charset="-122"/>
              </a:defRPr>
            </a:lvl2pPr>
            <a:lvl3pPr eaLnBrk="0" hangingPunct="0">
              <a:spcBef>
                <a:spcPts val="375"/>
              </a:spcBef>
              <a:tabLst>
                <a:tab pos="981075" algn="l"/>
                <a:tab pos="1895475" algn="l"/>
                <a:tab pos="2809875" algn="l"/>
                <a:tab pos="3724275" algn="l"/>
                <a:tab pos="4638675" algn="l"/>
                <a:tab pos="5553075" algn="l"/>
                <a:tab pos="6467475" algn="l"/>
                <a:tab pos="7381875" algn="l"/>
                <a:tab pos="8296275" algn="l"/>
                <a:tab pos="9210675" algn="l"/>
                <a:tab pos="10125075" algn="l"/>
              </a:tabLst>
              <a:defRPr sz="2000">
                <a:solidFill>
                  <a:srgbClr val="000000"/>
                </a:solidFill>
                <a:latin typeface="Verdana" panose="020B0604030504040204" pitchFamily="34" charset="0"/>
                <a:ea typeface="SimSun" panose="02010600030101010101" pitchFamily="2" charset="-122"/>
              </a:defRPr>
            </a:lvl3pPr>
            <a:lvl4pPr eaLnBrk="0" hangingPunct="0">
              <a:spcBef>
                <a:spcPts val="375"/>
              </a:spcBef>
              <a:tabLst>
                <a:tab pos="981075" algn="l"/>
                <a:tab pos="1895475" algn="l"/>
                <a:tab pos="2809875" algn="l"/>
                <a:tab pos="3724275" algn="l"/>
                <a:tab pos="4638675" algn="l"/>
                <a:tab pos="5553075" algn="l"/>
                <a:tab pos="6467475" algn="l"/>
                <a:tab pos="7381875" algn="l"/>
                <a:tab pos="8296275" algn="l"/>
                <a:tab pos="9210675" algn="l"/>
                <a:tab pos="10125075" algn="l"/>
              </a:tabLst>
              <a:defRPr sz="2000">
                <a:solidFill>
                  <a:srgbClr val="000000"/>
                </a:solidFill>
                <a:latin typeface="Verdana" panose="020B0604030504040204" pitchFamily="34" charset="0"/>
                <a:ea typeface="SimSun" panose="02010600030101010101" pitchFamily="2" charset="-122"/>
              </a:defRPr>
            </a:lvl4pPr>
            <a:lvl5pPr eaLnBrk="0" hangingPunct="0">
              <a:spcBef>
                <a:spcPts val="375"/>
              </a:spcBef>
              <a:tabLst>
                <a:tab pos="981075" algn="l"/>
                <a:tab pos="1895475" algn="l"/>
                <a:tab pos="2809875" algn="l"/>
                <a:tab pos="3724275" algn="l"/>
                <a:tab pos="4638675" algn="l"/>
                <a:tab pos="5553075" algn="l"/>
                <a:tab pos="6467475" algn="l"/>
                <a:tab pos="7381875" algn="l"/>
                <a:tab pos="8296275" algn="l"/>
                <a:tab pos="9210675" algn="l"/>
                <a:tab pos="10125075" algn="l"/>
              </a:tabLst>
              <a:defRPr sz="2000">
                <a:solidFill>
                  <a:srgbClr val="000000"/>
                </a:solidFill>
                <a:latin typeface="Verdana" panose="020B0604030504040204" pitchFamily="34" charset="0"/>
                <a:ea typeface="SimSun" panose="02010600030101010101" pitchFamily="2" charset="-122"/>
              </a:defRPr>
            </a:lvl5pPr>
            <a:lvl6pPr marL="2514600" indent="-228600" defTabSz="449263" eaLnBrk="0" fontAlgn="base" hangingPunct="0">
              <a:spcBef>
                <a:spcPts val="375"/>
              </a:spcBef>
              <a:spcAft>
                <a:spcPct val="0"/>
              </a:spcAft>
              <a:buClr>
                <a:srgbClr val="000000"/>
              </a:buClr>
              <a:buSzPct val="100000"/>
              <a:buFont typeface="Times New Roman" panose="02020603050405020304" pitchFamily="18" charset="0"/>
              <a:tabLst>
                <a:tab pos="981075" algn="l"/>
                <a:tab pos="1895475" algn="l"/>
                <a:tab pos="2809875" algn="l"/>
                <a:tab pos="3724275" algn="l"/>
                <a:tab pos="4638675" algn="l"/>
                <a:tab pos="5553075" algn="l"/>
                <a:tab pos="6467475" algn="l"/>
                <a:tab pos="7381875" algn="l"/>
                <a:tab pos="8296275" algn="l"/>
                <a:tab pos="9210675" algn="l"/>
                <a:tab pos="10125075" algn="l"/>
              </a:tabLst>
              <a:defRPr sz="2000">
                <a:solidFill>
                  <a:srgbClr val="000000"/>
                </a:solidFill>
                <a:latin typeface="Verdana" panose="020B0604030504040204" pitchFamily="34" charset="0"/>
                <a:ea typeface="SimSun" panose="02010600030101010101" pitchFamily="2" charset="-122"/>
              </a:defRPr>
            </a:lvl6pPr>
            <a:lvl7pPr marL="2971800" indent="-228600" defTabSz="449263" eaLnBrk="0" fontAlgn="base" hangingPunct="0">
              <a:spcBef>
                <a:spcPts val="375"/>
              </a:spcBef>
              <a:spcAft>
                <a:spcPct val="0"/>
              </a:spcAft>
              <a:buClr>
                <a:srgbClr val="000000"/>
              </a:buClr>
              <a:buSzPct val="100000"/>
              <a:buFont typeface="Times New Roman" panose="02020603050405020304" pitchFamily="18" charset="0"/>
              <a:tabLst>
                <a:tab pos="981075" algn="l"/>
                <a:tab pos="1895475" algn="l"/>
                <a:tab pos="2809875" algn="l"/>
                <a:tab pos="3724275" algn="l"/>
                <a:tab pos="4638675" algn="l"/>
                <a:tab pos="5553075" algn="l"/>
                <a:tab pos="6467475" algn="l"/>
                <a:tab pos="7381875" algn="l"/>
                <a:tab pos="8296275" algn="l"/>
                <a:tab pos="9210675" algn="l"/>
                <a:tab pos="10125075" algn="l"/>
              </a:tabLst>
              <a:defRPr sz="2000">
                <a:solidFill>
                  <a:srgbClr val="000000"/>
                </a:solidFill>
                <a:latin typeface="Verdana" panose="020B0604030504040204" pitchFamily="34" charset="0"/>
                <a:ea typeface="SimSun" panose="02010600030101010101" pitchFamily="2" charset="-122"/>
              </a:defRPr>
            </a:lvl7pPr>
            <a:lvl8pPr marL="3429000" indent="-228600" defTabSz="449263" eaLnBrk="0" fontAlgn="base" hangingPunct="0">
              <a:spcBef>
                <a:spcPts val="375"/>
              </a:spcBef>
              <a:spcAft>
                <a:spcPct val="0"/>
              </a:spcAft>
              <a:buClr>
                <a:srgbClr val="000000"/>
              </a:buClr>
              <a:buSzPct val="100000"/>
              <a:buFont typeface="Times New Roman" panose="02020603050405020304" pitchFamily="18" charset="0"/>
              <a:tabLst>
                <a:tab pos="981075" algn="l"/>
                <a:tab pos="1895475" algn="l"/>
                <a:tab pos="2809875" algn="l"/>
                <a:tab pos="3724275" algn="l"/>
                <a:tab pos="4638675" algn="l"/>
                <a:tab pos="5553075" algn="l"/>
                <a:tab pos="6467475" algn="l"/>
                <a:tab pos="7381875" algn="l"/>
                <a:tab pos="8296275" algn="l"/>
                <a:tab pos="9210675" algn="l"/>
                <a:tab pos="10125075" algn="l"/>
              </a:tabLst>
              <a:defRPr sz="2000">
                <a:solidFill>
                  <a:srgbClr val="000000"/>
                </a:solidFill>
                <a:latin typeface="Verdana" panose="020B0604030504040204" pitchFamily="34" charset="0"/>
                <a:ea typeface="SimSun" panose="02010600030101010101" pitchFamily="2" charset="-122"/>
              </a:defRPr>
            </a:lvl8pPr>
            <a:lvl9pPr marL="3886200" indent="-228600" defTabSz="449263" eaLnBrk="0" fontAlgn="base" hangingPunct="0">
              <a:spcBef>
                <a:spcPts val="375"/>
              </a:spcBef>
              <a:spcAft>
                <a:spcPct val="0"/>
              </a:spcAft>
              <a:buClr>
                <a:srgbClr val="000000"/>
              </a:buClr>
              <a:buSzPct val="100000"/>
              <a:buFont typeface="Times New Roman" panose="02020603050405020304" pitchFamily="18" charset="0"/>
              <a:tabLst>
                <a:tab pos="981075" algn="l"/>
                <a:tab pos="1895475" algn="l"/>
                <a:tab pos="2809875" algn="l"/>
                <a:tab pos="3724275" algn="l"/>
                <a:tab pos="4638675" algn="l"/>
                <a:tab pos="5553075" algn="l"/>
                <a:tab pos="6467475" algn="l"/>
                <a:tab pos="7381875" algn="l"/>
                <a:tab pos="8296275" algn="l"/>
                <a:tab pos="9210675" algn="l"/>
                <a:tab pos="10125075" algn="l"/>
              </a:tabLst>
              <a:defRPr sz="2000">
                <a:solidFill>
                  <a:srgbClr val="000000"/>
                </a:solidFill>
                <a:latin typeface="Verdana" panose="020B0604030504040204" pitchFamily="34" charset="0"/>
                <a:ea typeface="SimSun" panose="02010600030101010101" pitchFamily="2" charset="-122"/>
              </a:defRPr>
            </a:lvl9pPr>
          </a:lstStyle>
          <a:p>
            <a:pPr rtl="0" eaLnBrk="1" hangingPunct="1">
              <a:buSzPct val="80000"/>
              <a:buFont typeface="Wingdings" panose="05000000000000000000" pitchFamily="2" charset="2"/>
              <a:buChar char=""/>
            </a:pPr>
            <a:r>
              <a:rPr lang="fr" sz="1950"/>
              <a:t>Road-shows</a:t>
            </a:r>
          </a:p>
          <a:p>
            <a:pPr lvl="1" rtl="0" eaLnBrk="1" hangingPunct="1">
              <a:buSzPct val="80000"/>
              <a:buFont typeface="Wingdings" panose="05000000000000000000" pitchFamily="2" charset="2"/>
              <a:buChar char=""/>
            </a:pPr>
            <a:r>
              <a:rPr lang="fr" sz="1500"/>
              <a:t>Intéressants pour recruter de nouveaux membres</a:t>
            </a:r>
          </a:p>
          <a:p>
            <a:pPr lvl="1" rtl="0" eaLnBrk="1" hangingPunct="1">
              <a:buSzPct val="80000"/>
              <a:buFont typeface="Wingdings" panose="05000000000000000000" pitchFamily="2" charset="2"/>
              <a:buChar char=""/>
            </a:pPr>
            <a:r>
              <a:rPr lang="fr" sz="1500"/>
              <a:t>Décentralisés (province, région, ville)</a:t>
            </a:r>
          </a:p>
          <a:p>
            <a:pPr lvl="1" rtl="0" eaLnBrk="1" hangingPunct="1">
              <a:buSzPct val="80000"/>
              <a:buFont typeface="Wingdings" panose="05000000000000000000" pitchFamily="2" charset="2"/>
              <a:buChar char=""/>
            </a:pPr>
            <a:r>
              <a:rPr lang="fr" sz="1500"/>
              <a:t>Présentation de :</a:t>
            </a:r>
          </a:p>
          <a:p>
            <a:pPr lvl="2" rtl="0" eaLnBrk="1" hangingPunct="1">
              <a:buSzPct val="80000"/>
              <a:buFont typeface="Wingdings" panose="05000000000000000000" pitchFamily="2" charset="2"/>
              <a:buChar char=""/>
            </a:pPr>
            <a:r>
              <a:rPr lang="fr" sz="1350"/>
              <a:t>Sujets réels spécifiques en relation avec les membres actuels et potentiels</a:t>
            </a:r>
          </a:p>
          <a:p>
            <a:pPr lvl="2" rtl="0" eaLnBrk="1" hangingPunct="1">
              <a:buSzPct val="80000"/>
              <a:buFont typeface="Wingdings" panose="05000000000000000000" pitchFamily="2" charset="2"/>
              <a:buChar char=""/>
            </a:pPr>
            <a:r>
              <a:rPr lang="fr" sz="1350"/>
              <a:t>Votre approche de ces thèmes + les avantages pour les membres</a:t>
            </a:r>
          </a:p>
          <a:p>
            <a:pPr lvl="2" rtl="0" eaLnBrk="1" hangingPunct="1">
              <a:buSzPct val="80000"/>
              <a:buFont typeface="Wingdings" panose="05000000000000000000" pitchFamily="2" charset="2"/>
              <a:buChar char=""/>
            </a:pPr>
            <a:r>
              <a:rPr lang="fr" sz="1350"/>
              <a:t>Résultats</a:t>
            </a:r>
          </a:p>
          <a:p>
            <a:pPr lvl="2" rtl="0" eaLnBrk="1" hangingPunct="1">
              <a:buSzPct val="80000"/>
              <a:buFont typeface="Wingdings" panose="05000000000000000000" pitchFamily="2" charset="2"/>
              <a:buChar char=""/>
            </a:pPr>
            <a:r>
              <a:rPr lang="fr" sz="1350"/>
              <a:t>Programme d’adhésion</a:t>
            </a:r>
            <a:r>
              <a:rPr lang="en-US" altLang="en-US" sz="1350" dirty="0"/>
              <a:t/>
            </a:r>
            <a:br>
              <a:rPr lang="en-US" altLang="en-US" sz="1350" dirty="0"/>
            </a:br>
            <a:endParaRPr lang="en-US" altLang="en-US" sz="1350" dirty="0"/>
          </a:p>
          <a:p>
            <a:pPr rtl="0" eaLnBrk="1" hangingPunct="1">
              <a:buSzPct val="80000"/>
              <a:buFont typeface="Wingdings" panose="05000000000000000000" pitchFamily="2" charset="2"/>
              <a:buChar char=""/>
            </a:pPr>
            <a:r>
              <a:rPr lang="fr" sz="1950"/>
              <a:t>Publicité</a:t>
            </a:r>
          </a:p>
          <a:p>
            <a:pPr lvl="1" rtl="0" eaLnBrk="1" hangingPunct="1">
              <a:buSzPct val="80000"/>
              <a:buFont typeface="Wingdings" panose="05000000000000000000" pitchFamily="2" charset="2"/>
              <a:buChar char=""/>
            </a:pPr>
            <a:r>
              <a:rPr lang="fr" sz="1500"/>
              <a:t>Accroître la visibilité de l’organisation</a:t>
            </a:r>
          </a:p>
          <a:p>
            <a:pPr lvl="1" rtl="0" eaLnBrk="1" hangingPunct="1">
              <a:buSzPct val="80000"/>
              <a:buFont typeface="Wingdings" panose="05000000000000000000" pitchFamily="2" charset="2"/>
              <a:buChar char=""/>
            </a:pPr>
            <a:r>
              <a:rPr lang="fr" sz="1500"/>
              <a:t>Aucun retour réel immédiat</a:t>
            </a:r>
          </a:p>
          <a:p>
            <a:pPr rtl="0" eaLnBrk="1" hangingPunct="1">
              <a:buClrTx/>
              <a:buSzPct val="80000"/>
              <a:buFontTx/>
              <a:buNone/>
            </a:pPr>
            <a:r>
              <a:rPr lang="en-US" altLang="en-US" sz="1950" dirty="0"/>
              <a:t/>
            </a:r>
            <a:br>
              <a:rPr lang="en-US" altLang="en-US" sz="1950" dirty="0"/>
            </a:br>
            <a:endParaRPr lang="en-US" altLang="en-US" sz="1950" dirty="0"/>
          </a:p>
          <a:p>
            <a:pPr rtl="0" eaLnBrk="1" hangingPunct="1">
              <a:buSzPct val="80000"/>
              <a:buFont typeface="Wingdings" panose="05000000000000000000" pitchFamily="2" charset="2"/>
              <a:buNone/>
            </a:pPr>
            <a:endParaRPr lang="en-US" altLang="en-US" sz="1950" dirty="0"/>
          </a:p>
        </p:txBody>
      </p:sp>
      <p:sp>
        <p:nvSpPr>
          <p:cNvPr id="5" name="Título 1"/>
          <p:cNvSpPr txBox="1">
            <a:spLocks/>
          </p:cNvSpPr>
          <p:nvPr/>
        </p:nvSpPr>
        <p:spPr>
          <a:xfrm>
            <a:off x="1547664" y="260648"/>
            <a:ext cx="5976664" cy="504056"/>
          </a:xfrm>
          <a:prstGeom prst="rect">
            <a:avLst/>
          </a:prstGeom>
        </p:spPr>
        <p:txBody>
          <a:bodyPr rtlCol="0"/>
          <a:lst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a:lstStyle>
          <a:p>
            <a:pPr algn="ctr" rtl="0"/>
            <a:r>
              <a:rPr lang="fr" sz="2000">
                <a:solidFill>
                  <a:schemeClr val="bg1"/>
                </a:solidFill>
              </a:rPr>
              <a:t>Exemples d’outils</a:t>
            </a:r>
            <a:endParaRPr lang="es-PE" sz="2000" dirty="0">
              <a:solidFill>
                <a:schemeClr val="bg1"/>
              </a:solidFill>
            </a:endParaRPr>
          </a:p>
        </p:txBody>
      </p:sp>
    </p:spTree>
    <p:extLst>
      <p:ext uri="{BB962C8B-B14F-4D97-AF65-F5344CB8AC3E}">
        <p14:creationId xmlns:p14="http://schemas.microsoft.com/office/powerpoint/2010/main" val="18799584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1"/>
          <p:cNvSpPr txBox="1">
            <a:spLocks noChangeArrowheads="1"/>
          </p:cNvSpPr>
          <p:nvPr/>
        </p:nvSpPr>
        <p:spPr bwMode="auto">
          <a:xfrm>
            <a:off x="581025" y="1701405"/>
            <a:ext cx="8181975" cy="44029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tlCol="0"/>
          <a:lstStyle>
            <a:lvl1pPr marL="341313" indent="-341313" eaLnBrk="0" hangingPunct="0">
              <a:spcBef>
                <a:spcPts val="575"/>
              </a:spcBef>
              <a:tabLst>
                <a:tab pos="981075" algn="l"/>
                <a:tab pos="1895475" algn="l"/>
                <a:tab pos="2809875" algn="l"/>
                <a:tab pos="3724275" algn="l"/>
                <a:tab pos="4638675" algn="l"/>
                <a:tab pos="5553075" algn="l"/>
                <a:tab pos="6467475" algn="l"/>
                <a:tab pos="7381875" algn="l"/>
                <a:tab pos="8296275" algn="l"/>
                <a:tab pos="9210675" algn="l"/>
                <a:tab pos="10125075" algn="l"/>
              </a:tabLst>
              <a:defRPr sz="2600">
                <a:solidFill>
                  <a:srgbClr val="000000"/>
                </a:solidFill>
                <a:latin typeface="Verdana" panose="020B0604030504040204" pitchFamily="34" charset="0"/>
                <a:ea typeface="SimSun" panose="02010600030101010101" pitchFamily="2" charset="-122"/>
              </a:defRPr>
            </a:lvl1pPr>
            <a:lvl2pPr marL="741363" indent="-284163" eaLnBrk="0" hangingPunct="0">
              <a:spcBef>
                <a:spcPts val="375"/>
              </a:spcBef>
              <a:tabLst>
                <a:tab pos="981075" algn="l"/>
                <a:tab pos="1895475" algn="l"/>
                <a:tab pos="2809875" algn="l"/>
                <a:tab pos="3724275" algn="l"/>
                <a:tab pos="4638675" algn="l"/>
                <a:tab pos="5553075" algn="l"/>
                <a:tab pos="6467475" algn="l"/>
                <a:tab pos="7381875" algn="l"/>
                <a:tab pos="8296275" algn="l"/>
                <a:tab pos="9210675" algn="l"/>
                <a:tab pos="10125075" algn="l"/>
              </a:tabLst>
              <a:defRPr sz="2400">
                <a:solidFill>
                  <a:srgbClr val="000000"/>
                </a:solidFill>
                <a:latin typeface="Verdana" panose="020B0604030504040204" pitchFamily="34" charset="0"/>
                <a:ea typeface="SimSun" panose="02010600030101010101" pitchFamily="2" charset="-122"/>
              </a:defRPr>
            </a:lvl2pPr>
            <a:lvl3pPr eaLnBrk="0" hangingPunct="0">
              <a:spcBef>
                <a:spcPts val="375"/>
              </a:spcBef>
              <a:tabLst>
                <a:tab pos="981075" algn="l"/>
                <a:tab pos="1895475" algn="l"/>
                <a:tab pos="2809875" algn="l"/>
                <a:tab pos="3724275" algn="l"/>
                <a:tab pos="4638675" algn="l"/>
                <a:tab pos="5553075" algn="l"/>
                <a:tab pos="6467475" algn="l"/>
                <a:tab pos="7381875" algn="l"/>
                <a:tab pos="8296275" algn="l"/>
                <a:tab pos="9210675" algn="l"/>
                <a:tab pos="10125075" algn="l"/>
              </a:tabLst>
              <a:defRPr sz="2000">
                <a:solidFill>
                  <a:srgbClr val="000000"/>
                </a:solidFill>
                <a:latin typeface="Verdana" panose="020B0604030504040204" pitchFamily="34" charset="0"/>
                <a:ea typeface="SimSun" panose="02010600030101010101" pitchFamily="2" charset="-122"/>
              </a:defRPr>
            </a:lvl3pPr>
            <a:lvl4pPr eaLnBrk="0" hangingPunct="0">
              <a:spcBef>
                <a:spcPts val="375"/>
              </a:spcBef>
              <a:tabLst>
                <a:tab pos="981075" algn="l"/>
                <a:tab pos="1895475" algn="l"/>
                <a:tab pos="2809875" algn="l"/>
                <a:tab pos="3724275" algn="l"/>
                <a:tab pos="4638675" algn="l"/>
                <a:tab pos="5553075" algn="l"/>
                <a:tab pos="6467475" algn="l"/>
                <a:tab pos="7381875" algn="l"/>
                <a:tab pos="8296275" algn="l"/>
                <a:tab pos="9210675" algn="l"/>
                <a:tab pos="10125075" algn="l"/>
              </a:tabLst>
              <a:defRPr sz="2000">
                <a:solidFill>
                  <a:srgbClr val="000000"/>
                </a:solidFill>
                <a:latin typeface="Verdana" panose="020B0604030504040204" pitchFamily="34" charset="0"/>
                <a:ea typeface="SimSun" panose="02010600030101010101" pitchFamily="2" charset="-122"/>
              </a:defRPr>
            </a:lvl4pPr>
            <a:lvl5pPr eaLnBrk="0" hangingPunct="0">
              <a:spcBef>
                <a:spcPts val="375"/>
              </a:spcBef>
              <a:tabLst>
                <a:tab pos="981075" algn="l"/>
                <a:tab pos="1895475" algn="l"/>
                <a:tab pos="2809875" algn="l"/>
                <a:tab pos="3724275" algn="l"/>
                <a:tab pos="4638675" algn="l"/>
                <a:tab pos="5553075" algn="l"/>
                <a:tab pos="6467475" algn="l"/>
                <a:tab pos="7381875" algn="l"/>
                <a:tab pos="8296275" algn="l"/>
                <a:tab pos="9210675" algn="l"/>
                <a:tab pos="10125075" algn="l"/>
              </a:tabLst>
              <a:defRPr sz="2000">
                <a:solidFill>
                  <a:srgbClr val="000000"/>
                </a:solidFill>
                <a:latin typeface="Verdana" panose="020B0604030504040204" pitchFamily="34" charset="0"/>
                <a:ea typeface="SimSun" panose="02010600030101010101" pitchFamily="2" charset="-122"/>
              </a:defRPr>
            </a:lvl5pPr>
            <a:lvl6pPr marL="2514600" indent="-228600" defTabSz="449263" eaLnBrk="0" fontAlgn="base" hangingPunct="0">
              <a:spcBef>
                <a:spcPts val="375"/>
              </a:spcBef>
              <a:spcAft>
                <a:spcPct val="0"/>
              </a:spcAft>
              <a:buClr>
                <a:srgbClr val="000000"/>
              </a:buClr>
              <a:buSzPct val="100000"/>
              <a:buFont typeface="Times New Roman" panose="02020603050405020304" pitchFamily="18" charset="0"/>
              <a:tabLst>
                <a:tab pos="981075" algn="l"/>
                <a:tab pos="1895475" algn="l"/>
                <a:tab pos="2809875" algn="l"/>
                <a:tab pos="3724275" algn="l"/>
                <a:tab pos="4638675" algn="l"/>
                <a:tab pos="5553075" algn="l"/>
                <a:tab pos="6467475" algn="l"/>
                <a:tab pos="7381875" algn="l"/>
                <a:tab pos="8296275" algn="l"/>
                <a:tab pos="9210675" algn="l"/>
                <a:tab pos="10125075" algn="l"/>
              </a:tabLst>
              <a:defRPr sz="2000">
                <a:solidFill>
                  <a:srgbClr val="000000"/>
                </a:solidFill>
                <a:latin typeface="Verdana" panose="020B0604030504040204" pitchFamily="34" charset="0"/>
                <a:ea typeface="SimSun" panose="02010600030101010101" pitchFamily="2" charset="-122"/>
              </a:defRPr>
            </a:lvl6pPr>
            <a:lvl7pPr marL="2971800" indent="-228600" defTabSz="449263" eaLnBrk="0" fontAlgn="base" hangingPunct="0">
              <a:spcBef>
                <a:spcPts val="375"/>
              </a:spcBef>
              <a:spcAft>
                <a:spcPct val="0"/>
              </a:spcAft>
              <a:buClr>
                <a:srgbClr val="000000"/>
              </a:buClr>
              <a:buSzPct val="100000"/>
              <a:buFont typeface="Times New Roman" panose="02020603050405020304" pitchFamily="18" charset="0"/>
              <a:tabLst>
                <a:tab pos="981075" algn="l"/>
                <a:tab pos="1895475" algn="l"/>
                <a:tab pos="2809875" algn="l"/>
                <a:tab pos="3724275" algn="l"/>
                <a:tab pos="4638675" algn="l"/>
                <a:tab pos="5553075" algn="l"/>
                <a:tab pos="6467475" algn="l"/>
                <a:tab pos="7381875" algn="l"/>
                <a:tab pos="8296275" algn="l"/>
                <a:tab pos="9210675" algn="l"/>
                <a:tab pos="10125075" algn="l"/>
              </a:tabLst>
              <a:defRPr sz="2000">
                <a:solidFill>
                  <a:srgbClr val="000000"/>
                </a:solidFill>
                <a:latin typeface="Verdana" panose="020B0604030504040204" pitchFamily="34" charset="0"/>
                <a:ea typeface="SimSun" panose="02010600030101010101" pitchFamily="2" charset="-122"/>
              </a:defRPr>
            </a:lvl7pPr>
            <a:lvl8pPr marL="3429000" indent="-228600" defTabSz="449263" eaLnBrk="0" fontAlgn="base" hangingPunct="0">
              <a:spcBef>
                <a:spcPts val="375"/>
              </a:spcBef>
              <a:spcAft>
                <a:spcPct val="0"/>
              </a:spcAft>
              <a:buClr>
                <a:srgbClr val="000000"/>
              </a:buClr>
              <a:buSzPct val="100000"/>
              <a:buFont typeface="Times New Roman" panose="02020603050405020304" pitchFamily="18" charset="0"/>
              <a:tabLst>
                <a:tab pos="981075" algn="l"/>
                <a:tab pos="1895475" algn="l"/>
                <a:tab pos="2809875" algn="l"/>
                <a:tab pos="3724275" algn="l"/>
                <a:tab pos="4638675" algn="l"/>
                <a:tab pos="5553075" algn="l"/>
                <a:tab pos="6467475" algn="l"/>
                <a:tab pos="7381875" algn="l"/>
                <a:tab pos="8296275" algn="l"/>
                <a:tab pos="9210675" algn="l"/>
                <a:tab pos="10125075" algn="l"/>
              </a:tabLst>
              <a:defRPr sz="2000">
                <a:solidFill>
                  <a:srgbClr val="000000"/>
                </a:solidFill>
                <a:latin typeface="Verdana" panose="020B0604030504040204" pitchFamily="34" charset="0"/>
                <a:ea typeface="SimSun" panose="02010600030101010101" pitchFamily="2" charset="-122"/>
              </a:defRPr>
            </a:lvl8pPr>
            <a:lvl9pPr marL="3886200" indent="-228600" defTabSz="449263" eaLnBrk="0" fontAlgn="base" hangingPunct="0">
              <a:spcBef>
                <a:spcPts val="375"/>
              </a:spcBef>
              <a:spcAft>
                <a:spcPct val="0"/>
              </a:spcAft>
              <a:buClr>
                <a:srgbClr val="000000"/>
              </a:buClr>
              <a:buSzPct val="100000"/>
              <a:buFont typeface="Times New Roman" panose="02020603050405020304" pitchFamily="18" charset="0"/>
              <a:tabLst>
                <a:tab pos="981075" algn="l"/>
                <a:tab pos="1895475" algn="l"/>
                <a:tab pos="2809875" algn="l"/>
                <a:tab pos="3724275" algn="l"/>
                <a:tab pos="4638675" algn="l"/>
                <a:tab pos="5553075" algn="l"/>
                <a:tab pos="6467475" algn="l"/>
                <a:tab pos="7381875" algn="l"/>
                <a:tab pos="8296275" algn="l"/>
                <a:tab pos="9210675" algn="l"/>
                <a:tab pos="10125075" algn="l"/>
              </a:tabLst>
              <a:defRPr sz="2000">
                <a:solidFill>
                  <a:srgbClr val="000000"/>
                </a:solidFill>
                <a:latin typeface="Verdana" panose="020B0604030504040204" pitchFamily="34" charset="0"/>
                <a:ea typeface="SimSun" panose="02010600030101010101" pitchFamily="2" charset="-122"/>
              </a:defRPr>
            </a:lvl9pPr>
          </a:lstStyle>
          <a:p>
            <a:pPr rtl="0" eaLnBrk="1" hangingPunct="1">
              <a:buSzPct val="80000"/>
              <a:buFont typeface="Wingdings" panose="05000000000000000000" pitchFamily="2" charset="2"/>
              <a:buChar char=""/>
            </a:pPr>
            <a:r>
              <a:rPr lang="fr" sz="1950"/>
              <a:t>Courrier direct (recrutement de nouveaux membres)</a:t>
            </a:r>
          </a:p>
          <a:p>
            <a:pPr lvl="1" rtl="0" eaLnBrk="1" hangingPunct="1">
              <a:buSzPct val="80000"/>
              <a:buFont typeface="Wingdings" panose="05000000000000000000" pitchFamily="2" charset="2"/>
              <a:buChar char=""/>
            </a:pPr>
            <a:r>
              <a:rPr lang="fr" sz="1500"/>
              <a:t>Doit être en relation avec un événement particulier ou une activité offrant un avantage certain, par ex. invitation à un événement, un road show, une formation</a:t>
            </a:r>
          </a:p>
          <a:p>
            <a:pPr lvl="1" rtl="0" eaLnBrk="1" hangingPunct="1">
              <a:buSzPct val="80000"/>
              <a:buFont typeface="Wingdings" panose="05000000000000000000" pitchFamily="2" charset="2"/>
              <a:buChar char=""/>
            </a:pPr>
            <a:r>
              <a:rPr lang="fr" sz="1500"/>
              <a:t>Faible retour: 4% en moyenne</a:t>
            </a:r>
            <a:r>
              <a:rPr lang="en-US" altLang="en-US" sz="1500" dirty="0"/>
              <a:t/>
            </a:r>
            <a:br>
              <a:rPr lang="en-US" altLang="en-US" sz="1500" dirty="0"/>
            </a:br>
            <a:endParaRPr lang="en-US" altLang="en-US" sz="1500" dirty="0"/>
          </a:p>
          <a:p>
            <a:pPr rtl="0" eaLnBrk="1" hangingPunct="1">
              <a:buSzPct val="80000"/>
              <a:buFont typeface="Wingdings" panose="05000000000000000000" pitchFamily="2" charset="2"/>
              <a:buChar char=""/>
            </a:pPr>
            <a:r>
              <a:rPr lang="fr" sz="1950"/>
              <a:t>Assemblée générale annuelle et rapport annuel</a:t>
            </a:r>
          </a:p>
          <a:p>
            <a:pPr lvl="1" rtl="0" eaLnBrk="1" hangingPunct="1">
              <a:buSzPct val="80000"/>
              <a:buFont typeface="Wingdings" panose="05000000000000000000" pitchFamily="2" charset="2"/>
              <a:buChar char=""/>
            </a:pPr>
            <a:r>
              <a:rPr lang="fr" sz="1500"/>
              <a:t>Possibilité de dresser un bilan de vos activités</a:t>
            </a:r>
          </a:p>
          <a:p>
            <a:pPr lvl="1" rtl="0" eaLnBrk="1" hangingPunct="1">
              <a:buSzPct val="80000"/>
              <a:buFont typeface="Wingdings" panose="05000000000000000000" pitchFamily="2" charset="2"/>
              <a:buChar char=""/>
            </a:pPr>
            <a:r>
              <a:rPr lang="fr" sz="1500"/>
              <a:t>Un résumé explicatif doit être fait pour les membres</a:t>
            </a:r>
          </a:p>
          <a:p>
            <a:pPr lvl="1" rtl="0" eaLnBrk="1" hangingPunct="1">
              <a:buSzPct val="80000"/>
              <a:buFont typeface="Wingdings" panose="05000000000000000000" pitchFamily="2" charset="2"/>
              <a:buChar char=""/>
            </a:pPr>
            <a:r>
              <a:rPr lang="fr" sz="1500"/>
              <a:t>Ajouter une rubrique spécifique chaque année?</a:t>
            </a:r>
            <a:r>
              <a:rPr lang="fr" sz="1800"/>
              <a:t> </a:t>
            </a:r>
          </a:p>
          <a:p>
            <a:pPr rtl="0" eaLnBrk="1" hangingPunct="1">
              <a:buSzPct val="80000"/>
              <a:buFont typeface="Wingdings" panose="05000000000000000000" pitchFamily="2" charset="2"/>
              <a:buNone/>
            </a:pPr>
            <a:endParaRPr lang="en-US" altLang="en-US" sz="1950" dirty="0"/>
          </a:p>
        </p:txBody>
      </p:sp>
      <p:sp>
        <p:nvSpPr>
          <p:cNvPr id="4" name="Título 1"/>
          <p:cNvSpPr txBox="1">
            <a:spLocks/>
          </p:cNvSpPr>
          <p:nvPr/>
        </p:nvSpPr>
        <p:spPr>
          <a:xfrm>
            <a:off x="1547664" y="260648"/>
            <a:ext cx="5976664" cy="504056"/>
          </a:xfrm>
          <a:prstGeom prst="rect">
            <a:avLst/>
          </a:prstGeom>
        </p:spPr>
        <p:txBody>
          <a:bodyPr rtlCol="0"/>
          <a:lst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a:lstStyle>
          <a:p>
            <a:pPr algn="ctr" rtl="0"/>
            <a:r>
              <a:rPr lang="fr" sz="2000">
                <a:solidFill>
                  <a:schemeClr val="bg1"/>
                </a:solidFill>
              </a:rPr>
              <a:t>Exemples d’outils</a:t>
            </a:r>
            <a:endParaRPr lang="es-PE" sz="2000" dirty="0">
              <a:solidFill>
                <a:schemeClr val="bg1"/>
              </a:solidFill>
            </a:endParaRPr>
          </a:p>
        </p:txBody>
      </p:sp>
    </p:spTree>
    <p:extLst>
      <p:ext uri="{BB962C8B-B14F-4D97-AF65-F5344CB8AC3E}">
        <p14:creationId xmlns:p14="http://schemas.microsoft.com/office/powerpoint/2010/main" val="27139232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98063" y="4594761"/>
            <a:ext cx="3652646" cy="553998"/>
          </a:xfrm>
          <a:prstGeom prst="rect">
            <a:avLst/>
          </a:prstGeom>
        </p:spPr>
        <p:txBody>
          <a:bodyPr wrap="square" rtlCol="0">
            <a:spAutoFit/>
          </a:bodyPr>
          <a:lstStyle/>
          <a:p>
            <a:pPr rtl="0"/>
            <a:r>
              <a:rPr lang="fr" sz="1500" b="1" dirty="0">
                <a:solidFill>
                  <a:schemeClr val="accent1"/>
                </a:solidFill>
              </a:rPr>
              <a:t>A. Moore,</a:t>
            </a:r>
            <a:r>
              <a:rPr lang="fr" sz="1500" i="1" dirty="0">
                <a:solidFill>
                  <a:schemeClr val="accent1"/>
                </a:solidFill>
              </a:rPr>
              <a:t> The Glittering allure of the mobile society</a:t>
            </a:r>
            <a:r>
              <a:rPr lang="fr" sz="1500" dirty="0">
                <a:solidFill>
                  <a:schemeClr val="accent1"/>
                </a:solidFill>
              </a:rPr>
              <a:t>, 2008</a:t>
            </a:r>
            <a:r>
              <a:rPr lang="en" sz="1500" i="1" dirty="0">
                <a:solidFill>
                  <a:schemeClr val="accent1"/>
                </a:solidFill>
              </a:rPr>
              <a:t>.</a:t>
            </a:r>
            <a:r>
              <a:rPr lang="en" sz="1500" b="1" dirty="0">
                <a:solidFill>
                  <a:schemeClr val="accent1"/>
                </a:solidFill>
              </a:rPr>
              <a:t> </a:t>
            </a:r>
            <a:endParaRPr lang="ca-ES" sz="1500" dirty="0">
              <a:solidFill>
                <a:schemeClr val="accent1"/>
              </a:solidFill>
            </a:endParaRPr>
          </a:p>
        </p:txBody>
      </p:sp>
      <p:sp>
        <p:nvSpPr>
          <p:cNvPr id="4" name="Content Placeholder 5"/>
          <p:cNvSpPr txBox="1">
            <a:spLocks/>
          </p:cNvSpPr>
          <p:nvPr/>
        </p:nvSpPr>
        <p:spPr>
          <a:xfrm>
            <a:off x="1371600" y="1521914"/>
            <a:ext cx="5430033" cy="2228849"/>
          </a:xfrm>
          <a:prstGeom prst="wedgeRoundRectCallout">
            <a:avLst>
              <a:gd name="adj1" fmla="val -7906"/>
              <a:gd name="adj2" fmla="val 72915"/>
              <a:gd name="adj3" fmla="val 16667"/>
            </a:avLst>
          </a:prstGeom>
          <a:solidFill>
            <a:schemeClr val="bg1">
              <a:alpha val="60000"/>
            </a:schemeClr>
          </a:solidFill>
          <a:ln w="57150">
            <a:solidFill>
              <a:srgbClr val="7FA6D3"/>
            </a:solidFill>
            <a:prstDash val="sysDot"/>
          </a:ln>
        </p:spPr>
        <p:txBody>
          <a:bodyPr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0"/>
            <a:r>
              <a:rPr lang="fr" sz="1500" i="1" dirty="0">
                <a:solidFill>
                  <a:schemeClr val="accent1"/>
                </a:solidFill>
              </a:rPr>
              <a:t>Nous sommes (...) une espèce vivant en réseaux sociaux et au besoin inné de se connecter et de communiquer (...) par le biais de messages courts, un comportement que nous avons appris il y a des millénaires. </a:t>
            </a:r>
          </a:p>
          <a:p>
            <a:pPr marL="0" indent="0" algn="just" rtl="0"/>
            <a:r>
              <a:rPr lang="fr" sz="1500" i="1" dirty="0" smtClean="0">
                <a:solidFill>
                  <a:schemeClr val="accent1"/>
                </a:solidFill>
              </a:rPr>
              <a:t>C’est </a:t>
            </a:r>
            <a:r>
              <a:rPr lang="fr" sz="1500" i="1" dirty="0">
                <a:solidFill>
                  <a:schemeClr val="accent1"/>
                </a:solidFill>
              </a:rPr>
              <a:t>pourquoi nous nous dirigeons inévitablement vers la société mobile... Parce que toute technologie qui nous permet de mieux nous connecter, communiquer, partager des connaissances et des informations et voir les choses faites sera largement adoptée.</a:t>
            </a:r>
          </a:p>
        </p:txBody>
      </p:sp>
      <p:sp>
        <p:nvSpPr>
          <p:cNvPr id="5" name="Título 1"/>
          <p:cNvSpPr txBox="1">
            <a:spLocks/>
          </p:cNvSpPr>
          <p:nvPr/>
        </p:nvSpPr>
        <p:spPr>
          <a:xfrm>
            <a:off x="1547664" y="260648"/>
            <a:ext cx="5976664"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bg1"/>
                </a:solidFill>
                <a:latin typeface="Arial" pitchFamily="34" charset="0"/>
                <a:ea typeface="+mj-ea"/>
                <a:cs typeface="Arial" pitchFamily="34" charset="0"/>
              </a:defRPr>
            </a:lvl1pPr>
          </a:lstStyle>
          <a:p>
            <a:pPr rtl="0"/>
            <a:r>
              <a:rPr lang="fr" sz="2000"/>
              <a:t>La communication... dans le monde d’aujourd'hui</a:t>
            </a:r>
            <a:endParaRPr lang="es-PE" sz="2000" dirty="0"/>
          </a:p>
        </p:txBody>
      </p:sp>
    </p:spTree>
    <p:extLst>
      <p:ext uri="{BB962C8B-B14F-4D97-AF65-F5344CB8AC3E}">
        <p14:creationId xmlns:p14="http://schemas.microsoft.com/office/powerpoint/2010/main" val="221291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1988840"/>
            <a:ext cx="2763440" cy="390899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4460" y="3068960"/>
            <a:ext cx="2857500" cy="2143125"/>
          </a:xfrm>
          <a:prstGeom prst="rect">
            <a:avLst/>
          </a:prstGeom>
        </p:spPr>
      </p:pic>
      <p:sp>
        <p:nvSpPr>
          <p:cNvPr id="6" name="Title 1"/>
          <p:cNvSpPr txBox="1">
            <a:spLocks/>
          </p:cNvSpPr>
          <p:nvPr/>
        </p:nvSpPr>
        <p:spPr>
          <a:xfrm>
            <a:off x="323528" y="1211237"/>
            <a:ext cx="3888432" cy="994172"/>
          </a:xfrm>
          <a:prstGeom prst="rect">
            <a:avLst/>
          </a:prstGeom>
        </p:spPr>
        <p:txBody>
          <a:bodyPr vert="horz" lIns="68580" tIns="34290" rIns="68580" bIns="3429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rtl="0"/>
            <a:r>
              <a:rPr lang="fr" sz="3300">
                <a:solidFill>
                  <a:schemeClr val="accent1"/>
                </a:solidFill>
              </a:rPr>
              <a:t>Ressources disponibles sur</a:t>
            </a:r>
          </a:p>
          <a:p>
            <a:pPr rtl="0"/>
            <a:r>
              <a:rPr lang="fr" sz="2325">
                <a:solidFill>
                  <a:schemeClr val="accent1"/>
                </a:solidFill>
              </a:rPr>
              <a:t>lempnet.itcilo.org </a:t>
            </a:r>
            <a:endParaRPr lang="en-GB" sz="2325" dirty="0">
              <a:solidFill>
                <a:schemeClr val="accent1"/>
              </a:solidFill>
            </a:endParaRPr>
          </a:p>
        </p:txBody>
      </p:sp>
      <p:sp>
        <p:nvSpPr>
          <p:cNvPr id="8" name="Título 1"/>
          <p:cNvSpPr>
            <a:spLocks noGrp="1"/>
          </p:cNvSpPr>
          <p:nvPr>
            <p:ph type="title"/>
          </p:nvPr>
        </p:nvSpPr>
        <p:spPr>
          <a:xfrm>
            <a:off x="1547664" y="260648"/>
            <a:ext cx="5976664" cy="504056"/>
          </a:xfrm>
        </p:spPr>
        <p:txBody>
          <a:bodyPr rtlCol="0"/>
          <a:lstStyle/>
          <a:p>
            <a:pPr rtl="0"/>
            <a:r>
              <a:rPr lang="fr" sz="2000"/>
              <a:t>Communication persuasive</a:t>
            </a:r>
            <a:endParaRPr lang="es-PE" sz="2000" dirty="0"/>
          </a:p>
        </p:txBody>
      </p:sp>
      <p:sp>
        <p:nvSpPr>
          <p:cNvPr id="9" name="object 20"/>
          <p:cNvSpPr>
            <a:spLocks noChangeArrowheads="1"/>
          </p:cNvSpPr>
          <p:nvPr/>
        </p:nvSpPr>
        <p:spPr bwMode="auto">
          <a:xfrm>
            <a:off x="8358162" y="6089104"/>
            <a:ext cx="636588" cy="762000"/>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Tree>
    <p:extLst>
      <p:ext uri="{BB962C8B-B14F-4D97-AF65-F5344CB8AC3E}">
        <p14:creationId xmlns:p14="http://schemas.microsoft.com/office/powerpoint/2010/main" val="6824545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txBox="1">
            <a:spLocks/>
          </p:cNvSpPr>
          <p:nvPr/>
        </p:nvSpPr>
        <p:spPr>
          <a:xfrm>
            <a:off x="323851" y="1063229"/>
            <a:ext cx="8191499" cy="85725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rtl="0"/>
            <a:r>
              <a:rPr lang="fr" sz="3300">
                <a:solidFill>
                  <a:schemeClr val="accent1"/>
                </a:solidFill>
              </a:rPr>
              <a:t>Les OE tirent profit de la société mobile</a:t>
            </a:r>
          </a:p>
        </p:txBody>
      </p:sp>
      <p:sp>
        <p:nvSpPr>
          <p:cNvPr id="4" name="TextBox 3"/>
          <p:cNvSpPr txBox="1"/>
          <p:nvPr/>
        </p:nvSpPr>
        <p:spPr>
          <a:xfrm>
            <a:off x="644379" y="2105776"/>
            <a:ext cx="8020050" cy="2585323"/>
          </a:xfrm>
          <a:prstGeom prst="rect">
            <a:avLst/>
          </a:prstGeom>
          <a:noFill/>
        </p:spPr>
        <p:txBody>
          <a:bodyPr wrap="square" rtlCol="0">
            <a:spAutoFit/>
          </a:bodyPr>
          <a:lstStyle/>
          <a:p>
            <a:pPr algn="just" rtl="0"/>
            <a:r>
              <a:rPr lang="fr" sz="2100">
                <a:solidFill>
                  <a:schemeClr val="accent1"/>
                </a:solidFill>
              </a:rPr>
              <a:t>Les technologies mobiles permettent de:</a:t>
            </a:r>
          </a:p>
          <a:p>
            <a:pPr marL="214313" indent="-214313" algn="just" rtl="0">
              <a:buFont typeface="Arial" panose="020B0604020202020204" pitchFamily="34" charset="0"/>
              <a:buChar char="•"/>
            </a:pPr>
            <a:r>
              <a:rPr lang="fr" sz="2100">
                <a:solidFill>
                  <a:schemeClr val="accent1"/>
                </a:solidFill>
              </a:rPr>
              <a:t>Accéder à et recevoir des informations à tout moment et en tout lieu</a:t>
            </a:r>
          </a:p>
          <a:p>
            <a:pPr marL="214313" indent="-214313" algn="just" rtl="0">
              <a:buFont typeface="Arial" panose="020B0604020202020204" pitchFamily="34" charset="0"/>
              <a:buChar char="•"/>
            </a:pPr>
            <a:r>
              <a:rPr lang="fr" sz="2100">
                <a:solidFill>
                  <a:schemeClr val="accent1"/>
                </a:solidFill>
              </a:rPr>
              <a:t>Formuler des commentaires et renforcer les interactions</a:t>
            </a:r>
          </a:p>
          <a:p>
            <a:pPr marL="214313" indent="-214313" algn="just" rtl="0">
              <a:buFont typeface="Arial" panose="020B0604020202020204" pitchFamily="34" charset="0"/>
              <a:buChar char="•"/>
            </a:pPr>
            <a:r>
              <a:rPr lang="fr" sz="2100">
                <a:solidFill>
                  <a:schemeClr val="accent1"/>
                </a:solidFill>
              </a:rPr>
              <a:t>Communiquer et s’engager facilement dans des discussions </a:t>
            </a:r>
          </a:p>
          <a:p>
            <a:pPr marL="214313" indent="-214313" algn="just" rtl="0">
              <a:buFont typeface="Arial" panose="020B0604020202020204" pitchFamily="34" charset="0"/>
              <a:buChar char="•"/>
            </a:pPr>
            <a:r>
              <a:rPr lang="fr" sz="2100">
                <a:solidFill>
                  <a:schemeClr val="accent1"/>
                </a:solidFill>
              </a:rPr>
              <a:t>Étendre son réseau au-delà des frontières géographiques</a:t>
            </a:r>
          </a:p>
          <a:p>
            <a:pPr marL="214313" indent="-214313" algn="just" rtl="0">
              <a:buFont typeface="Arial" panose="020B0604020202020204" pitchFamily="34" charset="0"/>
              <a:buChar char="•"/>
            </a:pPr>
            <a:r>
              <a:rPr lang="fr" sz="2100">
                <a:solidFill>
                  <a:schemeClr val="accent1"/>
                </a:solidFill>
              </a:rPr>
              <a:t>Bénéficier de services adaptés et attractifs</a:t>
            </a:r>
          </a:p>
          <a:p>
            <a:pPr algn="just" rtl="0"/>
            <a:endParaRPr lang="en-GB" sz="1200" dirty="0">
              <a:solidFill>
                <a:schemeClr val="accent1"/>
              </a:solidFill>
            </a:endParaRPr>
          </a:p>
          <a:p>
            <a:pPr marL="214313" indent="-214313" algn="just" rtl="0">
              <a:buFont typeface="Arial" panose="020B0604020202020204" pitchFamily="34" charset="0"/>
              <a:buChar char="•"/>
            </a:pPr>
            <a:endParaRPr lang="en-GB" sz="1200" dirty="0">
              <a:solidFill>
                <a:schemeClr val="accent1"/>
              </a:solidFill>
            </a:endParaRPr>
          </a:p>
          <a:p>
            <a:pPr algn="just" rtl="0"/>
            <a:endParaRPr lang="en-US" sz="1200" dirty="0">
              <a:solidFill>
                <a:schemeClr val="accent1"/>
              </a:solidFill>
              <a:latin typeface="Articulate Light" pitchFamily="2" charset="0"/>
            </a:endParaRPr>
          </a:p>
        </p:txBody>
      </p:sp>
      <p:pic>
        <p:nvPicPr>
          <p:cNvPr id="5" name="Picture 2" descr="C:\Users\messuti\AppData\Local\Temp\Rar$DIa0.712\icon_611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0364" y="5175194"/>
            <a:ext cx="628650" cy="6286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messuti\AppData\Local\Temp\Rar$DIa0.548\icon_102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1448" y="5306786"/>
            <a:ext cx="486054" cy="4860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messuti\AppData\Local\Temp\Rar$DIa0.016\icon_491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5725" y="5317055"/>
            <a:ext cx="434333" cy="4343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messuti\AppData\Local\Temp\Rar$DIa0.703\icon_11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81568" y="5175194"/>
            <a:ext cx="702078" cy="7020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424210">
            <a:off x="2789720" y="5245784"/>
            <a:ext cx="230805" cy="487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descr="C:\Users\messuti\AppData\Local\Temp\Rar$DIa0.513\icon_141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2316" y="5327324"/>
            <a:ext cx="465516" cy="4655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messuti\AppData\Local\Temp\Rar$DIa0.873\icon_3069.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12196" y="5317055"/>
            <a:ext cx="465516" cy="465516"/>
          </a:xfrm>
          <a:prstGeom prst="rect">
            <a:avLst/>
          </a:prstGeom>
          <a:noFill/>
          <a:extLst>
            <a:ext uri="{909E8E84-426E-40DD-AFC4-6F175D3DCCD1}">
              <a14:hiddenFill xmlns:a14="http://schemas.microsoft.com/office/drawing/2010/main">
                <a:solidFill>
                  <a:srgbClr val="FFFFFF"/>
                </a:solidFill>
              </a14:hiddenFill>
            </a:ext>
          </a:extLst>
        </p:spPr>
      </p:pic>
      <p:sp>
        <p:nvSpPr>
          <p:cNvPr id="12" name="Título 1"/>
          <p:cNvSpPr txBox="1">
            <a:spLocks/>
          </p:cNvSpPr>
          <p:nvPr/>
        </p:nvSpPr>
        <p:spPr>
          <a:xfrm>
            <a:off x="1547664" y="260648"/>
            <a:ext cx="5976664"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bg1"/>
                </a:solidFill>
                <a:latin typeface="Arial" pitchFamily="34" charset="0"/>
                <a:ea typeface="+mj-ea"/>
                <a:cs typeface="Arial" pitchFamily="34" charset="0"/>
              </a:defRPr>
            </a:lvl1pPr>
          </a:lstStyle>
          <a:p>
            <a:pPr rtl="0"/>
            <a:r>
              <a:rPr lang="fr" sz="2000"/>
              <a:t>La communication... dans le monde d’aujourd'hui</a:t>
            </a:r>
            <a:endParaRPr lang="es-PE" sz="2000" dirty="0"/>
          </a:p>
        </p:txBody>
      </p:sp>
    </p:spTree>
    <p:extLst>
      <p:ext uri="{BB962C8B-B14F-4D97-AF65-F5344CB8AC3E}">
        <p14:creationId xmlns:p14="http://schemas.microsoft.com/office/powerpoint/2010/main" val="637442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92646" y="1350717"/>
            <a:ext cx="7886700" cy="2366315"/>
          </a:xfrm>
        </p:spPr>
        <p:txBody>
          <a:bodyPr rtlCol="0">
            <a:normAutofit/>
          </a:bodyPr>
          <a:lstStyle/>
          <a:p>
            <a:pPr marL="0" indent="0" rtl="0">
              <a:buNone/>
            </a:pPr>
            <a:r>
              <a:rPr lang="fr" sz="2100" dirty="0">
                <a:solidFill>
                  <a:schemeClr val="accent1"/>
                </a:solidFill>
                <a:latin typeface="+mn-lt"/>
                <a:cs typeface="+mn-cs"/>
              </a:rPr>
              <a:t>Les technologies mobiles rendent plus aisé aux OE de:</a:t>
            </a:r>
          </a:p>
          <a:p>
            <a:pPr rtl="0"/>
            <a:r>
              <a:rPr lang="fr" sz="2100" dirty="0">
                <a:solidFill>
                  <a:schemeClr val="accent1"/>
                </a:solidFill>
                <a:latin typeface="+mn-lt"/>
                <a:cs typeface="+mn-cs"/>
              </a:rPr>
              <a:t>Fournir des contenus</a:t>
            </a:r>
          </a:p>
          <a:p>
            <a:pPr rtl="0"/>
            <a:r>
              <a:rPr lang="fr" sz="2100" dirty="0">
                <a:solidFill>
                  <a:schemeClr val="accent1"/>
                </a:solidFill>
                <a:latin typeface="+mn-lt"/>
                <a:cs typeface="+mn-cs"/>
              </a:rPr>
              <a:t>Recueillir des commentaires</a:t>
            </a:r>
          </a:p>
          <a:p>
            <a:pPr rtl="0"/>
            <a:r>
              <a:rPr lang="fr" sz="2100" dirty="0">
                <a:solidFill>
                  <a:schemeClr val="accent1"/>
                </a:solidFill>
                <a:latin typeface="+mn-lt"/>
                <a:cs typeface="+mn-cs"/>
              </a:rPr>
              <a:t>Apporter un soutien</a:t>
            </a:r>
          </a:p>
          <a:p>
            <a:pPr rtl="0"/>
            <a:r>
              <a:rPr lang="fr" sz="2100" dirty="0">
                <a:solidFill>
                  <a:schemeClr val="accent1"/>
                </a:solidFill>
                <a:latin typeface="+mn-lt"/>
                <a:cs typeface="+mn-cs"/>
              </a:rPr>
              <a:t>Garantir un engagement continu avec les membres</a:t>
            </a:r>
          </a:p>
          <a:p>
            <a:pPr marL="0" indent="0" rtl="0">
              <a:buNone/>
            </a:pPr>
            <a:endParaRPr lang="en-GB" dirty="0" smtClean="0"/>
          </a:p>
          <a:p>
            <a:pPr marL="0" indent="0" rtl="0">
              <a:buNone/>
            </a:pPr>
            <a:endParaRPr lang="en-GB" dirty="0"/>
          </a:p>
          <a:p>
            <a:pPr marL="0" indent="0" rtl="0">
              <a:buNone/>
            </a:pPr>
            <a:endParaRPr lang="en-GB" dirty="0" smtClean="0"/>
          </a:p>
          <a:p>
            <a:pPr marL="0" indent="0" rtl="0">
              <a:buNone/>
            </a:pPr>
            <a:endParaRPr lang="en-GB" dirty="0"/>
          </a:p>
          <a:p>
            <a:pPr rtl="0"/>
            <a:endParaRPr lang="en-GB"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9594" y="4721772"/>
            <a:ext cx="2857500" cy="2143125"/>
          </a:xfrm>
          <a:prstGeom prst="rect">
            <a:avLst/>
          </a:prstGeom>
        </p:spPr>
      </p:pic>
      <p:sp>
        <p:nvSpPr>
          <p:cNvPr id="2" name="TextBox 1"/>
          <p:cNvSpPr txBox="1"/>
          <p:nvPr/>
        </p:nvSpPr>
        <p:spPr>
          <a:xfrm>
            <a:off x="3547997" y="5193169"/>
            <a:ext cx="2592288" cy="1200329"/>
          </a:xfrm>
          <a:prstGeom prst="rect">
            <a:avLst/>
          </a:prstGeom>
          <a:noFill/>
        </p:spPr>
        <p:txBody>
          <a:bodyPr wrap="square" rtlCol="0">
            <a:spAutoFit/>
          </a:bodyPr>
          <a:lstStyle/>
          <a:p>
            <a:pPr rtl="0"/>
            <a:r>
              <a:rPr lang="fr" i="1" dirty="0">
                <a:solidFill>
                  <a:schemeClr val="accent1"/>
                </a:solidFill>
              </a:rPr>
              <a:t>Pour en savoir plus sur les outils disponibles GRATUITEMENT et comment les utiliser  </a:t>
            </a:r>
            <a:endParaRPr lang="en-GB" i="1" dirty="0">
              <a:solidFill>
                <a:schemeClr val="accent1"/>
              </a:solidFill>
            </a:endParaRPr>
          </a:p>
        </p:txBody>
      </p:sp>
      <p:cxnSp>
        <p:nvCxnSpPr>
          <p:cNvPr id="13" name="Straight Arrow Connector 12"/>
          <p:cNvCxnSpPr/>
          <p:nvPr/>
        </p:nvCxnSpPr>
        <p:spPr>
          <a:xfrm>
            <a:off x="5708237" y="5799013"/>
            <a:ext cx="43204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5" name="Título 1"/>
          <p:cNvSpPr txBox="1">
            <a:spLocks/>
          </p:cNvSpPr>
          <p:nvPr/>
        </p:nvSpPr>
        <p:spPr>
          <a:xfrm>
            <a:off x="1547664" y="260648"/>
            <a:ext cx="5976664"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bg1"/>
                </a:solidFill>
                <a:latin typeface="Arial" pitchFamily="34" charset="0"/>
                <a:ea typeface="+mj-ea"/>
                <a:cs typeface="Arial" pitchFamily="34" charset="0"/>
              </a:defRPr>
            </a:lvl1pPr>
          </a:lstStyle>
          <a:p>
            <a:pPr rtl="0"/>
            <a:r>
              <a:rPr lang="fr" sz="2000"/>
              <a:t>La communication... dans le monde d’aujourd'hui</a:t>
            </a:r>
            <a:endParaRPr lang="es-PE" sz="2000" dirty="0"/>
          </a:p>
        </p:txBody>
      </p:sp>
    </p:spTree>
    <p:extLst>
      <p:ext uri="{BB962C8B-B14F-4D97-AF65-F5344CB8AC3E}">
        <p14:creationId xmlns:p14="http://schemas.microsoft.com/office/powerpoint/2010/main" val="292909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52877">
            <a:off x="3070515" y="4930689"/>
            <a:ext cx="1440296" cy="1316297"/>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47123" flipH="1">
            <a:off x="4471903" y="3636997"/>
            <a:ext cx="1567646" cy="143268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774705" y="5053876"/>
            <a:ext cx="1206842" cy="110294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80170">
            <a:off x="6708882" y="4468142"/>
            <a:ext cx="1881421" cy="1719443"/>
          </a:xfrm>
          <a:prstGeom prst="rect">
            <a:avLst/>
          </a:prstGeom>
        </p:spPr>
      </p:pic>
      <p:sp>
        <p:nvSpPr>
          <p:cNvPr id="7" name="Content Placeholder 2"/>
          <p:cNvSpPr txBox="1">
            <a:spLocks/>
          </p:cNvSpPr>
          <p:nvPr/>
        </p:nvSpPr>
        <p:spPr>
          <a:xfrm>
            <a:off x="180975" y="1006256"/>
            <a:ext cx="8734425" cy="615516"/>
          </a:xfrm>
          <a:prstGeom prst="rect">
            <a:avLst/>
          </a:prstGeom>
        </p:spPr>
        <p:txBody>
          <a:bodyPr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0">
              <a:buNone/>
            </a:pPr>
            <a:r>
              <a:rPr lang="fr" sz="2100">
                <a:solidFill>
                  <a:schemeClr val="accent1"/>
                </a:solidFill>
              </a:rPr>
              <a:t>Au-delà de la stratégie et des outils de communication de l’OE </a:t>
            </a:r>
            <a:r>
              <a:rPr lang="fr" sz="1800">
                <a:solidFill>
                  <a:schemeClr val="accent1"/>
                </a:solidFill>
              </a:rPr>
              <a:t>(présence sur le web, applications dédiées, etc.), </a:t>
            </a:r>
            <a:r>
              <a:rPr lang="fr" sz="2100">
                <a:solidFill>
                  <a:schemeClr val="accent1"/>
                </a:solidFill>
              </a:rPr>
              <a:t>le personnel de l’organisation peut interagir avec les membres en utilisant les technologies mobiles, par ex. pour:</a:t>
            </a:r>
          </a:p>
          <a:p>
            <a:pPr algn="just" rtl="0"/>
            <a:endParaRPr lang="en-GB" sz="1200" dirty="0">
              <a:solidFill>
                <a:schemeClr val="accent1"/>
              </a:solidFill>
            </a:endParaRP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20689" t="8621" r="10345" b="8621"/>
          <a:stretch/>
        </p:blipFill>
        <p:spPr>
          <a:xfrm>
            <a:off x="1244536" y="2326375"/>
            <a:ext cx="1590398" cy="1431357"/>
          </a:xfrm>
          <a:prstGeom prst="rect">
            <a:avLst/>
          </a:prstGeom>
        </p:spPr>
      </p:pic>
      <p:sp>
        <p:nvSpPr>
          <p:cNvPr id="9" name="Rectangle 8"/>
          <p:cNvSpPr/>
          <p:nvPr/>
        </p:nvSpPr>
        <p:spPr>
          <a:xfrm rot="20928044">
            <a:off x="1509981" y="2640802"/>
            <a:ext cx="1059511" cy="646331"/>
          </a:xfrm>
          <a:prstGeom prst="rect">
            <a:avLst/>
          </a:prstGeom>
        </p:spPr>
        <p:txBody>
          <a:bodyPr wrap="square" rtlCol="0">
            <a:spAutoFit/>
          </a:bodyPr>
          <a:lstStyle/>
          <a:p>
            <a:pPr rtl="0"/>
            <a:r>
              <a:rPr lang="fr" sz="900" b="1">
                <a:solidFill>
                  <a:schemeClr val="accent2"/>
                </a:solidFill>
              </a:rPr>
              <a:t>Créer et gérer un forum de discussion avec les membres sur les questions prioritaires</a:t>
            </a:r>
            <a:endParaRPr lang="en-GB" sz="900" b="1" dirty="0">
              <a:solidFill>
                <a:schemeClr val="accent2"/>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6397" y="2346030"/>
            <a:ext cx="1713712" cy="1566174"/>
          </a:xfrm>
          <a:prstGeom prst="rect">
            <a:avLst/>
          </a:prstGeom>
        </p:spPr>
      </p:pic>
      <p:sp>
        <p:nvSpPr>
          <p:cNvPr id="11" name="Rectangle 10"/>
          <p:cNvSpPr/>
          <p:nvPr/>
        </p:nvSpPr>
        <p:spPr>
          <a:xfrm rot="21092881">
            <a:off x="3632473" y="2539512"/>
            <a:ext cx="1290124" cy="1200329"/>
          </a:xfrm>
          <a:prstGeom prst="rect">
            <a:avLst/>
          </a:prstGeom>
        </p:spPr>
        <p:txBody>
          <a:bodyPr wrap="square" rtlCol="0">
            <a:spAutoFit/>
          </a:bodyPr>
          <a:lstStyle/>
          <a:p>
            <a:pPr rtl="0"/>
            <a:r>
              <a:rPr lang="fr" sz="900" b="1" dirty="0">
                <a:solidFill>
                  <a:schemeClr val="accent2"/>
                </a:solidFill>
              </a:rPr>
              <a:t>Envoyer des SMS rappelant aux membres les futures assemblées générales, sessions du Conseil d’administration et réunions de groupes de travail</a:t>
            </a:r>
            <a:endParaRPr lang="en-GB" sz="900" b="1" dirty="0">
              <a:solidFill>
                <a:schemeClr val="accent2"/>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486587" y="2560677"/>
            <a:ext cx="2024845" cy="1850520"/>
          </a:xfrm>
          <a:prstGeom prst="rect">
            <a:avLst/>
          </a:prstGeom>
        </p:spPr>
      </p:pic>
      <p:sp>
        <p:nvSpPr>
          <p:cNvPr id="13" name="Rectangle 12"/>
          <p:cNvSpPr/>
          <p:nvPr/>
        </p:nvSpPr>
        <p:spPr>
          <a:xfrm rot="646185">
            <a:off x="6905353" y="2871026"/>
            <a:ext cx="1378990" cy="1200329"/>
          </a:xfrm>
          <a:prstGeom prst="rect">
            <a:avLst/>
          </a:prstGeom>
        </p:spPr>
        <p:txBody>
          <a:bodyPr wrap="square" rtlCol="0">
            <a:spAutoFit/>
          </a:bodyPr>
          <a:lstStyle/>
          <a:p>
            <a:pPr rtl="0"/>
            <a:r>
              <a:rPr lang="fr" sz="900" b="1" dirty="0">
                <a:solidFill>
                  <a:schemeClr val="accent2"/>
                </a:solidFill>
              </a:rPr>
              <a:t>Diffuser des informations complémentaires sur les documents de politique économique adoptés par l’organisation (sms succinct, infographie, etc.)</a:t>
            </a:r>
            <a:endParaRPr lang="en-GB" sz="900" b="1" dirty="0">
              <a:solidFill>
                <a:schemeClr val="accent2"/>
              </a:solidFill>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1192" y="3691364"/>
            <a:ext cx="1329364" cy="1214915"/>
          </a:xfrm>
          <a:prstGeom prst="rect">
            <a:avLst/>
          </a:prstGeom>
        </p:spPr>
      </p:pic>
      <p:sp>
        <p:nvSpPr>
          <p:cNvPr id="15" name="Rectangle 14"/>
          <p:cNvSpPr/>
          <p:nvPr/>
        </p:nvSpPr>
        <p:spPr>
          <a:xfrm rot="21089294">
            <a:off x="2213907" y="4118895"/>
            <a:ext cx="937846" cy="528953"/>
          </a:xfrm>
          <a:prstGeom prst="rect">
            <a:avLst/>
          </a:prstGeom>
        </p:spPr>
        <p:txBody>
          <a:bodyPr wrap="square" rtlCol="0">
            <a:noAutofit/>
          </a:bodyPr>
          <a:lstStyle/>
          <a:p>
            <a:pPr rtl="0"/>
            <a:r>
              <a:rPr lang="fr" sz="975" b="1">
                <a:solidFill>
                  <a:schemeClr val="accent2"/>
                </a:solidFill>
              </a:rPr>
              <a:t>Réaliser des enquêtes sur les besoins</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5881" y="5306167"/>
            <a:ext cx="1255235" cy="1147169"/>
          </a:xfrm>
          <a:prstGeom prst="rect">
            <a:avLst/>
          </a:prstGeom>
        </p:spPr>
      </p:pic>
      <p:sp>
        <p:nvSpPr>
          <p:cNvPr id="17" name="Rectangle 16"/>
          <p:cNvSpPr/>
          <p:nvPr/>
        </p:nvSpPr>
        <p:spPr>
          <a:xfrm rot="21050748">
            <a:off x="1328144" y="5637368"/>
            <a:ext cx="975747" cy="643684"/>
          </a:xfrm>
          <a:prstGeom prst="rect">
            <a:avLst/>
          </a:prstGeom>
        </p:spPr>
        <p:txBody>
          <a:bodyPr wrap="square" rtlCol="0">
            <a:noAutofit/>
          </a:bodyPr>
          <a:lstStyle/>
          <a:p>
            <a:pPr rtl="0"/>
            <a:r>
              <a:rPr lang="fr" sz="975">
                <a:solidFill>
                  <a:schemeClr val="accent2"/>
                </a:solidFill>
              </a:rPr>
              <a:t>Faire la publicité des services offerts par l’OE</a:t>
            </a:r>
            <a:endParaRPr lang="en-GB" sz="975" dirty="0">
              <a:solidFill>
                <a:schemeClr val="accent2"/>
              </a:solidFill>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16861">
            <a:off x="646779" y="3814742"/>
            <a:ext cx="1588952" cy="1452154"/>
          </a:xfrm>
          <a:prstGeom prst="rect">
            <a:avLst/>
          </a:prstGeom>
        </p:spPr>
      </p:pic>
      <p:sp>
        <p:nvSpPr>
          <p:cNvPr id="19" name="Rectangle 18"/>
          <p:cNvSpPr/>
          <p:nvPr/>
        </p:nvSpPr>
        <p:spPr>
          <a:xfrm>
            <a:off x="883820" y="4062555"/>
            <a:ext cx="1063348" cy="794535"/>
          </a:xfrm>
          <a:prstGeom prst="rect">
            <a:avLst/>
          </a:prstGeom>
        </p:spPr>
        <p:txBody>
          <a:bodyPr wrap="square" rtlCol="0">
            <a:noAutofit/>
          </a:bodyPr>
          <a:lstStyle/>
          <a:p>
            <a:pPr rtl="0"/>
            <a:r>
              <a:rPr lang="fr" sz="800" dirty="0">
                <a:solidFill>
                  <a:schemeClr val="accent2"/>
                </a:solidFill>
              </a:rPr>
              <a:t>Envoyer des informations courtes sur les activités de l’OE, les priorités, les principaux événements à venir</a:t>
            </a:r>
          </a:p>
        </p:txBody>
      </p:sp>
      <p:sp>
        <p:nvSpPr>
          <p:cNvPr id="20" name="Rectangle 19"/>
          <p:cNvSpPr/>
          <p:nvPr/>
        </p:nvSpPr>
        <p:spPr>
          <a:xfrm>
            <a:off x="6925413" y="4826973"/>
            <a:ext cx="1488784" cy="1085783"/>
          </a:xfrm>
          <a:prstGeom prst="rect">
            <a:avLst/>
          </a:prstGeom>
        </p:spPr>
        <p:txBody>
          <a:bodyPr wrap="square" rtlCol="0">
            <a:noAutofit/>
          </a:bodyPr>
          <a:lstStyle/>
          <a:p>
            <a:pPr rtl="0"/>
            <a:r>
              <a:rPr lang="fr" sz="975">
                <a:solidFill>
                  <a:schemeClr val="accent2"/>
                </a:solidFill>
              </a:rPr>
              <a:t>Envoyer une information ciblée aux membres potentiels dans le cadre d’une campagne de recrutement de membres</a:t>
            </a:r>
          </a:p>
        </p:txBody>
      </p:sp>
      <p:sp>
        <p:nvSpPr>
          <p:cNvPr id="21" name="Rectangle 20"/>
          <p:cNvSpPr/>
          <p:nvPr/>
        </p:nvSpPr>
        <p:spPr>
          <a:xfrm>
            <a:off x="4740010" y="3868245"/>
            <a:ext cx="1204785" cy="923330"/>
          </a:xfrm>
          <a:prstGeom prst="rect">
            <a:avLst/>
          </a:prstGeom>
        </p:spPr>
        <p:txBody>
          <a:bodyPr wrap="square" rtlCol="0">
            <a:spAutoFit/>
          </a:bodyPr>
          <a:lstStyle/>
          <a:p>
            <a:pPr rtl="0"/>
            <a:r>
              <a:rPr lang="fr" sz="900" dirty="0">
                <a:solidFill>
                  <a:schemeClr val="accent2"/>
                </a:solidFill>
              </a:rPr>
              <a:t>Utiliser l’apprentissage mobile en complément des ateliers de formation existants</a:t>
            </a:r>
            <a:endParaRPr lang="en-GB" sz="900" dirty="0">
              <a:solidFill>
                <a:schemeClr val="accent2"/>
              </a:solidFill>
            </a:endParaRPr>
          </a:p>
        </p:txBody>
      </p:sp>
      <p:sp>
        <p:nvSpPr>
          <p:cNvPr id="22" name="Rectangle 21"/>
          <p:cNvSpPr/>
          <p:nvPr/>
        </p:nvSpPr>
        <p:spPr>
          <a:xfrm rot="641876">
            <a:off x="5021450" y="5275235"/>
            <a:ext cx="902033" cy="692497"/>
          </a:xfrm>
          <a:prstGeom prst="rect">
            <a:avLst/>
          </a:prstGeom>
        </p:spPr>
        <p:txBody>
          <a:bodyPr wrap="square" rtlCol="0">
            <a:spAutoFit/>
          </a:bodyPr>
          <a:lstStyle/>
          <a:p>
            <a:pPr rtl="0"/>
            <a:r>
              <a:rPr lang="fr" sz="975" b="1">
                <a:solidFill>
                  <a:schemeClr val="accent2"/>
                </a:solidFill>
              </a:rPr>
              <a:t>Fournir des services consultatifs sur demande</a:t>
            </a:r>
            <a:endParaRPr lang="en-GB" sz="975" b="1" dirty="0">
              <a:solidFill>
                <a:schemeClr val="accent2"/>
              </a:solidFill>
            </a:endParaRPr>
          </a:p>
        </p:txBody>
      </p:sp>
      <p:sp>
        <p:nvSpPr>
          <p:cNvPr id="23" name="Rectangle 22"/>
          <p:cNvSpPr/>
          <p:nvPr/>
        </p:nvSpPr>
        <p:spPr>
          <a:xfrm>
            <a:off x="3289555" y="5220413"/>
            <a:ext cx="939623" cy="715580"/>
          </a:xfrm>
          <a:prstGeom prst="rect">
            <a:avLst/>
          </a:prstGeom>
        </p:spPr>
        <p:txBody>
          <a:bodyPr wrap="square" rtlCol="0">
            <a:noAutofit/>
          </a:bodyPr>
          <a:lstStyle/>
          <a:p>
            <a:pPr rtl="0"/>
            <a:r>
              <a:rPr lang="fr" sz="975">
                <a:solidFill>
                  <a:schemeClr val="accent2"/>
                </a:solidFill>
              </a:rPr>
              <a:t>Mener une évaluation des activités de l’organisation</a:t>
            </a:r>
          </a:p>
        </p:txBody>
      </p:sp>
      <p:sp>
        <p:nvSpPr>
          <p:cNvPr id="24" name="Título 1"/>
          <p:cNvSpPr txBox="1">
            <a:spLocks/>
          </p:cNvSpPr>
          <p:nvPr/>
        </p:nvSpPr>
        <p:spPr>
          <a:xfrm>
            <a:off x="1547664" y="260648"/>
            <a:ext cx="5976664"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bg1"/>
                </a:solidFill>
                <a:latin typeface="Arial" pitchFamily="34" charset="0"/>
                <a:ea typeface="+mj-ea"/>
                <a:cs typeface="Arial" pitchFamily="34" charset="0"/>
              </a:defRPr>
            </a:lvl1pPr>
          </a:lstStyle>
          <a:p>
            <a:pPr rtl="0"/>
            <a:r>
              <a:rPr lang="fr" sz="2000"/>
              <a:t>La communication... dans le monde d’aujourd'hui</a:t>
            </a:r>
            <a:endParaRPr lang="es-PE" sz="2000" dirty="0"/>
          </a:p>
        </p:txBody>
      </p:sp>
    </p:spTree>
    <p:extLst>
      <p:ext uri="{BB962C8B-B14F-4D97-AF65-F5344CB8AC3E}">
        <p14:creationId xmlns:p14="http://schemas.microsoft.com/office/powerpoint/2010/main" val="368584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1412776"/>
            <a:ext cx="5112568" cy="504056"/>
          </a:xfrm>
        </p:spPr>
        <p:txBody>
          <a:bodyPr rtlCol="0"/>
          <a:lstStyle/>
          <a:p>
            <a:pPr rtl="0"/>
            <a:r>
              <a:rPr lang="fr" sz="2600">
                <a:solidFill>
                  <a:schemeClr val="accent1"/>
                </a:solidFill>
              </a:rPr>
              <a:t>À quoi ressemblera le succès?</a:t>
            </a:r>
            <a:endParaRPr lang="es-PE" sz="2600" dirty="0">
              <a:solidFill>
                <a:schemeClr val="accent1"/>
              </a:solidFill>
            </a:endParaRPr>
          </a:p>
        </p:txBody>
      </p:sp>
      <p:sp>
        <p:nvSpPr>
          <p:cNvPr id="3" name="Marcador de contenido 2"/>
          <p:cNvSpPr>
            <a:spLocks noGrp="1"/>
          </p:cNvSpPr>
          <p:nvPr>
            <p:ph idx="1"/>
          </p:nvPr>
        </p:nvSpPr>
        <p:spPr>
          <a:xfrm>
            <a:off x="539552" y="2348880"/>
            <a:ext cx="8229600" cy="4857403"/>
          </a:xfrm>
        </p:spPr>
        <p:txBody>
          <a:bodyPr rtlCol="0">
            <a:normAutofit/>
          </a:bodyPr>
          <a:lstStyle/>
          <a:p>
            <a:pPr rtl="0">
              <a:spcBef>
                <a:spcPts val="575"/>
              </a:spcBef>
              <a:buClr>
                <a:srgbClr val="000000"/>
              </a:buClr>
              <a:buSzPct val="80000"/>
              <a:buFont typeface="Wingdings" panose="05000000000000000000" pitchFamily="2" charset="2"/>
              <a:buChar char=""/>
            </a:pPr>
            <a:r>
              <a:rPr lang="fr" sz="2400">
                <a:solidFill>
                  <a:schemeClr val="accent4">
                    <a:lumMod val="25000"/>
                  </a:schemeClr>
                </a:solidFill>
              </a:rPr>
              <a:t>Fixez des objectifs concrets</a:t>
            </a:r>
          </a:p>
          <a:p>
            <a:pPr rtl="0">
              <a:spcBef>
                <a:spcPts val="575"/>
              </a:spcBef>
              <a:buClr>
                <a:srgbClr val="000000"/>
              </a:buClr>
              <a:buSzPct val="80000"/>
              <a:buFont typeface="Wingdings" panose="05000000000000000000" pitchFamily="2" charset="2"/>
              <a:buChar char=""/>
            </a:pPr>
            <a:r>
              <a:rPr lang="fr" sz="2400">
                <a:solidFill>
                  <a:schemeClr val="accent4">
                    <a:lumMod val="25000"/>
                  </a:schemeClr>
                </a:solidFill>
              </a:rPr>
              <a:t>Ne soyez pas trop ambitieux - nouez des relations</a:t>
            </a:r>
          </a:p>
          <a:p>
            <a:pPr rtl="0">
              <a:spcBef>
                <a:spcPts val="575"/>
              </a:spcBef>
              <a:buClr>
                <a:srgbClr val="000000"/>
              </a:buClr>
              <a:buSzPct val="80000"/>
              <a:buFont typeface="Wingdings" panose="05000000000000000000" pitchFamily="2" charset="2"/>
              <a:buChar char=""/>
            </a:pPr>
            <a:r>
              <a:rPr lang="fr" sz="2400">
                <a:solidFill>
                  <a:schemeClr val="accent4">
                    <a:lumMod val="25000"/>
                  </a:schemeClr>
                </a:solidFill>
              </a:rPr>
              <a:t>Impliquez-vous</a:t>
            </a:r>
          </a:p>
          <a:p>
            <a:pPr rtl="0">
              <a:spcBef>
                <a:spcPts val="575"/>
              </a:spcBef>
              <a:buClr>
                <a:srgbClr val="000000"/>
              </a:buClr>
              <a:buSzPct val="80000"/>
              <a:buFont typeface="Wingdings" panose="05000000000000000000" pitchFamily="2" charset="2"/>
              <a:buChar char=""/>
            </a:pPr>
            <a:r>
              <a:rPr lang="fr" sz="2400">
                <a:solidFill>
                  <a:schemeClr val="accent4">
                    <a:lumMod val="25000"/>
                  </a:schemeClr>
                </a:solidFill>
              </a:rPr>
              <a:t>Soyez prêt à écouter</a:t>
            </a:r>
          </a:p>
          <a:p>
            <a:pPr rtl="0">
              <a:spcBef>
                <a:spcPts val="575"/>
              </a:spcBef>
              <a:buClr>
                <a:srgbClr val="000000"/>
              </a:buClr>
              <a:buSzPct val="80000"/>
              <a:buFont typeface="Wingdings" panose="05000000000000000000" pitchFamily="2" charset="2"/>
              <a:buChar char=""/>
            </a:pPr>
            <a:r>
              <a:rPr lang="fr" sz="2400">
                <a:solidFill>
                  <a:schemeClr val="accent4">
                    <a:lumMod val="25000"/>
                  </a:schemeClr>
                </a:solidFill>
              </a:rPr>
              <a:t>Engagez-vous, et votre communication évoluera</a:t>
            </a:r>
          </a:p>
        </p:txBody>
      </p:sp>
      <p:sp>
        <p:nvSpPr>
          <p:cNvPr id="6" name="object 20"/>
          <p:cNvSpPr>
            <a:spLocks noChangeArrowheads="1"/>
          </p:cNvSpPr>
          <p:nvPr/>
        </p:nvSpPr>
        <p:spPr bwMode="auto">
          <a:xfrm>
            <a:off x="8358162" y="6089104"/>
            <a:ext cx="636588" cy="762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
        <p:nvSpPr>
          <p:cNvPr id="5" name="Título 1"/>
          <p:cNvSpPr txBox="1">
            <a:spLocks/>
          </p:cNvSpPr>
          <p:nvPr/>
        </p:nvSpPr>
        <p:spPr>
          <a:xfrm>
            <a:off x="1547664" y="260648"/>
            <a:ext cx="5976664"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bg1"/>
                </a:solidFill>
                <a:latin typeface="Arial" pitchFamily="34" charset="0"/>
                <a:ea typeface="+mj-ea"/>
                <a:cs typeface="Arial" pitchFamily="34" charset="0"/>
              </a:defRPr>
            </a:lvl1pPr>
          </a:lstStyle>
          <a:p>
            <a:pPr rtl="0"/>
            <a:r>
              <a:rPr lang="fr" sz="2000"/>
              <a:t>3. Collectez, évaluez, améliorez</a:t>
            </a:r>
            <a:endParaRPr lang="es-PE" sz="2000" dirty="0"/>
          </a:p>
        </p:txBody>
      </p:sp>
    </p:spTree>
    <p:extLst>
      <p:ext uri="{BB962C8B-B14F-4D97-AF65-F5344CB8AC3E}">
        <p14:creationId xmlns:p14="http://schemas.microsoft.com/office/powerpoint/2010/main" val="795129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9912" y="765691"/>
            <a:ext cx="1604252" cy="1912138"/>
          </a:xfrm>
          <a:prstGeom prst="rect">
            <a:avLst/>
          </a:prstGeom>
        </p:spPr>
      </p:pic>
      <p:sp>
        <p:nvSpPr>
          <p:cNvPr id="7" name="TextBox 6"/>
          <p:cNvSpPr txBox="1"/>
          <p:nvPr/>
        </p:nvSpPr>
        <p:spPr>
          <a:xfrm>
            <a:off x="1691680" y="5229200"/>
            <a:ext cx="5904656" cy="1477328"/>
          </a:xfrm>
          <a:prstGeom prst="rect">
            <a:avLst/>
          </a:prstGeom>
          <a:noFill/>
        </p:spPr>
        <p:txBody>
          <a:bodyPr wrap="square" rtlCol="0">
            <a:spAutoFit/>
          </a:bodyPr>
          <a:lstStyle/>
          <a:p>
            <a:pPr algn="ctr" rtl="0"/>
            <a:r>
              <a:rPr lang="fr" b="1" baseline="30000"/>
              <a:t>Pour de plus amples informations, contacter:</a:t>
            </a:r>
            <a:r>
              <a:rPr lang="en-US" b="1" baseline="30000" dirty="0" smtClean="0"/>
              <a:t/>
            </a:r>
            <a:br>
              <a:rPr lang="en-US" b="1" baseline="30000" dirty="0" smtClean="0"/>
            </a:br>
            <a:endParaRPr lang="en-US" baseline="30000" dirty="0" smtClean="0"/>
          </a:p>
          <a:p>
            <a:pPr algn="ctr" rtl="0"/>
            <a:r>
              <a:rPr lang="fr" baseline="30000"/>
              <a:t>Programme des activités pour les employeurs</a:t>
            </a:r>
          </a:p>
          <a:p>
            <a:pPr algn="ctr" rtl="0"/>
            <a:r>
              <a:rPr lang="fr" baseline="30000"/>
              <a:t>Courriel: actempturin@itcilo.org</a:t>
            </a:r>
          </a:p>
          <a:p>
            <a:pPr algn="ctr" rtl="0"/>
            <a:r>
              <a:rPr lang="fr" baseline="30000"/>
              <a:t>Téléphone: +39 011 693 6590</a:t>
            </a:r>
          </a:p>
          <a:p>
            <a:pPr algn="ctr" rtl="0"/>
            <a:r>
              <a:rPr lang="fr" baseline="30000"/>
              <a:t>http://lempnet.itcilo.org</a:t>
            </a:r>
          </a:p>
          <a:p>
            <a:pPr algn="ctr" rtl="0"/>
            <a:endParaRPr lang="en-GB" dirty="0"/>
          </a:p>
        </p:txBody>
      </p:sp>
      <p:sp>
        <p:nvSpPr>
          <p:cNvPr id="8" name="TextBox 7"/>
          <p:cNvSpPr txBox="1"/>
          <p:nvPr/>
        </p:nvSpPr>
        <p:spPr>
          <a:xfrm>
            <a:off x="1403648" y="3645024"/>
            <a:ext cx="6761354" cy="1231106"/>
          </a:xfrm>
          <a:prstGeom prst="rect">
            <a:avLst/>
          </a:prstGeom>
          <a:noFill/>
        </p:spPr>
        <p:txBody>
          <a:bodyPr wrap="square" rtlCol="0">
            <a:spAutoFit/>
          </a:bodyPr>
          <a:lstStyle/>
          <a:p>
            <a:pPr algn="ctr" rtl="0"/>
            <a:r>
              <a:rPr lang="fr" sz="2800" i="1" baseline="30000"/>
              <a:t>Nous sommes un partenaire solide et fiable dans la prestation de formations pour les organisations d’employeurs et d’entrepreneurs, et nous espérons vous aider à répondre à vos besoins de formation. </a:t>
            </a:r>
            <a:r>
              <a:rPr lang="en-US" sz="2800" i="1" baseline="30000" dirty="0"/>
              <a:t/>
            </a:r>
            <a:br>
              <a:rPr lang="en-US" sz="2800" i="1" baseline="30000" dirty="0"/>
            </a:br>
            <a:r>
              <a:rPr lang="en-US" sz="2800" i="1" baseline="30000" dirty="0"/>
              <a:t/>
            </a:r>
            <a:br>
              <a:rPr lang="en-US" sz="2800" i="1" baseline="30000" dirty="0"/>
            </a:br>
            <a:endParaRPr lang="en-US" sz="2800" i="1" baseline="30000" dirty="0"/>
          </a:p>
          <a:p>
            <a:pPr algn="ctr" rtl="0"/>
            <a:endParaRPr lang="en-GB" dirty="0"/>
          </a:p>
        </p:txBody>
      </p:sp>
    </p:spTree>
    <p:extLst>
      <p:ext uri="{BB962C8B-B14F-4D97-AF65-F5344CB8AC3E}">
        <p14:creationId xmlns:p14="http://schemas.microsoft.com/office/powerpoint/2010/main" val="734701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67100" y="1095376"/>
            <a:ext cx="2086536" cy="797933"/>
          </a:xfrm>
          <a:prstGeom prst="rect">
            <a:avLst/>
          </a:prstGeom>
          <a:solidFill>
            <a:srgbClr val="FFC000"/>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15" tIns="5715" rIns="5715" bIns="5715" numCol="1" spcCol="1270" rtlCol="0" anchor="ctr" anchorCtr="0">
            <a:noAutofit/>
          </a:bodyPr>
          <a:lstStyle/>
          <a:p>
            <a:pPr algn="ctr" defTabSz="400040" rtl="0">
              <a:lnSpc>
                <a:spcPct val="90000"/>
              </a:lnSpc>
              <a:spcBef>
                <a:spcPct val="0"/>
              </a:spcBef>
              <a:spcAft>
                <a:spcPct val="35000"/>
              </a:spcAft>
            </a:pPr>
            <a:r>
              <a:rPr lang="fr" sz="2100" b="1">
                <a:solidFill>
                  <a:srgbClr val="FFFFFF"/>
                </a:solidFill>
              </a:rPr>
              <a:t>Communication persuasive</a:t>
            </a:r>
          </a:p>
        </p:txBody>
      </p:sp>
      <p:sp>
        <p:nvSpPr>
          <p:cNvPr id="4" name="Rectangle 3"/>
          <p:cNvSpPr/>
          <p:nvPr/>
        </p:nvSpPr>
        <p:spPr>
          <a:xfrm>
            <a:off x="623316" y="4062591"/>
            <a:ext cx="1643635" cy="1603142"/>
          </a:xfrm>
          <a:prstGeom prst="rect">
            <a:avLst/>
          </a:prstGeom>
          <a:solidFill>
            <a:schemeClr val="accent1"/>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15" tIns="5715" rIns="5715" bIns="5715" numCol="1" spcCol="1270" rtlCol="0" anchor="ctr" anchorCtr="0">
            <a:noAutofit/>
          </a:bodyPr>
          <a:lstStyle/>
          <a:p>
            <a:pPr algn="ctr" defTabSz="400040" rtl="0">
              <a:lnSpc>
                <a:spcPct val="90000"/>
              </a:lnSpc>
              <a:spcBef>
                <a:spcPct val="0"/>
              </a:spcBef>
              <a:spcAft>
                <a:spcPct val="35000"/>
              </a:spcAft>
            </a:pPr>
            <a:r>
              <a:rPr lang="fr" sz="2100">
                <a:solidFill>
                  <a:srgbClr val="FFFFFF"/>
                </a:solidFill>
              </a:rPr>
              <a:t>MISSION</a:t>
            </a:r>
          </a:p>
          <a:p>
            <a:pPr algn="ctr" defTabSz="400040" rtl="0">
              <a:lnSpc>
                <a:spcPct val="90000"/>
              </a:lnSpc>
              <a:spcBef>
                <a:spcPct val="0"/>
              </a:spcBef>
              <a:spcAft>
                <a:spcPct val="35000"/>
              </a:spcAft>
            </a:pPr>
            <a:r>
              <a:rPr lang="fr" sz="2100">
                <a:solidFill>
                  <a:srgbClr val="FFFFFF"/>
                </a:solidFill>
              </a:rPr>
              <a:t>VISION</a:t>
            </a:r>
          </a:p>
          <a:p>
            <a:pPr algn="ctr" defTabSz="400040" rtl="0">
              <a:lnSpc>
                <a:spcPct val="90000"/>
              </a:lnSpc>
              <a:spcBef>
                <a:spcPct val="0"/>
              </a:spcBef>
              <a:spcAft>
                <a:spcPct val="35000"/>
              </a:spcAft>
            </a:pPr>
            <a:r>
              <a:rPr lang="fr" sz="2100">
                <a:solidFill>
                  <a:srgbClr val="FFFFFF"/>
                </a:solidFill>
              </a:rPr>
              <a:t>VALEURS</a:t>
            </a:r>
          </a:p>
        </p:txBody>
      </p:sp>
      <p:sp>
        <p:nvSpPr>
          <p:cNvPr id="5" name="Rectangle 4"/>
          <p:cNvSpPr/>
          <p:nvPr/>
        </p:nvSpPr>
        <p:spPr>
          <a:xfrm>
            <a:off x="3467101" y="4184773"/>
            <a:ext cx="2086535" cy="1358777"/>
          </a:xfrm>
          <a:prstGeom prst="rect">
            <a:avLst/>
          </a:prstGeom>
          <a:solidFill>
            <a:srgbClr val="00B0F0"/>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15" tIns="5715" rIns="5715" bIns="5715" numCol="1" spcCol="1270" rtlCol="0" anchor="ctr" anchorCtr="0">
            <a:noAutofit/>
          </a:bodyPr>
          <a:lstStyle/>
          <a:p>
            <a:pPr algn="ctr" defTabSz="400040" rtl="0">
              <a:lnSpc>
                <a:spcPct val="90000"/>
              </a:lnSpc>
              <a:spcBef>
                <a:spcPct val="0"/>
              </a:spcBef>
              <a:spcAft>
                <a:spcPct val="35000"/>
              </a:spcAft>
            </a:pPr>
            <a:r>
              <a:rPr lang="fr" sz="2100">
                <a:solidFill>
                  <a:srgbClr val="FFFFFF"/>
                </a:solidFill>
              </a:rPr>
              <a:t>PLAN DE COMMUNICATION</a:t>
            </a:r>
          </a:p>
        </p:txBody>
      </p:sp>
      <p:sp>
        <p:nvSpPr>
          <p:cNvPr id="6" name="Rectangle 5"/>
          <p:cNvSpPr/>
          <p:nvPr/>
        </p:nvSpPr>
        <p:spPr>
          <a:xfrm>
            <a:off x="772722" y="2720728"/>
            <a:ext cx="2086536" cy="797933"/>
          </a:xfrm>
          <a:prstGeom prst="rect">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15" tIns="5715" rIns="5715" bIns="5715" numCol="1" spcCol="1270" rtlCol="0" anchor="ctr" anchorCtr="0">
            <a:noAutofit/>
          </a:bodyPr>
          <a:lstStyle/>
          <a:p>
            <a:pPr algn="ctr" defTabSz="400040" rtl="0">
              <a:lnSpc>
                <a:spcPct val="90000"/>
              </a:lnSpc>
              <a:spcBef>
                <a:spcPct val="0"/>
              </a:spcBef>
              <a:spcAft>
                <a:spcPct val="35000"/>
              </a:spcAft>
            </a:pPr>
            <a:r>
              <a:rPr lang="fr" sz="2100">
                <a:solidFill>
                  <a:srgbClr val="FFFFFF"/>
                </a:solidFill>
              </a:rPr>
              <a:t>COHÉRENTE</a:t>
            </a:r>
          </a:p>
        </p:txBody>
      </p:sp>
      <p:sp>
        <p:nvSpPr>
          <p:cNvPr id="7" name="Rectangle 6"/>
          <p:cNvSpPr/>
          <p:nvPr/>
        </p:nvSpPr>
        <p:spPr>
          <a:xfrm>
            <a:off x="3467100" y="2720728"/>
            <a:ext cx="2086536" cy="797933"/>
          </a:xfrm>
          <a:prstGeom prst="rect">
            <a:avLst/>
          </a:prstGeom>
          <a:solidFill>
            <a:srgbClr val="00B0F0"/>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15" tIns="5715" rIns="5715" bIns="5715" numCol="1" spcCol="1270" rtlCol="0" anchor="ctr" anchorCtr="0">
            <a:noAutofit/>
          </a:bodyPr>
          <a:lstStyle/>
          <a:p>
            <a:pPr algn="ctr" defTabSz="400040" rtl="0">
              <a:lnSpc>
                <a:spcPct val="90000"/>
              </a:lnSpc>
              <a:spcBef>
                <a:spcPct val="0"/>
              </a:spcBef>
              <a:spcAft>
                <a:spcPct val="35000"/>
              </a:spcAft>
            </a:pPr>
            <a:r>
              <a:rPr lang="fr" sz="2100">
                <a:solidFill>
                  <a:srgbClr val="FFFFFF"/>
                </a:solidFill>
              </a:rPr>
              <a:t>SYSTÉMATIQUE</a:t>
            </a:r>
          </a:p>
        </p:txBody>
      </p:sp>
      <p:sp>
        <p:nvSpPr>
          <p:cNvPr id="8" name="Rectangle 7"/>
          <p:cNvSpPr/>
          <p:nvPr/>
        </p:nvSpPr>
        <p:spPr>
          <a:xfrm>
            <a:off x="6112648" y="2720728"/>
            <a:ext cx="2086536" cy="797933"/>
          </a:xfrm>
          <a:prstGeom prst="rect">
            <a:avLst/>
          </a:prstGeom>
          <a:solidFill>
            <a:srgbClr val="00B050"/>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15" tIns="5715" rIns="5715" bIns="5715" numCol="1" spcCol="1270" rtlCol="0" anchor="ctr" anchorCtr="0">
            <a:noAutofit/>
          </a:bodyPr>
          <a:lstStyle/>
          <a:p>
            <a:pPr algn="ctr" defTabSz="400040" rtl="0">
              <a:lnSpc>
                <a:spcPct val="90000"/>
              </a:lnSpc>
              <a:spcBef>
                <a:spcPct val="0"/>
              </a:spcBef>
              <a:spcAft>
                <a:spcPct val="35000"/>
              </a:spcAft>
            </a:pPr>
            <a:r>
              <a:rPr lang="fr" sz="2100">
                <a:solidFill>
                  <a:srgbClr val="FFFFFF"/>
                </a:solidFill>
              </a:rPr>
              <a:t>CONFORME</a:t>
            </a:r>
          </a:p>
        </p:txBody>
      </p:sp>
      <p:cxnSp>
        <p:nvCxnSpPr>
          <p:cNvPr id="20" name="Straight Arrow Connector 19"/>
          <p:cNvCxnSpPr>
            <a:stCxn id="4" idx="0"/>
            <a:endCxn id="6" idx="2"/>
          </p:cNvCxnSpPr>
          <p:nvPr/>
        </p:nvCxnSpPr>
        <p:spPr>
          <a:xfrm flipV="1">
            <a:off x="1445133" y="3518660"/>
            <a:ext cx="370857" cy="543930"/>
          </a:xfrm>
          <a:prstGeom prst="straightConnector1">
            <a:avLst/>
          </a:prstGeom>
          <a:ln w="6350">
            <a:solidFill>
              <a:schemeClr val="bg1">
                <a:lumMod val="50000"/>
                <a:alpha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7" idx="2"/>
          </p:cNvCxnSpPr>
          <p:nvPr/>
        </p:nvCxnSpPr>
        <p:spPr>
          <a:xfrm flipV="1">
            <a:off x="4509421" y="3518660"/>
            <a:ext cx="947" cy="666114"/>
          </a:xfrm>
          <a:prstGeom prst="straightConnector1">
            <a:avLst/>
          </a:prstGeom>
          <a:ln w="6350">
            <a:solidFill>
              <a:schemeClr val="bg1">
                <a:lumMod val="50000"/>
                <a:alpha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6496050" y="3940408"/>
            <a:ext cx="1575106" cy="1603142"/>
          </a:xfrm>
          <a:prstGeom prst="rect">
            <a:avLst/>
          </a:prstGeom>
          <a:solidFill>
            <a:srgbClr val="00B050"/>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15" tIns="5715" rIns="5715" bIns="5715" numCol="1" spcCol="1270" rtlCol="0" anchor="ctr" anchorCtr="0">
            <a:noAutofit/>
          </a:bodyPr>
          <a:lstStyle/>
          <a:p>
            <a:pPr algn="ctr" defTabSz="400040" rtl="0">
              <a:lnSpc>
                <a:spcPct val="90000"/>
              </a:lnSpc>
              <a:spcBef>
                <a:spcPct val="0"/>
              </a:spcBef>
              <a:spcAft>
                <a:spcPct val="35000"/>
              </a:spcAft>
            </a:pPr>
            <a:r>
              <a:rPr lang="fr" sz="2100">
                <a:solidFill>
                  <a:srgbClr val="FFFFFF"/>
                </a:solidFill>
              </a:rPr>
              <a:t>CIBLÉE</a:t>
            </a:r>
          </a:p>
          <a:p>
            <a:pPr algn="ctr" defTabSz="400040" rtl="0">
              <a:lnSpc>
                <a:spcPct val="90000"/>
              </a:lnSpc>
              <a:spcBef>
                <a:spcPct val="0"/>
              </a:spcBef>
              <a:spcAft>
                <a:spcPct val="35000"/>
              </a:spcAft>
            </a:pPr>
            <a:r>
              <a:rPr lang="fr" sz="2100">
                <a:solidFill>
                  <a:srgbClr val="FFFFFF"/>
                </a:solidFill>
              </a:rPr>
              <a:t>SUR MESURE</a:t>
            </a:r>
          </a:p>
          <a:p>
            <a:pPr algn="ctr" defTabSz="400040" rtl="0">
              <a:lnSpc>
                <a:spcPct val="90000"/>
              </a:lnSpc>
              <a:spcBef>
                <a:spcPct val="0"/>
              </a:spcBef>
              <a:spcAft>
                <a:spcPct val="35000"/>
              </a:spcAft>
            </a:pPr>
            <a:r>
              <a:rPr lang="fr" sz="2100">
                <a:solidFill>
                  <a:srgbClr val="FFFFFF"/>
                </a:solidFill>
              </a:rPr>
              <a:t>FACTUELLE</a:t>
            </a:r>
          </a:p>
        </p:txBody>
      </p:sp>
      <p:cxnSp>
        <p:nvCxnSpPr>
          <p:cNvPr id="31" name="Straight Arrow Connector 30"/>
          <p:cNvCxnSpPr>
            <a:stCxn id="25" idx="0"/>
            <a:endCxn id="8" idx="2"/>
          </p:cNvCxnSpPr>
          <p:nvPr/>
        </p:nvCxnSpPr>
        <p:spPr>
          <a:xfrm flipH="1" flipV="1">
            <a:off x="7155916" y="3518660"/>
            <a:ext cx="127688" cy="421748"/>
          </a:xfrm>
          <a:prstGeom prst="straightConnector1">
            <a:avLst/>
          </a:prstGeom>
          <a:ln w="6350">
            <a:solidFill>
              <a:schemeClr val="bg1">
                <a:lumMod val="50000"/>
                <a:alpha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9" name="Elbow Connector 58"/>
          <p:cNvCxnSpPr>
            <a:stCxn id="6" idx="0"/>
            <a:endCxn id="3" idx="1"/>
          </p:cNvCxnSpPr>
          <p:nvPr/>
        </p:nvCxnSpPr>
        <p:spPr>
          <a:xfrm rot="5400000" flipH="1" flipV="1">
            <a:off x="2028353" y="1281980"/>
            <a:ext cx="1226385" cy="1651110"/>
          </a:xfrm>
          <a:prstGeom prst="bentConnector2">
            <a:avLst/>
          </a:prstGeom>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Elbow Connector 62"/>
          <p:cNvCxnSpPr>
            <a:stCxn id="8" idx="0"/>
            <a:endCxn id="3" idx="3"/>
          </p:cNvCxnSpPr>
          <p:nvPr/>
        </p:nvCxnSpPr>
        <p:spPr>
          <a:xfrm rot="16200000" flipV="1">
            <a:off x="5741584" y="1306395"/>
            <a:ext cx="1226385" cy="1602280"/>
          </a:xfrm>
          <a:prstGeom prst="bentConnector2">
            <a:avLst/>
          </a:prstGeom>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7" idx="0"/>
            <a:endCxn id="3" idx="2"/>
          </p:cNvCxnSpPr>
          <p:nvPr/>
        </p:nvCxnSpPr>
        <p:spPr>
          <a:xfrm flipV="1">
            <a:off x="4510368" y="1893309"/>
            <a:ext cx="0" cy="827419"/>
          </a:xfrm>
          <a:prstGeom prst="straightConnector1">
            <a:avLst/>
          </a:prstGeom>
          <a:ln>
            <a:solidFill>
              <a:schemeClr val="bg2">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6" name="Título 1"/>
          <p:cNvSpPr>
            <a:spLocks noGrp="1"/>
          </p:cNvSpPr>
          <p:nvPr>
            <p:ph type="title"/>
          </p:nvPr>
        </p:nvSpPr>
        <p:spPr>
          <a:xfrm>
            <a:off x="1547664" y="260648"/>
            <a:ext cx="5976664" cy="504056"/>
          </a:xfrm>
        </p:spPr>
        <p:txBody>
          <a:bodyPr rtlCol="0"/>
          <a:lstStyle/>
          <a:p>
            <a:pPr algn="ctr" rtl="0"/>
            <a:r>
              <a:rPr lang="fr" sz="2000">
                <a:solidFill>
                  <a:schemeClr val="bg1"/>
                </a:solidFill>
              </a:rPr>
              <a:t>Communication persuasive</a:t>
            </a:r>
            <a:endParaRPr lang="es-PE" sz="2000" dirty="0">
              <a:solidFill>
                <a:schemeClr val="bg1"/>
              </a:solidFill>
            </a:endParaRPr>
          </a:p>
        </p:txBody>
      </p:sp>
      <p:sp>
        <p:nvSpPr>
          <p:cNvPr id="17" name="object 20"/>
          <p:cNvSpPr>
            <a:spLocks noChangeArrowheads="1"/>
          </p:cNvSpPr>
          <p:nvPr/>
        </p:nvSpPr>
        <p:spPr bwMode="auto">
          <a:xfrm>
            <a:off x="8358162" y="6089104"/>
            <a:ext cx="636588" cy="762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rtl="0" eaLnBrk="1" hangingPunct="1">
              <a:spcBef>
                <a:spcPct val="0"/>
              </a:spcBef>
            </a:pPr>
            <a:endParaRPr lang="en-US" altLang="en-US" dirty="0"/>
          </a:p>
        </p:txBody>
      </p:sp>
    </p:spTree>
    <p:extLst>
      <p:ext uri="{BB962C8B-B14F-4D97-AF65-F5344CB8AC3E}">
        <p14:creationId xmlns:p14="http://schemas.microsoft.com/office/powerpoint/2010/main" val="509597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a:xfrm>
            <a:off x="333375" y="1026319"/>
            <a:ext cx="5829300" cy="744141"/>
          </a:xfrm>
        </p:spPr>
        <p:txBody>
          <a:bodyPr rtlCol="0">
            <a:normAutofit fontScale="90000"/>
          </a:bodyPr>
          <a:lstStyle/>
          <a:p>
            <a:pPr rtl="0">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fr">
                <a:solidFill>
                  <a:schemeClr val="accent1"/>
                </a:solidFill>
              </a:rPr>
              <a:t>Communication externe vs. communication interne?</a:t>
            </a:r>
          </a:p>
        </p:txBody>
      </p:sp>
      <p:sp>
        <p:nvSpPr>
          <p:cNvPr id="23555" name="Rectangle 2"/>
          <p:cNvSpPr>
            <a:spLocks noGrp="1" noChangeArrowheads="1"/>
          </p:cNvSpPr>
          <p:nvPr>
            <p:ph type="body" idx="1"/>
          </p:nvPr>
        </p:nvSpPr>
        <p:spPr>
          <a:xfrm>
            <a:off x="819150" y="2085975"/>
            <a:ext cx="6848475" cy="3429000"/>
          </a:xfrm>
        </p:spPr>
        <p:txBody>
          <a:bodyPr rtlCol="0">
            <a:normAutofit fontScale="77500" lnSpcReduction="20000"/>
          </a:bodyPr>
          <a:lstStyle/>
          <a:p>
            <a:pPr marL="203597" indent="-203597" rtl="0">
              <a:buSzPct val="80000"/>
              <a:buFont typeface="Wingdings" panose="05000000000000000000" pitchFamily="2" charset="2"/>
              <a:buChar char=""/>
              <a:tabLst>
                <a:tab pos="683419" algn="l"/>
                <a:tab pos="1369219" algn="l"/>
                <a:tab pos="2055019" algn="l"/>
                <a:tab pos="2740819" algn="l"/>
                <a:tab pos="3426619" algn="l"/>
                <a:tab pos="4112419" algn="l"/>
                <a:tab pos="4798219" algn="l"/>
                <a:tab pos="5484019" algn="l"/>
                <a:tab pos="6169819" algn="l"/>
                <a:tab pos="6855619" algn="l"/>
                <a:tab pos="7541419" algn="l"/>
              </a:tabLst>
            </a:pPr>
            <a:r>
              <a:rPr lang="fr"/>
              <a:t>La communication interne est bien différente de la communication organisationnelle</a:t>
            </a:r>
          </a:p>
          <a:p>
            <a:pPr marL="203597" indent="-203597" rtl="0">
              <a:buSzPct val="80000"/>
              <a:buNone/>
              <a:tabLst>
                <a:tab pos="683419" algn="l"/>
                <a:tab pos="1369219" algn="l"/>
                <a:tab pos="2055019" algn="l"/>
                <a:tab pos="2740819" algn="l"/>
                <a:tab pos="3426619" algn="l"/>
                <a:tab pos="4112419" algn="l"/>
                <a:tab pos="4798219" algn="l"/>
                <a:tab pos="5484019" algn="l"/>
                <a:tab pos="6169819" algn="l"/>
                <a:tab pos="6855619" algn="l"/>
                <a:tab pos="7541419" algn="l"/>
              </a:tabLst>
            </a:pPr>
            <a:r>
              <a:rPr lang="fr"/>
              <a:t>		... mais elle exige le même professionnalisme.</a:t>
            </a:r>
          </a:p>
          <a:p>
            <a:pPr marL="203597" indent="-203597" rtl="0">
              <a:buSzPct val="80000"/>
              <a:buNone/>
              <a:tabLst>
                <a:tab pos="683419" algn="l"/>
                <a:tab pos="1369219" algn="l"/>
                <a:tab pos="2055019" algn="l"/>
                <a:tab pos="2740819" algn="l"/>
                <a:tab pos="3426619" algn="l"/>
                <a:tab pos="4112419" algn="l"/>
                <a:tab pos="4798219" algn="l"/>
                <a:tab pos="5484019" algn="l"/>
                <a:tab pos="6169819" algn="l"/>
                <a:tab pos="6855619" algn="l"/>
                <a:tab pos="7541419" algn="l"/>
              </a:tabLst>
            </a:pPr>
            <a:endParaRPr lang="en-GB" altLang="en-US" dirty="0" smtClean="0"/>
          </a:p>
          <a:p>
            <a:pPr marL="203597" indent="-203597" rtl="0">
              <a:buSzPct val="80000"/>
              <a:buFont typeface="Wingdings" panose="05000000000000000000" pitchFamily="2" charset="2"/>
              <a:buChar char=""/>
              <a:tabLst>
                <a:tab pos="683419" algn="l"/>
                <a:tab pos="1369219" algn="l"/>
                <a:tab pos="2055019" algn="l"/>
                <a:tab pos="2740819" algn="l"/>
                <a:tab pos="3426619" algn="l"/>
                <a:tab pos="4112419" algn="l"/>
                <a:tab pos="4798219" algn="l"/>
                <a:tab pos="5484019" algn="l"/>
                <a:tab pos="6169819" algn="l"/>
                <a:tab pos="6855619" algn="l"/>
                <a:tab pos="7541419" algn="l"/>
              </a:tabLst>
            </a:pPr>
            <a:r>
              <a:rPr lang="fr"/>
              <a:t>La communication avec les membres réclame également une approche stratégique</a:t>
            </a:r>
          </a:p>
          <a:p>
            <a:pPr marL="203597" indent="-203597" rtl="0">
              <a:buSzPct val="80000"/>
              <a:buNone/>
              <a:tabLst>
                <a:tab pos="683419" algn="l"/>
                <a:tab pos="1369219" algn="l"/>
                <a:tab pos="2055019" algn="l"/>
                <a:tab pos="2740819" algn="l"/>
                <a:tab pos="3426619" algn="l"/>
                <a:tab pos="4112419" algn="l"/>
                <a:tab pos="4798219" algn="l"/>
                <a:tab pos="5484019" algn="l"/>
                <a:tab pos="6169819" algn="l"/>
                <a:tab pos="6855619" algn="l"/>
                <a:tab pos="7541419" algn="l"/>
              </a:tabLst>
            </a:pPr>
            <a:r>
              <a:rPr lang="fr"/>
              <a:t>		... et le développement des bons outils.</a:t>
            </a:r>
          </a:p>
          <a:p>
            <a:pPr marL="203597" indent="-203597" rtl="0">
              <a:buSzPct val="80000"/>
              <a:buNone/>
              <a:tabLst>
                <a:tab pos="683419" algn="l"/>
                <a:tab pos="1369219" algn="l"/>
                <a:tab pos="2055019" algn="l"/>
                <a:tab pos="2740819" algn="l"/>
                <a:tab pos="3426619" algn="l"/>
                <a:tab pos="4112419" algn="l"/>
                <a:tab pos="4798219" algn="l"/>
                <a:tab pos="5484019" algn="l"/>
                <a:tab pos="6169819" algn="l"/>
                <a:tab pos="6855619" algn="l"/>
                <a:tab pos="7541419" algn="l"/>
              </a:tabLst>
            </a:pPr>
            <a:r>
              <a:rPr lang="fr"/>
              <a:t>		</a:t>
            </a:r>
          </a:p>
        </p:txBody>
      </p:sp>
      <p:sp>
        <p:nvSpPr>
          <p:cNvPr id="5" name="Título 1"/>
          <p:cNvSpPr txBox="1">
            <a:spLocks/>
          </p:cNvSpPr>
          <p:nvPr/>
        </p:nvSpPr>
        <p:spPr>
          <a:xfrm>
            <a:off x="1547664" y="260648"/>
            <a:ext cx="5976664"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bg1"/>
                </a:solidFill>
                <a:latin typeface="Arial" pitchFamily="34" charset="0"/>
                <a:ea typeface="+mj-ea"/>
                <a:cs typeface="Arial" pitchFamily="34" charset="0"/>
              </a:defRPr>
            </a:lvl1pPr>
          </a:lstStyle>
          <a:p>
            <a:pPr rtl="0"/>
            <a:r>
              <a:rPr lang="fr" sz="2000"/>
              <a:t>Communication persuasive</a:t>
            </a:r>
            <a:endParaRPr lang="es-PE" sz="2000" dirty="0"/>
          </a:p>
        </p:txBody>
      </p:sp>
    </p:spTree>
    <p:extLst>
      <p:ext uri="{BB962C8B-B14F-4D97-AF65-F5344CB8AC3E}">
        <p14:creationId xmlns:p14="http://schemas.microsoft.com/office/powerpoint/2010/main" val="16990056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10" y="1090464"/>
            <a:ext cx="7886700" cy="994172"/>
          </a:xfrm>
        </p:spPr>
        <p:txBody>
          <a:bodyPr rtlCol="0"/>
          <a:lstStyle/>
          <a:p>
            <a:pPr rtl="0"/>
            <a:r>
              <a:rPr lang="fr">
                <a:solidFill>
                  <a:schemeClr val="accent1"/>
                </a:solidFill>
              </a:rPr>
              <a:t>Qu’implique l’approche stratégique de la communication avec les membres?</a:t>
            </a:r>
            <a:endParaRPr lang="en-US" dirty="0">
              <a:solidFill>
                <a:schemeClr val="accent1"/>
              </a:solidFill>
            </a:endParaRPr>
          </a:p>
        </p:txBody>
      </p:sp>
      <p:sp>
        <p:nvSpPr>
          <p:cNvPr id="16" name="Chevron 15"/>
          <p:cNvSpPr/>
          <p:nvPr/>
        </p:nvSpPr>
        <p:spPr>
          <a:xfrm>
            <a:off x="5529837" y="3032585"/>
            <a:ext cx="2118738" cy="919824"/>
          </a:xfrm>
          <a:prstGeom prst="chevron">
            <a:avLst>
              <a:gd name="adj" fmla="val 20758"/>
            </a:avLst>
          </a:prstGeom>
          <a:solidFill>
            <a:srgbClr val="FFC000"/>
          </a:solidFill>
          <a:ln>
            <a:noFill/>
          </a:ln>
          <a:effectLst>
            <a:outerShdw blurRad="50800" dist="508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lIns="102870" tIns="0" bIns="51435" rtlCol="0" anchor="ctr" anchorCtr="0"/>
          <a:lstStyle/>
          <a:p>
            <a:pPr algn="ctr" rtl="0"/>
            <a:r>
              <a:rPr lang="fr">
                <a:solidFill>
                  <a:srgbClr val="FFFFFF"/>
                </a:solidFill>
              </a:rPr>
              <a:t>UTILISER LES OUTILS LES PLUS EFFICACES</a:t>
            </a:r>
          </a:p>
        </p:txBody>
      </p:sp>
      <p:sp>
        <p:nvSpPr>
          <p:cNvPr id="17" name="Chevron 16"/>
          <p:cNvSpPr/>
          <p:nvPr/>
        </p:nvSpPr>
        <p:spPr>
          <a:xfrm>
            <a:off x="3444050" y="3032585"/>
            <a:ext cx="1729099" cy="919824"/>
          </a:xfrm>
          <a:prstGeom prst="chevron">
            <a:avLst>
              <a:gd name="adj" fmla="val 20758"/>
            </a:avLst>
          </a:prstGeom>
          <a:solidFill>
            <a:srgbClr val="002060"/>
          </a:solidFill>
          <a:ln>
            <a:noFill/>
          </a:ln>
          <a:effectLst>
            <a:outerShdw blurRad="50800" dist="508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lIns="102870" tIns="0" bIns="51435" rtlCol="0" anchor="ctr" anchorCtr="0"/>
          <a:lstStyle/>
          <a:p>
            <a:pPr algn="ctr" rtl="0"/>
            <a:r>
              <a:rPr lang="fr" sz="1600" dirty="0">
                <a:solidFill>
                  <a:srgbClr val="FFFFFF"/>
                </a:solidFill>
              </a:rPr>
              <a:t>MOBILISER LES RESSOURCES </a:t>
            </a:r>
          </a:p>
        </p:txBody>
      </p:sp>
      <p:sp>
        <p:nvSpPr>
          <p:cNvPr id="18" name="Pentagon 17"/>
          <p:cNvSpPr/>
          <p:nvPr/>
        </p:nvSpPr>
        <p:spPr>
          <a:xfrm>
            <a:off x="1548501" y="3032585"/>
            <a:ext cx="1453135" cy="919824"/>
          </a:xfrm>
          <a:prstGeom prst="homePlate">
            <a:avLst>
              <a:gd name="adj" fmla="val 22102"/>
            </a:avLst>
          </a:prstGeom>
          <a:solidFill>
            <a:schemeClr val="accent1"/>
          </a:solidFill>
          <a:ln>
            <a:noFill/>
          </a:ln>
          <a:effectLst>
            <a:outerShdw blurRad="50800" dist="508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lIns="51435" tIns="0" bIns="51435" rtlCol="0" anchor="ctr" anchorCtr="0"/>
          <a:lstStyle/>
          <a:p>
            <a:pPr algn="ctr" rtl="0"/>
            <a:r>
              <a:rPr lang="fr">
                <a:solidFill>
                  <a:srgbClr val="FFFFFF"/>
                </a:solidFill>
              </a:rPr>
              <a:t>DÉFINIR LES OBJECTIFS</a:t>
            </a:r>
          </a:p>
        </p:txBody>
      </p:sp>
      <p:sp>
        <p:nvSpPr>
          <p:cNvPr id="19" name="Oval 18"/>
          <p:cNvSpPr/>
          <p:nvPr/>
        </p:nvSpPr>
        <p:spPr>
          <a:xfrm>
            <a:off x="2182870" y="4171799"/>
            <a:ext cx="432048" cy="43204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fr"/>
              <a:t>1</a:t>
            </a:r>
          </a:p>
        </p:txBody>
      </p:sp>
      <p:sp>
        <p:nvSpPr>
          <p:cNvPr id="20" name="Oval 19"/>
          <p:cNvSpPr/>
          <p:nvPr/>
        </p:nvSpPr>
        <p:spPr>
          <a:xfrm>
            <a:off x="4092575" y="4171799"/>
            <a:ext cx="432048" cy="432048"/>
          </a:xfrm>
          <a:prstGeom prst="ellipse">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fr"/>
              <a:t>2</a:t>
            </a:r>
          </a:p>
        </p:txBody>
      </p:sp>
      <p:sp>
        <p:nvSpPr>
          <p:cNvPr id="21" name="Oval 20"/>
          <p:cNvSpPr/>
          <p:nvPr/>
        </p:nvSpPr>
        <p:spPr>
          <a:xfrm>
            <a:off x="6415830" y="4171799"/>
            <a:ext cx="432048" cy="432048"/>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fr"/>
              <a:t>3</a:t>
            </a:r>
          </a:p>
        </p:txBody>
      </p:sp>
      <p:cxnSp>
        <p:nvCxnSpPr>
          <p:cNvPr id="23" name="Straight Connector 22"/>
          <p:cNvCxnSpPr/>
          <p:nvPr/>
        </p:nvCxnSpPr>
        <p:spPr>
          <a:xfrm rot="5400000" flipH="1" flipV="1">
            <a:off x="4184960" y="4069278"/>
            <a:ext cx="247277" cy="12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flipH="1" flipV="1">
            <a:off x="2275255" y="4069278"/>
            <a:ext cx="247277" cy="12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flipH="1" flipV="1">
            <a:off x="6508216" y="4069278"/>
            <a:ext cx="247277" cy="127"/>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Título 1"/>
          <p:cNvSpPr txBox="1">
            <a:spLocks/>
          </p:cNvSpPr>
          <p:nvPr/>
        </p:nvSpPr>
        <p:spPr>
          <a:xfrm>
            <a:off x="1547664" y="260648"/>
            <a:ext cx="5976664"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bg1"/>
                </a:solidFill>
                <a:latin typeface="Arial" pitchFamily="34" charset="0"/>
                <a:ea typeface="+mj-ea"/>
                <a:cs typeface="Arial" pitchFamily="34" charset="0"/>
              </a:defRPr>
            </a:lvl1pPr>
          </a:lstStyle>
          <a:p>
            <a:pPr rtl="0"/>
            <a:r>
              <a:rPr lang="fr" sz="2000"/>
              <a:t>Communication persuasive</a:t>
            </a:r>
            <a:endParaRPr lang="es-PE" sz="2000" dirty="0"/>
          </a:p>
        </p:txBody>
      </p:sp>
    </p:spTree>
    <p:extLst>
      <p:ext uri="{BB962C8B-B14F-4D97-AF65-F5344CB8AC3E}">
        <p14:creationId xmlns:p14="http://schemas.microsoft.com/office/powerpoint/2010/main" val="2959192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10" y="1090464"/>
            <a:ext cx="7886700" cy="994172"/>
          </a:xfrm>
        </p:spPr>
        <p:txBody>
          <a:bodyPr rtlCol="0"/>
          <a:lstStyle/>
          <a:p>
            <a:pPr rtl="0"/>
            <a:r>
              <a:rPr lang="fr">
                <a:solidFill>
                  <a:schemeClr val="accent1"/>
                </a:solidFill>
              </a:rPr>
              <a:t>Qu’implique l’approche stratégique de la communication avec les membres?</a:t>
            </a:r>
            <a:endParaRPr lang="en-US" dirty="0">
              <a:solidFill>
                <a:schemeClr val="accent1"/>
              </a:solidFill>
            </a:endParaRPr>
          </a:p>
        </p:txBody>
      </p:sp>
      <p:sp>
        <p:nvSpPr>
          <p:cNvPr id="18" name="Pentagon 17"/>
          <p:cNvSpPr/>
          <p:nvPr/>
        </p:nvSpPr>
        <p:spPr>
          <a:xfrm>
            <a:off x="316311" y="2423300"/>
            <a:ext cx="1453135" cy="919824"/>
          </a:xfrm>
          <a:prstGeom prst="homePlate">
            <a:avLst>
              <a:gd name="adj" fmla="val 22102"/>
            </a:avLst>
          </a:prstGeom>
          <a:solidFill>
            <a:schemeClr val="accent1"/>
          </a:solidFill>
          <a:ln>
            <a:noFill/>
          </a:ln>
          <a:effectLst>
            <a:outerShdw blurRad="50800" dist="508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lIns="51435" tIns="0" bIns="51435" rtlCol="0" anchor="ctr" anchorCtr="0"/>
          <a:lstStyle/>
          <a:p>
            <a:pPr algn="ctr" rtl="0"/>
            <a:r>
              <a:rPr lang="fr">
                <a:solidFill>
                  <a:srgbClr val="FFFFFF"/>
                </a:solidFill>
              </a:rPr>
              <a:t>DÉFINIR LES OBJECTIFS</a:t>
            </a:r>
          </a:p>
        </p:txBody>
      </p:sp>
      <p:sp>
        <p:nvSpPr>
          <p:cNvPr id="19" name="Oval 18"/>
          <p:cNvSpPr/>
          <p:nvPr/>
        </p:nvSpPr>
        <p:spPr>
          <a:xfrm>
            <a:off x="950680" y="3562513"/>
            <a:ext cx="432048" cy="43204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fr"/>
              <a:t>1</a:t>
            </a:r>
          </a:p>
        </p:txBody>
      </p:sp>
      <p:cxnSp>
        <p:nvCxnSpPr>
          <p:cNvPr id="25" name="Straight Connector 24"/>
          <p:cNvCxnSpPr/>
          <p:nvPr/>
        </p:nvCxnSpPr>
        <p:spPr>
          <a:xfrm rot="5400000" flipH="1" flipV="1">
            <a:off x="1043065" y="3459992"/>
            <a:ext cx="247277" cy="12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Box 6"/>
          <p:cNvSpPr txBox="1">
            <a:spLocks noChangeArrowheads="1"/>
          </p:cNvSpPr>
          <p:nvPr/>
        </p:nvSpPr>
        <p:spPr bwMode="auto">
          <a:xfrm>
            <a:off x="1985406" y="2265325"/>
            <a:ext cx="5075184" cy="23894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7500" tIns="35100" rIns="67500" bIns="35100" rtlCol="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erpetua" pitchFamily="16" charset="0"/>
                <a:cs typeface="Arial" pitchFamily="34" charset="0"/>
              </a:defRPr>
            </a:lvl1pPr>
            <a:lvl2pPr marL="741363" indent="-2841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erpetua" pitchFamily="16" charset="0"/>
                <a:cs typeface="Arial"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erpetua" pitchFamily="16" charset="0"/>
                <a:cs typeface="Arial"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erpetua" pitchFamily="16" charset="0"/>
                <a:cs typeface="Arial"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erpetua" pitchFamily="16" charset="0"/>
                <a:cs typeface="Arial" pitchFamily="34"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erpetua" pitchFamily="16" charset="0"/>
                <a:cs typeface="Arial" pitchFamily="34"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erpetua" pitchFamily="16" charset="0"/>
                <a:cs typeface="Arial" pitchFamily="34"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erpetua" pitchFamily="16" charset="0"/>
                <a:cs typeface="Arial" pitchFamily="34"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erpetua" pitchFamily="16" charset="0"/>
                <a:cs typeface="Arial" pitchFamily="34" charset="0"/>
              </a:defRPr>
            </a:lvl9pPr>
          </a:lstStyle>
          <a:p>
            <a:pPr marL="342900" indent="-342900" rtl="0">
              <a:lnSpc>
                <a:spcPct val="90000"/>
              </a:lnSpc>
              <a:spcBef>
                <a:spcPts val="750"/>
              </a:spcBef>
              <a:buSzPct val="80000"/>
              <a:buFont typeface="Wingdings" panose="05000000000000000000" pitchFamily="2" charset="2"/>
              <a:buChar char="§"/>
              <a:tabLst>
                <a:tab pos="683419" algn="l"/>
                <a:tab pos="1369219" algn="l"/>
                <a:tab pos="2055019" algn="l"/>
                <a:tab pos="2740819" algn="l"/>
                <a:tab pos="3426619" algn="l"/>
                <a:tab pos="4112419" algn="l"/>
                <a:tab pos="4798219" algn="l"/>
                <a:tab pos="5484019" algn="l"/>
                <a:tab pos="6169819" algn="l"/>
                <a:tab pos="6855619" algn="l"/>
                <a:tab pos="7541419" algn="l"/>
              </a:tabLst>
              <a:defRPr/>
            </a:pPr>
            <a:r>
              <a:rPr lang="fr" sz="2100" dirty="0">
                <a:solidFill>
                  <a:schemeClr val="accent1"/>
                </a:solidFill>
                <a:latin typeface="+mn-lt"/>
                <a:cs typeface="+mn-cs"/>
              </a:rPr>
              <a:t>Recruter de nouveaux membres?</a:t>
            </a:r>
          </a:p>
          <a:p>
            <a:pPr marL="342900" indent="-342900" rtl="0">
              <a:lnSpc>
                <a:spcPct val="90000"/>
              </a:lnSpc>
              <a:spcBef>
                <a:spcPts val="750"/>
              </a:spcBef>
              <a:buSzPct val="80000"/>
              <a:buFont typeface="Wingdings" panose="05000000000000000000" pitchFamily="2" charset="2"/>
              <a:buChar char="§"/>
              <a:tabLst>
                <a:tab pos="683419" algn="l"/>
                <a:tab pos="1369219" algn="l"/>
                <a:tab pos="2055019" algn="l"/>
                <a:tab pos="2740819" algn="l"/>
                <a:tab pos="3426619" algn="l"/>
                <a:tab pos="4112419" algn="l"/>
                <a:tab pos="4798219" algn="l"/>
                <a:tab pos="5484019" algn="l"/>
                <a:tab pos="6169819" algn="l"/>
                <a:tab pos="6855619" algn="l"/>
                <a:tab pos="7541419" algn="l"/>
              </a:tabLst>
              <a:defRPr/>
            </a:pPr>
            <a:r>
              <a:rPr lang="fr" sz="2100" dirty="0">
                <a:solidFill>
                  <a:schemeClr val="accent1"/>
                </a:solidFill>
                <a:latin typeface="+mn-lt"/>
                <a:cs typeface="+mn-cs"/>
              </a:rPr>
              <a:t>S’assurer la fidélité des membres actuels?</a:t>
            </a:r>
          </a:p>
          <a:p>
            <a:pPr marL="342900" indent="-342900" rtl="0">
              <a:lnSpc>
                <a:spcPct val="90000"/>
              </a:lnSpc>
              <a:spcBef>
                <a:spcPts val="750"/>
              </a:spcBef>
              <a:buSzPct val="80000"/>
              <a:buFont typeface="Wingdings" panose="05000000000000000000" pitchFamily="2" charset="2"/>
              <a:buChar char="§"/>
              <a:tabLst>
                <a:tab pos="683419" algn="l"/>
                <a:tab pos="1369219" algn="l"/>
                <a:tab pos="2055019" algn="l"/>
                <a:tab pos="2740819" algn="l"/>
                <a:tab pos="3426619" algn="l"/>
                <a:tab pos="4112419" algn="l"/>
                <a:tab pos="4798219" algn="l"/>
                <a:tab pos="5484019" algn="l"/>
                <a:tab pos="6169819" algn="l"/>
                <a:tab pos="6855619" algn="l"/>
                <a:tab pos="7541419" algn="l"/>
              </a:tabLst>
              <a:defRPr/>
            </a:pPr>
            <a:r>
              <a:rPr lang="fr" sz="2100" dirty="0">
                <a:solidFill>
                  <a:schemeClr val="accent1"/>
                </a:solidFill>
                <a:latin typeface="+mn-lt"/>
                <a:cs typeface="+mn-cs"/>
              </a:rPr>
              <a:t>Développer les connaissances et les compétences </a:t>
            </a:r>
            <a:r>
              <a:rPr lang="fr" sz="2100" dirty="0" smtClean="0">
                <a:solidFill>
                  <a:schemeClr val="accent1"/>
                </a:solidFill>
                <a:latin typeface="+mn-lt"/>
                <a:cs typeface="+mn-cs"/>
              </a:rPr>
              <a:t>des </a:t>
            </a:r>
          </a:p>
          <a:p>
            <a:pPr rtl="0">
              <a:lnSpc>
                <a:spcPct val="90000"/>
              </a:lnSpc>
              <a:spcBef>
                <a:spcPts val="750"/>
              </a:spcBef>
              <a:buSzPct val="80000"/>
              <a:tabLst>
                <a:tab pos="683419" algn="l"/>
                <a:tab pos="1369219" algn="l"/>
                <a:tab pos="2055019" algn="l"/>
                <a:tab pos="2740819" algn="l"/>
                <a:tab pos="3426619" algn="l"/>
                <a:tab pos="4112419" algn="l"/>
                <a:tab pos="4798219" algn="l"/>
                <a:tab pos="5484019" algn="l"/>
                <a:tab pos="6169819" algn="l"/>
                <a:tab pos="6855619" algn="l"/>
                <a:tab pos="7541419" algn="l"/>
              </a:tabLst>
              <a:defRPr/>
            </a:pPr>
            <a:r>
              <a:rPr lang="fr" sz="2100" dirty="0" smtClean="0">
                <a:solidFill>
                  <a:schemeClr val="accent1"/>
                </a:solidFill>
                <a:latin typeface="+mn-lt"/>
                <a:cs typeface="+mn-cs"/>
              </a:rPr>
              <a:t>membres</a:t>
            </a:r>
            <a:r>
              <a:rPr lang="fr" sz="2100" dirty="0">
                <a:solidFill>
                  <a:schemeClr val="accent1"/>
                </a:solidFill>
                <a:latin typeface="+mn-lt"/>
                <a:cs typeface="+mn-cs"/>
              </a:rPr>
              <a:t>, </a:t>
            </a:r>
            <a:r>
              <a:rPr lang="fr" sz="2100" dirty="0" smtClean="0">
                <a:solidFill>
                  <a:schemeClr val="accent1"/>
                </a:solidFill>
                <a:latin typeface="+mn-lt"/>
                <a:cs typeface="+mn-cs"/>
              </a:rPr>
              <a:t>par </a:t>
            </a:r>
            <a:r>
              <a:rPr lang="fr" sz="2100" dirty="0">
                <a:solidFill>
                  <a:schemeClr val="accent1"/>
                </a:solidFill>
                <a:latin typeface="+mn-lt"/>
                <a:cs typeface="+mn-cs"/>
              </a:rPr>
              <a:t>exemple par le biais de formation?</a:t>
            </a:r>
          </a:p>
          <a:p>
            <a:pPr marL="342900" indent="-342900" rtl="0">
              <a:lnSpc>
                <a:spcPct val="90000"/>
              </a:lnSpc>
              <a:spcBef>
                <a:spcPts val="750"/>
              </a:spcBef>
              <a:buSzPct val="80000"/>
              <a:buFont typeface="Wingdings" panose="05000000000000000000" pitchFamily="2" charset="2"/>
              <a:buChar char="§"/>
              <a:tabLst>
                <a:tab pos="683419" algn="l"/>
                <a:tab pos="1369219" algn="l"/>
                <a:tab pos="2055019" algn="l"/>
                <a:tab pos="2740819" algn="l"/>
                <a:tab pos="3426619" algn="l"/>
                <a:tab pos="4112419" algn="l"/>
                <a:tab pos="4798219" algn="l"/>
                <a:tab pos="5484019" algn="l"/>
                <a:tab pos="6169819" algn="l"/>
                <a:tab pos="6855619" algn="l"/>
                <a:tab pos="7541419" algn="l"/>
              </a:tabLst>
              <a:defRPr/>
            </a:pPr>
            <a:r>
              <a:rPr lang="fr" sz="2100" dirty="0">
                <a:solidFill>
                  <a:schemeClr val="accent1"/>
                </a:solidFill>
                <a:latin typeface="+mn-lt"/>
                <a:cs typeface="+mn-cs"/>
              </a:rPr>
              <a:t>Mobiliser les membres pour faire face à un problème </a:t>
            </a:r>
            <a:endParaRPr lang="fr" sz="2100" dirty="0" smtClean="0">
              <a:solidFill>
                <a:schemeClr val="accent1"/>
              </a:solidFill>
              <a:latin typeface="+mn-lt"/>
              <a:cs typeface="+mn-cs"/>
            </a:endParaRPr>
          </a:p>
          <a:p>
            <a:pPr rtl="0">
              <a:lnSpc>
                <a:spcPct val="90000"/>
              </a:lnSpc>
              <a:spcBef>
                <a:spcPts val="750"/>
              </a:spcBef>
              <a:buSzPct val="80000"/>
              <a:tabLst>
                <a:tab pos="683419" algn="l"/>
                <a:tab pos="1369219" algn="l"/>
                <a:tab pos="2055019" algn="l"/>
                <a:tab pos="2740819" algn="l"/>
                <a:tab pos="3426619" algn="l"/>
                <a:tab pos="4112419" algn="l"/>
                <a:tab pos="4798219" algn="l"/>
                <a:tab pos="5484019" algn="l"/>
                <a:tab pos="6169819" algn="l"/>
                <a:tab pos="6855619" algn="l"/>
                <a:tab pos="7541419" algn="l"/>
              </a:tabLst>
              <a:defRPr/>
            </a:pPr>
            <a:r>
              <a:rPr lang="fr" sz="2100" dirty="0" smtClean="0">
                <a:solidFill>
                  <a:schemeClr val="accent1"/>
                </a:solidFill>
                <a:latin typeface="+mn-lt"/>
                <a:cs typeface="+mn-cs"/>
              </a:rPr>
              <a:t>spécifique, par </a:t>
            </a:r>
            <a:r>
              <a:rPr lang="fr" sz="2100" dirty="0">
                <a:solidFill>
                  <a:schemeClr val="accent1"/>
                </a:solidFill>
                <a:latin typeface="+mn-lt"/>
                <a:cs typeface="+mn-cs"/>
              </a:rPr>
              <a:t>exemple le lobbying?</a:t>
            </a:r>
          </a:p>
        </p:txBody>
      </p:sp>
      <p:sp>
        <p:nvSpPr>
          <p:cNvPr id="7" name="Título 1"/>
          <p:cNvSpPr txBox="1">
            <a:spLocks/>
          </p:cNvSpPr>
          <p:nvPr/>
        </p:nvSpPr>
        <p:spPr>
          <a:xfrm>
            <a:off x="1547664" y="260648"/>
            <a:ext cx="5976664"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bg1"/>
                </a:solidFill>
                <a:latin typeface="Arial" pitchFamily="34" charset="0"/>
                <a:ea typeface="+mj-ea"/>
                <a:cs typeface="Arial" pitchFamily="34" charset="0"/>
              </a:defRPr>
            </a:lvl1pPr>
          </a:lstStyle>
          <a:p>
            <a:pPr rtl="0"/>
            <a:r>
              <a:rPr lang="fr" sz="2000"/>
              <a:t>Communication persuasive</a:t>
            </a:r>
            <a:endParaRPr lang="es-PE" sz="2000" dirty="0"/>
          </a:p>
        </p:txBody>
      </p:sp>
    </p:spTree>
    <p:extLst>
      <p:ext uri="{BB962C8B-B14F-4D97-AF65-F5344CB8AC3E}">
        <p14:creationId xmlns:p14="http://schemas.microsoft.com/office/powerpoint/2010/main" val="3727273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10" y="1090464"/>
            <a:ext cx="7886700" cy="994172"/>
          </a:xfrm>
        </p:spPr>
        <p:txBody>
          <a:bodyPr rtlCol="0"/>
          <a:lstStyle/>
          <a:p>
            <a:pPr rtl="0"/>
            <a:r>
              <a:rPr lang="fr">
                <a:solidFill>
                  <a:schemeClr val="accent1"/>
                </a:solidFill>
              </a:rPr>
              <a:t>Qu’implique l’approche stratégique de la communication avec les membres?</a:t>
            </a:r>
            <a:endParaRPr lang="en-US" dirty="0">
              <a:solidFill>
                <a:schemeClr val="accent1"/>
              </a:solidFill>
            </a:endParaRPr>
          </a:p>
        </p:txBody>
      </p:sp>
      <p:sp>
        <p:nvSpPr>
          <p:cNvPr id="17" name="Chevron 16"/>
          <p:cNvSpPr/>
          <p:nvPr/>
        </p:nvSpPr>
        <p:spPr>
          <a:xfrm>
            <a:off x="224600" y="2423300"/>
            <a:ext cx="1729099" cy="919824"/>
          </a:xfrm>
          <a:prstGeom prst="chevron">
            <a:avLst>
              <a:gd name="adj" fmla="val 20758"/>
            </a:avLst>
          </a:prstGeom>
          <a:solidFill>
            <a:srgbClr val="002060"/>
          </a:solidFill>
          <a:ln>
            <a:noFill/>
          </a:ln>
          <a:effectLst>
            <a:outerShdw blurRad="50800" dist="508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lIns="102870" tIns="0" bIns="51435" rtlCol="0" anchor="ctr" anchorCtr="0"/>
          <a:lstStyle/>
          <a:p>
            <a:pPr algn="ctr" rtl="0"/>
            <a:r>
              <a:rPr lang="fr" sz="1600" dirty="0">
                <a:solidFill>
                  <a:srgbClr val="FFFFFF"/>
                </a:solidFill>
              </a:rPr>
              <a:t>MOBILISER LES RESSOURCES </a:t>
            </a:r>
          </a:p>
        </p:txBody>
      </p:sp>
      <p:sp>
        <p:nvSpPr>
          <p:cNvPr id="20" name="Oval 19"/>
          <p:cNvSpPr/>
          <p:nvPr/>
        </p:nvSpPr>
        <p:spPr>
          <a:xfrm>
            <a:off x="873125" y="3562513"/>
            <a:ext cx="432048" cy="432048"/>
          </a:xfrm>
          <a:prstGeom prst="ellipse">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fr"/>
              <a:t>2</a:t>
            </a:r>
          </a:p>
        </p:txBody>
      </p:sp>
      <p:cxnSp>
        <p:nvCxnSpPr>
          <p:cNvPr id="23" name="Straight Connector 22"/>
          <p:cNvCxnSpPr/>
          <p:nvPr/>
        </p:nvCxnSpPr>
        <p:spPr>
          <a:xfrm rot="5400000" flipH="1" flipV="1">
            <a:off x="965510" y="3459992"/>
            <a:ext cx="247277" cy="127"/>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Box 6"/>
          <p:cNvSpPr txBox="1">
            <a:spLocks noChangeArrowheads="1"/>
          </p:cNvSpPr>
          <p:nvPr/>
        </p:nvSpPr>
        <p:spPr bwMode="auto">
          <a:xfrm>
            <a:off x="2169658" y="2576016"/>
            <a:ext cx="6177518" cy="17680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7500" tIns="35100" rIns="67500" bIns="35100" rtlCol="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erpetua" pitchFamily="16" charset="0"/>
                <a:cs typeface="Arial" pitchFamily="34" charset="0"/>
              </a:defRPr>
            </a:lvl1pPr>
            <a:lvl2pPr marL="741363" indent="-2841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erpetua" pitchFamily="16" charset="0"/>
                <a:cs typeface="Arial"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erpetua" pitchFamily="16" charset="0"/>
                <a:cs typeface="Arial"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erpetua" pitchFamily="16" charset="0"/>
                <a:cs typeface="Arial"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erpetua" pitchFamily="16" charset="0"/>
                <a:cs typeface="Arial" pitchFamily="34"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erpetua" pitchFamily="16" charset="0"/>
                <a:cs typeface="Arial" pitchFamily="34"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erpetua" pitchFamily="16" charset="0"/>
                <a:cs typeface="Arial" pitchFamily="34"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erpetua" pitchFamily="16" charset="0"/>
                <a:cs typeface="Arial" pitchFamily="34"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erpetua" pitchFamily="16" charset="0"/>
                <a:cs typeface="Arial" pitchFamily="34" charset="0"/>
              </a:defRPr>
            </a:lvl9pPr>
          </a:lstStyle>
          <a:p>
            <a:pPr marL="342900" indent="-342900" rtl="0">
              <a:lnSpc>
                <a:spcPct val="90000"/>
              </a:lnSpc>
              <a:spcBef>
                <a:spcPts val="750"/>
              </a:spcBef>
              <a:buSzPct val="80000"/>
              <a:buFont typeface="Wingdings" panose="05000000000000000000" pitchFamily="2" charset="2"/>
              <a:buChar char="§"/>
              <a:tabLst>
                <a:tab pos="683419" algn="l"/>
                <a:tab pos="1369219" algn="l"/>
                <a:tab pos="2055019" algn="l"/>
                <a:tab pos="2740819" algn="l"/>
                <a:tab pos="3426619" algn="l"/>
                <a:tab pos="4112419" algn="l"/>
                <a:tab pos="4798219" algn="l"/>
                <a:tab pos="5484019" algn="l"/>
                <a:tab pos="6169819" algn="l"/>
                <a:tab pos="6855619" algn="l"/>
                <a:tab pos="7541419" algn="l"/>
              </a:tabLst>
              <a:defRPr/>
            </a:pPr>
            <a:r>
              <a:rPr lang="fr" sz="2100" dirty="0">
                <a:solidFill>
                  <a:schemeClr val="accent1"/>
                </a:solidFill>
                <a:latin typeface="+mn-lt"/>
                <a:cs typeface="+mn-cs"/>
              </a:rPr>
              <a:t>Les ressources financières peuvent limiter vos chances </a:t>
            </a:r>
            <a:endParaRPr lang="fr" sz="2100" dirty="0" smtClean="0">
              <a:solidFill>
                <a:schemeClr val="accent1"/>
              </a:solidFill>
              <a:latin typeface="+mn-lt"/>
              <a:cs typeface="+mn-cs"/>
            </a:endParaRPr>
          </a:p>
          <a:p>
            <a:pPr rtl="0">
              <a:lnSpc>
                <a:spcPct val="90000"/>
              </a:lnSpc>
              <a:spcBef>
                <a:spcPts val="750"/>
              </a:spcBef>
              <a:buSzPct val="80000"/>
              <a:tabLst>
                <a:tab pos="683419" algn="l"/>
                <a:tab pos="1369219" algn="l"/>
                <a:tab pos="2055019" algn="l"/>
                <a:tab pos="2740819" algn="l"/>
                <a:tab pos="3426619" algn="l"/>
                <a:tab pos="4112419" algn="l"/>
                <a:tab pos="4798219" algn="l"/>
                <a:tab pos="5484019" algn="l"/>
                <a:tab pos="6169819" algn="l"/>
                <a:tab pos="6855619" algn="l"/>
                <a:tab pos="7541419" algn="l"/>
              </a:tabLst>
              <a:defRPr/>
            </a:pPr>
            <a:r>
              <a:rPr lang="fr" sz="2100" dirty="0" smtClean="0">
                <a:solidFill>
                  <a:schemeClr val="accent1"/>
                </a:solidFill>
                <a:latin typeface="+mn-lt"/>
                <a:cs typeface="+mn-cs"/>
              </a:rPr>
              <a:t>de </a:t>
            </a:r>
            <a:r>
              <a:rPr lang="fr" sz="2100" dirty="0">
                <a:solidFill>
                  <a:schemeClr val="accent1"/>
                </a:solidFill>
                <a:latin typeface="+mn-lt"/>
                <a:cs typeface="+mn-cs"/>
              </a:rPr>
              <a:t>développer </a:t>
            </a:r>
            <a:r>
              <a:rPr lang="fr" sz="2100" dirty="0" smtClean="0">
                <a:solidFill>
                  <a:schemeClr val="accent1"/>
                </a:solidFill>
                <a:latin typeface="+mn-lt"/>
                <a:cs typeface="+mn-cs"/>
              </a:rPr>
              <a:t>des </a:t>
            </a:r>
            <a:r>
              <a:rPr lang="fr" sz="2100" dirty="0">
                <a:solidFill>
                  <a:schemeClr val="accent1"/>
                </a:solidFill>
                <a:latin typeface="+mn-lt"/>
                <a:cs typeface="+mn-cs"/>
              </a:rPr>
              <a:t>outils de communication spécifiques. </a:t>
            </a:r>
            <a:endParaRPr lang="fr" sz="2100" dirty="0" smtClean="0">
              <a:solidFill>
                <a:schemeClr val="accent1"/>
              </a:solidFill>
              <a:latin typeface="+mn-lt"/>
              <a:cs typeface="+mn-cs"/>
            </a:endParaRPr>
          </a:p>
          <a:p>
            <a:pPr rtl="0">
              <a:lnSpc>
                <a:spcPct val="90000"/>
              </a:lnSpc>
              <a:spcBef>
                <a:spcPts val="750"/>
              </a:spcBef>
              <a:buSzPct val="80000"/>
              <a:tabLst>
                <a:tab pos="683419" algn="l"/>
                <a:tab pos="1369219" algn="l"/>
                <a:tab pos="2055019" algn="l"/>
                <a:tab pos="2740819" algn="l"/>
                <a:tab pos="3426619" algn="l"/>
                <a:tab pos="4112419" algn="l"/>
                <a:tab pos="4798219" algn="l"/>
                <a:tab pos="5484019" algn="l"/>
                <a:tab pos="6169819" algn="l"/>
                <a:tab pos="6855619" algn="l"/>
                <a:tab pos="7541419" algn="l"/>
              </a:tabLst>
              <a:defRPr/>
            </a:pPr>
            <a:r>
              <a:rPr lang="fr" sz="2100" dirty="0" smtClean="0">
                <a:solidFill>
                  <a:schemeClr val="accent1"/>
                </a:solidFill>
                <a:latin typeface="+mn-lt"/>
                <a:cs typeface="+mn-cs"/>
              </a:rPr>
              <a:t>Fixez </a:t>
            </a:r>
            <a:r>
              <a:rPr lang="fr" sz="2100" dirty="0">
                <a:solidFill>
                  <a:schemeClr val="accent1"/>
                </a:solidFill>
                <a:latin typeface="+mn-lt"/>
                <a:cs typeface="+mn-cs"/>
              </a:rPr>
              <a:t>vos priorités.</a:t>
            </a:r>
          </a:p>
          <a:p>
            <a:pPr marL="685800" lvl="1" indent="-342900" rtl="0">
              <a:spcBef>
                <a:spcPct val="0"/>
              </a:spcBef>
              <a:buFont typeface="Wingdings" panose="05000000000000000000" pitchFamily="2" charset="2"/>
              <a:buChar char="§"/>
            </a:pPr>
            <a:endParaRPr lang="en-GB" altLang="en-US" sz="2100" dirty="0">
              <a:solidFill>
                <a:schemeClr val="accent1"/>
              </a:solidFill>
              <a:latin typeface="+mn-lt"/>
              <a:cs typeface="+mn-cs"/>
            </a:endParaRPr>
          </a:p>
          <a:p>
            <a:pPr marL="129778" indent="-342900" rtl="0">
              <a:spcBef>
                <a:spcPct val="0"/>
              </a:spcBef>
              <a:buFont typeface="Wingdings" panose="05000000000000000000" pitchFamily="2" charset="2"/>
              <a:buChar char="§"/>
            </a:pPr>
            <a:r>
              <a:rPr lang="fr" sz="2100" dirty="0">
                <a:solidFill>
                  <a:schemeClr val="accent1"/>
                </a:solidFill>
                <a:latin typeface="+mn-lt"/>
                <a:cs typeface="+mn-cs"/>
              </a:rPr>
              <a:t>Ressources humaines: y a-t-il un responsable de la </a:t>
            </a:r>
            <a:endParaRPr lang="fr" sz="2100" dirty="0" smtClean="0">
              <a:solidFill>
                <a:schemeClr val="accent1"/>
              </a:solidFill>
              <a:latin typeface="+mn-lt"/>
              <a:cs typeface="+mn-cs"/>
            </a:endParaRPr>
          </a:p>
          <a:p>
            <a:pPr rtl="0">
              <a:spcBef>
                <a:spcPct val="0"/>
              </a:spcBef>
            </a:pPr>
            <a:r>
              <a:rPr lang="fr" sz="2100" dirty="0" smtClean="0">
                <a:solidFill>
                  <a:schemeClr val="accent1"/>
                </a:solidFill>
                <a:latin typeface="+mn-lt"/>
                <a:cs typeface="+mn-cs"/>
              </a:rPr>
              <a:t>communication au </a:t>
            </a:r>
            <a:r>
              <a:rPr lang="fr" sz="2100" dirty="0">
                <a:solidFill>
                  <a:schemeClr val="accent1"/>
                </a:solidFill>
                <a:latin typeface="+mn-lt"/>
                <a:cs typeface="+mn-cs"/>
              </a:rPr>
              <a:t>sein du personnel? </a:t>
            </a:r>
          </a:p>
        </p:txBody>
      </p:sp>
      <p:sp>
        <p:nvSpPr>
          <p:cNvPr id="7" name="Título 1"/>
          <p:cNvSpPr txBox="1">
            <a:spLocks/>
          </p:cNvSpPr>
          <p:nvPr/>
        </p:nvSpPr>
        <p:spPr>
          <a:xfrm>
            <a:off x="1547664" y="260648"/>
            <a:ext cx="5976664"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bg1"/>
                </a:solidFill>
                <a:latin typeface="Arial" pitchFamily="34" charset="0"/>
                <a:ea typeface="+mj-ea"/>
                <a:cs typeface="Arial" pitchFamily="34" charset="0"/>
              </a:defRPr>
            </a:lvl1pPr>
          </a:lstStyle>
          <a:p>
            <a:pPr rtl="0"/>
            <a:r>
              <a:rPr lang="fr" sz="2000"/>
              <a:t>Communication persuasive</a:t>
            </a:r>
            <a:endParaRPr lang="es-PE" sz="2000" dirty="0"/>
          </a:p>
        </p:txBody>
      </p:sp>
    </p:spTree>
    <p:extLst>
      <p:ext uri="{BB962C8B-B14F-4D97-AF65-F5344CB8AC3E}">
        <p14:creationId xmlns:p14="http://schemas.microsoft.com/office/powerpoint/2010/main" val="945449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10" y="1090464"/>
            <a:ext cx="7886700" cy="994172"/>
          </a:xfrm>
        </p:spPr>
        <p:txBody>
          <a:bodyPr rtlCol="0"/>
          <a:lstStyle/>
          <a:p>
            <a:pPr rtl="0"/>
            <a:r>
              <a:rPr lang="fr">
                <a:solidFill>
                  <a:schemeClr val="accent1"/>
                </a:solidFill>
              </a:rPr>
              <a:t>Qu’implique l’approche stratégique de la communication avec les membres?</a:t>
            </a:r>
            <a:endParaRPr lang="en-US" dirty="0">
              <a:solidFill>
                <a:schemeClr val="accent1"/>
              </a:solidFill>
            </a:endParaRPr>
          </a:p>
        </p:txBody>
      </p:sp>
      <p:sp>
        <p:nvSpPr>
          <p:cNvPr id="16" name="Chevron 15"/>
          <p:cNvSpPr/>
          <p:nvPr/>
        </p:nvSpPr>
        <p:spPr>
          <a:xfrm>
            <a:off x="252987" y="2308685"/>
            <a:ext cx="2118738" cy="919824"/>
          </a:xfrm>
          <a:prstGeom prst="chevron">
            <a:avLst>
              <a:gd name="adj" fmla="val 20758"/>
            </a:avLst>
          </a:prstGeom>
          <a:solidFill>
            <a:srgbClr val="FFC000"/>
          </a:solidFill>
          <a:ln>
            <a:noFill/>
          </a:ln>
          <a:effectLst>
            <a:outerShdw blurRad="50800" dist="508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lIns="102870" tIns="0" bIns="51435" rtlCol="0" anchor="ctr" anchorCtr="0"/>
          <a:lstStyle/>
          <a:p>
            <a:pPr algn="ctr" rtl="0"/>
            <a:r>
              <a:rPr lang="fr">
                <a:solidFill>
                  <a:srgbClr val="FFFFFF"/>
                </a:solidFill>
              </a:rPr>
              <a:t>UTILISER LES OUTILS LES PLUS EFFICACES</a:t>
            </a:r>
          </a:p>
        </p:txBody>
      </p:sp>
      <p:sp>
        <p:nvSpPr>
          <p:cNvPr id="21" name="Oval 20"/>
          <p:cNvSpPr/>
          <p:nvPr/>
        </p:nvSpPr>
        <p:spPr>
          <a:xfrm>
            <a:off x="1138980" y="3447899"/>
            <a:ext cx="432048" cy="432048"/>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fr"/>
              <a:t>3</a:t>
            </a:r>
          </a:p>
        </p:txBody>
      </p:sp>
      <p:cxnSp>
        <p:nvCxnSpPr>
          <p:cNvPr id="26" name="Straight Connector 25"/>
          <p:cNvCxnSpPr/>
          <p:nvPr/>
        </p:nvCxnSpPr>
        <p:spPr>
          <a:xfrm rot="5400000" flipH="1" flipV="1">
            <a:off x="1231366" y="3345378"/>
            <a:ext cx="247277" cy="127"/>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Text Box 6"/>
          <p:cNvSpPr txBox="1">
            <a:spLocks noChangeArrowheads="1"/>
          </p:cNvSpPr>
          <p:nvPr/>
        </p:nvSpPr>
        <p:spPr bwMode="auto">
          <a:xfrm>
            <a:off x="2638165" y="3110844"/>
            <a:ext cx="6177518" cy="674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7500" tIns="35100" rIns="67500" bIns="35100" rtlCol="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erpetua" pitchFamily="16" charset="0"/>
                <a:cs typeface="Arial" pitchFamily="34" charset="0"/>
              </a:defRPr>
            </a:lvl1pPr>
            <a:lvl2pPr marL="741363" indent="-2841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erpetua" pitchFamily="16" charset="0"/>
                <a:cs typeface="Arial"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erpetua" pitchFamily="16" charset="0"/>
                <a:cs typeface="Arial"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erpetua" pitchFamily="16" charset="0"/>
                <a:cs typeface="Arial"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erpetua" pitchFamily="16" charset="0"/>
                <a:cs typeface="Arial" pitchFamily="34"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erpetua" pitchFamily="16" charset="0"/>
                <a:cs typeface="Arial" pitchFamily="34"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erpetua" pitchFamily="16" charset="0"/>
                <a:cs typeface="Arial" pitchFamily="34"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erpetua" pitchFamily="16" charset="0"/>
                <a:cs typeface="Arial" pitchFamily="34"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erpetua" pitchFamily="16" charset="0"/>
                <a:cs typeface="Arial" pitchFamily="34" charset="0"/>
              </a:defRPr>
            </a:lvl9pPr>
          </a:lstStyle>
          <a:p>
            <a:pPr marL="342900" indent="-342900" rtl="0">
              <a:lnSpc>
                <a:spcPct val="90000"/>
              </a:lnSpc>
              <a:spcBef>
                <a:spcPts val="750"/>
              </a:spcBef>
              <a:buSzPct val="80000"/>
              <a:buFont typeface="Wingdings" panose="05000000000000000000" pitchFamily="2" charset="2"/>
              <a:buChar char="§"/>
              <a:tabLst>
                <a:tab pos="683419" algn="l"/>
                <a:tab pos="1369219" algn="l"/>
                <a:tab pos="2055019" algn="l"/>
                <a:tab pos="2740819" algn="l"/>
                <a:tab pos="3426619" algn="l"/>
                <a:tab pos="4112419" algn="l"/>
                <a:tab pos="4798219" algn="l"/>
                <a:tab pos="5484019" algn="l"/>
                <a:tab pos="6169819" algn="l"/>
                <a:tab pos="6855619" algn="l"/>
                <a:tab pos="7541419" algn="l"/>
              </a:tabLst>
              <a:defRPr/>
            </a:pPr>
            <a:r>
              <a:rPr lang="fr" sz="2100">
                <a:solidFill>
                  <a:schemeClr val="accent1"/>
                </a:solidFill>
                <a:latin typeface="+mn-lt"/>
                <a:cs typeface="+mn-cs"/>
              </a:rPr>
              <a:t>Quels sont les outils que vous utilisez?</a:t>
            </a:r>
          </a:p>
          <a:p>
            <a:pPr marL="342900" indent="-342900" rtl="0">
              <a:lnSpc>
                <a:spcPct val="90000"/>
              </a:lnSpc>
              <a:spcBef>
                <a:spcPts val="750"/>
              </a:spcBef>
              <a:buSzPct val="80000"/>
              <a:buFont typeface="Wingdings" panose="05000000000000000000" pitchFamily="2" charset="2"/>
              <a:buChar char="§"/>
              <a:tabLst>
                <a:tab pos="683419" algn="l"/>
                <a:tab pos="1369219" algn="l"/>
                <a:tab pos="2055019" algn="l"/>
                <a:tab pos="2740819" algn="l"/>
                <a:tab pos="3426619" algn="l"/>
                <a:tab pos="4112419" algn="l"/>
                <a:tab pos="4798219" algn="l"/>
                <a:tab pos="5484019" algn="l"/>
                <a:tab pos="6169819" algn="l"/>
                <a:tab pos="6855619" algn="l"/>
                <a:tab pos="7541419" algn="l"/>
              </a:tabLst>
              <a:defRPr/>
            </a:pPr>
            <a:r>
              <a:rPr lang="fr" sz="2100">
                <a:solidFill>
                  <a:schemeClr val="accent1"/>
                </a:solidFill>
                <a:latin typeface="+mn-lt"/>
                <a:cs typeface="+mn-cs"/>
              </a:rPr>
              <a:t>Dans quelle mesure êtes-vous efficace?</a:t>
            </a:r>
          </a:p>
        </p:txBody>
      </p:sp>
      <p:sp>
        <p:nvSpPr>
          <p:cNvPr id="7" name="Rounded Rectangular Callout 6"/>
          <p:cNvSpPr/>
          <p:nvPr/>
        </p:nvSpPr>
        <p:spPr>
          <a:xfrm>
            <a:off x="1745128" y="4838825"/>
            <a:ext cx="2790868" cy="883062"/>
          </a:xfrm>
          <a:prstGeom prst="wedgeRoundRectCallout">
            <a:avLst>
              <a:gd name="adj1" fmla="val -4095"/>
              <a:gd name="adj2" fmla="val 70379"/>
              <a:gd name="adj3" fmla="val 16667"/>
            </a:avLst>
          </a:prstGeom>
          <a:solidFill>
            <a:srgbClr val="00B050"/>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15" tIns="5715" rIns="5715" bIns="5715" numCol="1" spcCol="1270" rtlCol="0" anchor="ctr" anchorCtr="0">
            <a:noAutofit/>
          </a:bodyPr>
          <a:lstStyle/>
          <a:p>
            <a:pPr algn="ctr" defTabSz="400040" rtl="0">
              <a:lnSpc>
                <a:spcPct val="90000"/>
              </a:lnSpc>
              <a:spcBef>
                <a:spcPct val="0"/>
              </a:spcBef>
              <a:spcAft>
                <a:spcPct val="35000"/>
              </a:spcAft>
            </a:pPr>
            <a:r>
              <a:rPr lang="fr" sz="2100" dirty="0">
                <a:solidFill>
                  <a:srgbClr val="FFFFFF"/>
                </a:solidFill>
              </a:rPr>
              <a:t>1. FORMULEZ CORRECTEMENT VOTRE </a:t>
            </a:r>
            <a:r>
              <a:rPr lang="fr" sz="2100" dirty="0" smtClean="0">
                <a:solidFill>
                  <a:srgbClr val="FFFFFF"/>
                </a:solidFill>
              </a:rPr>
              <a:t>MESSAGE</a:t>
            </a:r>
            <a:endParaRPr lang="en-US" sz="2100" dirty="0">
              <a:solidFill>
                <a:srgbClr val="FFFFFF"/>
              </a:solidFill>
            </a:endParaRPr>
          </a:p>
        </p:txBody>
      </p:sp>
      <p:sp>
        <p:nvSpPr>
          <p:cNvPr id="4" name="Striped Right Arrow 3"/>
          <p:cNvSpPr/>
          <p:nvPr/>
        </p:nvSpPr>
        <p:spPr>
          <a:xfrm rot="5400000">
            <a:off x="4435976" y="3836312"/>
            <a:ext cx="585898" cy="1047750"/>
          </a:xfrm>
          <a:prstGeom prst="strip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350"/>
          </a:p>
        </p:txBody>
      </p:sp>
      <p:sp>
        <p:nvSpPr>
          <p:cNvPr id="9" name="Título 1"/>
          <p:cNvSpPr txBox="1">
            <a:spLocks/>
          </p:cNvSpPr>
          <p:nvPr/>
        </p:nvSpPr>
        <p:spPr>
          <a:xfrm>
            <a:off x="1547664" y="260648"/>
            <a:ext cx="5976664"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bg1"/>
                </a:solidFill>
                <a:latin typeface="Arial" pitchFamily="34" charset="0"/>
                <a:ea typeface="+mj-ea"/>
                <a:cs typeface="Arial" pitchFamily="34" charset="0"/>
              </a:defRPr>
            </a:lvl1pPr>
          </a:lstStyle>
          <a:p>
            <a:pPr rtl="0"/>
            <a:r>
              <a:rPr lang="fr" sz="2000"/>
              <a:t>Communication persuasive</a:t>
            </a:r>
            <a:endParaRPr lang="es-PE" sz="2000" dirty="0"/>
          </a:p>
        </p:txBody>
      </p:sp>
      <p:sp>
        <p:nvSpPr>
          <p:cNvPr id="10" name="Rounded Rectangular Callout 9"/>
          <p:cNvSpPr/>
          <p:nvPr/>
        </p:nvSpPr>
        <p:spPr>
          <a:xfrm>
            <a:off x="4932040" y="4827936"/>
            <a:ext cx="2790868" cy="883062"/>
          </a:xfrm>
          <a:prstGeom prst="wedgeRoundRectCallout">
            <a:avLst>
              <a:gd name="adj1" fmla="val -39352"/>
              <a:gd name="adj2" fmla="val 64751"/>
              <a:gd name="adj3" fmla="val 16667"/>
            </a:avLst>
          </a:prstGeom>
          <a:solidFill>
            <a:srgbClr val="00B050"/>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15" tIns="5715" rIns="5715" bIns="5715" numCol="1" spcCol="1270" rtlCol="0" anchor="ctr" anchorCtr="0">
            <a:noAutofit/>
          </a:bodyPr>
          <a:lstStyle/>
          <a:p>
            <a:pPr algn="ctr" defTabSz="400040" rtl="0">
              <a:lnSpc>
                <a:spcPct val="90000"/>
              </a:lnSpc>
              <a:spcBef>
                <a:spcPct val="0"/>
              </a:spcBef>
              <a:spcAft>
                <a:spcPct val="35000"/>
              </a:spcAft>
            </a:pPr>
            <a:r>
              <a:rPr lang="fr" sz="2100" dirty="0">
                <a:solidFill>
                  <a:srgbClr val="FFFFFF"/>
                </a:solidFill>
              </a:rPr>
              <a:t>2. CHOISISSEZ LES BONS </a:t>
            </a:r>
            <a:r>
              <a:rPr lang="fr" sz="2100" dirty="0" smtClean="0">
                <a:solidFill>
                  <a:srgbClr val="FFFFFF"/>
                </a:solidFill>
              </a:rPr>
              <a:t>CANAUX</a:t>
            </a:r>
            <a:endParaRPr lang="en-US" sz="2100" dirty="0">
              <a:solidFill>
                <a:srgbClr val="FFFFFF"/>
              </a:solidFill>
            </a:endParaRPr>
          </a:p>
        </p:txBody>
      </p:sp>
      <p:sp>
        <p:nvSpPr>
          <p:cNvPr id="11" name="Rounded Rectangular Callout 10"/>
          <p:cNvSpPr/>
          <p:nvPr/>
        </p:nvSpPr>
        <p:spPr>
          <a:xfrm>
            <a:off x="3333491" y="5885798"/>
            <a:ext cx="2790868" cy="883062"/>
          </a:xfrm>
          <a:prstGeom prst="wedgeRoundRectCallout">
            <a:avLst>
              <a:gd name="adj1" fmla="val -534"/>
              <a:gd name="adj2" fmla="val -68062"/>
              <a:gd name="adj3" fmla="val 16667"/>
            </a:avLst>
          </a:prstGeom>
          <a:solidFill>
            <a:srgbClr val="00B050"/>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15" tIns="5715" rIns="5715" bIns="5715" numCol="1" spcCol="1270" rtlCol="0" anchor="ctr" anchorCtr="0">
            <a:noAutofit/>
          </a:bodyPr>
          <a:lstStyle/>
          <a:p>
            <a:pPr algn="ctr" defTabSz="400040" rtl="0">
              <a:lnSpc>
                <a:spcPct val="90000"/>
              </a:lnSpc>
              <a:spcBef>
                <a:spcPct val="0"/>
              </a:spcBef>
              <a:spcAft>
                <a:spcPct val="35000"/>
              </a:spcAft>
            </a:pPr>
            <a:r>
              <a:rPr lang="fr" sz="2100" dirty="0">
                <a:solidFill>
                  <a:srgbClr val="FFFFFF"/>
                </a:solidFill>
              </a:rPr>
              <a:t>3. COLLECTEZ, ÉVALUEZ, </a:t>
            </a:r>
            <a:r>
              <a:rPr lang="fr" sz="2100" dirty="0" smtClean="0">
                <a:solidFill>
                  <a:srgbClr val="FFFFFF"/>
                </a:solidFill>
              </a:rPr>
              <a:t>AMÉLIOREZ</a:t>
            </a:r>
            <a:endParaRPr lang="en-US" sz="2100" dirty="0">
              <a:solidFill>
                <a:srgbClr val="FFFFFF"/>
              </a:solidFill>
            </a:endParaRPr>
          </a:p>
        </p:txBody>
      </p:sp>
    </p:spTree>
    <p:extLst>
      <p:ext uri="{BB962C8B-B14F-4D97-AF65-F5344CB8AC3E}">
        <p14:creationId xmlns:p14="http://schemas.microsoft.com/office/powerpoint/2010/main" val="1160035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1" name="Rectangle 3"/>
          <p:cNvSpPr>
            <a:spLocks noGrp="1" noChangeArrowheads="1"/>
          </p:cNvSpPr>
          <p:nvPr>
            <p:ph type="body" sz="half" idx="1"/>
          </p:nvPr>
        </p:nvSpPr>
        <p:spPr>
          <a:xfrm>
            <a:off x="1176054" y="1866900"/>
            <a:ext cx="3028950" cy="3633788"/>
          </a:xfrm>
        </p:spPr>
        <p:txBody>
          <a:bodyPr rtlCol="0"/>
          <a:lstStyle/>
          <a:p>
            <a:pPr rtl="0" eaLnBrk="1" hangingPunct="1">
              <a:lnSpc>
                <a:spcPct val="85000"/>
              </a:lnSpc>
            </a:pPr>
            <a:r>
              <a:rPr lang="fr" sz="1800" b="1"/>
              <a:t>Hémisphère gauche</a:t>
            </a:r>
          </a:p>
          <a:p>
            <a:pPr lvl="1" rtl="0" eaLnBrk="1" hangingPunct="1">
              <a:lnSpc>
                <a:spcPct val="90000"/>
              </a:lnSpc>
            </a:pPr>
            <a:r>
              <a:rPr lang="fr" sz="1500"/>
              <a:t>Rationnel</a:t>
            </a:r>
          </a:p>
          <a:p>
            <a:pPr lvl="1" rtl="0" eaLnBrk="1" hangingPunct="1">
              <a:lnSpc>
                <a:spcPct val="90000"/>
              </a:lnSpc>
            </a:pPr>
            <a:r>
              <a:rPr lang="fr" sz="1500"/>
              <a:t>Intelligence</a:t>
            </a:r>
          </a:p>
          <a:p>
            <a:pPr lvl="1" rtl="0" eaLnBrk="1" hangingPunct="1">
              <a:lnSpc>
                <a:spcPct val="90000"/>
              </a:lnSpc>
            </a:pPr>
            <a:r>
              <a:rPr lang="fr" sz="1500"/>
              <a:t>Langage</a:t>
            </a:r>
          </a:p>
          <a:p>
            <a:pPr lvl="1" rtl="0" eaLnBrk="1" hangingPunct="1">
              <a:lnSpc>
                <a:spcPct val="90000"/>
              </a:lnSpc>
            </a:pPr>
            <a:r>
              <a:rPr lang="fr" sz="1500"/>
              <a:t>Analyse</a:t>
            </a:r>
          </a:p>
          <a:p>
            <a:pPr lvl="1" rtl="0" eaLnBrk="1" hangingPunct="1">
              <a:lnSpc>
                <a:spcPct val="90000"/>
              </a:lnSpc>
            </a:pPr>
            <a:r>
              <a:rPr lang="fr" sz="1500"/>
              <a:t>Logique</a:t>
            </a:r>
          </a:p>
          <a:p>
            <a:pPr lvl="1" rtl="0" eaLnBrk="1" hangingPunct="1">
              <a:lnSpc>
                <a:spcPct val="90000"/>
              </a:lnSpc>
            </a:pPr>
            <a:r>
              <a:rPr lang="fr" sz="1500"/>
              <a:t>Évaluation</a:t>
            </a:r>
          </a:p>
          <a:p>
            <a:pPr lvl="1" rtl="0" eaLnBrk="1" hangingPunct="1">
              <a:lnSpc>
                <a:spcPct val="90000"/>
              </a:lnSpc>
              <a:buFont typeface="Wingdings" pitchFamily="2" charset="2"/>
              <a:buNone/>
            </a:pPr>
            <a:r>
              <a:rPr lang="en-US" altLang="en-US" sz="1500" dirty="0"/>
              <a:t/>
            </a:r>
            <a:br>
              <a:rPr lang="en-US" altLang="en-US" sz="1500" dirty="0"/>
            </a:br>
            <a:r>
              <a:rPr lang="fr" sz="1500"/>
              <a:t>FROID</a:t>
            </a:r>
          </a:p>
          <a:p>
            <a:pPr lvl="1" rtl="0" eaLnBrk="1" hangingPunct="1">
              <a:lnSpc>
                <a:spcPct val="90000"/>
              </a:lnSpc>
              <a:buFont typeface="Wingdings" pitchFamily="2" charset="2"/>
              <a:buNone/>
            </a:pPr>
            <a:r>
              <a:rPr lang="fr" sz="1500"/>
              <a:t>	LENT  </a:t>
            </a:r>
            <a:r>
              <a:rPr lang="en-US" altLang="en-US" sz="1500" dirty="0"/>
              <a:t/>
            </a:r>
            <a:br>
              <a:rPr lang="en-US" altLang="en-US" sz="1500" dirty="0"/>
            </a:br>
            <a:r>
              <a:rPr lang="en-US" altLang="en-US" sz="1500" dirty="0"/>
              <a:t/>
            </a:r>
            <a:br>
              <a:rPr lang="en-US" altLang="en-US" sz="1500" dirty="0"/>
            </a:br>
            <a:endParaRPr lang="en-US" altLang="en-US" sz="1500" dirty="0"/>
          </a:p>
          <a:p>
            <a:pPr rtl="0" eaLnBrk="1" hangingPunct="1">
              <a:lnSpc>
                <a:spcPct val="85000"/>
              </a:lnSpc>
              <a:buFont typeface="Wingdings" pitchFamily="2" charset="2"/>
              <a:buNone/>
            </a:pPr>
            <a:r>
              <a:rPr lang="fr" sz="1800">
                <a:sym typeface="Wingdings" pitchFamily="2" charset="2"/>
              </a:rPr>
              <a:t> Vérification exhaustive, </a:t>
            </a:r>
            <a:r>
              <a:rPr lang="en-US" altLang="en-US" sz="1800" dirty="0">
                <a:sym typeface="Wingdings" pitchFamily="2" charset="2"/>
              </a:rPr>
              <a:t/>
            </a:r>
            <a:br>
              <a:rPr lang="en-US" altLang="en-US" sz="1800" dirty="0">
                <a:sym typeface="Wingdings" pitchFamily="2" charset="2"/>
              </a:rPr>
            </a:br>
            <a:r>
              <a:rPr lang="fr" sz="1800">
                <a:sym typeface="Wingdings" pitchFamily="2" charset="2"/>
              </a:rPr>
              <a:t> étape par étape</a:t>
            </a:r>
          </a:p>
        </p:txBody>
      </p:sp>
      <p:sp>
        <p:nvSpPr>
          <p:cNvPr id="68612" name="Rectangle 4"/>
          <p:cNvSpPr>
            <a:spLocks noGrp="1" noChangeArrowheads="1"/>
          </p:cNvSpPr>
          <p:nvPr>
            <p:ph type="body" sz="half" idx="2"/>
          </p:nvPr>
        </p:nvSpPr>
        <p:spPr>
          <a:xfrm>
            <a:off x="5224440" y="1886995"/>
            <a:ext cx="3406378" cy="3465909"/>
          </a:xfrm>
        </p:spPr>
        <p:txBody>
          <a:bodyPr rtlCol="0"/>
          <a:lstStyle/>
          <a:p>
            <a:pPr rtl="0" eaLnBrk="1" hangingPunct="1">
              <a:lnSpc>
                <a:spcPct val="85000"/>
              </a:lnSpc>
            </a:pPr>
            <a:r>
              <a:rPr lang="fr" sz="1800" b="1"/>
              <a:t>Hémisphère droit</a:t>
            </a:r>
          </a:p>
          <a:p>
            <a:pPr lvl="1" rtl="0" eaLnBrk="1" hangingPunct="1">
              <a:lnSpc>
                <a:spcPct val="90000"/>
              </a:lnSpc>
            </a:pPr>
            <a:r>
              <a:rPr lang="fr" sz="1500"/>
              <a:t>Relationnel</a:t>
            </a:r>
          </a:p>
          <a:p>
            <a:pPr lvl="1" rtl="0" eaLnBrk="1" hangingPunct="1">
              <a:lnSpc>
                <a:spcPct val="90000"/>
              </a:lnSpc>
            </a:pPr>
            <a:r>
              <a:rPr lang="fr" sz="1500"/>
              <a:t>Spatial</a:t>
            </a:r>
          </a:p>
          <a:p>
            <a:pPr lvl="1" rtl="0" eaLnBrk="1" hangingPunct="1">
              <a:lnSpc>
                <a:spcPct val="90000"/>
              </a:lnSpc>
            </a:pPr>
            <a:r>
              <a:rPr lang="fr" sz="1500"/>
              <a:t>Associatif, imaginatif</a:t>
            </a:r>
          </a:p>
          <a:p>
            <a:pPr lvl="1" rtl="0" eaLnBrk="1" hangingPunct="1">
              <a:lnSpc>
                <a:spcPct val="90000"/>
              </a:lnSpc>
            </a:pPr>
            <a:r>
              <a:rPr lang="fr" sz="1500"/>
              <a:t>Visuel</a:t>
            </a:r>
          </a:p>
          <a:p>
            <a:pPr lvl="1" rtl="0" eaLnBrk="1" hangingPunct="1">
              <a:lnSpc>
                <a:spcPct val="90000"/>
              </a:lnSpc>
            </a:pPr>
            <a:r>
              <a:rPr lang="fr" sz="1500"/>
              <a:t>Global</a:t>
            </a:r>
          </a:p>
          <a:p>
            <a:pPr lvl="1" rtl="0" eaLnBrk="1" hangingPunct="1">
              <a:lnSpc>
                <a:spcPct val="90000"/>
              </a:lnSpc>
            </a:pPr>
            <a:r>
              <a:rPr lang="fr" sz="1500"/>
              <a:t>Synthétique</a:t>
            </a:r>
          </a:p>
          <a:p>
            <a:pPr lvl="1" rtl="0" eaLnBrk="1" hangingPunct="1">
              <a:lnSpc>
                <a:spcPct val="90000"/>
              </a:lnSpc>
            </a:pPr>
            <a:r>
              <a:rPr lang="fr" sz="1500"/>
              <a:t>Artistique </a:t>
            </a:r>
            <a:r>
              <a:rPr lang="en-US" altLang="en-US" sz="1500" dirty="0"/>
              <a:t/>
            </a:r>
            <a:br>
              <a:rPr lang="en-US" altLang="en-US" sz="1500" dirty="0"/>
            </a:br>
            <a:r>
              <a:rPr lang="fr" sz="1500"/>
              <a:t>CHAUD </a:t>
            </a:r>
            <a:r>
              <a:rPr lang="en-US" altLang="en-US" sz="1500" dirty="0"/>
              <a:t/>
            </a:r>
            <a:br>
              <a:rPr lang="en-US" altLang="en-US" sz="1500" dirty="0"/>
            </a:br>
            <a:r>
              <a:rPr lang="fr" sz="1500"/>
              <a:t>IMPÉTUEUX  </a:t>
            </a:r>
            <a:r>
              <a:rPr lang="en-US" altLang="en-US" sz="1500" dirty="0"/>
              <a:t/>
            </a:r>
            <a:br>
              <a:rPr lang="en-US" altLang="en-US" sz="1500" dirty="0"/>
            </a:br>
            <a:r>
              <a:rPr lang="en-US" altLang="en-US" sz="1500" dirty="0"/>
              <a:t/>
            </a:r>
            <a:br>
              <a:rPr lang="en-US" altLang="en-US" sz="1500" dirty="0"/>
            </a:br>
            <a:endParaRPr lang="en-US" altLang="en-US" sz="1500" dirty="0"/>
          </a:p>
          <a:p>
            <a:pPr rtl="0" eaLnBrk="1" hangingPunct="1">
              <a:lnSpc>
                <a:spcPct val="85000"/>
              </a:lnSpc>
              <a:buFont typeface="Wingdings" pitchFamily="2" charset="2"/>
              <a:buNone/>
            </a:pPr>
            <a:r>
              <a:rPr lang="fr" sz="1800">
                <a:sym typeface="Wingdings" pitchFamily="2" charset="2"/>
              </a:rPr>
              <a:t> Anticipant sans cesse, </a:t>
            </a:r>
            <a:r>
              <a:rPr lang="en-US" altLang="en-US" sz="1800" dirty="0">
                <a:sym typeface="Wingdings" pitchFamily="2" charset="2"/>
              </a:rPr>
              <a:t/>
            </a:r>
            <a:br>
              <a:rPr lang="en-US" altLang="en-US" sz="1800" dirty="0">
                <a:sym typeface="Wingdings" pitchFamily="2" charset="2"/>
              </a:rPr>
            </a:br>
            <a:r>
              <a:rPr lang="fr" sz="1800">
                <a:sym typeface="Wingdings" pitchFamily="2" charset="2"/>
              </a:rPr>
              <a:t> aucune vérification </a:t>
            </a: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97257" y="2389804"/>
            <a:ext cx="2415494" cy="1454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ítulo 1"/>
          <p:cNvSpPr txBox="1">
            <a:spLocks/>
          </p:cNvSpPr>
          <p:nvPr/>
        </p:nvSpPr>
        <p:spPr>
          <a:xfrm>
            <a:off x="1547664" y="210790"/>
            <a:ext cx="5976664"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bg1"/>
                </a:solidFill>
                <a:latin typeface="Arial" pitchFamily="34" charset="0"/>
                <a:ea typeface="+mj-ea"/>
                <a:cs typeface="Arial" pitchFamily="34" charset="0"/>
              </a:defRPr>
            </a:lvl1pPr>
          </a:lstStyle>
          <a:p>
            <a:pPr rtl="0"/>
            <a:r>
              <a:rPr lang="fr" sz="2000" dirty="0"/>
              <a:t>1. Formulez correctement votre </a:t>
            </a:r>
            <a:r>
              <a:rPr lang="fr" sz="2000" dirty="0" smtClean="0"/>
              <a:t>message</a:t>
            </a:r>
            <a:endParaRPr lang="es-PE" sz="2000" dirty="0"/>
          </a:p>
        </p:txBody>
      </p:sp>
    </p:spTree>
    <p:extLst>
      <p:ext uri="{BB962C8B-B14F-4D97-AF65-F5344CB8AC3E}">
        <p14:creationId xmlns:p14="http://schemas.microsoft.com/office/powerpoint/2010/main" val="324035134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heme1">
  <a:themeElements>
    <a:clrScheme name="JPO">
      <a:dk1>
        <a:srgbClr val="C6D9F0"/>
      </a:dk1>
      <a:lt1>
        <a:sysClr val="window" lastClr="FFFFFF"/>
      </a:lt1>
      <a:dk2>
        <a:srgbClr val="FFFFFF"/>
      </a:dk2>
      <a:lt2>
        <a:srgbClr val="EEECE1"/>
      </a:lt2>
      <a:accent1>
        <a:srgbClr val="2D67AD"/>
      </a:accent1>
      <a:accent2>
        <a:srgbClr val="000000"/>
      </a:accent2>
      <a:accent3>
        <a:srgbClr val="8DB3E2"/>
      </a:accent3>
      <a:accent4>
        <a:srgbClr val="C6D9F0"/>
      </a:accent4>
      <a:accent5>
        <a:srgbClr val="FFFFFF"/>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1376</TotalTime>
  <Words>996</Words>
  <Application>Microsoft Office PowerPoint</Application>
  <PresentationFormat>On-screen Show (4:3)</PresentationFormat>
  <Paragraphs>236</Paragraphs>
  <Slides>24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SimSun</vt:lpstr>
      <vt:lpstr>Arial</vt:lpstr>
      <vt:lpstr>Articulate Light</vt:lpstr>
      <vt:lpstr>Calibri</vt:lpstr>
      <vt:lpstr>Verdana</vt:lpstr>
      <vt:lpstr>Wingdings</vt:lpstr>
      <vt:lpstr>Theme1</vt:lpstr>
      <vt:lpstr>PowerPoint Presentation</vt:lpstr>
      <vt:lpstr>Communication persuasive</vt:lpstr>
      <vt:lpstr>Communication persuasive</vt:lpstr>
      <vt:lpstr>Communication externe vs. communication interne?</vt:lpstr>
      <vt:lpstr>Qu’implique l’approche stratégique de la communication avec les membres?</vt:lpstr>
      <vt:lpstr>Qu’implique l’approche stratégique de la communication avec les membres?</vt:lpstr>
      <vt:lpstr>Qu’implique l’approche stratégique de la communication avec les membres?</vt:lpstr>
      <vt:lpstr>Qu’implique l’approche stratégique de la communication avec les membres?</vt:lpstr>
      <vt:lpstr>PowerPoint Presentation</vt:lpstr>
      <vt:lpstr>Le message</vt:lpstr>
      <vt:lpstr>Promettre... prouver</vt:lpstr>
      <vt:lpstr>Déplacer... rassurer</vt:lpstr>
      <vt:lpstr>Arguments</vt:lpstr>
      <vt:lpstr>Créer un message</vt:lpstr>
      <vt:lpstr>2. Choisissez le bon canal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À quoi ressemblera le succès?</vt:lpstr>
      <vt:lpstr>PowerPoint Presentation</vt:lpstr>
    </vt:vector>
  </TitlesOfParts>
  <Company>ITC of the ILO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Cristina Pierini</dc:creator>
  <cp:lastModifiedBy>Michael Scheen</cp:lastModifiedBy>
  <cp:revision>142</cp:revision>
  <dcterms:created xsi:type="dcterms:W3CDTF">2014-08-07T13:00:49Z</dcterms:created>
  <dcterms:modified xsi:type="dcterms:W3CDTF">2018-12-13T12:30:53Z</dcterms:modified>
</cp:coreProperties>
</file>