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6"/>
  </p:notesMasterIdLst>
  <p:handoutMasterIdLst>
    <p:handoutMasterId r:id="rId27"/>
  </p:handoutMasterIdLst>
  <p:sldIdLst>
    <p:sldId id="276" r:id="rId2"/>
    <p:sldId id="320" r:id="rId3"/>
    <p:sldId id="321" r:id="rId4"/>
    <p:sldId id="322" r:id="rId5"/>
    <p:sldId id="323" r:id="rId6"/>
    <p:sldId id="324" r:id="rId7"/>
    <p:sldId id="325" r:id="rId8"/>
    <p:sldId id="330" r:id="rId9"/>
    <p:sldId id="331" r:id="rId10"/>
    <p:sldId id="332" r:id="rId11"/>
    <p:sldId id="333" r:id="rId12"/>
    <p:sldId id="334" r:id="rId13"/>
    <p:sldId id="335" r:id="rId14"/>
    <p:sldId id="336" r:id="rId15"/>
    <p:sldId id="344" r:id="rId16"/>
    <p:sldId id="345" r:id="rId17"/>
    <p:sldId id="346" r:id="rId18"/>
    <p:sldId id="347" r:id="rId19"/>
    <p:sldId id="348" r:id="rId20"/>
    <p:sldId id="349" r:id="rId21"/>
    <p:sldId id="350" r:id="rId22"/>
    <p:sldId id="351" r:id="rId23"/>
    <p:sldId id="298"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88689" autoAdjust="0"/>
  </p:normalViewPr>
  <p:slideViewPr>
    <p:cSldViewPr>
      <p:cViewPr varScale="1">
        <p:scale>
          <a:sx n="98" d="100"/>
          <a:sy n="98" d="100"/>
        </p:scale>
        <p:origin x="133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556BC0-0AE8-4B9A-96DE-6EF47AA0C4DB}" type="datetimeFigureOut">
              <a:rPr lang="cs-CZ" smtClean="0"/>
              <a:t>18.12.2018</a:t>
            </a:fld>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E9F1BB-7937-4EAC-9BEF-79D905C1AD2A}" type="slidenum">
              <a:rPr lang="cs-CZ" smtClean="0"/>
              <a:t>‹#›</a:t>
            </a:fld>
            <a:endParaRPr lang="cs-CZ"/>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25CF7-9E89-40A1-AA39-E0059C81810F}" type="datetimeFigureOut">
              <a:rPr lang="en-GB" smtClean="0"/>
              <a:t>18/12/2018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BB93F-D445-47D8-A284-AD967FE4B214}" type="slidenum">
              <a:rPr lang="en-GB" smtClean="0"/>
              <a:t>‹#›</a:t>
            </a:fld>
            <a:endParaRPr lang="en-GB"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1BB93F-D445-47D8-A284-AD967FE4B214}" type="slidenum">
              <a:rPr lang="en-GB" smtClean="0"/>
              <a:t>1</a:t>
            </a:fld>
            <a:endParaRPr lang="en-GB" dirty="0"/>
          </a:p>
        </p:txBody>
      </p:sp>
    </p:spTree>
    <p:extLst>
      <p:ext uri="{BB962C8B-B14F-4D97-AF65-F5344CB8AC3E}">
        <p14:creationId xmlns:p14="http://schemas.microsoft.com/office/powerpoint/2010/main" val="313395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eaLnBrk="1" hangingPunct="1"/>
            <a:fld id="{707551B9-248B-457C-B588-B3905E1DEE9B}" type="slidenum">
              <a:rPr lang="en-GB" altLang="en-US" smtClean="0"/>
              <a:pPr eaLnBrk="1" hangingPunct="1"/>
              <a:t>14</a:t>
            </a:fld>
            <a:endParaRPr lang="en-GB"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t>Step 1: Conclusion: 2-3 phrases </a:t>
            </a:r>
            <a:r>
              <a:rPr lang="en-US" altLang="en-US" b="1" u="sng" dirty="0" smtClean="0"/>
              <a:t>summarizing your point</a:t>
            </a:r>
            <a:r>
              <a:rPr lang="en-US" altLang="en-US" b="1" dirty="0" smtClean="0"/>
              <a:t/>
            </a:r>
            <a:br>
              <a:rPr lang="en-US" altLang="en-US" b="1" dirty="0" smtClean="0"/>
            </a:br>
            <a:r>
              <a:rPr lang="en-US" altLang="en-US" dirty="0" smtClean="0"/>
              <a:t>What do you want the audience to remember or to do?</a:t>
            </a:r>
            <a:br>
              <a:rPr lang="en-US" altLang="en-US" dirty="0" smtClean="0"/>
            </a:br>
            <a:r>
              <a:rPr lang="en-US" altLang="en-US" dirty="0" smtClean="0"/>
              <a:t>Which decision should they take?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t>Step 2: 'Head' argument: intellectual, thought, idea</a:t>
            </a:r>
            <a:br>
              <a:rPr lang="en-US" altLang="en-US" b="1" dirty="0" smtClean="0"/>
            </a:br>
            <a:r>
              <a:rPr lang="en-US" altLang="en-US" dirty="0" smtClean="0"/>
              <a:t>Impact on the functioning of the organization?</a:t>
            </a:r>
            <a:br>
              <a:rPr lang="en-US" altLang="en-US" dirty="0" smtClean="0"/>
            </a:br>
            <a:r>
              <a:rPr lang="en-US" altLang="en-US" dirty="0" smtClean="0"/>
              <a:t>What rational element(s) do you want to use to make your point?</a:t>
            </a:r>
            <a:br>
              <a:rPr lang="en-US" altLang="en-US" dirty="0" smtClean="0"/>
            </a:br>
            <a:r>
              <a:rPr lang="en-US" altLang="en-US" dirty="0" smtClean="0"/>
              <a:t> (Promise + prove, with examples)</a:t>
            </a:r>
          </a:p>
          <a:p>
            <a:pPr marL="457200" indent="-457200" eaLnBrk="1" hangingPunct="1">
              <a:buFont typeface="Wingdings" pitchFamily="2" charset="2"/>
              <a:buNone/>
            </a:pPr>
            <a:endParaRPr lang="en-US" altLang="en-US" b="1" dirty="0" smtClean="0"/>
          </a:p>
          <a:p>
            <a:pPr marL="457200" indent="-457200" eaLnBrk="1" hangingPunct="1">
              <a:buFont typeface="Wingdings" pitchFamily="2" charset="2"/>
              <a:buNone/>
            </a:pPr>
            <a:r>
              <a:rPr lang="en-US" altLang="en-US" b="1" dirty="0" smtClean="0"/>
              <a:t>Step 3: 'Heart' argument: emotional, sharing</a:t>
            </a:r>
          </a:p>
          <a:p>
            <a:pPr marL="457200" indent="-457200" eaLnBrk="1" hangingPunct="1">
              <a:buFont typeface="Wingdings" pitchFamily="2" charset="2"/>
              <a:buNone/>
            </a:pPr>
            <a:r>
              <a:rPr lang="en-US" altLang="en-US" dirty="0" smtClean="0"/>
              <a:t>Involve your audience in the problematic</a:t>
            </a:r>
          </a:p>
          <a:p>
            <a:pPr marL="457200" indent="-457200" eaLnBrk="1" hangingPunct="1">
              <a:buFont typeface="Wingdings" pitchFamily="2" charset="2"/>
              <a:buNone/>
            </a:pPr>
            <a:r>
              <a:rPr lang="en-US" altLang="en-US" dirty="0" smtClean="0"/>
              <a:t>What’s in it for them?</a:t>
            </a:r>
          </a:p>
          <a:p>
            <a:pPr marL="457200" indent="-457200" eaLnBrk="1" hangingPunct="1">
              <a:buFont typeface="Wingdings" pitchFamily="2" charset="2"/>
              <a:buNone/>
            </a:pPr>
            <a:r>
              <a:rPr lang="en-US" altLang="en-US" dirty="0" smtClean="0"/>
              <a:t>(Promise + prove, with examples) </a:t>
            </a:r>
          </a:p>
          <a:p>
            <a:pPr marL="457200" indent="-457200" eaLnBrk="1" hangingPunct="1">
              <a:buFont typeface="Wingdings" pitchFamily="2" charset="2"/>
              <a:buNone/>
            </a:pPr>
            <a:endParaRPr lang="en-US" altLang="en-US" dirty="0" smtClean="0"/>
          </a:p>
          <a:p>
            <a:pPr marL="457200" indent="-457200" eaLnBrk="1" hangingPunct="1">
              <a:buFont typeface="Wingdings" pitchFamily="2" charset="2"/>
              <a:buNone/>
            </a:pPr>
            <a:r>
              <a:rPr lang="en-US" altLang="en-US" b="1" dirty="0" smtClean="0"/>
              <a:t>Step 4: ‘Hands' argument: action, experience </a:t>
            </a:r>
            <a:r>
              <a:rPr lang="en-US" altLang="en-US" dirty="0" smtClean="0"/>
              <a:t>+ advantage of the action for your audience</a:t>
            </a:r>
          </a:p>
          <a:p>
            <a:pPr marL="457200" indent="-457200" eaLnBrk="1" hangingPunct="1">
              <a:buFont typeface="Wingdings" pitchFamily="2" charset="2"/>
              <a:buNone/>
            </a:pPr>
            <a:r>
              <a:rPr lang="en-US" altLang="en-US" dirty="0" smtClean="0"/>
              <a:t>What is the action you require</a:t>
            </a:r>
          </a:p>
          <a:p>
            <a:pPr marL="457200" indent="-457200" eaLnBrk="1" hangingPunct="1">
              <a:buFont typeface="Wingdings" pitchFamily="2" charset="2"/>
              <a:buNone/>
            </a:pPr>
            <a:r>
              <a:rPr lang="en-US" altLang="en-US" dirty="0" smtClean="0"/>
              <a:t>(Drag along + reassure!) </a:t>
            </a:r>
          </a:p>
          <a:p>
            <a:pPr marL="457200" indent="-457200" eaLnBrk="1" hangingPunct="1">
              <a:buFont typeface="Wingdings" pitchFamily="2" charset="2"/>
              <a:buNone/>
            </a:pPr>
            <a:endParaRPr lang="en-US" altLang="en-US" dirty="0" smtClean="0"/>
          </a:p>
          <a:p>
            <a:pPr marL="457200" marR="0" indent="-457200" algn="l" defTabSz="914400" rtl="0" eaLnBrk="1" fontAlgn="base" latinLnBrk="0" hangingPunct="1">
              <a:lnSpc>
                <a:spcPct val="100000"/>
              </a:lnSpc>
              <a:spcBef>
                <a:spcPct val="30000"/>
              </a:spcBef>
              <a:spcAft>
                <a:spcPct val="0"/>
              </a:spcAft>
              <a:buClrTx/>
              <a:buSzTx/>
              <a:buFont typeface="Wingdings" pitchFamily="2" charset="2"/>
              <a:buNone/>
              <a:tabLst/>
              <a:defRPr/>
            </a:pPr>
            <a:r>
              <a:rPr lang="en-US" altLang="en-US" b="1" dirty="0" smtClean="0"/>
              <a:t>Step</a:t>
            </a:r>
            <a:r>
              <a:rPr lang="en-US" altLang="en-US" b="1" baseline="0" dirty="0" smtClean="0"/>
              <a:t> 5: </a:t>
            </a:r>
            <a:r>
              <a:rPr lang="en-US" altLang="en-US" b="1" dirty="0" smtClean="0"/>
              <a:t>Conclusion </a:t>
            </a:r>
          </a:p>
          <a:p>
            <a:pPr marL="457200" marR="0" indent="-457200" algn="l" defTabSz="914400" rtl="0" eaLnBrk="1" fontAlgn="base" latinLnBrk="0" hangingPunct="1">
              <a:lnSpc>
                <a:spcPct val="100000"/>
              </a:lnSpc>
              <a:spcBef>
                <a:spcPct val="30000"/>
              </a:spcBef>
              <a:spcAft>
                <a:spcPct val="0"/>
              </a:spcAft>
              <a:buClrTx/>
              <a:buSzTx/>
              <a:buFont typeface="Wingdings" pitchFamily="2" charset="2"/>
              <a:buNone/>
              <a:tabLst/>
              <a:defRPr/>
            </a:pPr>
            <a:r>
              <a:rPr lang="en-US" altLang="en-US" sz="1200" dirty="0" smtClean="0"/>
              <a:t>Reminding the key idea. What do you ask your audience in terms of 'winning' action?</a:t>
            </a:r>
            <a:endParaRPr lang="en-US" altLang="en-US" sz="1400" dirty="0" smtClean="0"/>
          </a:p>
          <a:p>
            <a:pPr marL="457200" indent="-457200" eaLnBrk="1" hangingPunct="1">
              <a:buFont typeface="Wingdings" pitchFamily="2" charset="2"/>
              <a:buNone/>
            </a:pPr>
            <a:endParaRPr lang="en-US" altLang="en-US" dirty="0" smtClean="0"/>
          </a:p>
          <a:p>
            <a:pPr marL="457200" indent="-457200" eaLnBrk="1" hangingPunct="1">
              <a:buFont typeface="Wingdings" pitchFamily="2" charset="2"/>
              <a:buNone/>
            </a:pPr>
            <a:endParaRPr lang="en-US" altLang="en-US" dirty="0" smtClean="0"/>
          </a:p>
          <a:p>
            <a:pPr marL="457200" indent="-457200" eaLnBrk="1" hangingPunct="1">
              <a:buFont typeface="Wingdings" pitchFamily="2" charset="2"/>
              <a:buNone/>
            </a:pPr>
            <a:r>
              <a:rPr lang="en-US" altLang="en-US" dirty="0" smtClean="0"/>
              <a:t>EXERCISE:</a:t>
            </a:r>
          </a:p>
          <a:p>
            <a:r>
              <a:rPr lang="it-IT" dirty="0" smtClean="0"/>
              <a:t>Scenario 1:</a:t>
            </a:r>
          </a:p>
          <a:p>
            <a:r>
              <a:rPr lang="en-US" altLang="en-US" dirty="0" smtClean="0"/>
              <a:t>We are in front of 100 potential members</a:t>
            </a:r>
          </a:p>
          <a:p>
            <a:r>
              <a:rPr lang="en-US" altLang="en-US" dirty="0" smtClean="0"/>
              <a:t>We need to convince them that they should join our EO</a:t>
            </a:r>
          </a:p>
          <a:p>
            <a:r>
              <a:rPr lang="en-US" altLang="en-US" dirty="0" smtClean="0"/>
              <a:t>The problem is that…the economic crisis is there</a:t>
            </a:r>
          </a:p>
          <a:p>
            <a:r>
              <a:rPr lang="en-US" altLang="en-US" dirty="0" smtClean="0"/>
              <a:t>You know that many people present have difficulties, some are nearly bankrupt</a:t>
            </a:r>
          </a:p>
          <a:p>
            <a:r>
              <a:rPr lang="en-US" altLang="en-US" dirty="0" smtClean="0"/>
              <a:t>How will you convince them to join?</a:t>
            </a:r>
          </a:p>
          <a:p>
            <a:endParaRPr lang="it-IT" dirty="0" smtClean="0"/>
          </a:p>
          <a:p>
            <a:r>
              <a:rPr lang="it-IT" dirty="0" smtClean="0"/>
              <a:t>Scenario 2: </a:t>
            </a:r>
            <a:endParaRPr lang="en-GB" dirty="0" smtClean="0"/>
          </a:p>
          <a:p>
            <a:r>
              <a:rPr lang="en-US" altLang="en-US" sz="1200" dirty="0" smtClean="0"/>
              <a:t>Your are preparing a tour of the country by your Executive Director</a:t>
            </a:r>
          </a:p>
          <a:p>
            <a:r>
              <a:rPr lang="en-US" altLang="en-US" sz="1200" dirty="0" smtClean="0"/>
              <a:t>The purpose of the tour: get some visibility because on average, 30% of members do not pay their fees</a:t>
            </a:r>
          </a:p>
          <a:p>
            <a:r>
              <a:rPr lang="en-US" altLang="en-US" sz="1200" dirty="0" smtClean="0"/>
              <a:t>Your EO needs the money desperately because without it, the program of next year will be in  trouble</a:t>
            </a:r>
          </a:p>
          <a:p>
            <a:r>
              <a:rPr lang="en-US" altLang="en-US" sz="1200" dirty="0" smtClean="0"/>
              <a:t>You tried to get the money through mails and letters but…to no avail</a:t>
            </a:r>
          </a:p>
          <a:p>
            <a:r>
              <a:rPr lang="en-US" altLang="en-US" sz="1200" dirty="0" smtClean="0"/>
              <a:t>You were asked prepare a presentation of 6 minutes maximum</a:t>
            </a:r>
          </a:p>
          <a:p>
            <a:r>
              <a:rPr lang="en-US" altLang="en-US" sz="1200" dirty="0" smtClean="0"/>
              <a:t>He will meet  members from all sectors</a:t>
            </a:r>
          </a:p>
          <a:p>
            <a:r>
              <a:rPr lang="en-US" altLang="en-US" sz="1200" dirty="0" smtClean="0"/>
              <a:t>It is crisis and you know that many members are in a difficult economic position</a:t>
            </a:r>
          </a:p>
          <a:p>
            <a:r>
              <a:rPr lang="en-US" altLang="en-US" sz="1200" dirty="0" smtClean="0"/>
              <a:t>How will you convince them?</a:t>
            </a:r>
            <a:br>
              <a:rPr lang="en-US" altLang="en-US" sz="1200" dirty="0" smtClean="0"/>
            </a:br>
            <a:endParaRPr lang="en-US" altLang="en-US" sz="1200" dirty="0" smtClean="0"/>
          </a:p>
          <a:p>
            <a:pPr>
              <a:buFont typeface="Wingdings" pitchFamily="2" charset="2"/>
              <a:buNone/>
            </a:pPr>
            <a:r>
              <a:rPr lang="en-US" altLang="en-US" sz="1200" dirty="0" smtClean="0"/>
              <a:t>Use the technique you just have learned</a:t>
            </a:r>
          </a:p>
          <a:p>
            <a:pPr marL="457200" indent="-457200" eaLnBrk="1" hangingPunct="1">
              <a:buFont typeface="Wingdings" pitchFamily="2" charset="2"/>
              <a:buNone/>
            </a:pPr>
            <a:endParaRPr lang="en-US" altLang="en-US" dirty="0" smtClean="0"/>
          </a:p>
          <a:p>
            <a:pPr eaLnBrk="1" hangingPunct="1"/>
            <a:endParaRPr lang="fr-FR" altLang="en-US" dirty="0" smtClean="0">
              <a:latin typeface="Arial" pitchFamily="34" charset="0"/>
              <a:cs typeface="Arial" pitchFamily="34" charset="0"/>
            </a:endParaRPr>
          </a:p>
        </p:txBody>
      </p:sp>
    </p:spTree>
    <p:extLst>
      <p:ext uri="{BB962C8B-B14F-4D97-AF65-F5344CB8AC3E}">
        <p14:creationId xmlns:p14="http://schemas.microsoft.com/office/powerpoint/2010/main" val="181260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pPr>
            <a:fld id="{28ECF002-BBCB-4B3C-A613-8C713B028207}" type="slidenum">
              <a:rPr lang="en-US" altLang="en-US">
                <a:latin typeface="Calibri" panose="020F0502020204030204" pitchFamily="34" charset="0"/>
              </a:rPr>
              <a:pPr eaLnBrk="1" hangingPunct="1">
                <a:spcBef>
                  <a:spcPct val="0"/>
                </a:spcBef>
              </a:pPr>
              <a:t>16</a:t>
            </a:fld>
            <a:endParaRPr lang="en-US" altLang="en-US">
              <a:latin typeface="Calibri" panose="020F0502020204030204" pitchFamily="34" charset="0"/>
            </a:endParaRPr>
          </a:p>
        </p:txBody>
      </p:sp>
      <p:sp>
        <p:nvSpPr>
          <p:cNvPr id="7270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954046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pPr>
            <a:fld id="{7A520B20-755C-4492-8DFA-BD37207D3B5C}" type="slidenum">
              <a:rPr lang="en-US" altLang="en-US">
                <a:latin typeface="Calibri" panose="020F0502020204030204" pitchFamily="34" charset="0"/>
              </a:rPr>
              <a:pPr eaLnBrk="1" hangingPunct="1">
                <a:spcBef>
                  <a:spcPct val="0"/>
                </a:spcBef>
              </a:pPr>
              <a:t>17</a:t>
            </a:fld>
            <a:endParaRPr lang="en-US" altLang="en-US">
              <a:latin typeface="Calibri" panose="020F0502020204030204" pitchFamily="34" charset="0"/>
            </a:endParaRPr>
          </a:p>
        </p:txBody>
      </p:sp>
      <p:sp>
        <p:nvSpPr>
          <p:cNvPr id="7373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36907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pPr>
            <a:fld id="{7C67F372-2A91-4B3D-B7FC-F6822BBBE47E}" type="slidenum">
              <a:rPr lang="en-US" altLang="en-US">
                <a:latin typeface="Calibri" panose="020F0502020204030204" pitchFamily="34" charset="0"/>
              </a:rPr>
              <a:pPr eaLnBrk="1" hangingPunct="1">
                <a:spcBef>
                  <a:spcPct val="0"/>
                </a:spcBef>
              </a:pPr>
              <a:t>18</a:t>
            </a:fld>
            <a:endParaRPr lang="en-US" altLang="en-US">
              <a:latin typeface="Calibri" panose="020F0502020204030204" pitchFamily="34" charset="0"/>
            </a:endParaRPr>
          </a:p>
        </p:txBody>
      </p:sp>
      <p:sp>
        <p:nvSpPr>
          <p:cNvPr id="7475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95262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119B97-6DFE-4A21-B6A2-7F5145A61F3D}" type="slidenum">
              <a:rPr lang="en-GB" smtClean="0"/>
              <a:t>22</a:t>
            </a:fld>
            <a:endParaRPr lang="en-GB"/>
          </a:p>
        </p:txBody>
      </p:sp>
    </p:spTree>
    <p:extLst>
      <p:ext uri="{BB962C8B-B14F-4D97-AF65-F5344CB8AC3E}">
        <p14:creationId xmlns:p14="http://schemas.microsoft.com/office/powerpoint/2010/main" val="348170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pPr>
            <a:fld id="{349A3E63-88D6-4726-936A-D6B2E4398360}" type="slidenum">
              <a:rPr lang="en-US" altLang="en-US">
                <a:latin typeface="Calibri" panose="020F0502020204030204" pitchFamily="34" charset="0"/>
              </a:rPr>
              <a:pPr eaLnBrk="1" hangingPunct="1">
                <a:spcBef>
                  <a:spcPct val="0"/>
                </a:spcBef>
              </a:pPr>
              <a:t>2</a:t>
            </a:fld>
            <a:endParaRPr lang="en-US" altLang="en-US">
              <a:latin typeface="Calibri" panose="020F0502020204030204" pitchFamily="34" charset="0"/>
            </a:endParaRPr>
          </a:p>
        </p:txBody>
      </p:sp>
      <p:sp>
        <p:nvSpPr>
          <p:cNvPr id="7987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194052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dirty="0" smtClean="0"/>
              <a:t>Persuasive communication. Making the voice of business heard,</a:t>
            </a:r>
            <a:r>
              <a:rPr lang="en-US" baseline="0" dirty="0" smtClean="0"/>
              <a:t> ITCILO</a:t>
            </a:r>
            <a:endParaRPr lang="en-US" dirty="0" smtClean="0"/>
          </a:p>
          <a:p>
            <a:endParaRPr lang="en-GB" dirty="0"/>
          </a:p>
        </p:txBody>
      </p:sp>
      <p:sp>
        <p:nvSpPr>
          <p:cNvPr id="4" name="Slide Number Placeholder 3"/>
          <p:cNvSpPr>
            <a:spLocks noGrp="1"/>
          </p:cNvSpPr>
          <p:nvPr>
            <p:ph type="sldNum" sz="quarter" idx="10"/>
          </p:nvPr>
        </p:nvSpPr>
        <p:spPr/>
        <p:txBody>
          <a:bodyPr/>
          <a:lstStyle/>
          <a:p>
            <a:fld id="{AA119B97-6DFE-4A21-B6A2-7F5145A61F3D}" type="slidenum">
              <a:rPr lang="en-GB" smtClean="0"/>
              <a:t>3</a:t>
            </a:fld>
            <a:endParaRPr lang="en-GB"/>
          </a:p>
        </p:txBody>
      </p:sp>
    </p:spTree>
    <p:extLst>
      <p:ext uri="{BB962C8B-B14F-4D97-AF65-F5344CB8AC3E}">
        <p14:creationId xmlns:p14="http://schemas.microsoft.com/office/powerpoint/2010/main" val="292114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pPr>
            <a:fld id="{A9D87E9A-E4F6-4184-AEE0-1A00EF4DCD53}" type="slidenum">
              <a:rPr lang="en-US" altLang="en-US">
                <a:latin typeface="Calibri" panose="020F0502020204030204" pitchFamily="34" charset="0"/>
              </a:rPr>
              <a:pPr eaLnBrk="1" hangingPunct="1">
                <a:spcBef>
                  <a:spcPct val="0"/>
                </a:spcBef>
              </a:pPr>
              <a:t>4</a:t>
            </a:fld>
            <a:endParaRPr lang="en-US" altLang="en-US">
              <a:latin typeface="Calibri" panose="020F0502020204030204" pitchFamily="34" charset="0"/>
            </a:endParaRPr>
          </a:p>
        </p:txBody>
      </p:sp>
      <p:sp>
        <p:nvSpPr>
          <p:cNvPr id="6246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90215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eaLnBrk="1" hangingPunct="1"/>
            <a:fld id="{C53A2B34-96F9-4D29-BF8A-73A654B1E101}" type="slidenum">
              <a:rPr lang="en-GB" altLang="en-US" smtClean="0"/>
              <a:pPr eaLnBrk="1" hangingPunct="1"/>
              <a:t>9</a:t>
            </a:fld>
            <a:endParaRPr lang="en-GB"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latin typeface="Arial" pitchFamily="34" charset="0"/>
              <a:cs typeface="Arial" pitchFamily="34" charset="0"/>
            </a:endParaRPr>
          </a:p>
        </p:txBody>
      </p:sp>
    </p:spTree>
    <p:extLst>
      <p:ext uri="{BB962C8B-B14F-4D97-AF65-F5344CB8AC3E}">
        <p14:creationId xmlns:p14="http://schemas.microsoft.com/office/powerpoint/2010/main" val="425627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eaLnBrk="1" hangingPunct="1"/>
            <a:fld id="{7C47E6AA-BD09-4941-9237-13E609B01FF3}" type="slidenum">
              <a:rPr lang="en-GB" altLang="en-US" smtClean="0"/>
              <a:pPr eaLnBrk="1" hangingPunct="1"/>
              <a:t>10</a:t>
            </a:fld>
            <a:endParaRPr lang="en-GB"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latin typeface="Arial" pitchFamily="34" charset="0"/>
              <a:cs typeface="Arial" pitchFamily="34" charset="0"/>
            </a:endParaRPr>
          </a:p>
        </p:txBody>
      </p:sp>
    </p:spTree>
    <p:extLst>
      <p:ext uri="{BB962C8B-B14F-4D97-AF65-F5344CB8AC3E}">
        <p14:creationId xmlns:p14="http://schemas.microsoft.com/office/powerpoint/2010/main" val="201836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B7CBE-12DA-4A2C-940F-71E4C44D3940}" type="slidenum">
              <a:rPr lang="en-GB" smtClean="0"/>
              <a:pPr>
                <a:defRPr/>
              </a:pPr>
              <a:t>11</a:t>
            </a:fld>
            <a:endParaRPr lang="en-GB"/>
          </a:p>
        </p:txBody>
      </p:sp>
    </p:spTree>
    <p:extLst>
      <p:ext uri="{BB962C8B-B14F-4D97-AF65-F5344CB8AC3E}">
        <p14:creationId xmlns:p14="http://schemas.microsoft.com/office/powerpoint/2010/main" val="147237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B7CBE-12DA-4A2C-940F-71E4C44D3940}" type="slidenum">
              <a:rPr lang="en-GB" smtClean="0"/>
              <a:pPr>
                <a:defRPr/>
              </a:pPr>
              <a:t>12</a:t>
            </a:fld>
            <a:endParaRPr lang="en-GB"/>
          </a:p>
        </p:txBody>
      </p:sp>
    </p:spTree>
    <p:extLst>
      <p:ext uri="{BB962C8B-B14F-4D97-AF65-F5344CB8AC3E}">
        <p14:creationId xmlns:p14="http://schemas.microsoft.com/office/powerpoint/2010/main" val="3214946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eaLnBrk="1" hangingPunct="1"/>
            <a:fld id="{C9B51BA4-2DA0-47EA-85FF-F0D7EEDAA9F3}" type="slidenum">
              <a:rPr lang="en-GB" altLang="en-US" smtClean="0"/>
              <a:pPr eaLnBrk="1" hangingPunct="1"/>
              <a:t>13</a:t>
            </a:fld>
            <a:endParaRPr lang="en-GB"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latin typeface="Arial" pitchFamily="34" charset="0"/>
              <a:cs typeface="Arial" pitchFamily="34" charset="0"/>
            </a:endParaRPr>
          </a:p>
        </p:txBody>
      </p:sp>
    </p:spTree>
    <p:extLst>
      <p:ext uri="{BB962C8B-B14F-4D97-AF65-F5344CB8AC3E}">
        <p14:creationId xmlns:p14="http://schemas.microsoft.com/office/powerpoint/2010/main" val="137387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t-IT" smtClean="0"/>
              <a:t>www.itcilo.org</a:t>
            </a:r>
            <a:endParaRPr lang="en-GB" dirty="0" smtClean="0"/>
          </a:p>
        </p:txBody>
      </p:sp>
      <p:sp>
        <p:nvSpPr>
          <p:cNvPr id="6" name="Footer Placeholder 5"/>
          <p:cNvSpPr>
            <a:spLocks noGrp="1"/>
          </p:cNvSpPr>
          <p:nvPr>
            <p:ph type="ftr" sz="quarter" idx="11"/>
          </p:nvPr>
        </p:nvSpPr>
        <p:spPr/>
        <p:txBody>
          <a:bodyPr/>
          <a:lstStyle/>
          <a:p>
            <a:r>
              <a:rPr lang="it-IT" smtClean="0"/>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it-IT" smtClean="0"/>
              <a:t>www.itcilo.org</a:t>
            </a:r>
            <a:endParaRPr lang="en-GB" dirty="0" smtClean="0"/>
          </a:p>
        </p:txBody>
      </p:sp>
      <p:sp>
        <p:nvSpPr>
          <p:cNvPr id="5" name="Footer Placeholder 4"/>
          <p:cNvSpPr>
            <a:spLocks noGrp="1"/>
          </p:cNvSpPr>
          <p:nvPr>
            <p:ph type="ftr" sz="quarter" idx="11"/>
          </p:nvPr>
        </p:nvSpPr>
        <p:spPr/>
        <p:txBody>
          <a:bodyPr/>
          <a:lstStyle/>
          <a:p>
            <a:r>
              <a:rPr lang="it-IT" smtClean="0"/>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it-IT" smtClean="0"/>
              <a:t>www.itcilo.org</a:t>
            </a:r>
            <a:endParaRPr lang="en-GB" dirty="0" smtClean="0"/>
          </a:p>
        </p:txBody>
      </p:sp>
      <p:sp>
        <p:nvSpPr>
          <p:cNvPr id="5" name="Footer Placeholder 4"/>
          <p:cNvSpPr>
            <a:spLocks noGrp="1"/>
          </p:cNvSpPr>
          <p:nvPr>
            <p:ph type="ftr" sz="quarter" idx="11"/>
          </p:nvPr>
        </p:nvSpPr>
        <p:spPr/>
        <p:txBody>
          <a:bodyPr/>
          <a:lstStyle/>
          <a:p>
            <a:r>
              <a:rPr lang="it-IT" smtClean="0"/>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a:lstStyle>
            <a:lvl1pPr algn="ct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it-IT" smtClean="0"/>
              <a:t>www.itcilo.org</a:t>
            </a:r>
            <a:endParaRPr lang="en-GB" dirty="0" smtClean="0"/>
          </a:p>
        </p:txBody>
      </p:sp>
      <p:sp>
        <p:nvSpPr>
          <p:cNvPr id="8" name="Footer Placeholder 7"/>
          <p:cNvSpPr>
            <a:spLocks noGrp="1"/>
          </p:cNvSpPr>
          <p:nvPr>
            <p:ph type="ftr" sz="quarter" idx="11"/>
          </p:nvPr>
        </p:nvSpPr>
        <p:spPr/>
        <p:txBody>
          <a:bodyPr/>
          <a:lstStyle/>
          <a:p>
            <a:r>
              <a:rPr lang="it-IT" smtClean="0"/>
              <a:t>International Training Centre</a:t>
            </a:r>
            <a:endParaRPr lang="en-GB" dirty="0"/>
          </a:p>
        </p:txBody>
      </p:sp>
      <p:sp>
        <p:nvSpPr>
          <p:cNvPr id="9" name="Slide Number Placeholder 8"/>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it-IT" smtClean="0"/>
              <a:t>www.itcilo.org</a:t>
            </a:r>
            <a:endParaRPr lang="en-GB" dirty="0" smtClean="0"/>
          </a:p>
        </p:txBody>
      </p:sp>
      <p:sp>
        <p:nvSpPr>
          <p:cNvPr id="4" name="Footer Placeholder 3"/>
          <p:cNvSpPr>
            <a:spLocks noGrp="1"/>
          </p:cNvSpPr>
          <p:nvPr>
            <p:ph type="ftr" sz="quarter" idx="11"/>
          </p:nvPr>
        </p:nvSpPr>
        <p:spPr/>
        <p:txBody>
          <a:bodyPr/>
          <a:lstStyle/>
          <a:p>
            <a:r>
              <a:rPr lang="it-IT" smtClean="0"/>
              <a:t>International Training Centre</a:t>
            </a:r>
            <a:endParaRPr lang="en-GB" dirty="0"/>
          </a:p>
        </p:txBody>
      </p:sp>
      <p:sp>
        <p:nvSpPr>
          <p:cNvPr id="5" name="Slide Number Placeholder 4"/>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www.itcilo.org</a:t>
            </a:r>
            <a:endParaRPr lang="en-GB" dirty="0" smtClean="0"/>
          </a:p>
        </p:txBody>
      </p:sp>
      <p:sp>
        <p:nvSpPr>
          <p:cNvPr id="3" name="Footer Placeholder 2"/>
          <p:cNvSpPr>
            <a:spLocks noGrp="1"/>
          </p:cNvSpPr>
          <p:nvPr>
            <p:ph type="ftr" sz="quarter" idx="11"/>
          </p:nvPr>
        </p:nvSpPr>
        <p:spPr/>
        <p:txBody>
          <a:bodyPr/>
          <a:lstStyle/>
          <a:p>
            <a:r>
              <a:rPr lang="it-IT" smtClean="0"/>
              <a:t>International Training Centre</a:t>
            </a:r>
            <a:endParaRPr lang="en-GB" dirty="0"/>
          </a:p>
        </p:txBody>
      </p:sp>
      <p:sp>
        <p:nvSpPr>
          <p:cNvPr id="4" name="Slide Number Placeholder 3"/>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t-IT" smtClean="0"/>
              <a:t>www.itcilo.org</a:t>
            </a:r>
            <a:endParaRPr lang="en-GB" dirty="0" smtClean="0"/>
          </a:p>
        </p:txBody>
      </p:sp>
      <p:sp>
        <p:nvSpPr>
          <p:cNvPr id="6" name="Footer Placeholder 5"/>
          <p:cNvSpPr>
            <a:spLocks noGrp="1"/>
          </p:cNvSpPr>
          <p:nvPr>
            <p:ph type="ftr" sz="quarter" idx="11"/>
          </p:nvPr>
        </p:nvSpPr>
        <p:spPr/>
        <p:txBody>
          <a:bodyPr/>
          <a:lstStyle/>
          <a:p>
            <a:r>
              <a:rPr lang="it-IT" smtClean="0"/>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www.itcilo.org</a:t>
            </a:r>
            <a:endParaRPr lang="en-GB"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it-IT" smtClean="0"/>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A8831E-AEAD-4287-9ADF-D5A5FA1CF4F8}" type="slidenum">
              <a:rPr lang="en-GB" smtClean="0">
                <a:solidFill>
                  <a:schemeClr val="accent4">
                    <a:lumMod val="50000"/>
                  </a:schemeClr>
                </a:solidFill>
              </a:rPr>
              <a:pPr/>
              <a:t>‹#›</a:t>
            </a:fld>
            <a:endParaRPr lang="en-GB"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5552304"/>
            <a:ext cx="7956924" cy="830997"/>
          </a:xfrm>
          <a:prstGeom prst="rect">
            <a:avLst/>
          </a:prstGeom>
          <a:noFill/>
        </p:spPr>
        <p:txBody>
          <a:bodyPr wrap="square" rtlCol="0">
            <a:spAutoFit/>
          </a:bodyPr>
          <a:lstStyle/>
          <a:p>
            <a:pPr algn="ctr"/>
            <a:r>
              <a:rPr lang="en-US" sz="3600" baseline="30000" dirty="0" smtClean="0">
                <a:solidFill>
                  <a:schemeClr val="bg1"/>
                </a:solidFill>
                <a:latin typeface="Arial" panose="020B0604020202020204" pitchFamily="34" charset="0"/>
                <a:cs typeface="Arial" panose="020B0604020202020204" pitchFamily="34" charset="0"/>
              </a:rPr>
              <a:t>Persuasive</a:t>
            </a:r>
          </a:p>
          <a:p>
            <a:pPr algn="ctr"/>
            <a:r>
              <a:rPr lang="en-US" sz="3600" baseline="30000" dirty="0" smtClean="0">
                <a:solidFill>
                  <a:schemeClr val="bg1"/>
                </a:solidFill>
                <a:latin typeface="Arial" panose="020B0604020202020204" pitchFamily="34" charset="0"/>
                <a:cs typeface="Arial" panose="020B0604020202020204" pitchFamily="34" charset="0"/>
              </a:rPr>
              <a:t>Communication</a:t>
            </a:r>
            <a:endParaRPr lang="en-US" sz="3600" baseline="30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sp>
        <p:nvSpPr>
          <p:cNvPr id="6" name="object 15"/>
          <p:cNvSpPr txBox="1">
            <a:spLocks/>
          </p:cNvSpPr>
          <p:nvPr/>
        </p:nvSpPr>
        <p:spPr>
          <a:xfrm>
            <a:off x="179512" y="312291"/>
            <a:ext cx="6724650" cy="990600"/>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a:lnSpc>
                <a:spcPts val="4070"/>
              </a:lnSpc>
              <a:spcBef>
                <a:spcPts val="0"/>
              </a:spcBef>
              <a:defRPr/>
            </a:pPr>
            <a:r>
              <a:rPr lang="en-US" spc="-220" dirty="0" smtClean="0">
                <a:solidFill>
                  <a:srgbClr val="92D050"/>
                </a:solidFill>
              </a:rPr>
              <a:t>Employers’</a:t>
            </a:r>
            <a:r>
              <a:rPr lang="en-US" spc="90" dirty="0" smtClean="0">
                <a:solidFill>
                  <a:srgbClr val="92D050"/>
                </a:solidFill>
              </a:rPr>
              <a:t> </a:t>
            </a:r>
            <a:r>
              <a:rPr lang="en-US" spc="-170" dirty="0" smtClean="0">
                <a:solidFill>
                  <a:srgbClr val="92D050"/>
                </a:solidFill>
              </a:rPr>
              <a:t>Activities</a:t>
            </a:r>
            <a:r>
              <a:rPr lang="en-US" spc="90" dirty="0" smtClean="0">
                <a:solidFill>
                  <a:srgbClr val="92D050"/>
                </a:solidFill>
              </a:rPr>
              <a:t> </a:t>
            </a:r>
            <a:r>
              <a:rPr lang="en-US" b="0" spc="-80" dirty="0" smtClean="0">
                <a:solidFill>
                  <a:schemeClr val="bg1"/>
                </a:solidFill>
              </a:rPr>
              <a:t>Programme</a:t>
            </a:r>
            <a:r>
              <a:rPr lang="en-US" dirty="0" smtClean="0">
                <a:solidFill>
                  <a:schemeClr val="bg1"/>
                </a:solidFill>
              </a:rPr>
              <a:t/>
            </a:r>
            <a:br>
              <a:rPr lang="en-US" dirty="0" smtClean="0">
                <a:solidFill>
                  <a:schemeClr val="bg1"/>
                </a:solidFill>
              </a:rPr>
            </a:br>
            <a:r>
              <a:rPr lang="en-US" sz="2000" spc="-130" dirty="0" smtClean="0">
                <a:solidFill>
                  <a:schemeClr val="bg1"/>
                </a:solidFill>
              </a:rPr>
              <a:t>Effective</a:t>
            </a:r>
            <a:r>
              <a:rPr lang="en-US" sz="2000" spc="60" dirty="0" smtClean="0">
                <a:solidFill>
                  <a:schemeClr val="bg1"/>
                </a:solidFill>
              </a:rPr>
              <a:t> </a:t>
            </a:r>
            <a:r>
              <a:rPr lang="en-US" sz="2000" spc="-175" dirty="0" smtClean="0">
                <a:solidFill>
                  <a:schemeClr val="bg1"/>
                </a:solidFill>
              </a:rPr>
              <a:t>Employers´  and Business Organizations</a:t>
            </a:r>
            <a:endParaRPr lang="en-US" sz="2000" spc="-165"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5528397"/>
            <a:ext cx="571500" cy="5715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4797152"/>
            <a:ext cx="1847950" cy="1809378"/>
          </a:xfrm>
          <a:prstGeom prst="rect">
            <a:avLst/>
          </a:prstGeom>
        </p:spPr>
      </p:pic>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14300" y="981889"/>
            <a:ext cx="7886700" cy="994172"/>
          </a:xfrm>
        </p:spPr>
        <p:txBody>
          <a:bodyPr/>
          <a:lstStyle/>
          <a:p>
            <a:pPr eaLnBrk="1" hangingPunct="1"/>
            <a:r>
              <a:rPr lang="en-US" altLang="en-US" dirty="0" smtClean="0"/>
              <a:t>Messaging</a:t>
            </a:r>
          </a:p>
        </p:txBody>
      </p:sp>
      <p:sp>
        <p:nvSpPr>
          <p:cNvPr id="69635" name="Rectangle 3"/>
          <p:cNvSpPr>
            <a:spLocks noGrp="1" noChangeArrowheads="1"/>
          </p:cNvSpPr>
          <p:nvPr>
            <p:ph type="body" idx="1"/>
          </p:nvPr>
        </p:nvSpPr>
        <p:spPr>
          <a:xfrm>
            <a:off x="1143000" y="1662112"/>
            <a:ext cx="4414838" cy="3633788"/>
          </a:xfrm>
        </p:spPr>
        <p:txBody>
          <a:bodyPr>
            <a:normAutofit fontScale="55000" lnSpcReduction="20000"/>
          </a:bodyPr>
          <a:lstStyle/>
          <a:p>
            <a:pPr eaLnBrk="1" hangingPunct="1">
              <a:buFont typeface="Wingdings" pitchFamily="2" charset="2"/>
              <a:buNone/>
            </a:pPr>
            <a:endParaRPr lang="en-US" altLang="en-US" dirty="0" smtClean="0"/>
          </a:p>
          <a:p>
            <a:pPr eaLnBrk="1" hangingPunct="1">
              <a:buFont typeface="Wingdings" pitchFamily="2" charset="2"/>
              <a:buNone/>
            </a:pPr>
            <a:r>
              <a:rPr lang="en-US" altLang="en-US" dirty="0" smtClean="0"/>
              <a:t>Convince = win the ‘battle’ between your audience’s right and left brain</a:t>
            </a:r>
            <a:br>
              <a:rPr lang="en-US" altLang="en-US" dirty="0" smtClean="0"/>
            </a:br>
            <a:r>
              <a:rPr lang="en-US" altLang="en-US" dirty="0" smtClean="0"/>
              <a:t>  </a:t>
            </a:r>
          </a:p>
          <a:p>
            <a:pPr marL="571500" lvl="1" indent="-228600">
              <a:buFont typeface="Wingdings" pitchFamily="2" charset="2"/>
              <a:buAutoNum type="arabicPeriod"/>
            </a:pPr>
            <a:r>
              <a:rPr lang="en-US" altLang="en-US" dirty="0" smtClean="0"/>
              <a:t>Right brain: </a:t>
            </a:r>
            <a:r>
              <a:rPr lang="en-US" altLang="en-US" u="sng" dirty="0" smtClean="0"/>
              <a:t>desire</a:t>
            </a:r>
            <a:r>
              <a:rPr lang="en-US" altLang="en-US" dirty="0" smtClean="0"/>
              <a:t> for a solution: PROMISE</a:t>
            </a:r>
            <a:br>
              <a:rPr lang="en-US" altLang="en-US" dirty="0" smtClean="0"/>
            </a:br>
            <a:r>
              <a:rPr lang="en-US" altLang="en-US" dirty="0" smtClean="0"/>
              <a:t> </a:t>
            </a:r>
          </a:p>
          <a:p>
            <a:pPr marL="571500" lvl="1" indent="-228600">
              <a:buFont typeface="Wingdings" pitchFamily="2" charset="2"/>
              <a:buAutoNum type="arabicPeriod"/>
            </a:pPr>
            <a:r>
              <a:rPr lang="en-US" altLang="en-US" dirty="0" smtClean="0"/>
              <a:t>Left brain: </a:t>
            </a:r>
            <a:r>
              <a:rPr lang="en-US" altLang="en-US" u="sng" dirty="0" smtClean="0"/>
              <a:t>fright</a:t>
            </a:r>
            <a:r>
              <a:rPr lang="en-US" altLang="en-US" dirty="0" smtClean="0"/>
              <a:t> of the solution: PROVE </a:t>
            </a:r>
            <a:br>
              <a:rPr lang="en-US" altLang="en-US" dirty="0" smtClean="0"/>
            </a:br>
            <a:endParaRPr lang="en-US" altLang="en-US" dirty="0" smtClean="0"/>
          </a:p>
          <a:p>
            <a:pPr marL="571500" lvl="1" indent="-228600">
              <a:buFont typeface="Wingdings" pitchFamily="2" charset="2"/>
              <a:buAutoNum type="arabicPeriod"/>
            </a:pPr>
            <a:r>
              <a:rPr lang="en-US" altLang="en-US" dirty="0" smtClean="0"/>
              <a:t>Right brain: </a:t>
            </a:r>
            <a:r>
              <a:rPr lang="en-US" altLang="en-US" u="sng" dirty="0" smtClean="0"/>
              <a:t>desire</a:t>
            </a:r>
            <a:r>
              <a:rPr lang="en-US" altLang="en-US" dirty="0" smtClean="0"/>
              <a:t> for action: DRAG ALONG </a:t>
            </a:r>
            <a:br>
              <a:rPr lang="en-US" altLang="en-US" dirty="0" smtClean="0"/>
            </a:br>
            <a:endParaRPr lang="en-US" altLang="en-US" dirty="0" smtClean="0"/>
          </a:p>
          <a:p>
            <a:pPr marL="571500" lvl="1" indent="-228600">
              <a:buFont typeface="Wingdings" pitchFamily="2" charset="2"/>
              <a:buAutoNum type="arabicPeriod"/>
            </a:pPr>
            <a:r>
              <a:rPr lang="en-US" altLang="en-US" dirty="0" smtClean="0"/>
              <a:t>Left brain: </a:t>
            </a:r>
            <a:r>
              <a:rPr lang="en-US" altLang="en-US" u="sng" dirty="0" smtClean="0"/>
              <a:t>fright</a:t>
            </a:r>
            <a:r>
              <a:rPr lang="en-US" altLang="en-US" dirty="0" smtClean="0"/>
              <a:t> of action: REASSURE</a:t>
            </a:r>
          </a:p>
        </p:txBody>
      </p:sp>
      <p:pic>
        <p:nvPicPr>
          <p:cNvPr id="65540" name="Picture 4" descr="FF_70_brain1_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3133" y="1778308"/>
            <a:ext cx="1469231" cy="88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6843713" y="2962275"/>
            <a:ext cx="12573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eaLnBrk="1" hangingPunct="1"/>
            <a:r>
              <a:rPr lang="fr-BE" altLang="en-US" sz="1350" b="1" dirty="0">
                <a:solidFill>
                  <a:schemeClr val="accent1"/>
                </a:solidFill>
              </a:rPr>
              <a:t>PROMISE</a:t>
            </a:r>
          </a:p>
        </p:txBody>
      </p:sp>
      <p:sp>
        <p:nvSpPr>
          <p:cNvPr id="9" name="Text Box 5"/>
          <p:cNvSpPr txBox="1">
            <a:spLocks noChangeArrowheads="1"/>
          </p:cNvSpPr>
          <p:nvPr/>
        </p:nvSpPr>
        <p:spPr bwMode="auto">
          <a:xfrm>
            <a:off x="5829300" y="4876800"/>
            <a:ext cx="21717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eaLnBrk="1" hangingPunct="1"/>
            <a:r>
              <a:rPr lang="fr-BE" altLang="en-US" sz="1350" b="1" dirty="0">
                <a:solidFill>
                  <a:schemeClr val="accent1"/>
                </a:solidFill>
              </a:rPr>
              <a:t>REASSURE</a:t>
            </a:r>
          </a:p>
        </p:txBody>
      </p:sp>
      <p:sp>
        <p:nvSpPr>
          <p:cNvPr id="10" name="Text Box 6"/>
          <p:cNvSpPr txBox="1">
            <a:spLocks noChangeArrowheads="1"/>
          </p:cNvSpPr>
          <p:nvPr/>
        </p:nvSpPr>
        <p:spPr bwMode="auto">
          <a:xfrm>
            <a:off x="5919788" y="3571875"/>
            <a:ext cx="12573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eaLnBrk="1" hangingPunct="1"/>
            <a:r>
              <a:rPr lang="fr-BE" altLang="en-US" sz="1350" b="1" dirty="0">
                <a:solidFill>
                  <a:schemeClr val="accent1"/>
                </a:solidFill>
              </a:rPr>
              <a:t>PROVE</a:t>
            </a:r>
          </a:p>
        </p:txBody>
      </p:sp>
      <p:sp>
        <p:nvSpPr>
          <p:cNvPr id="11" name="Text Box 7"/>
          <p:cNvSpPr txBox="1">
            <a:spLocks noChangeArrowheads="1"/>
          </p:cNvSpPr>
          <p:nvPr/>
        </p:nvSpPr>
        <p:spPr bwMode="auto">
          <a:xfrm>
            <a:off x="6475447" y="4095750"/>
            <a:ext cx="13779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eaLnBrk="1" hangingPunct="1"/>
            <a:r>
              <a:rPr lang="fr-BE" altLang="en-US" sz="1350" b="1" dirty="0">
                <a:solidFill>
                  <a:schemeClr val="accent1"/>
                </a:solidFill>
              </a:rPr>
              <a:t>DRAG ALONG</a:t>
            </a:r>
          </a:p>
        </p:txBody>
      </p:sp>
      <p:sp>
        <p:nvSpPr>
          <p:cNvPr id="12" name="Line 8"/>
          <p:cNvSpPr>
            <a:spLocks noChangeShapeType="1"/>
          </p:cNvSpPr>
          <p:nvPr/>
        </p:nvSpPr>
        <p:spPr bwMode="auto">
          <a:xfrm flipH="1">
            <a:off x="6548438" y="3276600"/>
            <a:ext cx="885825" cy="342900"/>
          </a:xfrm>
          <a:prstGeom prst="line">
            <a:avLst/>
          </a:prstGeom>
          <a:noFill/>
          <a:ln w="76200">
            <a:solidFill>
              <a:srgbClr val="B90117"/>
            </a:solidFill>
            <a:round/>
            <a:headEnd/>
            <a:tailEnd type="triangle" w="med" len="med"/>
          </a:ln>
          <a:extLst>
            <a:ext uri="{909E8E84-426E-40DD-AFC4-6F175D3DCCD1}">
              <a14:hiddenFill xmlns:a14="http://schemas.microsoft.com/office/drawing/2010/main">
                <a:noFill/>
              </a14:hiddenFill>
            </a:ext>
          </a:extLst>
        </p:spPr>
        <p:txBody>
          <a:bodyPr/>
          <a:lstStyle/>
          <a:p>
            <a:endParaRPr lang="en-GB" sz="1350"/>
          </a:p>
        </p:txBody>
      </p:sp>
      <p:sp>
        <p:nvSpPr>
          <p:cNvPr id="13" name="Line 9"/>
          <p:cNvSpPr>
            <a:spLocks noChangeShapeType="1"/>
          </p:cNvSpPr>
          <p:nvPr/>
        </p:nvSpPr>
        <p:spPr bwMode="auto">
          <a:xfrm flipH="1">
            <a:off x="6275784" y="4436318"/>
            <a:ext cx="923925" cy="400050"/>
          </a:xfrm>
          <a:prstGeom prst="line">
            <a:avLst/>
          </a:prstGeom>
          <a:noFill/>
          <a:ln w="76200">
            <a:solidFill>
              <a:srgbClr val="B90117"/>
            </a:solidFill>
            <a:round/>
            <a:headEnd/>
            <a:tailEnd type="triangle" w="med" len="med"/>
          </a:ln>
          <a:extLst>
            <a:ext uri="{909E8E84-426E-40DD-AFC4-6F175D3DCCD1}">
              <a14:hiddenFill xmlns:a14="http://schemas.microsoft.com/office/drawing/2010/main">
                <a:noFill/>
              </a14:hiddenFill>
            </a:ext>
          </a:extLst>
        </p:spPr>
        <p:txBody>
          <a:bodyPr/>
          <a:lstStyle/>
          <a:p>
            <a:endParaRPr lang="en-GB" sz="1350"/>
          </a:p>
        </p:txBody>
      </p:sp>
      <p:sp>
        <p:nvSpPr>
          <p:cNvPr id="14" name="Line 10"/>
          <p:cNvSpPr>
            <a:spLocks noChangeShapeType="1"/>
          </p:cNvSpPr>
          <p:nvPr/>
        </p:nvSpPr>
        <p:spPr bwMode="auto">
          <a:xfrm>
            <a:off x="6577013" y="3867150"/>
            <a:ext cx="542925" cy="20955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1350"/>
          </a:p>
        </p:txBody>
      </p:sp>
      <p:sp>
        <p:nvSpPr>
          <p:cNvPr id="16"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smtClean="0"/>
              <a:t>1. </a:t>
            </a:r>
            <a:r>
              <a:rPr lang="es-PE" sz="2000" dirty="0" err="1" smtClean="0"/>
              <a:t>Get</a:t>
            </a:r>
            <a:r>
              <a:rPr lang="es-PE" sz="2000" dirty="0" smtClean="0"/>
              <a:t> </a:t>
            </a:r>
            <a:r>
              <a:rPr lang="es-PE" sz="2000" dirty="0" err="1" smtClean="0"/>
              <a:t>your</a:t>
            </a:r>
            <a:r>
              <a:rPr lang="es-PE" sz="2000" dirty="0" smtClean="0"/>
              <a:t> </a:t>
            </a:r>
            <a:r>
              <a:rPr lang="es-PE" sz="2000" dirty="0" err="1"/>
              <a:t>m</a:t>
            </a:r>
            <a:r>
              <a:rPr lang="es-PE" sz="2000" dirty="0" err="1" smtClean="0"/>
              <a:t>essaging</a:t>
            </a:r>
            <a:r>
              <a:rPr lang="es-PE" sz="2000" dirty="0" smtClean="0"/>
              <a:t> </a:t>
            </a:r>
            <a:r>
              <a:rPr lang="es-PE" sz="2000" dirty="0" err="1" smtClean="0"/>
              <a:t>right</a:t>
            </a:r>
            <a:r>
              <a:rPr lang="es-PE" sz="2000" dirty="0" smtClean="0"/>
              <a:t>!</a:t>
            </a:r>
            <a:endParaRPr lang="es-PE" sz="2000" dirty="0"/>
          </a:p>
        </p:txBody>
      </p:sp>
    </p:spTree>
    <p:extLst>
      <p:ext uri="{BB962C8B-B14F-4D97-AF65-F5344CB8AC3E}">
        <p14:creationId xmlns:p14="http://schemas.microsoft.com/office/powerpoint/2010/main" val="10579960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Promise…prove</a:t>
            </a:r>
          </a:p>
        </p:txBody>
      </p:sp>
      <p:sp>
        <p:nvSpPr>
          <p:cNvPr id="5" name="Content Placeholder 4"/>
          <p:cNvSpPr>
            <a:spLocks noGrp="1"/>
          </p:cNvSpPr>
          <p:nvPr>
            <p:ph idx="1"/>
          </p:nvPr>
        </p:nvSpPr>
        <p:spPr>
          <a:xfrm>
            <a:off x="457200" y="2492896"/>
            <a:ext cx="8229600" cy="3633267"/>
          </a:xfrm>
        </p:spPr>
        <p:txBody>
          <a:bodyPr>
            <a:normAutofit/>
          </a:bodyPr>
          <a:lstStyle/>
          <a:p>
            <a:pPr>
              <a:buFont typeface="Wingdings" pitchFamily="2" charset="2"/>
              <a:buNone/>
            </a:pPr>
            <a:r>
              <a:rPr lang="en-US" altLang="en-US" sz="1200" i="1" dirty="0"/>
              <a:t>	</a:t>
            </a:r>
          </a:p>
          <a:p>
            <a:pPr>
              <a:buFont typeface="Wingdings" pitchFamily="2" charset="2"/>
              <a:buNone/>
            </a:pPr>
            <a:r>
              <a:rPr lang="en-US" altLang="en-US" sz="1200" i="1" dirty="0"/>
              <a:t>	</a:t>
            </a:r>
            <a:r>
              <a:rPr lang="en-US" altLang="en-US" sz="1200" i="1" dirty="0" smtClean="0"/>
              <a:t>(1) </a:t>
            </a:r>
            <a:r>
              <a:rPr lang="en-US" altLang="en-US" sz="1350" i="1" dirty="0" smtClean="0"/>
              <a:t>Our </a:t>
            </a:r>
            <a:r>
              <a:rPr lang="en-US" altLang="en-US" sz="1350" i="1" dirty="0"/>
              <a:t>organization has more influence today than it used to have before. </a:t>
            </a:r>
            <a:br>
              <a:rPr lang="en-US" altLang="en-US" sz="1350" i="1" dirty="0"/>
            </a:br>
            <a:r>
              <a:rPr lang="en-US" altLang="en-US" sz="1350" i="1" dirty="0"/>
              <a:t>Therefore I’m convinced that we need to use that force now to ask  government  to wait one more year before increasing minimum wages.</a:t>
            </a:r>
            <a:endParaRPr lang="en-US" altLang="en-US" sz="1200" i="1" dirty="0"/>
          </a:p>
          <a:p>
            <a:endParaRPr lang="en-US" altLang="en-US" sz="1200" dirty="0"/>
          </a:p>
          <a:p>
            <a:pPr>
              <a:buFont typeface="Wingdings" pitchFamily="2" charset="2"/>
              <a:buNone/>
            </a:pPr>
            <a:r>
              <a:rPr lang="en-US" altLang="en-US" sz="1200" dirty="0"/>
              <a:t>	</a:t>
            </a:r>
            <a:r>
              <a:rPr lang="en-US" altLang="en-US" sz="1200" dirty="0" smtClean="0"/>
              <a:t>(2) </a:t>
            </a:r>
            <a:r>
              <a:rPr lang="en-US" altLang="en-US" sz="1350" i="1" dirty="0" smtClean="0"/>
              <a:t>Our </a:t>
            </a:r>
            <a:r>
              <a:rPr lang="en-US" altLang="en-US" sz="1350" i="1" dirty="0"/>
              <a:t>organization has more influence today than it used to have before. </a:t>
            </a:r>
            <a:br>
              <a:rPr lang="en-US" altLang="en-US" sz="1350" i="1" dirty="0"/>
            </a:br>
            <a:r>
              <a:rPr lang="en-US" altLang="en-US" sz="1350" i="1" dirty="0"/>
              <a:t>Two years ago it took us 4 weeks on average to have an appointment with the prime minister. Today it is a matter of hours. </a:t>
            </a:r>
            <a:br>
              <a:rPr lang="en-US" altLang="en-US" sz="1350" i="1" dirty="0"/>
            </a:br>
            <a:r>
              <a:rPr lang="en-US" altLang="en-US" sz="1350" i="1" dirty="0"/>
              <a:t>Twice a week I get a call from the prime ministry’s office to ask for some clarifications.  Let’s use that opportunity to make our points clear now!</a:t>
            </a:r>
          </a:p>
          <a:p>
            <a:pPr>
              <a:buFont typeface="Wingdings" pitchFamily="2" charset="2"/>
              <a:buNone/>
            </a:pPr>
            <a:r>
              <a:rPr lang="en-US" altLang="en-US" sz="1350" i="1" dirty="0"/>
              <a:t>	</a:t>
            </a:r>
            <a:br>
              <a:rPr lang="en-US" altLang="en-US" sz="1350" i="1" dirty="0"/>
            </a:br>
            <a:r>
              <a:rPr lang="en-US" altLang="en-US" sz="1350" i="1" dirty="0" smtClean="0"/>
              <a:t>(3) Shall </a:t>
            </a:r>
            <a:r>
              <a:rPr lang="en-US" altLang="en-US" sz="1350" i="1" dirty="0"/>
              <a:t>I call the prime minister tomorrow to ask for an appointment end of this week to explain that increasing the minimum wages now will kill the economy?</a:t>
            </a:r>
            <a:endParaRPr lang="en-US" altLang="en-US" sz="1200" i="1" dirty="0"/>
          </a:p>
          <a:p>
            <a:pPr>
              <a:buFont typeface="Wingdings" pitchFamily="2" charset="2"/>
              <a:buNone/>
            </a:pPr>
            <a:r>
              <a:rPr lang="en-US" altLang="en-US" sz="1200" dirty="0"/>
              <a:t>	</a:t>
            </a:r>
          </a:p>
          <a:p>
            <a:pPr>
              <a:buFont typeface="Wingdings" pitchFamily="2" charset="2"/>
              <a:buNone/>
            </a:pPr>
            <a:r>
              <a:rPr lang="en-US" altLang="en-US" sz="1200" dirty="0"/>
              <a:t>	</a:t>
            </a:r>
          </a:p>
        </p:txBody>
      </p:sp>
      <p:sp>
        <p:nvSpPr>
          <p:cNvPr id="2" name="TextBox 1"/>
          <p:cNvSpPr txBox="1"/>
          <p:nvPr/>
        </p:nvSpPr>
        <p:spPr>
          <a:xfrm>
            <a:off x="683568" y="1484784"/>
            <a:ext cx="8090933" cy="369332"/>
          </a:xfrm>
          <a:prstGeom prst="rect">
            <a:avLst/>
          </a:prstGeom>
          <a:noFill/>
        </p:spPr>
        <p:txBody>
          <a:bodyPr wrap="none" rtlCol="0">
            <a:spAutoFit/>
          </a:bodyPr>
          <a:lstStyle/>
          <a:p>
            <a:r>
              <a:rPr lang="en-GB" dirty="0" smtClean="0">
                <a:solidFill>
                  <a:schemeClr val="accent1"/>
                </a:solidFill>
              </a:rPr>
              <a:t>Read the following examples: which one is more efficient to “promise” and “prove”?</a:t>
            </a:r>
            <a:endParaRPr lang="en-GB" dirty="0">
              <a:solidFill>
                <a:schemeClr val="accent1"/>
              </a:solidFill>
            </a:endParaRPr>
          </a:p>
        </p:txBody>
      </p:sp>
    </p:spTree>
    <p:extLst>
      <p:ext uri="{BB962C8B-B14F-4D97-AF65-F5344CB8AC3E}">
        <p14:creationId xmlns:p14="http://schemas.microsoft.com/office/powerpoint/2010/main" val="230260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Drag along…reassure</a:t>
            </a:r>
          </a:p>
        </p:txBody>
      </p:sp>
      <p:sp>
        <p:nvSpPr>
          <p:cNvPr id="5" name="Content Placeholder 4"/>
          <p:cNvSpPr>
            <a:spLocks noGrp="1"/>
          </p:cNvSpPr>
          <p:nvPr>
            <p:ph idx="1"/>
          </p:nvPr>
        </p:nvSpPr>
        <p:spPr>
          <a:xfrm>
            <a:off x="457200" y="2574196"/>
            <a:ext cx="8229600" cy="3551967"/>
          </a:xfrm>
        </p:spPr>
        <p:txBody>
          <a:bodyPr/>
          <a:lstStyle/>
          <a:p>
            <a:pPr>
              <a:buFont typeface="Wingdings" pitchFamily="2" charset="2"/>
              <a:buNone/>
            </a:pPr>
            <a:r>
              <a:rPr lang="en-US" altLang="en-US" sz="1200" i="1" dirty="0"/>
              <a:t>	</a:t>
            </a:r>
          </a:p>
          <a:p>
            <a:pPr>
              <a:buFont typeface="Wingdings" pitchFamily="2" charset="2"/>
              <a:buNone/>
            </a:pPr>
            <a:r>
              <a:rPr lang="en-US" altLang="en-US" sz="1200" i="1" dirty="0"/>
              <a:t>	</a:t>
            </a:r>
            <a:r>
              <a:rPr lang="en-US" altLang="en-US" sz="1200" i="1" dirty="0" smtClean="0"/>
              <a:t>(1) </a:t>
            </a:r>
            <a:r>
              <a:rPr lang="en-US" altLang="en-US" sz="1350" i="1" dirty="0" smtClean="0"/>
              <a:t>Dear </a:t>
            </a:r>
            <a:r>
              <a:rPr lang="en-US" altLang="en-US" sz="1350" i="1" dirty="0"/>
              <a:t>colleagues we have to work out our strategy for 2016 to 2018 before the end of the month. We are already late. If we do not do this in time we will have major problems with the board.</a:t>
            </a:r>
          </a:p>
          <a:p>
            <a:pPr>
              <a:buFont typeface="Wingdings" pitchFamily="2" charset="2"/>
              <a:buNone/>
            </a:pPr>
            <a:endParaRPr lang="en-US" altLang="en-US" sz="1350" i="1" dirty="0"/>
          </a:p>
          <a:p>
            <a:pPr>
              <a:buNone/>
            </a:pPr>
            <a:r>
              <a:rPr lang="en-US" altLang="en-US" sz="1350" i="1" dirty="0"/>
              <a:t>	</a:t>
            </a:r>
            <a:r>
              <a:rPr lang="en-US" altLang="en-US" sz="1350" i="1" dirty="0" smtClean="0"/>
              <a:t>(2) We </a:t>
            </a:r>
            <a:r>
              <a:rPr lang="en-US" altLang="en-US" sz="1350" i="1" dirty="0"/>
              <a:t>need to finalize our strategy for 2016 to 2018. This will enable us to communicate our work to the board well in time. This will benefit us all because they will have enough time to make the decisions we are waiting for. </a:t>
            </a:r>
            <a:r>
              <a:rPr lang="en-US" altLang="en-US" sz="1200" dirty="0"/>
              <a:t>	</a:t>
            </a:r>
          </a:p>
          <a:p>
            <a:pPr>
              <a:buFont typeface="Wingdings" pitchFamily="2" charset="2"/>
              <a:buNone/>
            </a:pPr>
            <a:endParaRPr lang="en-US" altLang="en-US" sz="1350" i="1" dirty="0"/>
          </a:p>
          <a:p>
            <a:pPr>
              <a:buFont typeface="Wingdings" pitchFamily="2" charset="2"/>
              <a:buNone/>
            </a:pPr>
            <a:r>
              <a:rPr lang="en-US" altLang="en-US" sz="1350" i="1" dirty="0"/>
              <a:t>	</a:t>
            </a:r>
            <a:r>
              <a:rPr lang="en-US" altLang="en-US" sz="1350" i="1" dirty="0" smtClean="0"/>
              <a:t>(3) Dear </a:t>
            </a:r>
            <a:r>
              <a:rPr lang="en-US" altLang="en-US" sz="1350" i="1" dirty="0"/>
              <a:t>colleagues, I know you are all very busy and I have taken a look at your agenda’s for the coming 2 weeks. I have noticed that we can all afford to take 2 full days and finalize the strategy together for 2016-2018. I have made a lot of preparatory work and 2 days will be more than sufficient.</a:t>
            </a:r>
          </a:p>
          <a:p>
            <a:pPr>
              <a:buFont typeface="Wingdings" pitchFamily="2" charset="2"/>
              <a:buNone/>
            </a:pPr>
            <a:endParaRPr lang="en-US" altLang="en-US" sz="1350" i="1" dirty="0"/>
          </a:p>
          <a:p>
            <a:pPr>
              <a:buNone/>
            </a:pPr>
            <a:r>
              <a:rPr lang="en-US" altLang="en-US" sz="1350" i="1" dirty="0"/>
              <a:t>	</a:t>
            </a:r>
            <a:r>
              <a:rPr lang="en-US" altLang="en-US" sz="1200" dirty="0"/>
              <a:t>	</a:t>
            </a:r>
          </a:p>
        </p:txBody>
      </p:sp>
      <p:sp>
        <p:nvSpPr>
          <p:cNvPr id="4" name="TextBox 3"/>
          <p:cNvSpPr txBox="1"/>
          <p:nvPr/>
        </p:nvSpPr>
        <p:spPr>
          <a:xfrm>
            <a:off x="445639" y="1556792"/>
            <a:ext cx="8562665" cy="369332"/>
          </a:xfrm>
          <a:prstGeom prst="rect">
            <a:avLst/>
          </a:prstGeom>
          <a:noFill/>
        </p:spPr>
        <p:txBody>
          <a:bodyPr wrap="none" rtlCol="0">
            <a:spAutoFit/>
          </a:bodyPr>
          <a:lstStyle/>
          <a:p>
            <a:r>
              <a:rPr lang="en-GB" dirty="0" smtClean="0">
                <a:solidFill>
                  <a:schemeClr val="accent1"/>
                </a:solidFill>
              </a:rPr>
              <a:t>Read the following examples: which one is more efficient to “drag along” and “reassure”?</a:t>
            </a:r>
            <a:endParaRPr lang="en-GB" dirty="0">
              <a:solidFill>
                <a:schemeClr val="accent1"/>
              </a:solidFill>
            </a:endParaRPr>
          </a:p>
        </p:txBody>
      </p:sp>
      <p:sp>
        <p:nvSpPr>
          <p:cNvPr id="6" name="TextBox 5"/>
          <p:cNvSpPr txBox="1"/>
          <p:nvPr/>
        </p:nvSpPr>
        <p:spPr>
          <a:xfrm>
            <a:off x="3025786" y="5877272"/>
            <a:ext cx="6141105" cy="369332"/>
          </a:xfrm>
          <a:prstGeom prst="rect">
            <a:avLst/>
          </a:prstGeom>
          <a:noFill/>
        </p:spPr>
        <p:txBody>
          <a:bodyPr wrap="none" rtlCol="0">
            <a:spAutoFit/>
          </a:bodyPr>
          <a:lstStyle/>
          <a:p>
            <a:r>
              <a:rPr lang="en-GB" dirty="0" smtClean="0">
                <a:solidFill>
                  <a:schemeClr val="accent1"/>
                </a:solidFill>
              </a:rPr>
              <a:t>Use what you just learned to improve your EBMO’s messages.</a:t>
            </a:r>
            <a:endParaRPr lang="en-GB" dirty="0">
              <a:solidFill>
                <a:schemeClr val="accent1"/>
              </a:solidFill>
            </a:endParaRPr>
          </a:p>
        </p:txBody>
      </p:sp>
    </p:spTree>
    <p:extLst>
      <p:ext uri="{BB962C8B-B14F-4D97-AF65-F5344CB8AC3E}">
        <p14:creationId xmlns:p14="http://schemas.microsoft.com/office/powerpoint/2010/main" val="81648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23850" y="1011463"/>
            <a:ext cx="7886700" cy="994172"/>
          </a:xfrm>
        </p:spPr>
        <p:txBody>
          <a:bodyPr/>
          <a:lstStyle/>
          <a:p>
            <a:pPr eaLnBrk="1" hangingPunct="1"/>
            <a:r>
              <a:rPr lang="en-US" altLang="en-US" dirty="0" smtClean="0"/>
              <a:t>Arguments</a:t>
            </a:r>
          </a:p>
        </p:txBody>
      </p:sp>
      <p:sp>
        <p:nvSpPr>
          <p:cNvPr id="70659" name="Rectangle 3"/>
          <p:cNvSpPr>
            <a:spLocks noGrp="1" noChangeArrowheads="1"/>
          </p:cNvSpPr>
          <p:nvPr>
            <p:ph type="body" idx="1"/>
          </p:nvPr>
        </p:nvSpPr>
        <p:spPr/>
        <p:txBody>
          <a:bodyPr/>
          <a:lstStyle/>
          <a:p>
            <a:pPr eaLnBrk="1" hangingPunct="1"/>
            <a:r>
              <a:rPr lang="en-US" altLang="en-US" dirty="0" smtClean="0"/>
              <a:t>3 types of arguments to convince</a:t>
            </a:r>
            <a:br>
              <a:rPr lang="en-US" altLang="en-US" dirty="0" smtClean="0"/>
            </a:br>
            <a:r>
              <a:rPr lang="en-US" altLang="en-US" dirty="0" smtClean="0"/>
              <a:t> </a:t>
            </a:r>
          </a:p>
          <a:p>
            <a:pPr marL="571500" lvl="1" indent="-228600"/>
            <a:r>
              <a:rPr lang="en-US" altLang="en-US" b="1" dirty="0" smtClean="0"/>
              <a:t>'HEAD'</a:t>
            </a:r>
            <a:r>
              <a:rPr lang="en-US" altLang="en-US" dirty="0" smtClean="0"/>
              <a:t> arguments: intellectual, thought, idea </a:t>
            </a:r>
            <a:br>
              <a:rPr lang="en-US" altLang="en-US" dirty="0" smtClean="0"/>
            </a:br>
            <a:endParaRPr lang="en-US" altLang="en-US" dirty="0" smtClean="0"/>
          </a:p>
          <a:p>
            <a:pPr marL="571500" lvl="1" indent="-228600"/>
            <a:r>
              <a:rPr lang="en-US" altLang="en-US" b="1" dirty="0" smtClean="0"/>
              <a:t>'HEART'</a:t>
            </a:r>
            <a:r>
              <a:rPr lang="en-US" altLang="en-US" dirty="0" smtClean="0"/>
              <a:t> arguments: emotional, sharing </a:t>
            </a:r>
            <a:br>
              <a:rPr lang="en-US" altLang="en-US" dirty="0" smtClean="0"/>
            </a:br>
            <a:endParaRPr lang="en-US" altLang="en-US" dirty="0" smtClean="0"/>
          </a:p>
          <a:p>
            <a:pPr marL="571500" lvl="1" indent="-228600"/>
            <a:r>
              <a:rPr lang="en-US" altLang="en-US" b="1" dirty="0" smtClean="0"/>
              <a:t>‘HANDS'</a:t>
            </a:r>
            <a:r>
              <a:rPr lang="en-US" altLang="en-US" dirty="0" smtClean="0"/>
              <a:t> arguments: action, experience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56008">
            <a:off x="5282429" y="4931300"/>
            <a:ext cx="3292862" cy="141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a:t>1</a:t>
            </a:r>
            <a:r>
              <a:rPr lang="es-PE" sz="2000" dirty="0" smtClean="0"/>
              <a:t>. </a:t>
            </a:r>
            <a:r>
              <a:rPr lang="es-PE" sz="2000" dirty="0" err="1" smtClean="0"/>
              <a:t>Get</a:t>
            </a:r>
            <a:r>
              <a:rPr lang="es-PE" sz="2000" dirty="0" smtClean="0"/>
              <a:t> </a:t>
            </a:r>
            <a:r>
              <a:rPr lang="es-PE" sz="2000" dirty="0" err="1" smtClean="0"/>
              <a:t>your</a:t>
            </a:r>
            <a:r>
              <a:rPr lang="es-PE" sz="2000" dirty="0" smtClean="0"/>
              <a:t> </a:t>
            </a:r>
            <a:r>
              <a:rPr lang="es-PE" sz="2000" dirty="0" err="1"/>
              <a:t>m</a:t>
            </a:r>
            <a:r>
              <a:rPr lang="es-PE" sz="2000" dirty="0" err="1" smtClean="0"/>
              <a:t>essaging</a:t>
            </a:r>
            <a:r>
              <a:rPr lang="es-PE" sz="2000" dirty="0" smtClean="0"/>
              <a:t> </a:t>
            </a:r>
            <a:r>
              <a:rPr lang="es-PE" sz="2000" dirty="0" err="1" smtClean="0"/>
              <a:t>right</a:t>
            </a:r>
            <a:r>
              <a:rPr lang="es-PE" sz="2000" dirty="0" smtClean="0"/>
              <a:t>!</a:t>
            </a:r>
            <a:endParaRPr lang="es-PE" sz="2000" dirty="0"/>
          </a:p>
        </p:txBody>
      </p:sp>
    </p:spTree>
    <p:extLst>
      <p:ext uri="{BB962C8B-B14F-4D97-AF65-F5344CB8AC3E}">
        <p14:creationId xmlns:p14="http://schemas.microsoft.com/office/powerpoint/2010/main" val="39918586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42900" y="857251"/>
            <a:ext cx="7886700" cy="994172"/>
          </a:xfrm>
        </p:spPr>
        <p:txBody>
          <a:bodyPr/>
          <a:lstStyle/>
          <a:p>
            <a:pPr eaLnBrk="1" hangingPunct="1"/>
            <a:r>
              <a:rPr lang="en-US" altLang="en-US" dirty="0" smtClean="0"/>
              <a:t>Constructing a Message</a:t>
            </a:r>
          </a:p>
        </p:txBody>
      </p:sp>
      <p:sp>
        <p:nvSpPr>
          <p:cNvPr id="171011" name="Rectangle 3"/>
          <p:cNvSpPr>
            <a:spLocks noGrp="1" noChangeArrowheads="1"/>
          </p:cNvSpPr>
          <p:nvPr>
            <p:ph type="body" idx="1"/>
          </p:nvPr>
        </p:nvSpPr>
        <p:spPr>
          <a:xfrm>
            <a:off x="755576" y="2276872"/>
            <a:ext cx="7718822" cy="3885010"/>
          </a:xfrm>
        </p:spPr>
        <p:txBody>
          <a:bodyPr>
            <a:normAutofit fontScale="55000" lnSpcReduction="20000"/>
          </a:bodyPr>
          <a:lstStyle/>
          <a:p>
            <a:pPr>
              <a:buNone/>
            </a:pPr>
            <a:r>
              <a:rPr lang="en-US" altLang="en-US" dirty="0" smtClean="0"/>
              <a:t>Step 1: </a:t>
            </a:r>
            <a:r>
              <a:rPr lang="en-US" altLang="en-US" b="1" dirty="0" smtClean="0"/>
              <a:t>Conclusion</a:t>
            </a:r>
            <a:r>
              <a:rPr lang="en-US" altLang="en-US" dirty="0" smtClean="0"/>
              <a:t>: what do you want your audience to remember, </a:t>
            </a:r>
            <a:br>
              <a:rPr lang="en-US" altLang="en-US" dirty="0" smtClean="0"/>
            </a:br>
            <a:r>
              <a:rPr lang="en-US" altLang="en-US" dirty="0" smtClean="0"/>
              <a:t>			  to decide or to do?</a:t>
            </a:r>
            <a:br>
              <a:rPr lang="en-US" altLang="en-US" dirty="0" smtClean="0"/>
            </a:br>
            <a:endParaRPr lang="en-US" altLang="en-US" dirty="0" smtClean="0"/>
          </a:p>
          <a:p>
            <a:pPr>
              <a:buNone/>
            </a:pPr>
            <a:r>
              <a:rPr lang="en-US" altLang="en-US" dirty="0" smtClean="0"/>
              <a:t>Step 2: </a:t>
            </a:r>
            <a:r>
              <a:rPr lang="en-US" altLang="en-US" b="1" dirty="0" smtClean="0"/>
              <a:t>'Head' argument</a:t>
            </a:r>
            <a:r>
              <a:rPr lang="en-US" altLang="en-US" dirty="0" smtClean="0"/>
              <a:t>: intellectual, thought, idea, figures</a:t>
            </a:r>
            <a:br>
              <a:rPr lang="en-US" altLang="en-US" dirty="0" smtClean="0"/>
            </a:br>
            <a:r>
              <a:rPr lang="en-US" altLang="en-US" dirty="0" smtClean="0"/>
              <a:t>+ example(s)  </a:t>
            </a:r>
            <a:r>
              <a:rPr lang="en-US" altLang="en-US" i="1" dirty="0" smtClean="0"/>
              <a:t>(Promise + prove)</a:t>
            </a:r>
            <a:br>
              <a:rPr lang="en-US" altLang="en-US" i="1" dirty="0" smtClean="0"/>
            </a:br>
            <a:r>
              <a:rPr lang="en-US" altLang="en-US" dirty="0" smtClean="0"/>
              <a:t> </a:t>
            </a:r>
          </a:p>
          <a:p>
            <a:pPr>
              <a:buNone/>
            </a:pPr>
            <a:r>
              <a:rPr lang="en-US" altLang="en-US" dirty="0" smtClean="0"/>
              <a:t>Step 3: </a:t>
            </a:r>
            <a:r>
              <a:rPr lang="en-US" altLang="en-US" b="1" dirty="0" smtClean="0"/>
              <a:t>'Heart' argument</a:t>
            </a:r>
            <a:r>
              <a:rPr lang="en-US" altLang="en-US" dirty="0" smtClean="0"/>
              <a:t>: emotional, sharing, what’s in it for us </a:t>
            </a:r>
            <a:br>
              <a:rPr lang="en-US" altLang="en-US" dirty="0" smtClean="0"/>
            </a:br>
            <a:r>
              <a:rPr lang="en-US" altLang="en-US" dirty="0" smtClean="0"/>
              <a:t>+ example(s) </a:t>
            </a:r>
            <a:r>
              <a:rPr lang="en-US" altLang="en-US" i="1" dirty="0" smtClean="0"/>
              <a:t>(Promise + prove)</a:t>
            </a:r>
            <a:br>
              <a:rPr lang="en-US" altLang="en-US" i="1" dirty="0" smtClean="0"/>
            </a:br>
            <a:r>
              <a:rPr lang="en-US" altLang="en-US" dirty="0" smtClean="0"/>
              <a:t> </a:t>
            </a:r>
          </a:p>
          <a:p>
            <a:pPr>
              <a:buNone/>
            </a:pPr>
            <a:r>
              <a:rPr lang="en-US" altLang="en-US" dirty="0" smtClean="0"/>
              <a:t>Step 4: </a:t>
            </a:r>
            <a:r>
              <a:rPr lang="en-US" altLang="en-US" b="1" dirty="0" smtClean="0"/>
              <a:t>‘Hands’ argument</a:t>
            </a:r>
            <a:r>
              <a:rPr lang="en-US" altLang="en-US" dirty="0" smtClean="0"/>
              <a:t>: action, experience </a:t>
            </a:r>
            <a:br>
              <a:rPr lang="en-US" altLang="en-US" dirty="0" smtClean="0"/>
            </a:br>
            <a:r>
              <a:rPr lang="en-US" altLang="en-US" dirty="0" smtClean="0"/>
              <a:t>+ advantage of action  </a:t>
            </a:r>
            <a:r>
              <a:rPr lang="en-US" altLang="en-US" i="1" dirty="0" smtClean="0"/>
              <a:t>(Drag along + reassure)</a:t>
            </a:r>
          </a:p>
          <a:p>
            <a:pPr>
              <a:buNone/>
            </a:pPr>
            <a:endParaRPr lang="en-US" altLang="en-US" i="1" dirty="0"/>
          </a:p>
          <a:p>
            <a:pPr>
              <a:buNone/>
            </a:pPr>
            <a:r>
              <a:rPr lang="en-US" altLang="en-US" dirty="0" smtClean="0"/>
              <a:t>Step 5: </a:t>
            </a:r>
            <a:r>
              <a:rPr lang="en-US" altLang="en-US" b="1" dirty="0"/>
              <a:t>Conclusion: </a:t>
            </a:r>
            <a:r>
              <a:rPr lang="en-US" altLang="en-US" dirty="0" smtClean="0"/>
              <a:t>reminding the </a:t>
            </a:r>
            <a:r>
              <a:rPr lang="en-US" altLang="en-US" dirty="0"/>
              <a:t>key idea - What do you ask your audience in terms </a:t>
            </a:r>
            <a:r>
              <a:rPr lang="en-US" altLang="en-US" dirty="0" smtClean="0"/>
              <a:t>of </a:t>
            </a:r>
            <a:r>
              <a:rPr lang="en-US" altLang="en-US" dirty="0"/>
              <a:t>'winning' action?</a:t>
            </a:r>
            <a:endParaRPr lang="en-US" altLang="en-US" sz="1800" dirty="0"/>
          </a:p>
          <a:p>
            <a:pPr>
              <a:buNone/>
            </a:pPr>
            <a:endParaRPr lang="en-US" altLang="en-US" dirty="0" smtClean="0"/>
          </a:p>
        </p:txBody>
      </p:sp>
      <p:sp>
        <p:nvSpPr>
          <p:cNvPr id="5" name="TextBox 4"/>
          <p:cNvSpPr txBox="1"/>
          <p:nvPr/>
        </p:nvSpPr>
        <p:spPr>
          <a:xfrm>
            <a:off x="492966" y="1666757"/>
            <a:ext cx="8086060" cy="369332"/>
          </a:xfrm>
          <a:prstGeom prst="rect">
            <a:avLst/>
          </a:prstGeom>
          <a:noFill/>
        </p:spPr>
        <p:txBody>
          <a:bodyPr wrap="none" rtlCol="0">
            <a:spAutoFit/>
          </a:bodyPr>
          <a:lstStyle/>
          <a:p>
            <a:r>
              <a:rPr lang="en-GB" dirty="0" smtClean="0">
                <a:solidFill>
                  <a:schemeClr val="accent1"/>
                </a:solidFill>
              </a:rPr>
              <a:t>Try it out! Write a communication piece for your EBMO following the process below:</a:t>
            </a:r>
            <a:endParaRPr lang="en-GB" dirty="0">
              <a:solidFill>
                <a:schemeClr val="accent1"/>
              </a:solidFill>
            </a:endParaRPr>
          </a:p>
        </p:txBody>
      </p:sp>
      <p:sp>
        <p:nvSpPr>
          <p:cNvPr id="6"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smtClean="0"/>
              <a:t>1. </a:t>
            </a:r>
            <a:r>
              <a:rPr lang="es-PE" sz="2000" dirty="0" err="1" smtClean="0"/>
              <a:t>Get</a:t>
            </a:r>
            <a:r>
              <a:rPr lang="es-PE" sz="2000" dirty="0" smtClean="0"/>
              <a:t> </a:t>
            </a:r>
            <a:r>
              <a:rPr lang="es-PE" sz="2000" dirty="0" err="1" smtClean="0"/>
              <a:t>your</a:t>
            </a:r>
            <a:r>
              <a:rPr lang="es-PE" sz="2000" dirty="0" smtClean="0"/>
              <a:t> </a:t>
            </a:r>
            <a:r>
              <a:rPr lang="es-PE" sz="2000" dirty="0" err="1"/>
              <a:t>m</a:t>
            </a:r>
            <a:r>
              <a:rPr lang="es-PE" sz="2000" dirty="0" err="1" smtClean="0"/>
              <a:t>essaging</a:t>
            </a:r>
            <a:r>
              <a:rPr lang="es-PE" sz="2000" dirty="0" smtClean="0"/>
              <a:t> </a:t>
            </a:r>
            <a:r>
              <a:rPr lang="es-PE" sz="2000" dirty="0" err="1" smtClean="0"/>
              <a:t>right</a:t>
            </a:r>
            <a:r>
              <a:rPr lang="es-PE" sz="2000" dirty="0" smtClean="0"/>
              <a:t>!</a:t>
            </a:r>
            <a:endParaRPr lang="es-PE" sz="2000" dirty="0"/>
          </a:p>
        </p:txBody>
      </p:sp>
    </p:spTree>
    <p:extLst>
      <p:ext uri="{BB962C8B-B14F-4D97-AF65-F5344CB8AC3E}">
        <p14:creationId xmlns:p14="http://schemas.microsoft.com/office/powerpoint/2010/main" val="11748853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000" dirty="0" smtClean="0"/>
              <a:t>2. </a:t>
            </a:r>
            <a:r>
              <a:rPr lang="es-PE" sz="2000" dirty="0" err="1" smtClean="0"/>
              <a:t>Choose</a:t>
            </a:r>
            <a:r>
              <a:rPr lang="es-PE" sz="2000" dirty="0" smtClean="0"/>
              <a:t> </a:t>
            </a:r>
            <a:r>
              <a:rPr lang="es-PE" sz="2000" dirty="0" err="1" smtClean="0"/>
              <a:t>the</a:t>
            </a:r>
            <a:r>
              <a:rPr lang="es-PE" sz="2000" dirty="0" smtClean="0"/>
              <a:t> </a:t>
            </a:r>
            <a:r>
              <a:rPr lang="es-PE" sz="2000" dirty="0" err="1" smtClean="0"/>
              <a:t>right</a:t>
            </a:r>
            <a:r>
              <a:rPr lang="es-PE" sz="2000" dirty="0" smtClean="0"/>
              <a:t> </a:t>
            </a:r>
            <a:r>
              <a:rPr lang="es-PE" sz="2000" dirty="0" err="1" smtClean="0"/>
              <a:t>channel</a:t>
            </a:r>
            <a:endParaRPr lang="es-PE" sz="2000" dirty="0"/>
          </a:p>
        </p:txBody>
      </p:sp>
      <p:sp>
        <p:nvSpPr>
          <p:cNvPr id="4" name="object 20"/>
          <p:cNvSpPr>
            <a:spLocks noChangeArrowheads="1"/>
          </p:cNvSpPr>
          <p:nvPr/>
        </p:nvSpPr>
        <p:spPr bwMode="auto">
          <a:xfrm>
            <a:off x="8399908" y="6089104"/>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639" y="2349500"/>
            <a:ext cx="2403475" cy="2776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3"/>
          <p:cNvSpPr txBox="1">
            <a:spLocks noChangeArrowheads="1"/>
          </p:cNvSpPr>
          <p:nvPr/>
        </p:nvSpPr>
        <p:spPr bwMode="auto">
          <a:xfrm>
            <a:off x="4622519" y="1276048"/>
            <a:ext cx="23971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9pPr>
          </a:lstStyle>
          <a:p>
            <a:pPr eaLnBrk="1" hangingPunct="1">
              <a:buSzPct val="100000"/>
            </a:pPr>
            <a:r>
              <a:rPr lang="en-GB" altLang="en-US" sz="2400" dirty="0">
                <a:solidFill>
                  <a:schemeClr val="accent4">
                    <a:lumMod val="25000"/>
                  </a:schemeClr>
                </a:solidFill>
                <a:latin typeface="Arial" panose="020B0604020202020204" pitchFamily="34" charset="0"/>
                <a:cs typeface="Arial" panose="020B0604020202020204" pitchFamily="34" charset="0"/>
              </a:rPr>
              <a:t>Members</a:t>
            </a:r>
          </a:p>
        </p:txBody>
      </p:sp>
      <p:sp>
        <p:nvSpPr>
          <p:cNvPr id="7" name="Line 6"/>
          <p:cNvSpPr>
            <a:spLocks noChangeShapeType="1"/>
          </p:cNvSpPr>
          <p:nvPr/>
        </p:nvSpPr>
        <p:spPr bwMode="auto">
          <a:xfrm flipH="1">
            <a:off x="3494707" y="1719032"/>
            <a:ext cx="938213" cy="1800225"/>
          </a:xfrm>
          <a:prstGeom prst="line">
            <a:avLst/>
          </a:prstGeom>
          <a:noFill/>
          <a:ln w="57240" cap="sq">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dirty="0"/>
          </a:p>
        </p:txBody>
      </p:sp>
      <p:sp>
        <p:nvSpPr>
          <p:cNvPr id="8" name="Text Box 4"/>
          <p:cNvSpPr txBox="1">
            <a:spLocks noChangeArrowheads="1"/>
          </p:cNvSpPr>
          <p:nvPr/>
        </p:nvSpPr>
        <p:spPr bwMode="auto">
          <a:xfrm>
            <a:off x="5622751" y="2276475"/>
            <a:ext cx="3113651"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9pPr>
          </a:lstStyle>
          <a:p>
            <a:pPr eaLnBrk="1" hangingPunct="1">
              <a:buSzPct val="100000"/>
            </a:pPr>
            <a:r>
              <a:rPr lang="en-GB" altLang="en-US" sz="2400" dirty="0">
                <a:solidFill>
                  <a:schemeClr val="accent4">
                    <a:lumMod val="25000"/>
                  </a:schemeClr>
                </a:solidFill>
                <a:latin typeface="Arial" panose="020B0604020202020204" pitchFamily="34" charset="0"/>
                <a:cs typeface="Arial" panose="020B0604020202020204" pitchFamily="34" charset="0"/>
              </a:rPr>
              <a:t>Stakeholders: </a:t>
            </a:r>
          </a:p>
          <a:p>
            <a:pPr eaLnBrk="1" hangingPunct="1">
              <a:buClr>
                <a:srgbClr val="000000"/>
              </a:buClr>
              <a:buSzPct val="100000"/>
              <a:buFont typeface="Arial" panose="020B0604020202020204" pitchFamily="34" charset="0"/>
              <a:buChar char="•"/>
            </a:pPr>
            <a:r>
              <a:rPr lang="en-GB" altLang="en-US" sz="2400" dirty="0">
                <a:solidFill>
                  <a:schemeClr val="accent4">
                    <a:lumMod val="25000"/>
                  </a:schemeClr>
                </a:solidFill>
                <a:latin typeface="Arial" panose="020B0604020202020204" pitchFamily="34" charset="0"/>
                <a:cs typeface="Arial" panose="020B0604020202020204" pitchFamily="34" charset="0"/>
              </a:rPr>
              <a:t>Business community</a:t>
            </a:r>
          </a:p>
          <a:p>
            <a:pPr eaLnBrk="1" hangingPunct="1">
              <a:buClr>
                <a:srgbClr val="000000"/>
              </a:buClr>
              <a:buSzPct val="100000"/>
              <a:buFont typeface="Arial" panose="020B0604020202020204" pitchFamily="34" charset="0"/>
              <a:buChar char="•"/>
            </a:pPr>
            <a:r>
              <a:rPr lang="en-GB" altLang="en-US" sz="2400" dirty="0">
                <a:solidFill>
                  <a:schemeClr val="accent4">
                    <a:lumMod val="25000"/>
                  </a:schemeClr>
                </a:solidFill>
                <a:latin typeface="Arial" panose="020B0604020202020204" pitchFamily="34" charset="0"/>
                <a:cs typeface="Arial" panose="020B0604020202020204" pitchFamily="34" charset="0"/>
              </a:rPr>
              <a:t>Government</a:t>
            </a:r>
          </a:p>
          <a:p>
            <a:pPr eaLnBrk="1" hangingPunct="1">
              <a:buClr>
                <a:srgbClr val="000000"/>
              </a:buClr>
              <a:buSzPct val="100000"/>
              <a:buFont typeface="Arial" panose="020B0604020202020204" pitchFamily="34" charset="0"/>
              <a:buChar char="•"/>
            </a:pPr>
            <a:r>
              <a:rPr lang="en-GB" altLang="en-US" sz="2400" dirty="0">
                <a:solidFill>
                  <a:schemeClr val="accent4">
                    <a:lumMod val="25000"/>
                  </a:schemeClr>
                </a:solidFill>
                <a:latin typeface="Arial" panose="020B0604020202020204" pitchFamily="34" charset="0"/>
                <a:cs typeface="Arial" panose="020B0604020202020204" pitchFamily="34" charset="0"/>
              </a:rPr>
              <a:t>Consumers</a:t>
            </a:r>
          </a:p>
          <a:p>
            <a:pPr eaLnBrk="1" hangingPunct="1">
              <a:buClr>
                <a:srgbClr val="000000"/>
              </a:buClr>
              <a:buSzPct val="100000"/>
              <a:buFont typeface="Arial" panose="020B0604020202020204" pitchFamily="34" charset="0"/>
              <a:buChar char="•"/>
            </a:pPr>
            <a:r>
              <a:rPr lang="en-GB" altLang="en-US" sz="2400" dirty="0">
                <a:solidFill>
                  <a:schemeClr val="accent4">
                    <a:lumMod val="25000"/>
                  </a:schemeClr>
                </a:solidFill>
                <a:latin typeface="Arial" panose="020B0604020202020204" pitchFamily="34" charset="0"/>
                <a:cs typeface="Arial" panose="020B0604020202020204" pitchFamily="34" charset="0"/>
              </a:rPr>
              <a:t>Workers</a:t>
            </a:r>
          </a:p>
        </p:txBody>
      </p:sp>
      <p:sp>
        <p:nvSpPr>
          <p:cNvPr id="9" name="Line 7"/>
          <p:cNvSpPr>
            <a:spLocks noChangeShapeType="1"/>
          </p:cNvSpPr>
          <p:nvPr/>
        </p:nvSpPr>
        <p:spPr bwMode="auto">
          <a:xfrm flipH="1">
            <a:off x="3963814" y="2708275"/>
            <a:ext cx="1587500" cy="649288"/>
          </a:xfrm>
          <a:prstGeom prst="line">
            <a:avLst/>
          </a:prstGeom>
          <a:noFill/>
          <a:ln w="57240" cap="sq">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dirty="0"/>
          </a:p>
        </p:txBody>
      </p:sp>
      <p:sp>
        <p:nvSpPr>
          <p:cNvPr id="10" name="Text Box 5"/>
          <p:cNvSpPr txBox="1">
            <a:spLocks noChangeArrowheads="1"/>
          </p:cNvSpPr>
          <p:nvPr/>
        </p:nvSpPr>
        <p:spPr bwMode="auto">
          <a:xfrm>
            <a:off x="4757564" y="5522367"/>
            <a:ext cx="334929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9pPr>
          </a:lstStyle>
          <a:p>
            <a:pPr eaLnBrk="1" hangingPunct="1">
              <a:buSzPct val="100000"/>
            </a:pPr>
            <a:r>
              <a:rPr lang="en-GB" altLang="en-US" sz="2400" dirty="0">
                <a:solidFill>
                  <a:schemeClr val="accent4">
                    <a:lumMod val="25000"/>
                  </a:schemeClr>
                </a:solidFill>
                <a:latin typeface="Arial" panose="020B0604020202020204" pitchFamily="34" charset="0"/>
                <a:cs typeface="Arial" panose="020B0604020202020204" pitchFamily="34" charset="0"/>
              </a:rPr>
              <a:t>Media, General public, </a:t>
            </a:r>
          </a:p>
          <a:p>
            <a:pPr eaLnBrk="1" hangingPunct="1">
              <a:buSzPct val="100000"/>
            </a:pPr>
            <a:r>
              <a:rPr lang="en-GB" altLang="en-US" sz="2400" dirty="0">
                <a:solidFill>
                  <a:schemeClr val="accent4">
                    <a:lumMod val="25000"/>
                  </a:schemeClr>
                </a:solidFill>
                <a:latin typeface="Arial" panose="020B0604020202020204" pitchFamily="34" charset="0"/>
                <a:cs typeface="Arial" panose="020B0604020202020204" pitchFamily="34" charset="0"/>
              </a:rPr>
              <a:t>think tanks</a:t>
            </a:r>
          </a:p>
        </p:txBody>
      </p:sp>
      <p:sp>
        <p:nvSpPr>
          <p:cNvPr id="11" name="Line 8"/>
          <p:cNvSpPr>
            <a:spLocks noChangeShapeType="1"/>
          </p:cNvSpPr>
          <p:nvPr/>
        </p:nvSpPr>
        <p:spPr bwMode="auto">
          <a:xfrm flipH="1" flipV="1">
            <a:off x="3963814" y="4435475"/>
            <a:ext cx="650875" cy="1227138"/>
          </a:xfrm>
          <a:prstGeom prst="line">
            <a:avLst/>
          </a:prstGeom>
          <a:noFill/>
          <a:ln w="57240" cap="sq">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PE" dirty="0"/>
          </a:p>
        </p:txBody>
      </p:sp>
      <p:sp>
        <p:nvSpPr>
          <p:cNvPr id="3" name="TextBox 2"/>
          <p:cNvSpPr txBox="1"/>
          <p:nvPr/>
        </p:nvSpPr>
        <p:spPr>
          <a:xfrm>
            <a:off x="312583" y="1070118"/>
            <a:ext cx="3035281" cy="1569660"/>
          </a:xfrm>
          <a:prstGeom prst="rect">
            <a:avLst/>
          </a:prstGeom>
          <a:noFill/>
        </p:spPr>
        <p:txBody>
          <a:bodyPr wrap="square" rtlCol="0">
            <a:spAutoFit/>
          </a:bodyPr>
          <a:lstStyle/>
          <a:p>
            <a:r>
              <a:rPr lang="en-GB" sz="2400" dirty="0" smtClean="0">
                <a:solidFill>
                  <a:schemeClr val="accent1"/>
                </a:solidFill>
              </a:rPr>
              <a:t>The “Right” channel will depend of the audience you want to reach:</a:t>
            </a:r>
            <a:endParaRPr lang="en-GB" sz="2400" dirty="0">
              <a:solidFill>
                <a:schemeClr val="accent1"/>
              </a:solidFill>
            </a:endParaRPr>
          </a:p>
        </p:txBody>
      </p:sp>
    </p:spTree>
    <p:extLst>
      <p:ext uri="{BB962C8B-B14F-4D97-AF65-F5344CB8AC3E}">
        <p14:creationId xmlns:p14="http://schemas.microsoft.com/office/powerpoint/2010/main" val="20569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790575" y="1701403"/>
            <a:ext cx="7915275"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eaLnBrk="0" hangingPunct="0">
              <a:spcBef>
                <a:spcPts val="5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600">
                <a:solidFill>
                  <a:srgbClr val="000000"/>
                </a:solidFill>
                <a:latin typeface="Verdana" panose="020B0604030504040204" pitchFamily="34" charset="0"/>
                <a:ea typeface="SimSun" panose="02010600030101010101" pitchFamily="2" charset="-122"/>
              </a:defRPr>
            </a:lvl1pPr>
            <a:lvl2pPr marL="741363" indent="-284163"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400">
                <a:solidFill>
                  <a:srgbClr val="000000"/>
                </a:solidFill>
                <a:latin typeface="Verdana" panose="020B0604030504040204" pitchFamily="34" charset="0"/>
                <a:ea typeface="SimSun" panose="02010600030101010101" pitchFamily="2" charset="-122"/>
              </a:defRPr>
            </a:lvl2pPr>
            <a:lvl3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3pPr>
            <a:lvl4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4pPr>
            <a:lvl5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5pPr>
            <a:lvl6pPr marL="25146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6pPr>
            <a:lvl7pPr marL="29718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7pPr>
            <a:lvl8pPr marL="34290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8pPr>
            <a:lvl9pPr marL="38862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9pPr>
          </a:lstStyle>
          <a:p>
            <a:pPr eaLnBrk="1" hangingPunct="1">
              <a:buSzPct val="80000"/>
              <a:buFont typeface="Wingdings" panose="05000000000000000000" pitchFamily="2" charset="2"/>
              <a:buChar char=""/>
            </a:pPr>
            <a:r>
              <a:rPr lang="en-US" altLang="en-US" sz="1950" dirty="0"/>
              <a:t>Top 1 tool: website: visibility, ‘low cost’ per contact</a:t>
            </a:r>
          </a:p>
          <a:p>
            <a:pPr lvl="1" eaLnBrk="1" hangingPunct="1">
              <a:buSzPct val="80000"/>
              <a:buFont typeface="Wingdings" panose="05000000000000000000" pitchFamily="2" charset="2"/>
              <a:buChar char=""/>
            </a:pPr>
            <a:r>
              <a:rPr lang="en-US" altLang="en-US" sz="1500" dirty="0"/>
              <a:t>Special member section</a:t>
            </a:r>
          </a:p>
          <a:p>
            <a:pPr lvl="2" eaLnBrk="1" hangingPunct="1">
              <a:buSzPct val="80000"/>
              <a:buFont typeface="Wingdings" panose="05000000000000000000" pitchFamily="2" charset="2"/>
              <a:buChar char=""/>
            </a:pPr>
            <a:r>
              <a:rPr lang="en-US" altLang="en-US" sz="1200" dirty="0"/>
              <a:t>Services, trainings, special events</a:t>
            </a:r>
          </a:p>
          <a:p>
            <a:pPr lvl="2" eaLnBrk="1" hangingPunct="1">
              <a:buSzPct val="80000"/>
              <a:buFont typeface="Wingdings" panose="05000000000000000000" pitchFamily="2" charset="2"/>
              <a:buChar char=""/>
            </a:pPr>
            <a:r>
              <a:rPr lang="en-US" altLang="en-US" sz="1200" dirty="0"/>
              <a:t> Q&amp;A</a:t>
            </a:r>
          </a:p>
          <a:p>
            <a:pPr lvl="2" eaLnBrk="1" hangingPunct="1">
              <a:buSzPct val="80000"/>
              <a:buFont typeface="Wingdings" panose="05000000000000000000" pitchFamily="2" charset="2"/>
              <a:buChar char=""/>
            </a:pPr>
            <a:r>
              <a:rPr lang="en-US" altLang="en-US" sz="1200" dirty="0"/>
              <a:t>Surveys, polls</a:t>
            </a:r>
          </a:p>
          <a:p>
            <a:pPr lvl="2" eaLnBrk="1" hangingPunct="1">
              <a:buClrTx/>
              <a:buSzPct val="80000"/>
              <a:buFontTx/>
              <a:buNone/>
            </a:pPr>
            <a:endParaRPr lang="en-US" altLang="en-US" sz="1350" dirty="0"/>
          </a:p>
          <a:p>
            <a:pPr eaLnBrk="1" hangingPunct="1">
              <a:buSzPct val="80000"/>
              <a:buFont typeface="Wingdings" panose="05000000000000000000" pitchFamily="2" charset="2"/>
              <a:buChar char=""/>
            </a:pPr>
            <a:r>
              <a:rPr lang="en-US" altLang="en-US" sz="1950" dirty="0"/>
              <a:t>E-zine members</a:t>
            </a:r>
          </a:p>
          <a:p>
            <a:pPr lvl="1" eaLnBrk="1" hangingPunct="1">
              <a:buSzPct val="80000"/>
              <a:buFont typeface="Wingdings" panose="05000000000000000000" pitchFamily="2" charset="2"/>
              <a:buChar char=""/>
            </a:pPr>
            <a:r>
              <a:rPr lang="en-US" altLang="en-US" sz="1500" dirty="0"/>
              <a:t>Monthly</a:t>
            </a:r>
          </a:p>
          <a:p>
            <a:pPr lvl="1" eaLnBrk="1" hangingPunct="1">
              <a:buSzPct val="80000"/>
              <a:buFont typeface="Wingdings" panose="05000000000000000000" pitchFamily="2" charset="2"/>
              <a:buChar char=""/>
            </a:pPr>
            <a:r>
              <a:rPr lang="en-US" altLang="en-US" sz="1500" dirty="0"/>
              <a:t>Topics per specific department/ area of interest</a:t>
            </a:r>
            <a:br>
              <a:rPr lang="en-US" altLang="en-US" sz="1500" dirty="0"/>
            </a:br>
            <a:endParaRPr lang="en-US" altLang="en-US" sz="1500" dirty="0"/>
          </a:p>
          <a:p>
            <a:pPr eaLnBrk="1" hangingPunct="1">
              <a:buSzPct val="80000"/>
              <a:buFont typeface="Wingdings" panose="05000000000000000000" pitchFamily="2" charset="2"/>
              <a:buChar char=""/>
            </a:pPr>
            <a:r>
              <a:rPr lang="en-US" altLang="en-US" sz="1950" dirty="0"/>
              <a:t>Events</a:t>
            </a:r>
          </a:p>
          <a:p>
            <a:pPr lvl="1" eaLnBrk="1" hangingPunct="1">
              <a:buSzPct val="80000"/>
              <a:buFont typeface="Wingdings" panose="05000000000000000000" pitchFamily="2" charset="2"/>
              <a:buChar char=""/>
            </a:pPr>
            <a:r>
              <a:rPr lang="en-US" altLang="en-US" sz="1500" dirty="0"/>
              <a:t>Evaluation of interest, feed-back (oral or with simple feed-back form)</a:t>
            </a:r>
          </a:p>
        </p:txBody>
      </p:sp>
      <p:sp>
        <p:nvSpPr>
          <p:cNvPr id="4" name="Título 1"/>
          <p:cNvSpPr txBox="1">
            <a:spLocks/>
          </p:cNvSpPr>
          <p:nvPr/>
        </p:nvSpPr>
        <p:spPr>
          <a:xfrm>
            <a:off x="1547664" y="260648"/>
            <a:ext cx="5976664" cy="504056"/>
          </a:xfrm>
          <a:prstGeom prst="rect">
            <a:avLst/>
          </a:prstGeom>
        </p:spPr>
        <p:txBody>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algn="ctr"/>
            <a:r>
              <a:rPr lang="es-PE" sz="2000" dirty="0" err="1" smtClean="0">
                <a:solidFill>
                  <a:schemeClr val="bg1"/>
                </a:solidFill>
              </a:rPr>
              <a:t>Examples</a:t>
            </a:r>
            <a:r>
              <a:rPr lang="es-PE" sz="2000" dirty="0" smtClean="0">
                <a:solidFill>
                  <a:schemeClr val="bg1"/>
                </a:solidFill>
              </a:rPr>
              <a:t> of </a:t>
            </a:r>
            <a:r>
              <a:rPr lang="es-PE" sz="2000" dirty="0" err="1" smtClean="0">
                <a:solidFill>
                  <a:schemeClr val="bg1"/>
                </a:solidFill>
              </a:rPr>
              <a:t>tools</a:t>
            </a:r>
            <a:endParaRPr lang="es-PE" sz="2000" dirty="0">
              <a:solidFill>
                <a:schemeClr val="bg1"/>
              </a:solidFill>
            </a:endParaRPr>
          </a:p>
        </p:txBody>
      </p:sp>
    </p:spTree>
    <p:extLst>
      <p:ext uri="{BB962C8B-B14F-4D97-AF65-F5344CB8AC3E}">
        <p14:creationId xmlns:p14="http://schemas.microsoft.com/office/powerpoint/2010/main" val="3637508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742950" y="1514476"/>
            <a:ext cx="7877175" cy="4622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eaLnBrk="0" hangingPunct="0">
              <a:spcBef>
                <a:spcPts val="5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600">
                <a:solidFill>
                  <a:srgbClr val="000000"/>
                </a:solidFill>
                <a:latin typeface="Verdana" panose="020B0604030504040204" pitchFamily="34" charset="0"/>
                <a:ea typeface="SimSun" panose="02010600030101010101" pitchFamily="2" charset="-122"/>
              </a:defRPr>
            </a:lvl1pPr>
            <a:lvl2pPr marL="741363" indent="-284163"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400">
                <a:solidFill>
                  <a:srgbClr val="000000"/>
                </a:solidFill>
                <a:latin typeface="Verdana" panose="020B0604030504040204" pitchFamily="34" charset="0"/>
                <a:ea typeface="SimSun" panose="02010600030101010101" pitchFamily="2" charset="-122"/>
              </a:defRPr>
            </a:lvl2pPr>
            <a:lvl3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3pPr>
            <a:lvl4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4pPr>
            <a:lvl5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5pPr>
            <a:lvl6pPr marL="25146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6pPr>
            <a:lvl7pPr marL="29718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7pPr>
            <a:lvl8pPr marL="34290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8pPr>
            <a:lvl9pPr marL="38862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9pPr>
          </a:lstStyle>
          <a:p>
            <a:pPr eaLnBrk="1" hangingPunct="1">
              <a:buSzPct val="80000"/>
              <a:buFont typeface="Wingdings" panose="05000000000000000000" pitchFamily="2" charset="2"/>
              <a:buChar char=""/>
            </a:pPr>
            <a:r>
              <a:rPr lang="en-US" altLang="en-US" sz="1950" dirty="0"/>
              <a:t>Road shows</a:t>
            </a:r>
          </a:p>
          <a:p>
            <a:pPr lvl="1" eaLnBrk="1" hangingPunct="1">
              <a:buSzPct val="80000"/>
              <a:buFont typeface="Wingdings" panose="05000000000000000000" pitchFamily="2" charset="2"/>
              <a:buChar char=""/>
            </a:pPr>
            <a:r>
              <a:rPr lang="en-US" altLang="en-US" sz="1500" dirty="0"/>
              <a:t>Interesting to recruit new members</a:t>
            </a:r>
          </a:p>
          <a:p>
            <a:pPr lvl="1" eaLnBrk="1" hangingPunct="1">
              <a:buSzPct val="80000"/>
              <a:buFont typeface="Wingdings" panose="05000000000000000000" pitchFamily="2" charset="2"/>
              <a:buChar char=""/>
            </a:pPr>
            <a:r>
              <a:rPr lang="en-US" altLang="en-US" sz="1500" dirty="0"/>
              <a:t>Decentralized (province, area, city)</a:t>
            </a:r>
          </a:p>
          <a:p>
            <a:pPr lvl="1" eaLnBrk="1" hangingPunct="1">
              <a:buSzPct val="80000"/>
              <a:buFont typeface="Wingdings" panose="05000000000000000000" pitchFamily="2" charset="2"/>
              <a:buChar char=""/>
            </a:pPr>
            <a:r>
              <a:rPr lang="en-US" altLang="en-US" sz="1500" dirty="0"/>
              <a:t>Presentation of:</a:t>
            </a:r>
          </a:p>
          <a:p>
            <a:pPr lvl="2" eaLnBrk="1" hangingPunct="1">
              <a:buSzPct val="80000"/>
              <a:buFont typeface="Wingdings" panose="05000000000000000000" pitchFamily="2" charset="2"/>
              <a:buChar char=""/>
            </a:pPr>
            <a:r>
              <a:rPr lang="en-US" altLang="en-US" sz="1350" dirty="0"/>
              <a:t>Specific actual topics in relation with members/future members</a:t>
            </a:r>
          </a:p>
          <a:p>
            <a:pPr lvl="2" eaLnBrk="1" hangingPunct="1">
              <a:buSzPct val="80000"/>
              <a:buFont typeface="Wingdings" panose="05000000000000000000" pitchFamily="2" charset="2"/>
              <a:buChar char=""/>
            </a:pPr>
            <a:r>
              <a:rPr lang="en-US" altLang="en-US" sz="1350" dirty="0"/>
              <a:t>Your approach of these topics + benefit for members</a:t>
            </a:r>
          </a:p>
          <a:p>
            <a:pPr lvl="2" eaLnBrk="1" hangingPunct="1">
              <a:buSzPct val="80000"/>
              <a:buFont typeface="Wingdings" panose="05000000000000000000" pitchFamily="2" charset="2"/>
              <a:buChar char=""/>
            </a:pPr>
            <a:r>
              <a:rPr lang="en-US" altLang="en-US" sz="1350" dirty="0"/>
              <a:t>Achievements</a:t>
            </a:r>
          </a:p>
          <a:p>
            <a:pPr lvl="2" eaLnBrk="1" hangingPunct="1">
              <a:buSzPct val="80000"/>
              <a:buFont typeface="Wingdings" panose="05000000000000000000" pitchFamily="2" charset="2"/>
              <a:buChar char=""/>
            </a:pPr>
            <a:r>
              <a:rPr lang="en-US" altLang="en-US" sz="1350" dirty="0"/>
              <a:t>Membership program</a:t>
            </a:r>
            <a:br>
              <a:rPr lang="en-US" altLang="en-US" sz="1350" dirty="0"/>
            </a:br>
            <a:endParaRPr lang="en-US" altLang="en-US" sz="1350" dirty="0"/>
          </a:p>
          <a:p>
            <a:pPr eaLnBrk="1" hangingPunct="1">
              <a:buSzPct val="80000"/>
              <a:buFont typeface="Wingdings" panose="05000000000000000000" pitchFamily="2" charset="2"/>
              <a:buChar char=""/>
            </a:pPr>
            <a:r>
              <a:rPr lang="en-US" altLang="en-US" sz="1950" dirty="0"/>
              <a:t>Advertising</a:t>
            </a:r>
          </a:p>
          <a:p>
            <a:pPr lvl="1" eaLnBrk="1" hangingPunct="1">
              <a:buSzPct val="80000"/>
              <a:buFont typeface="Wingdings" panose="05000000000000000000" pitchFamily="2" charset="2"/>
              <a:buChar char=""/>
            </a:pPr>
            <a:r>
              <a:rPr lang="en-US" altLang="en-US" sz="1500" dirty="0"/>
              <a:t>Increase visibility of organization</a:t>
            </a:r>
          </a:p>
          <a:p>
            <a:pPr lvl="1" eaLnBrk="1" hangingPunct="1">
              <a:buSzPct val="80000"/>
              <a:buFont typeface="Wingdings" panose="05000000000000000000" pitchFamily="2" charset="2"/>
              <a:buChar char=""/>
            </a:pPr>
            <a:r>
              <a:rPr lang="en-US" altLang="en-US" sz="1500" dirty="0"/>
              <a:t>No real immediate return</a:t>
            </a:r>
          </a:p>
          <a:p>
            <a:pPr eaLnBrk="1" hangingPunct="1">
              <a:buClrTx/>
              <a:buSzPct val="80000"/>
              <a:buFontTx/>
              <a:buNone/>
            </a:pPr>
            <a:r>
              <a:rPr lang="en-US" altLang="en-US" sz="1950" dirty="0"/>
              <a:t/>
            </a:r>
            <a:br>
              <a:rPr lang="en-US" altLang="en-US" sz="1950" dirty="0"/>
            </a:br>
            <a:endParaRPr lang="en-US" altLang="en-US" sz="1950" dirty="0"/>
          </a:p>
          <a:p>
            <a:pPr eaLnBrk="1" hangingPunct="1">
              <a:buSzPct val="80000"/>
              <a:buFont typeface="Wingdings" panose="05000000000000000000" pitchFamily="2" charset="2"/>
              <a:buNone/>
            </a:pPr>
            <a:endParaRPr lang="en-US" altLang="en-US" sz="1950" dirty="0"/>
          </a:p>
        </p:txBody>
      </p:sp>
      <p:sp>
        <p:nvSpPr>
          <p:cNvPr id="5" name="Título 1"/>
          <p:cNvSpPr txBox="1">
            <a:spLocks/>
          </p:cNvSpPr>
          <p:nvPr/>
        </p:nvSpPr>
        <p:spPr>
          <a:xfrm>
            <a:off x="1547664" y="260648"/>
            <a:ext cx="5976664" cy="504056"/>
          </a:xfrm>
          <a:prstGeom prst="rect">
            <a:avLst/>
          </a:prstGeom>
        </p:spPr>
        <p:txBody>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algn="ctr"/>
            <a:r>
              <a:rPr lang="es-PE" sz="2000" dirty="0" err="1" smtClean="0">
                <a:solidFill>
                  <a:schemeClr val="bg1"/>
                </a:solidFill>
              </a:rPr>
              <a:t>Examples</a:t>
            </a:r>
            <a:r>
              <a:rPr lang="es-PE" sz="2000" dirty="0" smtClean="0">
                <a:solidFill>
                  <a:schemeClr val="bg1"/>
                </a:solidFill>
              </a:rPr>
              <a:t> of </a:t>
            </a:r>
            <a:r>
              <a:rPr lang="es-PE" sz="2000" dirty="0" err="1" smtClean="0">
                <a:solidFill>
                  <a:schemeClr val="bg1"/>
                </a:solidFill>
              </a:rPr>
              <a:t>tools</a:t>
            </a:r>
            <a:endParaRPr lang="es-PE" sz="2000" dirty="0">
              <a:solidFill>
                <a:schemeClr val="bg1"/>
              </a:solidFill>
            </a:endParaRPr>
          </a:p>
        </p:txBody>
      </p:sp>
    </p:spTree>
    <p:extLst>
      <p:ext uri="{BB962C8B-B14F-4D97-AF65-F5344CB8AC3E}">
        <p14:creationId xmlns:p14="http://schemas.microsoft.com/office/powerpoint/2010/main" val="1879958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581025" y="1701405"/>
            <a:ext cx="8181975" cy="4402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eaLnBrk="0" hangingPunct="0">
              <a:spcBef>
                <a:spcPts val="5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600">
                <a:solidFill>
                  <a:srgbClr val="000000"/>
                </a:solidFill>
                <a:latin typeface="Verdana" panose="020B0604030504040204" pitchFamily="34" charset="0"/>
                <a:ea typeface="SimSun" panose="02010600030101010101" pitchFamily="2" charset="-122"/>
              </a:defRPr>
            </a:lvl1pPr>
            <a:lvl2pPr marL="741363" indent="-284163"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400">
                <a:solidFill>
                  <a:srgbClr val="000000"/>
                </a:solidFill>
                <a:latin typeface="Verdana" panose="020B0604030504040204" pitchFamily="34" charset="0"/>
                <a:ea typeface="SimSun" panose="02010600030101010101" pitchFamily="2" charset="-122"/>
              </a:defRPr>
            </a:lvl2pPr>
            <a:lvl3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3pPr>
            <a:lvl4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4pPr>
            <a:lvl5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5pPr>
            <a:lvl6pPr marL="25146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6pPr>
            <a:lvl7pPr marL="29718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7pPr>
            <a:lvl8pPr marL="34290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8pPr>
            <a:lvl9pPr marL="38862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9pPr>
          </a:lstStyle>
          <a:p>
            <a:pPr eaLnBrk="1" hangingPunct="1">
              <a:buSzPct val="80000"/>
              <a:buFont typeface="Wingdings" panose="05000000000000000000" pitchFamily="2" charset="2"/>
              <a:buChar char=""/>
            </a:pPr>
            <a:r>
              <a:rPr lang="en-US" altLang="en-US" sz="1950" dirty="0"/>
              <a:t>Direct mailing (recruitment of new members)</a:t>
            </a:r>
          </a:p>
          <a:p>
            <a:pPr lvl="1" eaLnBrk="1" hangingPunct="1">
              <a:buSzPct val="80000"/>
              <a:buFont typeface="Wingdings" panose="05000000000000000000" pitchFamily="2" charset="2"/>
              <a:buChar char=""/>
            </a:pPr>
            <a:r>
              <a:rPr lang="en-US" altLang="en-US" sz="1500" dirty="0"/>
              <a:t>Should be in relation with a specific event or activity with a certain benefit: for ex. Invitation to an event, a road show, a training</a:t>
            </a:r>
          </a:p>
          <a:p>
            <a:pPr lvl="1" eaLnBrk="1" hangingPunct="1">
              <a:buSzPct val="80000"/>
              <a:buFont typeface="Wingdings" panose="05000000000000000000" pitchFamily="2" charset="2"/>
              <a:buChar char=""/>
            </a:pPr>
            <a:r>
              <a:rPr lang="en-US" altLang="en-US" sz="1500" dirty="0"/>
              <a:t>Return is low: 4% average</a:t>
            </a:r>
            <a:br>
              <a:rPr lang="en-US" altLang="en-US" sz="1500" dirty="0"/>
            </a:br>
            <a:endParaRPr lang="en-US" altLang="en-US" sz="1500" dirty="0"/>
          </a:p>
          <a:p>
            <a:pPr eaLnBrk="1" hangingPunct="1">
              <a:buSzPct val="80000"/>
              <a:buFont typeface="Wingdings" panose="05000000000000000000" pitchFamily="2" charset="2"/>
              <a:buChar char=""/>
            </a:pPr>
            <a:r>
              <a:rPr lang="en-GB" altLang="en-US" sz="1950" dirty="0"/>
              <a:t>General Annual Meeting and annual report</a:t>
            </a:r>
          </a:p>
          <a:p>
            <a:pPr lvl="1" eaLnBrk="1" hangingPunct="1">
              <a:buSzPct val="80000"/>
              <a:buFont typeface="Wingdings" panose="05000000000000000000" pitchFamily="2" charset="2"/>
              <a:buChar char=""/>
            </a:pPr>
            <a:r>
              <a:rPr lang="en-GB" altLang="en-US" sz="1500" dirty="0"/>
              <a:t>Opportunity to take stock of your activities</a:t>
            </a:r>
          </a:p>
          <a:p>
            <a:pPr lvl="1" eaLnBrk="1" hangingPunct="1">
              <a:buSzPct val="80000"/>
              <a:buFont typeface="Wingdings" panose="05000000000000000000" pitchFamily="2" charset="2"/>
              <a:buChar char=""/>
            </a:pPr>
            <a:r>
              <a:rPr lang="en-GB" altLang="en-US" sz="1500" dirty="0" err="1"/>
              <a:t>Explnatory</a:t>
            </a:r>
            <a:r>
              <a:rPr lang="en-GB" altLang="en-US" sz="1500" dirty="0"/>
              <a:t> summary should be made for members</a:t>
            </a:r>
          </a:p>
          <a:p>
            <a:pPr lvl="1" eaLnBrk="1" hangingPunct="1">
              <a:buSzPct val="80000"/>
              <a:buFont typeface="Wingdings" panose="05000000000000000000" pitchFamily="2" charset="2"/>
              <a:buChar char=""/>
            </a:pPr>
            <a:r>
              <a:rPr lang="en-GB" altLang="en-US" sz="1500" dirty="0"/>
              <a:t>Add a specific topic each year?</a:t>
            </a:r>
            <a:r>
              <a:rPr lang="en-GB" altLang="en-US" sz="1800" dirty="0"/>
              <a:t> </a:t>
            </a:r>
          </a:p>
          <a:p>
            <a:pPr eaLnBrk="1" hangingPunct="1">
              <a:buSzPct val="80000"/>
              <a:buFont typeface="Wingdings" panose="05000000000000000000" pitchFamily="2" charset="2"/>
              <a:buNone/>
            </a:pPr>
            <a:endParaRPr lang="en-US" altLang="en-US" sz="1950" dirty="0"/>
          </a:p>
        </p:txBody>
      </p:sp>
      <p:sp>
        <p:nvSpPr>
          <p:cNvPr id="4" name="Título 1"/>
          <p:cNvSpPr txBox="1">
            <a:spLocks/>
          </p:cNvSpPr>
          <p:nvPr/>
        </p:nvSpPr>
        <p:spPr>
          <a:xfrm>
            <a:off x="1547664" y="260648"/>
            <a:ext cx="5976664" cy="504056"/>
          </a:xfrm>
          <a:prstGeom prst="rect">
            <a:avLst/>
          </a:prstGeom>
        </p:spPr>
        <p:txBody>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algn="ctr"/>
            <a:r>
              <a:rPr lang="es-PE" sz="2000" dirty="0" err="1" smtClean="0">
                <a:solidFill>
                  <a:schemeClr val="bg1"/>
                </a:solidFill>
              </a:rPr>
              <a:t>Examples</a:t>
            </a:r>
            <a:r>
              <a:rPr lang="es-PE" sz="2000" dirty="0" smtClean="0">
                <a:solidFill>
                  <a:schemeClr val="bg1"/>
                </a:solidFill>
              </a:rPr>
              <a:t> of </a:t>
            </a:r>
            <a:r>
              <a:rPr lang="es-PE" sz="2000" dirty="0" err="1" smtClean="0">
                <a:solidFill>
                  <a:schemeClr val="bg1"/>
                </a:solidFill>
              </a:rPr>
              <a:t>tools</a:t>
            </a:r>
            <a:endParaRPr lang="es-PE" sz="2000" dirty="0">
              <a:solidFill>
                <a:schemeClr val="bg1"/>
              </a:solidFill>
            </a:endParaRPr>
          </a:p>
        </p:txBody>
      </p:sp>
    </p:spTree>
    <p:extLst>
      <p:ext uri="{BB962C8B-B14F-4D97-AF65-F5344CB8AC3E}">
        <p14:creationId xmlns:p14="http://schemas.microsoft.com/office/powerpoint/2010/main" val="2713923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8063" y="4594761"/>
            <a:ext cx="3652646" cy="553998"/>
          </a:xfrm>
          <a:prstGeom prst="rect">
            <a:avLst/>
          </a:prstGeom>
        </p:spPr>
        <p:txBody>
          <a:bodyPr wrap="square">
            <a:spAutoFit/>
          </a:bodyPr>
          <a:lstStyle/>
          <a:p>
            <a:r>
              <a:rPr lang="ca-ES" sz="1500" b="1" dirty="0">
                <a:solidFill>
                  <a:schemeClr val="accent1"/>
                </a:solidFill>
              </a:rPr>
              <a:t>A. Moore,</a:t>
            </a:r>
            <a:r>
              <a:rPr lang="ca-ES" sz="1500" i="1" dirty="0">
                <a:solidFill>
                  <a:schemeClr val="accent1"/>
                </a:solidFill>
              </a:rPr>
              <a:t> The Glittering allure of the mobile society, 2008. </a:t>
            </a:r>
            <a:endParaRPr lang="ca-ES" sz="1500" dirty="0">
              <a:solidFill>
                <a:schemeClr val="accent1"/>
              </a:solidFill>
            </a:endParaRPr>
          </a:p>
        </p:txBody>
      </p:sp>
      <p:sp>
        <p:nvSpPr>
          <p:cNvPr id="4" name="Content Placeholder 5"/>
          <p:cNvSpPr txBox="1">
            <a:spLocks/>
          </p:cNvSpPr>
          <p:nvPr/>
        </p:nvSpPr>
        <p:spPr>
          <a:xfrm>
            <a:off x="1371600" y="1521914"/>
            <a:ext cx="5430033" cy="2228849"/>
          </a:xfrm>
          <a:prstGeom prst="wedgeRoundRectCallout">
            <a:avLst>
              <a:gd name="adj1" fmla="val -7906"/>
              <a:gd name="adj2" fmla="val 72915"/>
              <a:gd name="adj3" fmla="val 16667"/>
            </a:avLst>
          </a:prstGeom>
          <a:solidFill>
            <a:schemeClr val="bg1">
              <a:alpha val="60000"/>
            </a:schemeClr>
          </a:solidFill>
          <a:ln w="57150">
            <a:solidFill>
              <a:srgbClr val="7FA6D3"/>
            </a:solidFill>
            <a:prstDash val="sysDot"/>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r>
              <a:rPr lang="ca-ES" sz="1500" i="1" dirty="0">
                <a:solidFill>
                  <a:schemeClr val="accent1"/>
                </a:solidFill>
              </a:rPr>
              <a:t>We are (...) a social networking species with an innate need to connect and communicate (...) via short messages, a behavior we learnt millenia ago. </a:t>
            </a:r>
          </a:p>
          <a:p>
            <a:pPr marL="0" indent="0" algn="just"/>
            <a:endParaRPr lang="ca-ES" sz="1500" i="1" dirty="0">
              <a:solidFill>
                <a:schemeClr val="accent1"/>
              </a:solidFill>
            </a:endParaRPr>
          </a:p>
          <a:p>
            <a:pPr marL="0" indent="0" algn="just"/>
            <a:r>
              <a:rPr lang="ca-ES" sz="1500" i="1" dirty="0">
                <a:solidFill>
                  <a:schemeClr val="accent1"/>
                </a:solidFill>
              </a:rPr>
              <a:t>That is why we are inevitably moving towards the Mobile Society... Because any technology that allows us to better connect, communicate, share knowledge and information and get stuff done will be widely adopted</a:t>
            </a:r>
          </a:p>
        </p:txBody>
      </p:sp>
      <p:sp>
        <p:nvSpPr>
          <p:cNvPr id="5"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err="1" smtClean="0"/>
              <a:t>Communication</a:t>
            </a:r>
            <a:r>
              <a:rPr lang="es-PE" sz="2000" dirty="0" smtClean="0"/>
              <a:t> … in </a:t>
            </a:r>
            <a:r>
              <a:rPr lang="es-PE" sz="2000" dirty="0" err="1" smtClean="0"/>
              <a:t>today’s</a:t>
            </a:r>
            <a:r>
              <a:rPr lang="es-PE" sz="2000" dirty="0" smtClean="0"/>
              <a:t> </a:t>
            </a:r>
            <a:r>
              <a:rPr lang="es-PE" sz="2000" dirty="0" err="1" smtClean="0"/>
              <a:t>world</a:t>
            </a:r>
            <a:endParaRPr lang="es-PE" sz="2000" dirty="0"/>
          </a:p>
        </p:txBody>
      </p:sp>
    </p:spTree>
    <p:extLst>
      <p:ext uri="{BB962C8B-B14F-4D97-AF65-F5344CB8AC3E}">
        <p14:creationId xmlns:p14="http://schemas.microsoft.com/office/powerpoint/2010/main" val="22129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988840"/>
            <a:ext cx="2763440" cy="39089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460" y="3068960"/>
            <a:ext cx="2857500" cy="2143125"/>
          </a:xfrm>
          <a:prstGeom prst="rect">
            <a:avLst/>
          </a:prstGeom>
        </p:spPr>
      </p:pic>
      <p:sp>
        <p:nvSpPr>
          <p:cNvPr id="6" name="Title 1"/>
          <p:cNvSpPr txBox="1">
            <a:spLocks/>
          </p:cNvSpPr>
          <p:nvPr/>
        </p:nvSpPr>
        <p:spPr>
          <a:xfrm>
            <a:off x="323528" y="1211237"/>
            <a:ext cx="3888432" cy="99417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solidFill>
                  <a:schemeClr val="accent1"/>
                </a:solidFill>
              </a:rPr>
              <a:t>Available resources </a:t>
            </a:r>
            <a:r>
              <a:rPr lang="en-US" sz="3300" dirty="0">
                <a:solidFill>
                  <a:schemeClr val="accent1"/>
                </a:solidFill>
              </a:rPr>
              <a:t>on</a:t>
            </a:r>
          </a:p>
          <a:p>
            <a:r>
              <a:rPr lang="en-US" sz="2325" dirty="0">
                <a:solidFill>
                  <a:schemeClr val="accent1"/>
                </a:solidFill>
              </a:rPr>
              <a:t>lempnet.itcilo.org </a:t>
            </a:r>
            <a:endParaRPr lang="en-GB" sz="2325" dirty="0">
              <a:solidFill>
                <a:schemeClr val="accent1"/>
              </a:solidFill>
            </a:endParaRPr>
          </a:p>
        </p:txBody>
      </p:sp>
      <p:sp>
        <p:nvSpPr>
          <p:cNvPr id="8" name="Título 1"/>
          <p:cNvSpPr>
            <a:spLocks noGrp="1"/>
          </p:cNvSpPr>
          <p:nvPr>
            <p:ph type="title"/>
          </p:nvPr>
        </p:nvSpPr>
        <p:spPr>
          <a:xfrm>
            <a:off x="1547664" y="260648"/>
            <a:ext cx="5976664" cy="504056"/>
          </a:xfrm>
        </p:spPr>
        <p:txBody>
          <a:bodyPr/>
          <a:lstStyle/>
          <a:p>
            <a:r>
              <a:rPr lang="es-PE" sz="2000" dirty="0" err="1" smtClean="0"/>
              <a:t>Persuasive</a:t>
            </a:r>
            <a:r>
              <a:rPr lang="es-PE" sz="2000" dirty="0" smtClean="0"/>
              <a:t> </a:t>
            </a:r>
            <a:r>
              <a:rPr lang="es-PE" sz="2000" dirty="0" err="1" smtClean="0"/>
              <a:t>Communication</a:t>
            </a:r>
            <a:endParaRPr lang="es-PE" sz="2000" dirty="0"/>
          </a:p>
        </p:txBody>
      </p:sp>
      <p:sp>
        <p:nvSpPr>
          <p:cNvPr id="9" name="object 20"/>
          <p:cNvSpPr>
            <a:spLocks noChangeArrowheads="1"/>
          </p:cNvSpPr>
          <p:nvPr/>
        </p:nvSpPr>
        <p:spPr bwMode="auto">
          <a:xfrm>
            <a:off x="8358162" y="6089104"/>
            <a:ext cx="636588" cy="762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682454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txBox="1">
            <a:spLocks/>
          </p:cNvSpPr>
          <p:nvPr/>
        </p:nvSpPr>
        <p:spPr>
          <a:xfrm>
            <a:off x="323851" y="1063229"/>
            <a:ext cx="8191499"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300" dirty="0" smtClean="0">
                <a:solidFill>
                  <a:schemeClr val="accent1"/>
                </a:solidFill>
              </a:rPr>
              <a:t>EBMOs </a:t>
            </a:r>
            <a:r>
              <a:rPr lang="it-IT" sz="3300" dirty="0">
                <a:solidFill>
                  <a:schemeClr val="accent1"/>
                </a:solidFill>
              </a:rPr>
              <a:t>taking advantage of the mobile society</a:t>
            </a:r>
          </a:p>
        </p:txBody>
      </p:sp>
      <p:sp>
        <p:nvSpPr>
          <p:cNvPr id="4" name="TextBox 3"/>
          <p:cNvSpPr txBox="1"/>
          <p:nvPr/>
        </p:nvSpPr>
        <p:spPr>
          <a:xfrm>
            <a:off x="644379" y="2105776"/>
            <a:ext cx="8020050" cy="2585323"/>
          </a:xfrm>
          <a:prstGeom prst="rect">
            <a:avLst/>
          </a:prstGeom>
          <a:noFill/>
        </p:spPr>
        <p:txBody>
          <a:bodyPr wrap="square" rtlCol="0">
            <a:spAutoFit/>
          </a:bodyPr>
          <a:lstStyle/>
          <a:p>
            <a:pPr algn="just"/>
            <a:r>
              <a:rPr lang="en-US" sz="2100" dirty="0">
                <a:solidFill>
                  <a:schemeClr val="accent1"/>
                </a:solidFill>
              </a:rPr>
              <a:t>Mobile technology makes it possible to:</a:t>
            </a:r>
          </a:p>
          <a:p>
            <a:pPr marL="214313" indent="-214313" algn="just">
              <a:buFont typeface="Arial" panose="020B0604020202020204" pitchFamily="34" charset="0"/>
              <a:buChar char="•"/>
            </a:pPr>
            <a:r>
              <a:rPr lang="en-GB" sz="2100" dirty="0">
                <a:solidFill>
                  <a:schemeClr val="accent1"/>
                </a:solidFill>
              </a:rPr>
              <a:t>Access &amp; receive information anytime/anywhere</a:t>
            </a:r>
          </a:p>
          <a:p>
            <a:pPr marL="214313" indent="-214313" algn="just">
              <a:buFont typeface="Arial" panose="020B0604020202020204" pitchFamily="34" charset="0"/>
              <a:buChar char="•"/>
            </a:pPr>
            <a:r>
              <a:rPr lang="en-GB" sz="2100" dirty="0">
                <a:solidFill>
                  <a:schemeClr val="accent1"/>
                </a:solidFill>
              </a:rPr>
              <a:t>Give feedback &amp; increase interactions</a:t>
            </a:r>
          </a:p>
          <a:p>
            <a:pPr marL="214313" indent="-214313" algn="just">
              <a:buFont typeface="Arial" panose="020B0604020202020204" pitchFamily="34" charset="0"/>
              <a:buChar char="•"/>
            </a:pPr>
            <a:r>
              <a:rPr lang="en-GB" sz="2100" dirty="0">
                <a:solidFill>
                  <a:schemeClr val="accent1"/>
                </a:solidFill>
              </a:rPr>
              <a:t>Communicate and engage in discussions with a low barrier to entry</a:t>
            </a:r>
          </a:p>
          <a:p>
            <a:pPr marL="214313" indent="-214313" algn="just">
              <a:buFont typeface="Arial" panose="020B0604020202020204" pitchFamily="34" charset="0"/>
              <a:buChar char="•"/>
            </a:pPr>
            <a:r>
              <a:rPr lang="en-GB" sz="2100" dirty="0">
                <a:solidFill>
                  <a:schemeClr val="accent1"/>
                </a:solidFill>
              </a:rPr>
              <a:t>Enlarge one </a:t>
            </a:r>
            <a:r>
              <a:rPr lang="en-GB" sz="2100" dirty="0" err="1">
                <a:solidFill>
                  <a:schemeClr val="accent1"/>
                </a:solidFill>
              </a:rPr>
              <a:t>own’s</a:t>
            </a:r>
            <a:r>
              <a:rPr lang="en-GB" sz="2100" dirty="0">
                <a:solidFill>
                  <a:schemeClr val="accent1"/>
                </a:solidFill>
              </a:rPr>
              <a:t> network beyond geographical boundaries</a:t>
            </a:r>
          </a:p>
          <a:p>
            <a:pPr marL="214313" indent="-214313" algn="just">
              <a:buFont typeface="Arial" panose="020B0604020202020204" pitchFamily="34" charset="0"/>
              <a:buChar char="•"/>
            </a:pPr>
            <a:r>
              <a:rPr lang="en-GB" sz="2100" dirty="0">
                <a:solidFill>
                  <a:schemeClr val="accent1"/>
                </a:solidFill>
              </a:rPr>
              <a:t>Benefit from tailored and attractive services</a:t>
            </a:r>
          </a:p>
          <a:p>
            <a:pPr algn="just"/>
            <a:endParaRPr lang="en-GB" sz="1200" dirty="0">
              <a:solidFill>
                <a:schemeClr val="accent1"/>
              </a:solidFill>
            </a:endParaRPr>
          </a:p>
          <a:p>
            <a:pPr marL="214313" indent="-214313" algn="just">
              <a:buFont typeface="Arial" panose="020B0604020202020204" pitchFamily="34" charset="0"/>
              <a:buChar char="•"/>
            </a:pPr>
            <a:endParaRPr lang="en-GB" sz="1200" dirty="0">
              <a:solidFill>
                <a:schemeClr val="accent1"/>
              </a:solidFill>
            </a:endParaRPr>
          </a:p>
          <a:p>
            <a:pPr algn="just"/>
            <a:endParaRPr lang="en-US" sz="1200" dirty="0">
              <a:solidFill>
                <a:schemeClr val="accent1"/>
              </a:solidFill>
              <a:latin typeface="Articulate Light" pitchFamily="2" charset="0"/>
            </a:endParaRPr>
          </a:p>
        </p:txBody>
      </p:sp>
      <p:pic>
        <p:nvPicPr>
          <p:cNvPr id="5" name="Picture 2" descr="C:\Users\messuti\AppData\Local\Temp\Rar$DIa0.712\icon_61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0364" y="5175194"/>
            <a:ext cx="6286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essuti\AppData\Local\Temp\Rar$DIa0.548\icon_1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1448" y="5306786"/>
            <a:ext cx="486054" cy="48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essuti\AppData\Local\Temp\Rar$DIa0.016\icon_49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5725" y="5317055"/>
            <a:ext cx="434333" cy="43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messuti\AppData\Local\Temp\Rar$DIa0.703\icon_11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1568" y="5175194"/>
            <a:ext cx="702078" cy="702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24210">
            <a:off x="2789720" y="5245784"/>
            <a:ext cx="230805" cy="48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messuti\AppData\Local\Temp\Rar$DIa0.513\icon_141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2316" y="5327324"/>
            <a:ext cx="465516" cy="4655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essuti\AppData\Local\Temp\Rar$DIa0.873\icon_306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2196" y="5317055"/>
            <a:ext cx="465516" cy="465516"/>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err="1" smtClean="0"/>
              <a:t>Communication</a:t>
            </a:r>
            <a:r>
              <a:rPr lang="es-PE" sz="2000" dirty="0" smtClean="0"/>
              <a:t> … in </a:t>
            </a:r>
            <a:r>
              <a:rPr lang="es-PE" sz="2000" dirty="0" err="1" smtClean="0"/>
              <a:t>today’s</a:t>
            </a:r>
            <a:r>
              <a:rPr lang="es-PE" sz="2000" dirty="0" smtClean="0"/>
              <a:t> </a:t>
            </a:r>
            <a:r>
              <a:rPr lang="es-PE" sz="2000" dirty="0" err="1" smtClean="0"/>
              <a:t>world</a:t>
            </a:r>
            <a:endParaRPr lang="es-PE" sz="2000" dirty="0"/>
          </a:p>
        </p:txBody>
      </p:sp>
    </p:spTree>
    <p:extLst>
      <p:ext uri="{BB962C8B-B14F-4D97-AF65-F5344CB8AC3E}">
        <p14:creationId xmlns:p14="http://schemas.microsoft.com/office/powerpoint/2010/main" val="63744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92646" y="1350717"/>
            <a:ext cx="7886700" cy="2366315"/>
          </a:xfrm>
        </p:spPr>
        <p:txBody>
          <a:bodyPr>
            <a:normAutofit/>
          </a:bodyPr>
          <a:lstStyle/>
          <a:p>
            <a:pPr marL="0" indent="0">
              <a:buNone/>
            </a:pPr>
            <a:r>
              <a:rPr lang="en-GB" sz="2100" dirty="0">
                <a:solidFill>
                  <a:schemeClr val="accent1"/>
                </a:solidFill>
                <a:latin typeface="+mn-lt"/>
                <a:cs typeface="+mn-cs"/>
              </a:rPr>
              <a:t>Mobile technology makes it easier for EBMOs to:</a:t>
            </a:r>
          </a:p>
          <a:p>
            <a:r>
              <a:rPr lang="en-GB" sz="2100" dirty="0">
                <a:solidFill>
                  <a:schemeClr val="accent1"/>
                </a:solidFill>
                <a:latin typeface="+mn-lt"/>
                <a:cs typeface="+mn-cs"/>
              </a:rPr>
              <a:t>Deliver content</a:t>
            </a:r>
          </a:p>
          <a:p>
            <a:r>
              <a:rPr lang="en-GB" sz="2100" dirty="0">
                <a:solidFill>
                  <a:schemeClr val="accent1"/>
                </a:solidFill>
                <a:latin typeface="+mn-lt"/>
                <a:cs typeface="+mn-cs"/>
              </a:rPr>
              <a:t>Gather feedback</a:t>
            </a:r>
          </a:p>
          <a:p>
            <a:r>
              <a:rPr lang="en-GB" sz="2100" dirty="0">
                <a:solidFill>
                  <a:schemeClr val="accent1"/>
                </a:solidFill>
                <a:latin typeface="+mn-lt"/>
                <a:cs typeface="+mn-cs"/>
              </a:rPr>
              <a:t>Provide support</a:t>
            </a:r>
          </a:p>
          <a:p>
            <a:r>
              <a:rPr lang="en-GB" sz="2100" dirty="0">
                <a:solidFill>
                  <a:schemeClr val="accent1"/>
                </a:solidFill>
                <a:latin typeface="+mn-lt"/>
                <a:cs typeface="+mn-cs"/>
              </a:rPr>
              <a:t>Ensure continuous engagement with members</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594" y="4721772"/>
            <a:ext cx="2857500" cy="2143125"/>
          </a:xfrm>
          <a:prstGeom prst="rect">
            <a:avLst/>
          </a:prstGeom>
        </p:spPr>
      </p:pic>
      <p:sp>
        <p:nvSpPr>
          <p:cNvPr id="2" name="TextBox 1"/>
          <p:cNvSpPr txBox="1"/>
          <p:nvPr/>
        </p:nvSpPr>
        <p:spPr>
          <a:xfrm>
            <a:off x="4211960" y="4951199"/>
            <a:ext cx="1944216" cy="1200329"/>
          </a:xfrm>
          <a:prstGeom prst="rect">
            <a:avLst/>
          </a:prstGeom>
          <a:noFill/>
        </p:spPr>
        <p:txBody>
          <a:bodyPr wrap="square" rtlCol="0">
            <a:spAutoFit/>
          </a:bodyPr>
          <a:lstStyle/>
          <a:p>
            <a:r>
              <a:rPr lang="en-GB" i="1" dirty="0" smtClean="0">
                <a:solidFill>
                  <a:schemeClr val="accent1"/>
                </a:solidFill>
              </a:rPr>
              <a:t>Find out more on tools available for FREE and how to use them here  </a:t>
            </a:r>
            <a:endParaRPr lang="en-GB" i="1" dirty="0">
              <a:solidFill>
                <a:schemeClr val="accent1"/>
              </a:solidFill>
            </a:endParaRPr>
          </a:p>
        </p:txBody>
      </p:sp>
      <p:cxnSp>
        <p:nvCxnSpPr>
          <p:cNvPr id="13" name="Straight Arrow Connector 12"/>
          <p:cNvCxnSpPr/>
          <p:nvPr/>
        </p:nvCxnSpPr>
        <p:spPr>
          <a:xfrm>
            <a:off x="5724128" y="5949280"/>
            <a:ext cx="43204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err="1" smtClean="0"/>
              <a:t>Communication</a:t>
            </a:r>
            <a:r>
              <a:rPr lang="es-PE" sz="2000" dirty="0" smtClean="0"/>
              <a:t> … in </a:t>
            </a:r>
            <a:r>
              <a:rPr lang="es-PE" sz="2000" dirty="0" err="1" smtClean="0"/>
              <a:t>today’s</a:t>
            </a:r>
            <a:r>
              <a:rPr lang="es-PE" sz="2000" dirty="0" smtClean="0"/>
              <a:t> </a:t>
            </a:r>
            <a:r>
              <a:rPr lang="es-PE" sz="2000" dirty="0" err="1" smtClean="0"/>
              <a:t>world</a:t>
            </a:r>
            <a:endParaRPr lang="es-PE" sz="2000" dirty="0"/>
          </a:p>
        </p:txBody>
      </p:sp>
    </p:spTree>
    <p:extLst>
      <p:ext uri="{BB962C8B-B14F-4D97-AF65-F5344CB8AC3E}">
        <p14:creationId xmlns:p14="http://schemas.microsoft.com/office/powerpoint/2010/main" val="292909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2877">
            <a:off x="3070515" y="4930689"/>
            <a:ext cx="1440296" cy="13162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47123" flipH="1">
            <a:off x="4471903" y="3636997"/>
            <a:ext cx="1567646" cy="143268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74705" y="5053876"/>
            <a:ext cx="1206842" cy="11029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80170">
            <a:off x="6708882" y="4468142"/>
            <a:ext cx="1881421" cy="1719443"/>
          </a:xfrm>
          <a:prstGeom prst="rect">
            <a:avLst/>
          </a:prstGeom>
        </p:spPr>
      </p:pic>
      <p:sp>
        <p:nvSpPr>
          <p:cNvPr id="7" name="Content Placeholder 2"/>
          <p:cNvSpPr txBox="1">
            <a:spLocks/>
          </p:cNvSpPr>
          <p:nvPr/>
        </p:nvSpPr>
        <p:spPr>
          <a:xfrm>
            <a:off x="180975" y="1006256"/>
            <a:ext cx="8734425" cy="6155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100" dirty="0">
                <a:solidFill>
                  <a:schemeClr val="accent1"/>
                </a:solidFill>
              </a:rPr>
              <a:t>In addition to the Communication strategy and tools of the </a:t>
            </a:r>
            <a:r>
              <a:rPr lang="en-GB" sz="2100" dirty="0" smtClean="0">
                <a:solidFill>
                  <a:schemeClr val="accent1"/>
                </a:solidFill>
              </a:rPr>
              <a:t>EBMO </a:t>
            </a:r>
            <a:r>
              <a:rPr lang="en-GB" sz="1800" dirty="0">
                <a:solidFill>
                  <a:schemeClr val="accent1"/>
                </a:solidFill>
              </a:rPr>
              <a:t>(web presence through website, dedicated applications (Apps) etc.), </a:t>
            </a:r>
            <a:r>
              <a:rPr lang="en-GB" sz="2100" dirty="0">
                <a:solidFill>
                  <a:schemeClr val="accent1"/>
                </a:solidFill>
              </a:rPr>
              <a:t>the </a:t>
            </a:r>
            <a:r>
              <a:rPr lang="en-GB" sz="2100" dirty="0" smtClean="0">
                <a:solidFill>
                  <a:schemeClr val="accent1"/>
                </a:solidFill>
              </a:rPr>
              <a:t>EBMO </a:t>
            </a:r>
            <a:r>
              <a:rPr lang="en-GB" sz="2100" dirty="0">
                <a:solidFill>
                  <a:schemeClr val="accent1"/>
                </a:solidFill>
              </a:rPr>
              <a:t>staff can engage with members using mobile technologies </a:t>
            </a:r>
            <a:r>
              <a:rPr lang="en-GB" sz="2100" dirty="0" err="1">
                <a:solidFill>
                  <a:schemeClr val="accent1"/>
                </a:solidFill>
              </a:rPr>
              <a:t>eg</a:t>
            </a:r>
            <a:r>
              <a:rPr lang="en-GB" sz="2100" dirty="0">
                <a:solidFill>
                  <a:schemeClr val="accent1"/>
                </a:solidFill>
              </a:rPr>
              <a:t>. to:</a:t>
            </a:r>
          </a:p>
          <a:p>
            <a:pPr algn="just"/>
            <a:endParaRPr lang="en-GB" sz="1200" dirty="0">
              <a:solidFill>
                <a:schemeClr val="accent1"/>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0689" t="8621" r="10345" b="8621"/>
          <a:stretch/>
        </p:blipFill>
        <p:spPr>
          <a:xfrm>
            <a:off x="1244536" y="2326375"/>
            <a:ext cx="1590398" cy="1431357"/>
          </a:xfrm>
          <a:prstGeom prst="rect">
            <a:avLst/>
          </a:prstGeom>
        </p:spPr>
      </p:pic>
      <p:sp>
        <p:nvSpPr>
          <p:cNvPr id="9" name="Rectangle 8"/>
          <p:cNvSpPr/>
          <p:nvPr/>
        </p:nvSpPr>
        <p:spPr>
          <a:xfrm rot="20928044">
            <a:off x="1509981" y="2640802"/>
            <a:ext cx="1059511" cy="646331"/>
          </a:xfrm>
          <a:prstGeom prst="rect">
            <a:avLst/>
          </a:prstGeom>
        </p:spPr>
        <p:txBody>
          <a:bodyPr wrap="square">
            <a:spAutoFit/>
          </a:bodyPr>
          <a:lstStyle/>
          <a:p>
            <a:r>
              <a:rPr lang="en-US" sz="900" b="1" dirty="0">
                <a:solidFill>
                  <a:schemeClr val="accent2"/>
                </a:solidFill>
              </a:rPr>
              <a:t>Open and manage discussion forum with members on priority issues</a:t>
            </a:r>
            <a:endParaRPr lang="en-GB" sz="900" b="1" dirty="0">
              <a:solidFill>
                <a:schemeClr val="accent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397" y="2346030"/>
            <a:ext cx="1713712" cy="1566174"/>
          </a:xfrm>
          <a:prstGeom prst="rect">
            <a:avLst/>
          </a:prstGeom>
        </p:spPr>
      </p:pic>
      <p:sp>
        <p:nvSpPr>
          <p:cNvPr id="11" name="Rectangle 10"/>
          <p:cNvSpPr/>
          <p:nvPr/>
        </p:nvSpPr>
        <p:spPr>
          <a:xfrm rot="21092881">
            <a:off x="3632473" y="2643387"/>
            <a:ext cx="1290124" cy="992579"/>
          </a:xfrm>
          <a:prstGeom prst="rect">
            <a:avLst/>
          </a:prstGeom>
        </p:spPr>
        <p:txBody>
          <a:bodyPr wrap="square">
            <a:spAutoFit/>
          </a:bodyPr>
          <a:lstStyle/>
          <a:p>
            <a:r>
              <a:rPr lang="en-US" sz="975" b="1" dirty="0">
                <a:solidFill>
                  <a:schemeClr val="accent2"/>
                </a:solidFill>
              </a:rPr>
              <a:t>Send SMS reminding members of the future General Assembly /Board /Working group meetings</a:t>
            </a:r>
            <a:endParaRPr lang="en-GB" sz="975" b="1" dirty="0">
              <a:solidFill>
                <a:schemeClr val="accent2"/>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86587" y="2560677"/>
            <a:ext cx="2024845" cy="1850520"/>
          </a:xfrm>
          <a:prstGeom prst="rect">
            <a:avLst/>
          </a:prstGeom>
        </p:spPr>
      </p:pic>
      <p:sp>
        <p:nvSpPr>
          <p:cNvPr id="13" name="Rectangle 12"/>
          <p:cNvSpPr/>
          <p:nvPr/>
        </p:nvSpPr>
        <p:spPr>
          <a:xfrm rot="646185">
            <a:off x="6905353" y="2899880"/>
            <a:ext cx="1378990" cy="1142620"/>
          </a:xfrm>
          <a:prstGeom prst="rect">
            <a:avLst/>
          </a:prstGeom>
        </p:spPr>
        <p:txBody>
          <a:bodyPr wrap="square">
            <a:spAutoFit/>
          </a:bodyPr>
          <a:lstStyle/>
          <a:p>
            <a:r>
              <a:rPr lang="en-US" sz="975" b="1" dirty="0">
                <a:solidFill>
                  <a:schemeClr val="accent2"/>
                </a:solidFill>
              </a:rPr>
              <a:t>Disseminate complementary information on policy papers adopted by the organization (</a:t>
            </a:r>
            <a:r>
              <a:rPr lang="en-US" sz="975" b="1" dirty="0" err="1">
                <a:solidFill>
                  <a:schemeClr val="accent2"/>
                </a:solidFill>
              </a:rPr>
              <a:t>sms</a:t>
            </a:r>
            <a:r>
              <a:rPr lang="en-US" sz="975" b="1" dirty="0">
                <a:solidFill>
                  <a:schemeClr val="accent2"/>
                </a:solidFill>
              </a:rPr>
              <a:t> summary; infographic; etc.)</a:t>
            </a:r>
            <a:endParaRPr lang="en-GB" sz="975" b="1" dirty="0">
              <a:solidFill>
                <a:schemeClr val="accent2"/>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1192" y="3691364"/>
            <a:ext cx="1329364" cy="1214915"/>
          </a:xfrm>
          <a:prstGeom prst="rect">
            <a:avLst/>
          </a:prstGeom>
        </p:spPr>
      </p:pic>
      <p:sp>
        <p:nvSpPr>
          <p:cNvPr id="15" name="Rectangle 14"/>
          <p:cNvSpPr/>
          <p:nvPr/>
        </p:nvSpPr>
        <p:spPr>
          <a:xfrm rot="21089294">
            <a:off x="2213907" y="4118895"/>
            <a:ext cx="937846" cy="528953"/>
          </a:xfrm>
          <a:prstGeom prst="rect">
            <a:avLst/>
          </a:prstGeom>
        </p:spPr>
        <p:txBody>
          <a:bodyPr wrap="square">
            <a:noAutofit/>
          </a:bodyPr>
          <a:lstStyle/>
          <a:p>
            <a:r>
              <a:rPr lang="en-GB" sz="975" b="1" dirty="0">
                <a:solidFill>
                  <a:schemeClr val="accent2"/>
                </a:solidFill>
              </a:rPr>
              <a:t>Perform needs surveys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881" y="5306167"/>
            <a:ext cx="1255235" cy="1147169"/>
          </a:xfrm>
          <a:prstGeom prst="rect">
            <a:avLst/>
          </a:prstGeom>
        </p:spPr>
      </p:pic>
      <p:sp>
        <p:nvSpPr>
          <p:cNvPr id="17" name="Rectangle 16"/>
          <p:cNvSpPr/>
          <p:nvPr/>
        </p:nvSpPr>
        <p:spPr>
          <a:xfrm rot="21050748">
            <a:off x="1328144" y="5637368"/>
            <a:ext cx="975747" cy="643684"/>
          </a:xfrm>
          <a:prstGeom prst="rect">
            <a:avLst/>
          </a:prstGeom>
        </p:spPr>
        <p:txBody>
          <a:bodyPr wrap="square">
            <a:noAutofit/>
          </a:bodyPr>
          <a:lstStyle/>
          <a:p>
            <a:r>
              <a:rPr lang="en-US" sz="975" dirty="0">
                <a:solidFill>
                  <a:schemeClr val="accent2"/>
                </a:solidFill>
              </a:rPr>
              <a:t>Market services offered by the BMO</a:t>
            </a:r>
            <a:endParaRPr lang="en-GB" sz="975" dirty="0">
              <a:solidFill>
                <a:schemeClr val="accent2"/>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6861">
            <a:off x="646779" y="3814742"/>
            <a:ext cx="1588952" cy="1452154"/>
          </a:xfrm>
          <a:prstGeom prst="rect">
            <a:avLst/>
          </a:prstGeom>
        </p:spPr>
      </p:pic>
      <p:sp>
        <p:nvSpPr>
          <p:cNvPr id="19" name="Rectangle 18"/>
          <p:cNvSpPr/>
          <p:nvPr/>
        </p:nvSpPr>
        <p:spPr>
          <a:xfrm>
            <a:off x="886316" y="4128000"/>
            <a:ext cx="1063348" cy="794535"/>
          </a:xfrm>
          <a:prstGeom prst="rect">
            <a:avLst/>
          </a:prstGeom>
        </p:spPr>
        <p:txBody>
          <a:bodyPr wrap="square">
            <a:noAutofit/>
          </a:bodyPr>
          <a:lstStyle/>
          <a:p>
            <a:r>
              <a:rPr lang="en-GB" sz="975" dirty="0">
                <a:solidFill>
                  <a:schemeClr val="accent2"/>
                </a:solidFill>
              </a:rPr>
              <a:t>Send short information on BMO’s activities, priorities, main future events</a:t>
            </a:r>
          </a:p>
        </p:txBody>
      </p:sp>
      <p:sp>
        <p:nvSpPr>
          <p:cNvPr id="20" name="Rectangle 19"/>
          <p:cNvSpPr/>
          <p:nvPr/>
        </p:nvSpPr>
        <p:spPr>
          <a:xfrm>
            <a:off x="6925413" y="4826973"/>
            <a:ext cx="1488784" cy="1085783"/>
          </a:xfrm>
          <a:prstGeom prst="rect">
            <a:avLst/>
          </a:prstGeom>
        </p:spPr>
        <p:txBody>
          <a:bodyPr wrap="square">
            <a:noAutofit/>
          </a:bodyPr>
          <a:lstStyle/>
          <a:p>
            <a:r>
              <a:rPr lang="en-GB" sz="975" dirty="0">
                <a:solidFill>
                  <a:schemeClr val="accent2"/>
                </a:solidFill>
              </a:rPr>
              <a:t>Send targeted information to potential members in the framework of a membership recruitment campaign</a:t>
            </a:r>
          </a:p>
        </p:txBody>
      </p:sp>
      <p:sp>
        <p:nvSpPr>
          <p:cNvPr id="21" name="Rectangle 20"/>
          <p:cNvSpPr/>
          <p:nvPr/>
        </p:nvSpPr>
        <p:spPr>
          <a:xfrm>
            <a:off x="4722756" y="3952414"/>
            <a:ext cx="1204785" cy="692497"/>
          </a:xfrm>
          <a:prstGeom prst="rect">
            <a:avLst/>
          </a:prstGeom>
        </p:spPr>
        <p:txBody>
          <a:bodyPr wrap="square">
            <a:spAutoFit/>
          </a:bodyPr>
          <a:lstStyle/>
          <a:p>
            <a:r>
              <a:rPr lang="en-US" sz="975" dirty="0">
                <a:solidFill>
                  <a:schemeClr val="accent2"/>
                </a:solidFill>
              </a:rPr>
              <a:t>Mobile learning service to complement existing workshops</a:t>
            </a:r>
            <a:endParaRPr lang="en-GB" sz="975" dirty="0">
              <a:solidFill>
                <a:schemeClr val="accent2"/>
              </a:solidFill>
            </a:endParaRPr>
          </a:p>
        </p:txBody>
      </p:sp>
      <p:sp>
        <p:nvSpPr>
          <p:cNvPr id="22" name="Rectangle 21"/>
          <p:cNvSpPr/>
          <p:nvPr/>
        </p:nvSpPr>
        <p:spPr>
          <a:xfrm rot="641876">
            <a:off x="5021450" y="5275235"/>
            <a:ext cx="902033" cy="692497"/>
          </a:xfrm>
          <a:prstGeom prst="rect">
            <a:avLst/>
          </a:prstGeom>
        </p:spPr>
        <p:txBody>
          <a:bodyPr wrap="square">
            <a:spAutoFit/>
          </a:bodyPr>
          <a:lstStyle/>
          <a:p>
            <a:r>
              <a:rPr lang="en-US" sz="975" b="1" dirty="0">
                <a:solidFill>
                  <a:schemeClr val="accent2"/>
                </a:solidFill>
              </a:rPr>
              <a:t>Deliver advisory services  on demand</a:t>
            </a:r>
            <a:endParaRPr lang="en-GB" sz="975" b="1" dirty="0">
              <a:solidFill>
                <a:schemeClr val="accent2"/>
              </a:solidFill>
            </a:endParaRPr>
          </a:p>
        </p:txBody>
      </p:sp>
      <p:sp>
        <p:nvSpPr>
          <p:cNvPr id="23" name="Rectangle 22"/>
          <p:cNvSpPr/>
          <p:nvPr/>
        </p:nvSpPr>
        <p:spPr>
          <a:xfrm>
            <a:off x="3289555" y="5220413"/>
            <a:ext cx="939623" cy="715580"/>
          </a:xfrm>
          <a:prstGeom prst="rect">
            <a:avLst/>
          </a:prstGeom>
        </p:spPr>
        <p:txBody>
          <a:bodyPr wrap="square">
            <a:noAutofit/>
          </a:bodyPr>
          <a:lstStyle/>
          <a:p>
            <a:r>
              <a:rPr lang="en-GB" sz="975" dirty="0">
                <a:solidFill>
                  <a:schemeClr val="accent2"/>
                </a:solidFill>
              </a:rPr>
              <a:t>Perform evaluation and assessments of the BMOs activities</a:t>
            </a:r>
          </a:p>
        </p:txBody>
      </p:sp>
      <p:sp>
        <p:nvSpPr>
          <p:cNvPr id="24"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err="1" smtClean="0"/>
              <a:t>Communication</a:t>
            </a:r>
            <a:r>
              <a:rPr lang="es-PE" sz="2000" dirty="0" smtClean="0"/>
              <a:t> … in </a:t>
            </a:r>
            <a:r>
              <a:rPr lang="es-PE" sz="2000" dirty="0" err="1" smtClean="0"/>
              <a:t>today’s</a:t>
            </a:r>
            <a:r>
              <a:rPr lang="es-PE" sz="2000" dirty="0" smtClean="0"/>
              <a:t> </a:t>
            </a:r>
            <a:r>
              <a:rPr lang="es-PE" sz="2000" dirty="0" err="1" smtClean="0"/>
              <a:t>world</a:t>
            </a:r>
            <a:endParaRPr lang="es-PE" sz="2000" dirty="0"/>
          </a:p>
        </p:txBody>
      </p:sp>
    </p:spTree>
    <p:extLst>
      <p:ext uri="{BB962C8B-B14F-4D97-AF65-F5344CB8AC3E}">
        <p14:creationId xmlns:p14="http://schemas.microsoft.com/office/powerpoint/2010/main" val="36858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412776"/>
            <a:ext cx="5112568" cy="504056"/>
          </a:xfrm>
        </p:spPr>
        <p:txBody>
          <a:bodyPr/>
          <a:lstStyle/>
          <a:p>
            <a:r>
              <a:rPr lang="es-PE" sz="2600" dirty="0" smtClean="0">
                <a:solidFill>
                  <a:schemeClr val="accent1"/>
                </a:solidFill>
              </a:rPr>
              <a:t>What will success look like?</a:t>
            </a:r>
            <a:endParaRPr lang="es-PE" sz="2600" dirty="0">
              <a:solidFill>
                <a:schemeClr val="accent1"/>
              </a:solidFill>
            </a:endParaRPr>
          </a:p>
        </p:txBody>
      </p:sp>
      <p:sp>
        <p:nvSpPr>
          <p:cNvPr id="3" name="Marcador de contenido 2"/>
          <p:cNvSpPr>
            <a:spLocks noGrp="1"/>
          </p:cNvSpPr>
          <p:nvPr>
            <p:ph idx="1"/>
          </p:nvPr>
        </p:nvSpPr>
        <p:spPr>
          <a:xfrm>
            <a:off x="539552" y="2348880"/>
            <a:ext cx="8229600" cy="4857403"/>
          </a:xfrm>
        </p:spPr>
        <p:txBody>
          <a:bodyPr>
            <a:normAutofit/>
          </a:bodyPr>
          <a:lstStyle/>
          <a:p>
            <a:pPr>
              <a:spcBef>
                <a:spcPts val="575"/>
              </a:spcBef>
              <a:buClr>
                <a:srgbClr val="000000"/>
              </a:buClr>
              <a:buSzPct val="80000"/>
              <a:buFont typeface="Wingdings" panose="05000000000000000000" pitchFamily="2" charset="2"/>
              <a:buChar char=""/>
            </a:pPr>
            <a:r>
              <a:rPr lang="en-GB" altLang="en-US" sz="2400" dirty="0">
                <a:solidFill>
                  <a:schemeClr val="accent4">
                    <a:lumMod val="25000"/>
                  </a:schemeClr>
                </a:solidFill>
              </a:rPr>
              <a:t>Set tangible targets</a:t>
            </a:r>
          </a:p>
          <a:p>
            <a:pPr>
              <a:spcBef>
                <a:spcPts val="575"/>
              </a:spcBef>
              <a:buClr>
                <a:srgbClr val="000000"/>
              </a:buClr>
              <a:buSzPct val="80000"/>
              <a:buFont typeface="Wingdings" panose="05000000000000000000" pitchFamily="2" charset="2"/>
              <a:buChar char=""/>
            </a:pPr>
            <a:r>
              <a:rPr lang="en-GB" altLang="en-US" sz="2400" dirty="0">
                <a:solidFill>
                  <a:schemeClr val="accent4">
                    <a:lumMod val="25000"/>
                  </a:schemeClr>
                </a:solidFill>
              </a:rPr>
              <a:t>Don’t be too ambitious – build relationships</a:t>
            </a:r>
          </a:p>
          <a:p>
            <a:pPr>
              <a:spcBef>
                <a:spcPts val="575"/>
              </a:spcBef>
              <a:buClr>
                <a:srgbClr val="000000"/>
              </a:buClr>
              <a:buSzPct val="80000"/>
              <a:buFont typeface="Wingdings" panose="05000000000000000000" pitchFamily="2" charset="2"/>
              <a:buChar char=""/>
            </a:pPr>
            <a:r>
              <a:rPr lang="en-GB" altLang="en-US" sz="2400" dirty="0">
                <a:solidFill>
                  <a:schemeClr val="accent4">
                    <a:lumMod val="25000"/>
                  </a:schemeClr>
                </a:solidFill>
              </a:rPr>
              <a:t>Get involved</a:t>
            </a:r>
          </a:p>
          <a:p>
            <a:pPr>
              <a:spcBef>
                <a:spcPts val="575"/>
              </a:spcBef>
              <a:buClr>
                <a:srgbClr val="000000"/>
              </a:buClr>
              <a:buSzPct val="80000"/>
              <a:buFont typeface="Wingdings" panose="05000000000000000000" pitchFamily="2" charset="2"/>
              <a:buChar char=""/>
            </a:pPr>
            <a:r>
              <a:rPr lang="en-GB" altLang="en-US" sz="2400" dirty="0">
                <a:solidFill>
                  <a:schemeClr val="accent4">
                    <a:lumMod val="25000"/>
                  </a:schemeClr>
                </a:solidFill>
              </a:rPr>
              <a:t>Be prepared to listen</a:t>
            </a:r>
          </a:p>
          <a:p>
            <a:pPr>
              <a:spcBef>
                <a:spcPts val="575"/>
              </a:spcBef>
              <a:buClr>
                <a:srgbClr val="000000"/>
              </a:buClr>
              <a:buSzPct val="80000"/>
              <a:buFont typeface="Wingdings" panose="05000000000000000000" pitchFamily="2" charset="2"/>
              <a:buChar char=""/>
            </a:pPr>
            <a:r>
              <a:rPr lang="en-GB" altLang="en-US" sz="2400" dirty="0">
                <a:solidFill>
                  <a:schemeClr val="accent4">
                    <a:lumMod val="25000"/>
                  </a:schemeClr>
                </a:solidFill>
              </a:rPr>
              <a:t>Engage and your communications will evolve</a:t>
            </a:r>
          </a:p>
        </p:txBody>
      </p:sp>
      <p:sp>
        <p:nvSpPr>
          <p:cNvPr id="6"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5"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smtClean="0"/>
              <a:t>3. </a:t>
            </a:r>
            <a:r>
              <a:rPr lang="es-PE" sz="2000" dirty="0" err="1" smtClean="0"/>
              <a:t>Collect</a:t>
            </a:r>
            <a:r>
              <a:rPr lang="es-PE" sz="2000" dirty="0" smtClean="0"/>
              <a:t>, </a:t>
            </a:r>
            <a:r>
              <a:rPr lang="es-PE" sz="2000" dirty="0" err="1" smtClean="0"/>
              <a:t>Assess</a:t>
            </a:r>
            <a:r>
              <a:rPr lang="es-PE" sz="2000" dirty="0" smtClean="0"/>
              <a:t>, </a:t>
            </a:r>
            <a:r>
              <a:rPr lang="es-PE" sz="2000" dirty="0" err="1" smtClean="0"/>
              <a:t>Improve</a:t>
            </a:r>
            <a:endParaRPr lang="es-PE" sz="2000" dirty="0"/>
          </a:p>
        </p:txBody>
      </p:sp>
    </p:spTree>
    <p:extLst>
      <p:ext uri="{BB962C8B-B14F-4D97-AF65-F5344CB8AC3E}">
        <p14:creationId xmlns:p14="http://schemas.microsoft.com/office/powerpoint/2010/main" val="7951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a:r>
              <a:rPr lang="en-US" b="1" baseline="30000" dirty="0" smtClean="0"/>
              <a:t>For further information, please contact:</a:t>
            </a:r>
            <a:br>
              <a:rPr lang="en-US" b="1" baseline="30000" dirty="0" smtClean="0"/>
            </a:br>
            <a:endParaRPr lang="en-US" baseline="30000" dirty="0" smtClean="0"/>
          </a:p>
          <a:p>
            <a:pPr algn="ctr"/>
            <a:r>
              <a:rPr lang="en-US" baseline="30000" dirty="0" smtClean="0"/>
              <a:t>Programme </a:t>
            </a:r>
            <a:r>
              <a:rPr lang="en-US" baseline="30000" dirty="0"/>
              <a:t>for Employers’ Activities</a:t>
            </a:r>
          </a:p>
          <a:p>
            <a:pPr algn="ctr"/>
            <a:r>
              <a:rPr lang="en-US" baseline="30000" dirty="0"/>
              <a:t>E-mail: actempturin@itcilo.org</a:t>
            </a:r>
          </a:p>
          <a:p>
            <a:pPr algn="ctr"/>
            <a:r>
              <a:rPr lang="en-US" baseline="30000" dirty="0"/>
              <a:t>Phone: +39 011 693 6590</a:t>
            </a:r>
          </a:p>
          <a:p>
            <a:pPr algn="ctr"/>
            <a:r>
              <a:rPr lang="en-US" baseline="30000" dirty="0"/>
              <a:t>http://lempnet.itcilo.org</a:t>
            </a:r>
          </a:p>
          <a:p>
            <a:pPr algn="ctr"/>
            <a:endParaRPr lang="en-GB" dirty="0"/>
          </a:p>
        </p:txBody>
      </p:sp>
      <p:sp>
        <p:nvSpPr>
          <p:cNvPr id="8" name="TextBox 7"/>
          <p:cNvSpPr txBox="1"/>
          <p:nvPr/>
        </p:nvSpPr>
        <p:spPr>
          <a:xfrm>
            <a:off x="1403648" y="3645024"/>
            <a:ext cx="6761354" cy="1231106"/>
          </a:xfrm>
          <a:prstGeom prst="rect">
            <a:avLst/>
          </a:prstGeom>
          <a:noFill/>
        </p:spPr>
        <p:txBody>
          <a:bodyPr wrap="square" rtlCol="0">
            <a:spAutoFit/>
          </a:bodyPr>
          <a:lstStyle/>
          <a:p>
            <a:pPr algn="ctr"/>
            <a:r>
              <a:rPr lang="en-US" sz="2800" i="1" baseline="30000" dirty="0"/>
              <a:t>We are a </a:t>
            </a:r>
            <a:r>
              <a:rPr lang="en-US" sz="2800" b="1" i="1" baseline="30000" dirty="0"/>
              <a:t>solid</a:t>
            </a:r>
            <a:r>
              <a:rPr lang="en-US" sz="2800" i="1" baseline="30000" dirty="0"/>
              <a:t> and </a:t>
            </a:r>
            <a:r>
              <a:rPr lang="en-US" sz="2800" b="1" i="1" baseline="30000" dirty="0"/>
              <a:t>reliable</a:t>
            </a:r>
            <a:r>
              <a:rPr lang="en-US" sz="2800" i="1" baseline="30000" dirty="0"/>
              <a:t> partner in the delivery of training for </a:t>
            </a:r>
            <a:br>
              <a:rPr lang="en-US" sz="2800" i="1" baseline="30000" dirty="0"/>
            </a:br>
            <a:r>
              <a:rPr lang="en-US" sz="2800" i="1" baseline="30000" dirty="0"/>
              <a:t>Business Member Organizations and we look forward to assist you</a:t>
            </a:r>
            <a:br>
              <a:rPr lang="en-US" sz="2800" i="1" baseline="30000" dirty="0"/>
            </a:br>
            <a:r>
              <a:rPr lang="en-US" sz="2800" i="1" baseline="30000" dirty="0"/>
              <a:t>in the implementation of your training needs</a:t>
            </a:r>
          </a:p>
          <a:p>
            <a:pPr algn="ctr"/>
            <a:endParaRPr lang="en-GB"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7100" y="1095376"/>
            <a:ext cx="2086536" cy="797933"/>
          </a:xfrm>
          <a:prstGeom prst="rect">
            <a:avLst/>
          </a:prstGeom>
          <a:solidFill>
            <a:srgbClr val="FFC00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algn="ctr" defTabSz="400040">
              <a:lnSpc>
                <a:spcPct val="90000"/>
              </a:lnSpc>
              <a:spcBef>
                <a:spcPct val="0"/>
              </a:spcBef>
              <a:spcAft>
                <a:spcPct val="35000"/>
              </a:spcAft>
            </a:pPr>
            <a:r>
              <a:rPr lang="en-US" sz="2100" b="1" dirty="0">
                <a:solidFill>
                  <a:srgbClr val="FFFFFF"/>
                </a:solidFill>
              </a:rPr>
              <a:t>Persuasive  Communication</a:t>
            </a:r>
          </a:p>
        </p:txBody>
      </p:sp>
      <p:sp>
        <p:nvSpPr>
          <p:cNvPr id="4" name="Rectangle 3"/>
          <p:cNvSpPr/>
          <p:nvPr/>
        </p:nvSpPr>
        <p:spPr>
          <a:xfrm>
            <a:off x="623316" y="4062591"/>
            <a:ext cx="1643635" cy="1603142"/>
          </a:xfrm>
          <a:prstGeom prst="rect">
            <a:avLst/>
          </a:pr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algn="ctr" defTabSz="400040">
              <a:lnSpc>
                <a:spcPct val="90000"/>
              </a:lnSpc>
              <a:spcBef>
                <a:spcPct val="0"/>
              </a:spcBef>
              <a:spcAft>
                <a:spcPct val="35000"/>
              </a:spcAft>
            </a:pPr>
            <a:r>
              <a:rPr lang="en-US" sz="2100" dirty="0">
                <a:solidFill>
                  <a:srgbClr val="FFFFFF"/>
                </a:solidFill>
              </a:rPr>
              <a:t>MISSION</a:t>
            </a:r>
          </a:p>
          <a:p>
            <a:pPr algn="ctr" defTabSz="400040">
              <a:lnSpc>
                <a:spcPct val="90000"/>
              </a:lnSpc>
              <a:spcBef>
                <a:spcPct val="0"/>
              </a:spcBef>
              <a:spcAft>
                <a:spcPct val="35000"/>
              </a:spcAft>
            </a:pPr>
            <a:r>
              <a:rPr lang="en-US" sz="2100" dirty="0">
                <a:solidFill>
                  <a:srgbClr val="FFFFFF"/>
                </a:solidFill>
              </a:rPr>
              <a:t>VISION</a:t>
            </a:r>
          </a:p>
          <a:p>
            <a:pPr algn="ctr" defTabSz="400040">
              <a:lnSpc>
                <a:spcPct val="90000"/>
              </a:lnSpc>
              <a:spcBef>
                <a:spcPct val="0"/>
              </a:spcBef>
              <a:spcAft>
                <a:spcPct val="35000"/>
              </a:spcAft>
            </a:pPr>
            <a:r>
              <a:rPr lang="en-US" sz="2100" dirty="0">
                <a:solidFill>
                  <a:srgbClr val="FFFFFF"/>
                </a:solidFill>
              </a:rPr>
              <a:t>VALUES</a:t>
            </a:r>
          </a:p>
        </p:txBody>
      </p:sp>
      <p:sp>
        <p:nvSpPr>
          <p:cNvPr id="5" name="Rectangle 4"/>
          <p:cNvSpPr/>
          <p:nvPr/>
        </p:nvSpPr>
        <p:spPr>
          <a:xfrm>
            <a:off x="3467101" y="4184773"/>
            <a:ext cx="2086535" cy="1358777"/>
          </a:xfrm>
          <a:prstGeom prst="rect">
            <a:avLst/>
          </a:prstGeom>
          <a:solidFill>
            <a:srgbClr val="00B0F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algn="ctr" defTabSz="400040">
              <a:lnSpc>
                <a:spcPct val="90000"/>
              </a:lnSpc>
              <a:spcBef>
                <a:spcPct val="0"/>
              </a:spcBef>
              <a:spcAft>
                <a:spcPct val="35000"/>
              </a:spcAft>
            </a:pPr>
            <a:r>
              <a:rPr lang="en-US" sz="2100" dirty="0">
                <a:solidFill>
                  <a:srgbClr val="FFFFFF"/>
                </a:solidFill>
              </a:rPr>
              <a:t>COMMUNICATION PLAN</a:t>
            </a:r>
          </a:p>
        </p:txBody>
      </p:sp>
      <p:sp>
        <p:nvSpPr>
          <p:cNvPr id="6" name="Rectangle 5"/>
          <p:cNvSpPr/>
          <p:nvPr/>
        </p:nvSpPr>
        <p:spPr>
          <a:xfrm>
            <a:off x="772722" y="2720728"/>
            <a:ext cx="2086536" cy="797933"/>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algn="ctr" defTabSz="400040">
              <a:lnSpc>
                <a:spcPct val="90000"/>
              </a:lnSpc>
              <a:spcBef>
                <a:spcPct val="0"/>
              </a:spcBef>
              <a:spcAft>
                <a:spcPct val="35000"/>
              </a:spcAft>
            </a:pPr>
            <a:r>
              <a:rPr lang="en-US" sz="2100" dirty="0">
                <a:solidFill>
                  <a:srgbClr val="FFFFFF"/>
                </a:solidFill>
              </a:rPr>
              <a:t>COHERENT</a:t>
            </a:r>
          </a:p>
        </p:txBody>
      </p:sp>
      <p:sp>
        <p:nvSpPr>
          <p:cNvPr id="7" name="Rectangle 6"/>
          <p:cNvSpPr/>
          <p:nvPr/>
        </p:nvSpPr>
        <p:spPr>
          <a:xfrm>
            <a:off x="3467100" y="2720728"/>
            <a:ext cx="2086536" cy="797933"/>
          </a:xfrm>
          <a:prstGeom prst="rect">
            <a:avLst/>
          </a:prstGeom>
          <a:solidFill>
            <a:srgbClr val="00B0F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algn="ctr" defTabSz="400040">
              <a:lnSpc>
                <a:spcPct val="90000"/>
              </a:lnSpc>
              <a:spcBef>
                <a:spcPct val="0"/>
              </a:spcBef>
              <a:spcAft>
                <a:spcPct val="35000"/>
              </a:spcAft>
            </a:pPr>
            <a:r>
              <a:rPr lang="en-US" sz="2100" dirty="0">
                <a:solidFill>
                  <a:srgbClr val="FFFFFF"/>
                </a:solidFill>
              </a:rPr>
              <a:t>SYSTEMATIC</a:t>
            </a:r>
          </a:p>
        </p:txBody>
      </p:sp>
      <p:sp>
        <p:nvSpPr>
          <p:cNvPr id="8" name="Rectangle 7"/>
          <p:cNvSpPr/>
          <p:nvPr/>
        </p:nvSpPr>
        <p:spPr>
          <a:xfrm>
            <a:off x="6112648" y="2720728"/>
            <a:ext cx="2086536" cy="797933"/>
          </a:xfrm>
          <a:prstGeom prst="rect">
            <a:avLst/>
          </a:prstGeom>
          <a:solidFill>
            <a:srgbClr val="00B0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algn="ctr" defTabSz="400040">
              <a:lnSpc>
                <a:spcPct val="90000"/>
              </a:lnSpc>
              <a:spcBef>
                <a:spcPct val="0"/>
              </a:spcBef>
              <a:spcAft>
                <a:spcPct val="35000"/>
              </a:spcAft>
            </a:pPr>
            <a:r>
              <a:rPr lang="en-US" sz="2100" dirty="0">
                <a:solidFill>
                  <a:srgbClr val="FFFFFF"/>
                </a:solidFill>
              </a:rPr>
              <a:t>CONSISTENT</a:t>
            </a:r>
          </a:p>
        </p:txBody>
      </p:sp>
      <p:cxnSp>
        <p:nvCxnSpPr>
          <p:cNvPr id="20" name="Straight Arrow Connector 19"/>
          <p:cNvCxnSpPr>
            <a:stCxn id="4" idx="0"/>
            <a:endCxn id="6" idx="2"/>
          </p:cNvCxnSpPr>
          <p:nvPr/>
        </p:nvCxnSpPr>
        <p:spPr>
          <a:xfrm flipV="1">
            <a:off x="1445133" y="3518660"/>
            <a:ext cx="370857" cy="543930"/>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7" idx="2"/>
          </p:cNvCxnSpPr>
          <p:nvPr/>
        </p:nvCxnSpPr>
        <p:spPr>
          <a:xfrm flipV="1">
            <a:off x="4509421" y="3518660"/>
            <a:ext cx="947" cy="666114"/>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496050" y="3940408"/>
            <a:ext cx="1575106" cy="1603142"/>
          </a:xfrm>
          <a:prstGeom prst="rect">
            <a:avLst/>
          </a:prstGeom>
          <a:solidFill>
            <a:srgbClr val="00B0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algn="ctr" defTabSz="400040">
              <a:lnSpc>
                <a:spcPct val="90000"/>
              </a:lnSpc>
              <a:spcBef>
                <a:spcPct val="0"/>
              </a:spcBef>
              <a:spcAft>
                <a:spcPct val="35000"/>
              </a:spcAft>
            </a:pPr>
            <a:r>
              <a:rPr lang="en-US" sz="2100" dirty="0">
                <a:solidFill>
                  <a:srgbClr val="FFFFFF"/>
                </a:solidFill>
              </a:rPr>
              <a:t>TARGETED</a:t>
            </a:r>
          </a:p>
          <a:p>
            <a:pPr algn="ctr" defTabSz="400040">
              <a:lnSpc>
                <a:spcPct val="90000"/>
              </a:lnSpc>
              <a:spcBef>
                <a:spcPct val="0"/>
              </a:spcBef>
              <a:spcAft>
                <a:spcPct val="35000"/>
              </a:spcAft>
            </a:pPr>
            <a:r>
              <a:rPr lang="en-US" sz="2100" dirty="0">
                <a:solidFill>
                  <a:srgbClr val="FFFFFF"/>
                </a:solidFill>
              </a:rPr>
              <a:t>TAILORED</a:t>
            </a:r>
          </a:p>
          <a:p>
            <a:pPr algn="ctr" defTabSz="400040">
              <a:lnSpc>
                <a:spcPct val="90000"/>
              </a:lnSpc>
              <a:spcBef>
                <a:spcPct val="0"/>
              </a:spcBef>
              <a:spcAft>
                <a:spcPct val="35000"/>
              </a:spcAft>
            </a:pPr>
            <a:r>
              <a:rPr lang="en-US" sz="2100" dirty="0">
                <a:solidFill>
                  <a:srgbClr val="FFFFFF"/>
                </a:solidFill>
              </a:rPr>
              <a:t>EVIDENCE-BASED</a:t>
            </a:r>
          </a:p>
        </p:txBody>
      </p:sp>
      <p:cxnSp>
        <p:nvCxnSpPr>
          <p:cNvPr id="31" name="Straight Arrow Connector 30"/>
          <p:cNvCxnSpPr>
            <a:stCxn id="25" idx="0"/>
            <a:endCxn id="8" idx="2"/>
          </p:cNvCxnSpPr>
          <p:nvPr/>
        </p:nvCxnSpPr>
        <p:spPr>
          <a:xfrm flipH="1" flipV="1">
            <a:off x="7155916" y="3518660"/>
            <a:ext cx="127688" cy="421748"/>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6" idx="0"/>
            <a:endCxn id="3" idx="1"/>
          </p:cNvCxnSpPr>
          <p:nvPr/>
        </p:nvCxnSpPr>
        <p:spPr>
          <a:xfrm rot="5400000" flipH="1" flipV="1">
            <a:off x="2028353" y="1281980"/>
            <a:ext cx="1226385" cy="1651110"/>
          </a:xfrm>
          <a:prstGeom prst="bentConnector2">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8" idx="0"/>
            <a:endCxn id="3" idx="3"/>
          </p:cNvCxnSpPr>
          <p:nvPr/>
        </p:nvCxnSpPr>
        <p:spPr>
          <a:xfrm rot="16200000" flipV="1">
            <a:off x="5741584" y="1306395"/>
            <a:ext cx="1226385" cy="1602280"/>
          </a:xfrm>
          <a:prstGeom prst="bentConnector2">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 idx="0"/>
            <a:endCxn id="3" idx="2"/>
          </p:cNvCxnSpPr>
          <p:nvPr/>
        </p:nvCxnSpPr>
        <p:spPr>
          <a:xfrm flipV="1">
            <a:off x="4510368" y="1893309"/>
            <a:ext cx="0" cy="827419"/>
          </a:xfrm>
          <a:prstGeom prst="straightConnector1">
            <a:avLst/>
          </a:prstGeom>
          <a:ln>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6" name="Título 1"/>
          <p:cNvSpPr>
            <a:spLocks noGrp="1"/>
          </p:cNvSpPr>
          <p:nvPr>
            <p:ph type="title"/>
          </p:nvPr>
        </p:nvSpPr>
        <p:spPr>
          <a:xfrm>
            <a:off x="1547664" y="260648"/>
            <a:ext cx="5976664" cy="504056"/>
          </a:xfrm>
        </p:spPr>
        <p:txBody>
          <a:bodyPr/>
          <a:lstStyle/>
          <a:p>
            <a:pPr algn="ctr"/>
            <a:r>
              <a:rPr lang="es-PE" sz="2000" dirty="0" err="1" smtClean="0">
                <a:solidFill>
                  <a:schemeClr val="bg1"/>
                </a:solidFill>
              </a:rPr>
              <a:t>Persuasive</a:t>
            </a:r>
            <a:r>
              <a:rPr lang="es-PE" sz="2000" dirty="0" smtClean="0">
                <a:solidFill>
                  <a:schemeClr val="bg1"/>
                </a:solidFill>
              </a:rPr>
              <a:t> </a:t>
            </a:r>
            <a:r>
              <a:rPr lang="es-PE" sz="2000" dirty="0" err="1" smtClean="0">
                <a:solidFill>
                  <a:schemeClr val="bg1"/>
                </a:solidFill>
              </a:rPr>
              <a:t>Communication</a:t>
            </a:r>
            <a:endParaRPr lang="es-PE" sz="2000" dirty="0">
              <a:solidFill>
                <a:schemeClr val="bg1"/>
              </a:solidFill>
            </a:endParaRPr>
          </a:p>
        </p:txBody>
      </p:sp>
      <p:sp>
        <p:nvSpPr>
          <p:cNvPr id="17"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5095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333375" y="1026319"/>
            <a:ext cx="5829300" cy="744141"/>
          </a:xfrm>
        </p:spPr>
        <p:txBody>
          <a:bodyPr>
            <a:normAutofit fontScale="90000"/>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altLang="en-US" dirty="0">
                <a:solidFill>
                  <a:schemeClr val="accent1"/>
                </a:solidFill>
              </a:rPr>
              <a:t>External vs Internal Communication?</a:t>
            </a:r>
          </a:p>
        </p:txBody>
      </p:sp>
      <p:sp>
        <p:nvSpPr>
          <p:cNvPr id="23555" name="Rectangle 2"/>
          <p:cNvSpPr>
            <a:spLocks noGrp="1" noChangeArrowheads="1"/>
          </p:cNvSpPr>
          <p:nvPr>
            <p:ph type="body" idx="1"/>
          </p:nvPr>
        </p:nvSpPr>
        <p:spPr>
          <a:xfrm>
            <a:off x="819150" y="2085975"/>
            <a:ext cx="6848475" cy="3429000"/>
          </a:xfrm>
        </p:spPr>
        <p:txBody>
          <a:bodyPr>
            <a:normAutofit fontScale="77500" lnSpcReduction="20000"/>
          </a:bodyPr>
          <a:lstStyle/>
          <a:p>
            <a:pPr marL="203597" indent="-203597">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dirty="0" smtClean="0"/>
              <a:t>Internal communications is different from organizational communication</a:t>
            </a:r>
          </a:p>
          <a:p>
            <a:pPr marL="203597" indent="-203597">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dirty="0" smtClean="0"/>
              <a:t>		… But needs same professionalism</a:t>
            </a:r>
          </a:p>
          <a:p>
            <a:pPr marL="203597" indent="-203597">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GB" altLang="en-US" dirty="0" smtClean="0"/>
          </a:p>
          <a:p>
            <a:pPr marL="203597" indent="-203597">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dirty="0" smtClean="0"/>
              <a:t>Communication with members also calls for a strategic approach</a:t>
            </a:r>
          </a:p>
          <a:p>
            <a:pPr marL="203597" indent="-203597">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dirty="0" smtClean="0"/>
              <a:t>		… And for the development of the right tools</a:t>
            </a:r>
          </a:p>
          <a:p>
            <a:pPr marL="203597" indent="-203597">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en-GB" altLang="en-US" dirty="0" smtClean="0"/>
              <a:t>		</a:t>
            </a:r>
          </a:p>
        </p:txBody>
      </p:sp>
      <p:sp>
        <p:nvSpPr>
          <p:cNvPr id="5"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err="1" smtClean="0"/>
              <a:t>Persuasive</a:t>
            </a:r>
            <a:r>
              <a:rPr lang="es-PE" sz="2000" dirty="0" smtClean="0"/>
              <a:t> </a:t>
            </a:r>
            <a:r>
              <a:rPr lang="es-PE" sz="2000" dirty="0" err="1" smtClean="0"/>
              <a:t>Communication</a:t>
            </a:r>
            <a:endParaRPr lang="es-PE" sz="2000" dirty="0"/>
          </a:p>
        </p:txBody>
      </p:sp>
    </p:spTree>
    <p:extLst>
      <p:ext uri="{BB962C8B-B14F-4D97-AF65-F5344CB8AC3E}">
        <p14:creationId xmlns:p14="http://schemas.microsoft.com/office/powerpoint/2010/main" val="1699005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0" y="1090464"/>
            <a:ext cx="7886700" cy="994172"/>
          </a:xfrm>
        </p:spPr>
        <p:txBody>
          <a:bodyPr/>
          <a:lstStyle/>
          <a:p>
            <a:r>
              <a:rPr lang="en-US" dirty="0" smtClean="0">
                <a:solidFill>
                  <a:schemeClr val="accent1"/>
                </a:solidFill>
              </a:rPr>
              <a:t>Strategic approach to Communication with Members – what does it entail?</a:t>
            </a:r>
            <a:endParaRPr lang="en-US" dirty="0">
              <a:solidFill>
                <a:schemeClr val="accent1"/>
              </a:solidFill>
            </a:endParaRPr>
          </a:p>
        </p:txBody>
      </p:sp>
      <p:sp>
        <p:nvSpPr>
          <p:cNvPr id="16" name="Chevron 15"/>
          <p:cNvSpPr/>
          <p:nvPr/>
        </p:nvSpPr>
        <p:spPr>
          <a:xfrm>
            <a:off x="5529837" y="3032585"/>
            <a:ext cx="2118738" cy="919824"/>
          </a:xfrm>
          <a:prstGeom prst="chevron">
            <a:avLst>
              <a:gd name="adj" fmla="val 20758"/>
            </a:avLst>
          </a:prstGeom>
          <a:solidFill>
            <a:srgbClr val="FFC000"/>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102870" tIns="0" bIns="51435" rtlCol="0" anchor="ctr" anchorCtr="0"/>
          <a:lstStyle/>
          <a:p>
            <a:pPr algn="ctr"/>
            <a:r>
              <a:rPr lang="en-US" dirty="0">
                <a:solidFill>
                  <a:srgbClr val="FFFFFF"/>
                </a:solidFill>
              </a:rPr>
              <a:t>USE THE MOST EFFECTIVE TOOLS</a:t>
            </a:r>
          </a:p>
        </p:txBody>
      </p:sp>
      <p:sp>
        <p:nvSpPr>
          <p:cNvPr id="17" name="Chevron 16"/>
          <p:cNvSpPr/>
          <p:nvPr/>
        </p:nvSpPr>
        <p:spPr>
          <a:xfrm>
            <a:off x="3444050" y="3032585"/>
            <a:ext cx="1729099" cy="919824"/>
          </a:xfrm>
          <a:prstGeom prst="chevron">
            <a:avLst>
              <a:gd name="adj" fmla="val 20758"/>
            </a:avLst>
          </a:prstGeom>
          <a:solidFill>
            <a:srgbClr val="002060"/>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102870" tIns="0" bIns="51435" rtlCol="0" anchor="ctr" anchorCtr="0"/>
          <a:lstStyle/>
          <a:p>
            <a:pPr algn="ctr"/>
            <a:r>
              <a:rPr lang="en-US" dirty="0">
                <a:solidFill>
                  <a:srgbClr val="FFFFFF"/>
                </a:solidFill>
              </a:rPr>
              <a:t>MOBILIZE THE RESOURCES </a:t>
            </a:r>
          </a:p>
        </p:txBody>
      </p:sp>
      <p:sp>
        <p:nvSpPr>
          <p:cNvPr id="18" name="Pentagon 17"/>
          <p:cNvSpPr/>
          <p:nvPr/>
        </p:nvSpPr>
        <p:spPr>
          <a:xfrm>
            <a:off x="1548501" y="3032585"/>
            <a:ext cx="1453135" cy="919824"/>
          </a:xfrm>
          <a:prstGeom prst="homePlate">
            <a:avLst>
              <a:gd name="adj" fmla="val 22102"/>
            </a:avLst>
          </a:prstGeom>
          <a:solidFill>
            <a:schemeClr val="accent1"/>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51435" tIns="0" bIns="51435" rtlCol="0" anchor="ctr" anchorCtr="0"/>
          <a:lstStyle/>
          <a:p>
            <a:pPr algn="ctr"/>
            <a:r>
              <a:rPr lang="en-US" dirty="0">
                <a:solidFill>
                  <a:srgbClr val="FFFFFF"/>
                </a:solidFill>
              </a:rPr>
              <a:t>DEFINE THE GOALS</a:t>
            </a:r>
          </a:p>
        </p:txBody>
      </p:sp>
      <p:sp>
        <p:nvSpPr>
          <p:cNvPr id="19" name="Oval 18"/>
          <p:cNvSpPr/>
          <p:nvPr/>
        </p:nvSpPr>
        <p:spPr>
          <a:xfrm>
            <a:off x="2182870" y="4171799"/>
            <a:ext cx="432048" cy="4320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20" name="Oval 19"/>
          <p:cNvSpPr/>
          <p:nvPr/>
        </p:nvSpPr>
        <p:spPr>
          <a:xfrm>
            <a:off x="4092575" y="4171799"/>
            <a:ext cx="432048" cy="432048"/>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21" name="Oval 20"/>
          <p:cNvSpPr/>
          <p:nvPr/>
        </p:nvSpPr>
        <p:spPr>
          <a:xfrm>
            <a:off x="6415830" y="4171799"/>
            <a:ext cx="432048" cy="43204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cxnSp>
        <p:nvCxnSpPr>
          <p:cNvPr id="23" name="Straight Connector 22"/>
          <p:cNvCxnSpPr/>
          <p:nvPr/>
        </p:nvCxnSpPr>
        <p:spPr>
          <a:xfrm rot="5400000" flipH="1" flipV="1">
            <a:off x="4184960" y="4069278"/>
            <a:ext cx="247277" cy="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2275255" y="4069278"/>
            <a:ext cx="247277" cy="1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6508216" y="4069278"/>
            <a:ext cx="247277" cy="12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err="1" smtClean="0"/>
              <a:t>Persuasive</a:t>
            </a:r>
            <a:r>
              <a:rPr lang="es-PE" sz="2000" dirty="0" smtClean="0"/>
              <a:t> </a:t>
            </a:r>
            <a:r>
              <a:rPr lang="es-PE" sz="2000" dirty="0" err="1" smtClean="0"/>
              <a:t>Communication</a:t>
            </a:r>
            <a:endParaRPr lang="es-PE" sz="2000" dirty="0"/>
          </a:p>
        </p:txBody>
      </p:sp>
    </p:spTree>
    <p:extLst>
      <p:ext uri="{BB962C8B-B14F-4D97-AF65-F5344CB8AC3E}">
        <p14:creationId xmlns:p14="http://schemas.microsoft.com/office/powerpoint/2010/main" val="295919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0" y="1090464"/>
            <a:ext cx="7886700" cy="994172"/>
          </a:xfrm>
        </p:spPr>
        <p:txBody>
          <a:bodyPr/>
          <a:lstStyle/>
          <a:p>
            <a:r>
              <a:rPr lang="en-US" dirty="0" smtClean="0">
                <a:solidFill>
                  <a:schemeClr val="accent1"/>
                </a:solidFill>
              </a:rPr>
              <a:t>Strategic approach to Communication with Members – what does it entail?</a:t>
            </a:r>
            <a:endParaRPr lang="en-US" dirty="0">
              <a:solidFill>
                <a:schemeClr val="accent1"/>
              </a:solidFill>
            </a:endParaRPr>
          </a:p>
        </p:txBody>
      </p:sp>
      <p:sp>
        <p:nvSpPr>
          <p:cNvPr id="18" name="Pentagon 17"/>
          <p:cNvSpPr/>
          <p:nvPr/>
        </p:nvSpPr>
        <p:spPr>
          <a:xfrm>
            <a:off x="316311" y="2423300"/>
            <a:ext cx="1453135" cy="919824"/>
          </a:xfrm>
          <a:prstGeom prst="homePlate">
            <a:avLst>
              <a:gd name="adj" fmla="val 22102"/>
            </a:avLst>
          </a:prstGeom>
          <a:solidFill>
            <a:schemeClr val="accent1"/>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51435" tIns="0" bIns="51435" rtlCol="0" anchor="ctr" anchorCtr="0"/>
          <a:lstStyle/>
          <a:p>
            <a:pPr algn="ctr"/>
            <a:r>
              <a:rPr lang="en-US" dirty="0">
                <a:solidFill>
                  <a:srgbClr val="FFFFFF"/>
                </a:solidFill>
              </a:rPr>
              <a:t>DEFINE THE GOALS</a:t>
            </a:r>
          </a:p>
        </p:txBody>
      </p:sp>
      <p:sp>
        <p:nvSpPr>
          <p:cNvPr id="19" name="Oval 18"/>
          <p:cNvSpPr/>
          <p:nvPr/>
        </p:nvSpPr>
        <p:spPr>
          <a:xfrm>
            <a:off x="950680" y="3562513"/>
            <a:ext cx="432048" cy="4320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cxnSp>
        <p:nvCxnSpPr>
          <p:cNvPr id="25" name="Straight Connector 24"/>
          <p:cNvCxnSpPr/>
          <p:nvPr/>
        </p:nvCxnSpPr>
        <p:spPr>
          <a:xfrm rot="5400000" flipH="1" flipV="1">
            <a:off x="1043065" y="3459992"/>
            <a:ext cx="247277" cy="1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Box 6"/>
          <p:cNvSpPr txBox="1">
            <a:spLocks noChangeArrowheads="1"/>
          </p:cNvSpPr>
          <p:nvPr/>
        </p:nvSpPr>
        <p:spPr bwMode="auto">
          <a:xfrm>
            <a:off x="2233057" y="3127773"/>
            <a:ext cx="6177518" cy="1768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1pPr>
            <a:lvl2pPr marL="741363" indent="-2841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9pPr>
          </a:lstStyle>
          <a:p>
            <a:pPr marL="342900" indent="-34290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altLang="en-US" sz="2100" dirty="0">
                <a:solidFill>
                  <a:schemeClr val="accent1"/>
                </a:solidFill>
                <a:latin typeface="+mn-lt"/>
                <a:cs typeface="+mn-cs"/>
              </a:rPr>
              <a:t>Recruit new members?</a:t>
            </a:r>
          </a:p>
          <a:p>
            <a:pPr marL="342900" indent="-34290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altLang="en-US" sz="2100" dirty="0">
                <a:solidFill>
                  <a:schemeClr val="accent1"/>
                </a:solidFill>
                <a:latin typeface="+mn-lt"/>
                <a:cs typeface="+mn-cs"/>
              </a:rPr>
              <a:t>Win the loyalty of current members?</a:t>
            </a:r>
          </a:p>
          <a:p>
            <a:pPr marL="342900" indent="-34290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altLang="en-US" sz="2100" dirty="0">
                <a:solidFill>
                  <a:schemeClr val="accent1"/>
                </a:solidFill>
                <a:latin typeface="+mn-lt"/>
                <a:cs typeface="+mn-cs"/>
              </a:rPr>
              <a:t>Boost the knowledge and skills of members </a:t>
            </a:r>
          </a:p>
          <a:p>
            <a:pPr>
              <a:lnSpc>
                <a:spcPct val="90000"/>
              </a:lnSpc>
              <a:spcBef>
                <a:spcPts val="750"/>
              </a:spcBef>
              <a:buSzPct val="80000"/>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altLang="en-US" sz="2100" dirty="0">
                <a:solidFill>
                  <a:schemeClr val="accent1"/>
                </a:solidFill>
                <a:latin typeface="+mn-lt"/>
                <a:cs typeface="+mn-cs"/>
              </a:rPr>
              <a:t>e.g. through training?</a:t>
            </a:r>
          </a:p>
          <a:p>
            <a:pPr marL="342900" indent="-34290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altLang="en-US" sz="2100" dirty="0">
                <a:solidFill>
                  <a:schemeClr val="accent1"/>
                </a:solidFill>
                <a:latin typeface="+mn-lt"/>
                <a:cs typeface="+mn-cs"/>
              </a:rPr>
              <a:t>Mobilize members to deal with a specific issue </a:t>
            </a:r>
          </a:p>
          <a:p>
            <a:pPr>
              <a:lnSpc>
                <a:spcPct val="90000"/>
              </a:lnSpc>
              <a:spcBef>
                <a:spcPts val="750"/>
              </a:spcBef>
              <a:buSzPct val="80000"/>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altLang="en-US" sz="2100" dirty="0">
                <a:solidFill>
                  <a:schemeClr val="accent1"/>
                </a:solidFill>
                <a:latin typeface="+mn-lt"/>
                <a:cs typeface="+mn-cs"/>
              </a:rPr>
              <a:t>e.g. lobbying?</a:t>
            </a:r>
          </a:p>
        </p:txBody>
      </p:sp>
      <p:sp>
        <p:nvSpPr>
          <p:cNvPr id="7"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err="1" smtClean="0"/>
              <a:t>Persuasive</a:t>
            </a:r>
            <a:r>
              <a:rPr lang="es-PE" sz="2000" dirty="0" smtClean="0"/>
              <a:t> </a:t>
            </a:r>
            <a:r>
              <a:rPr lang="es-PE" sz="2000" dirty="0" err="1" smtClean="0"/>
              <a:t>Communication</a:t>
            </a:r>
            <a:endParaRPr lang="es-PE" sz="2000" dirty="0"/>
          </a:p>
        </p:txBody>
      </p:sp>
    </p:spTree>
    <p:extLst>
      <p:ext uri="{BB962C8B-B14F-4D97-AF65-F5344CB8AC3E}">
        <p14:creationId xmlns:p14="http://schemas.microsoft.com/office/powerpoint/2010/main" val="372727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0" y="1090464"/>
            <a:ext cx="7886700" cy="994172"/>
          </a:xfrm>
        </p:spPr>
        <p:txBody>
          <a:bodyPr/>
          <a:lstStyle/>
          <a:p>
            <a:r>
              <a:rPr lang="en-US" dirty="0" smtClean="0">
                <a:solidFill>
                  <a:schemeClr val="accent1"/>
                </a:solidFill>
              </a:rPr>
              <a:t>Strategic approach to Communication with Members – what does it entail?</a:t>
            </a:r>
            <a:endParaRPr lang="en-US" dirty="0">
              <a:solidFill>
                <a:schemeClr val="accent1"/>
              </a:solidFill>
            </a:endParaRPr>
          </a:p>
        </p:txBody>
      </p:sp>
      <p:sp>
        <p:nvSpPr>
          <p:cNvPr id="17" name="Chevron 16"/>
          <p:cNvSpPr/>
          <p:nvPr/>
        </p:nvSpPr>
        <p:spPr>
          <a:xfrm>
            <a:off x="224600" y="2423300"/>
            <a:ext cx="1729099" cy="919824"/>
          </a:xfrm>
          <a:prstGeom prst="chevron">
            <a:avLst>
              <a:gd name="adj" fmla="val 20758"/>
            </a:avLst>
          </a:prstGeom>
          <a:solidFill>
            <a:srgbClr val="002060"/>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102870" tIns="0" bIns="51435" rtlCol="0" anchor="ctr" anchorCtr="0"/>
          <a:lstStyle/>
          <a:p>
            <a:pPr algn="ctr"/>
            <a:r>
              <a:rPr lang="en-US" dirty="0">
                <a:solidFill>
                  <a:srgbClr val="FFFFFF"/>
                </a:solidFill>
              </a:rPr>
              <a:t>MOBILIZE THE RESOURCES </a:t>
            </a:r>
          </a:p>
        </p:txBody>
      </p:sp>
      <p:sp>
        <p:nvSpPr>
          <p:cNvPr id="20" name="Oval 19"/>
          <p:cNvSpPr/>
          <p:nvPr/>
        </p:nvSpPr>
        <p:spPr>
          <a:xfrm>
            <a:off x="873125" y="3562513"/>
            <a:ext cx="432048" cy="432048"/>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cxnSp>
        <p:nvCxnSpPr>
          <p:cNvPr id="23" name="Straight Connector 22"/>
          <p:cNvCxnSpPr/>
          <p:nvPr/>
        </p:nvCxnSpPr>
        <p:spPr>
          <a:xfrm rot="5400000" flipH="1" flipV="1">
            <a:off x="965510" y="3459992"/>
            <a:ext cx="247277" cy="12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Box 6"/>
          <p:cNvSpPr txBox="1">
            <a:spLocks noChangeArrowheads="1"/>
          </p:cNvSpPr>
          <p:nvPr/>
        </p:nvSpPr>
        <p:spPr bwMode="auto">
          <a:xfrm>
            <a:off x="2233057" y="3127773"/>
            <a:ext cx="6177518" cy="1768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1pPr>
            <a:lvl2pPr marL="741363" indent="-2841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9pPr>
          </a:lstStyle>
          <a:p>
            <a:pPr marL="342900" indent="-34290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altLang="en-US" sz="2100" dirty="0">
                <a:solidFill>
                  <a:schemeClr val="accent1"/>
                </a:solidFill>
                <a:latin typeface="+mn-lt"/>
                <a:cs typeface="+mn-cs"/>
              </a:rPr>
              <a:t>Financial resources may restrict your chance of developing </a:t>
            </a:r>
          </a:p>
          <a:p>
            <a:pPr>
              <a:lnSpc>
                <a:spcPct val="90000"/>
              </a:lnSpc>
              <a:spcBef>
                <a:spcPts val="750"/>
              </a:spcBef>
              <a:buSzPct val="80000"/>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altLang="en-US" sz="2100" dirty="0">
                <a:solidFill>
                  <a:schemeClr val="accent1"/>
                </a:solidFill>
                <a:latin typeface="+mn-lt"/>
                <a:cs typeface="+mn-cs"/>
              </a:rPr>
              <a:t>specific communication tools. Decide on your priorities</a:t>
            </a:r>
          </a:p>
          <a:p>
            <a:pPr marL="685800" lvl="1" indent="-342900">
              <a:spcBef>
                <a:spcPct val="0"/>
              </a:spcBef>
              <a:buFont typeface="Wingdings" panose="05000000000000000000" pitchFamily="2" charset="2"/>
              <a:buChar char="§"/>
            </a:pPr>
            <a:endParaRPr lang="en-GB" altLang="en-US" sz="2100" dirty="0">
              <a:solidFill>
                <a:schemeClr val="accent1"/>
              </a:solidFill>
              <a:latin typeface="+mn-lt"/>
              <a:cs typeface="+mn-cs"/>
            </a:endParaRPr>
          </a:p>
          <a:p>
            <a:pPr marL="129778" indent="-342900">
              <a:spcBef>
                <a:spcPct val="0"/>
              </a:spcBef>
              <a:buFont typeface="Wingdings" panose="05000000000000000000" pitchFamily="2" charset="2"/>
              <a:buChar char="§"/>
            </a:pPr>
            <a:r>
              <a:rPr lang="en-GB" altLang="en-US" sz="2100" dirty="0">
                <a:solidFill>
                  <a:schemeClr val="accent1"/>
                </a:solidFill>
                <a:latin typeface="+mn-lt"/>
                <a:cs typeface="+mn-cs"/>
              </a:rPr>
              <a:t>Human resources: Do you have a communications </a:t>
            </a:r>
          </a:p>
          <a:p>
            <a:pPr>
              <a:spcBef>
                <a:spcPct val="0"/>
              </a:spcBef>
            </a:pPr>
            <a:r>
              <a:rPr lang="en-GB" altLang="en-US" sz="2100" dirty="0">
                <a:solidFill>
                  <a:schemeClr val="accent1"/>
                </a:solidFill>
                <a:latin typeface="+mn-lt"/>
                <a:cs typeface="+mn-cs"/>
              </a:rPr>
              <a:t>manager within the staff? </a:t>
            </a:r>
          </a:p>
        </p:txBody>
      </p:sp>
      <p:sp>
        <p:nvSpPr>
          <p:cNvPr id="7"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err="1" smtClean="0"/>
              <a:t>Persuasive</a:t>
            </a:r>
            <a:r>
              <a:rPr lang="es-PE" sz="2000" dirty="0" smtClean="0"/>
              <a:t> </a:t>
            </a:r>
            <a:r>
              <a:rPr lang="es-PE" sz="2000" dirty="0" err="1" smtClean="0"/>
              <a:t>Communication</a:t>
            </a:r>
            <a:endParaRPr lang="es-PE" sz="2000" dirty="0"/>
          </a:p>
        </p:txBody>
      </p:sp>
    </p:spTree>
    <p:extLst>
      <p:ext uri="{BB962C8B-B14F-4D97-AF65-F5344CB8AC3E}">
        <p14:creationId xmlns:p14="http://schemas.microsoft.com/office/powerpoint/2010/main" val="94544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0" y="1090464"/>
            <a:ext cx="7886700" cy="994172"/>
          </a:xfrm>
        </p:spPr>
        <p:txBody>
          <a:bodyPr/>
          <a:lstStyle/>
          <a:p>
            <a:r>
              <a:rPr lang="en-US" dirty="0" smtClean="0">
                <a:solidFill>
                  <a:schemeClr val="accent1"/>
                </a:solidFill>
              </a:rPr>
              <a:t>Strategic approach to Communication with Members – what does it entail?</a:t>
            </a:r>
            <a:endParaRPr lang="en-US" dirty="0">
              <a:solidFill>
                <a:schemeClr val="accent1"/>
              </a:solidFill>
            </a:endParaRPr>
          </a:p>
        </p:txBody>
      </p:sp>
      <p:sp>
        <p:nvSpPr>
          <p:cNvPr id="16" name="Chevron 15"/>
          <p:cNvSpPr/>
          <p:nvPr/>
        </p:nvSpPr>
        <p:spPr>
          <a:xfrm>
            <a:off x="252987" y="2308685"/>
            <a:ext cx="2118738" cy="919824"/>
          </a:xfrm>
          <a:prstGeom prst="chevron">
            <a:avLst>
              <a:gd name="adj" fmla="val 20758"/>
            </a:avLst>
          </a:prstGeom>
          <a:solidFill>
            <a:srgbClr val="FFC000"/>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102870" tIns="0" bIns="51435" rtlCol="0" anchor="ctr" anchorCtr="0"/>
          <a:lstStyle/>
          <a:p>
            <a:pPr algn="ctr"/>
            <a:r>
              <a:rPr lang="en-US" dirty="0">
                <a:solidFill>
                  <a:srgbClr val="FFFFFF"/>
                </a:solidFill>
              </a:rPr>
              <a:t>USE THE MOST EFFECTIVE TOOLS</a:t>
            </a:r>
          </a:p>
        </p:txBody>
      </p:sp>
      <p:sp>
        <p:nvSpPr>
          <p:cNvPr id="21" name="Oval 20"/>
          <p:cNvSpPr/>
          <p:nvPr/>
        </p:nvSpPr>
        <p:spPr>
          <a:xfrm>
            <a:off x="1138980" y="3447899"/>
            <a:ext cx="432048" cy="43204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cxnSp>
        <p:nvCxnSpPr>
          <p:cNvPr id="26" name="Straight Connector 25"/>
          <p:cNvCxnSpPr/>
          <p:nvPr/>
        </p:nvCxnSpPr>
        <p:spPr>
          <a:xfrm rot="5400000" flipH="1" flipV="1">
            <a:off x="1231366" y="3345378"/>
            <a:ext cx="247277" cy="12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 Box 6"/>
          <p:cNvSpPr txBox="1">
            <a:spLocks noChangeArrowheads="1"/>
          </p:cNvSpPr>
          <p:nvPr/>
        </p:nvSpPr>
        <p:spPr bwMode="auto">
          <a:xfrm>
            <a:off x="2638165" y="3110844"/>
            <a:ext cx="6177518" cy="674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1pPr>
            <a:lvl2pPr marL="741363" indent="-2841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9pPr>
          </a:lstStyle>
          <a:p>
            <a:pPr marL="342900" indent="-34290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altLang="en-US" sz="2100" dirty="0">
                <a:solidFill>
                  <a:schemeClr val="accent1"/>
                </a:solidFill>
                <a:latin typeface="+mn-lt"/>
                <a:cs typeface="+mn-cs"/>
              </a:rPr>
              <a:t>What are the tools you use?</a:t>
            </a:r>
          </a:p>
          <a:p>
            <a:pPr marL="342900" indent="-34290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en-GB" altLang="en-US" sz="2100" dirty="0" smtClean="0">
                <a:solidFill>
                  <a:schemeClr val="accent1"/>
                </a:solidFill>
                <a:latin typeface="+mn-lt"/>
                <a:cs typeface="+mn-cs"/>
              </a:rPr>
              <a:t>How </a:t>
            </a:r>
            <a:r>
              <a:rPr lang="en-GB" altLang="en-US" sz="2100" dirty="0">
                <a:solidFill>
                  <a:schemeClr val="accent1"/>
                </a:solidFill>
                <a:latin typeface="+mn-lt"/>
                <a:cs typeface="+mn-cs"/>
              </a:rPr>
              <a:t>effective are you?</a:t>
            </a:r>
          </a:p>
        </p:txBody>
      </p:sp>
      <p:sp>
        <p:nvSpPr>
          <p:cNvPr id="7" name="Rounded Rectangular Callout 6"/>
          <p:cNvSpPr/>
          <p:nvPr/>
        </p:nvSpPr>
        <p:spPr>
          <a:xfrm>
            <a:off x="1745128" y="4838825"/>
            <a:ext cx="2790868" cy="883062"/>
          </a:xfrm>
          <a:prstGeom prst="wedgeRoundRectCallout">
            <a:avLst>
              <a:gd name="adj1" fmla="val -4095"/>
              <a:gd name="adj2" fmla="val 70379"/>
              <a:gd name="adj3" fmla="val 16667"/>
            </a:avLst>
          </a:prstGeom>
          <a:solidFill>
            <a:srgbClr val="00B0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algn="ctr" defTabSz="400040">
              <a:lnSpc>
                <a:spcPct val="90000"/>
              </a:lnSpc>
              <a:spcBef>
                <a:spcPct val="0"/>
              </a:spcBef>
              <a:spcAft>
                <a:spcPct val="35000"/>
              </a:spcAft>
            </a:pPr>
            <a:r>
              <a:rPr lang="en-US" sz="2100" dirty="0" smtClean="0">
                <a:solidFill>
                  <a:srgbClr val="FFFFFF"/>
                </a:solidFill>
              </a:rPr>
              <a:t>1. GET YOUR MESSAGING RIGHT!</a:t>
            </a:r>
            <a:endParaRPr lang="en-US" sz="2100" dirty="0">
              <a:solidFill>
                <a:srgbClr val="FFFFFF"/>
              </a:solidFill>
            </a:endParaRPr>
          </a:p>
        </p:txBody>
      </p:sp>
      <p:sp>
        <p:nvSpPr>
          <p:cNvPr id="4" name="Striped Right Arrow 3"/>
          <p:cNvSpPr/>
          <p:nvPr/>
        </p:nvSpPr>
        <p:spPr>
          <a:xfrm rot="5400000">
            <a:off x="4435976" y="3836312"/>
            <a:ext cx="585898" cy="1047750"/>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err="1" smtClean="0"/>
              <a:t>Persuasive</a:t>
            </a:r>
            <a:r>
              <a:rPr lang="es-PE" sz="2000" dirty="0" smtClean="0"/>
              <a:t> </a:t>
            </a:r>
            <a:r>
              <a:rPr lang="es-PE" sz="2000" dirty="0" err="1" smtClean="0"/>
              <a:t>Communication</a:t>
            </a:r>
            <a:endParaRPr lang="es-PE" sz="2000" dirty="0"/>
          </a:p>
        </p:txBody>
      </p:sp>
      <p:sp>
        <p:nvSpPr>
          <p:cNvPr id="10" name="Rounded Rectangular Callout 9"/>
          <p:cNvSpPr/>
          <p:nvPr/>
        </p:nvSpPr>
        <p:spPr>
          <a:xfrm>
            <a:off x="4932040" y="4827936"/>
            <a:ext cx="2790868" cy="883062"/>
          </a:xfrm>
          <a:prstGeom prst="wedgeRoundRectCallout">
            <a:avLst>
              <a:gd name="adj1" fmla="val -39352"/>
              <a:gd name="adj2" fmla="val 64751"/>
              <a:gd name="adj3" fmla="val 16667"/>
            </a:avLst>
          </a:prstGeom>
          <a:solidFill>
            <a:srgbClr val="00B0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algn="ctr" defTabSz="400040">
              <a:lnSpc>
                <a:spcPct val="90000"/>
              </a:lnSpc>
              <a:spcBef>
                <a:spcPct val="0"/>
              </a:spcBef>
              <a:spcAft>
                <a:spcPct val="35000"/>
              </a:spcAft>
            </a:pPr>
            <a:r>
              <a:rPr lang="en-US" sz="2100" dirty="0" smtClean="0">
                <a:solidFill>
                  <a:srgbClr val="FFFFFF"/>
                </a:solidFill>
              </a:rPr>
              <a:t>2. CHOOSE THE RIGHT CHANNELS!</a:t>
            </a:r>
            <a:endParaRPr lang="en-US" sz="2100" dirty="0">
              <a:solidFill>
                <a:srgbClr val="FFFFFF"/>
              </a:solidFill>
            </a:endParaRPr>
          </a:p>
        </p:txBody>
      </p:sp>
      <p:sp>
        <p:nvSpPr>
          <p:cNvPr id="11" name="Rounded Rectangular Callout 10"/>
          <p:cNvSpPr/>
          <p:nvPr/>
        </p:nvSpPr>
        <p:spPr>
          <a:xfrm>
            <a:off x="3333491" y="5885798"/>
            <a:ext cx="2790868" cy="883062"/>
          </a:xfrm>
          <a:prstGeom prst="wedgeRoundRectCallout">
            <a:avLst>
              <a:gd name="adj1" fmla="val -534"/>
              <a:gd name="adj2" fmla="val -68062"/>
              <a:gd name="adj3" fmla="val 16667"/>
            </a:avLst>
          </a:prstGeom>
          <a:solidFill>
            <a:srgbClr val="00B0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algn="ctr" defTabSz="400040">
              <a:lnSpc>
                <a:spcPct val="90000"/>
              </a:lnSpc>
              <a:spcBef>
                <a:spcPct val="0"/>
              </a:spcBef>
              <a:spcAft>
                <a:spcPct val="35000"/>
              </a:spcAft>
            </a:pPr>
            <a:r>
              <a:rPr lang="en-US" sz="2100" dirty="0" smtClean="0">
                <a:solidFill>
                  <a:srgbClr val="FFFFFF"/>
                </a:solidFill>
              </a:rPr>
              <a:t>3. COLLECT, ASSESS, IMPROVE!</a:t>
            </a:r>
            <a:endParaRPr lang="en-US" sz="2100" dirty="0">
              <a:solidFill>
                <a:srgbClr val="FFFFFF"/>
              </a:solidFill>
            </a:endParaRPr>
          </a:p>
        </p:txBody>
      </p:sp>
    </p:spTree>
    <p:extLst>
      <p:ext uri="{BB962C8B-B14F-4D97-AF65-F5344CB8AC3E}">
        <p14:creationId xmlns:p14="http://schemas.microsoft.com/office/powerpoint/2010/main" val="116003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type="body" sz="half" idx="1"/>
          </p:nvPr>
        </p:nvSpPr>
        <p:spPr>
          <a:xfrm>
            <a:off x="1176054" y="1866900"/>
            <a:ext cx="3028950" cy="3633788"/>
          </a:xfrm>
        </p:spPr>
        <p:txBody>
          <a:bodyPr/>
          <a:lstStyle/>
          <a:p>
            <a:pPr eaLnBrk="1" hangingPunct="1">
              <a:lnSpc>
                <a:spcPct val="85000"/>
              </a:lnSpc>
            </a:pPr>
            <a:r>
              <a:rPr lang="en-US" altLang="en-US" sz="1800" b="1" dirty="0"/>
              <a:t>Left brain</a:t>
            </a:r>
          </a:p>
          <a:p>
            <a:pPr lvl="1" eaLnBrk="1" hangingPunct="1">
              <a:lnSpc>
                <a:spcPct val="90000"/>
              </a:lnSpc>
            </a:pPr>
            <a:r>
              <a:rPr lang="en-US" altLang="en-US" sz="1500" dirty="0"/>
              <a:t>Rational</a:t>
            </a:r>
          </a:p>
          <a:p>
            <a:pPr lvl="1" eaLnBrk="1" hangingPunct="1">
              <a:lnSpc>
                <a:spcPct val="90000"/>
              </a:lnSpc>
            </a:pPr>
            <a:r>
              <a:rPr lang="en-US" altLang="en-US" sz="1500" dirty="0"/>
              <a:t>Intelligence</a:t>
            </a:r>
          </a:p>
          <a:p>
            <a:pPr lvl="1" eaLnBrk="1" hangingPunct="1">
              <a:lnSpc>
                <a:spcPct val="90000"/>
              </a:lnSpc>
            </a:pPr>
            <a:r>
              <a:rPr lang="en-US" altLang="en-US" sz="1500" dirty="0"/>
              <a:t>Language</a:t>
            </a:r>
          </a:p>
          <a:p>
            <a:pPr lvl="1" eaLnBrk="1" hangingPunct="1">
              <a:lnSpc>
                <a:spcPct val="90000"/>
              </a:lnSpc>
            </a:pPr>
            <a:r>
              <a:rPr lang="en-US" altLang="en-US" sz="1500" dirty="0"/>
              <a:t>Analysis</a:t>
            </a:r>
          </a:p>
          <a:p>
            <a:pPr lvl="1" eaLnBrk="1" hangingPunct="1">
              <a:lnSpc>
                <a:spcPct val="90000"/>
              </a:lnSpc>
            </a:pPr>
            <a:r>
              <a:rPr lang="en-US" altLang="en-US" sz="1500" dirty="0"/>
              <a:t>Logic</a:t>
            </a:r>
          </a:p>
          <a:p>
            <a:pPr lvl="1" eaLnBrk="1" hangingPunct="1">
              <a:lnSpc>
                <a:spcPct val="90000"/>
              </a:lnSpc>
            </a:pPr>
            <a:r>
              <a:rPr lang="en-US" altLang="en-US" sz="1500" dirty="0"/>
              <a:t>Evaluation</a:t>
            </a:r>
          </a:p>
          <a:p>
            <a:pPr lvl="1" eaLnBrk="1" hangingPunct="1">
              <a:lnSpc>
                <a:spcPct val="90000"/>
              </a:lnSpc>
              <a:buFont typeface="Wingdings" pitchFamily="2" charset="2"/>
              <a:buNone/>
            </a:pPr>
            <a:r>
              <a:rPr lang="en-US" altLang="en-US" sz="1500" dirty="0"/>
              <a:t/>
            </a:r>
            <a:br>
              <a:rPr lang="en-US" altLang="en-US" sz="1500" dirty="0"/>
            </a:br>
            <a:r>
              <a:rPr lang="en-US" altLang="en-US" sz="1500" dirty="0"/>
              <a:t>COLD</a:t>
            </a:r>
          </a:p>
          <a:p>
            <a:pPr lvl="1" eaLnBrk="1" hangingPunct="1">
              <a:lnSpc>
                <a:spcPct val="90000"/>
              </a:lnSpc>
              <a:buFont typeface="Wingdings" pitchFamily="2" charset="2"/>
              <a:buNone/>
            </a:pPr>
            <a:r>
              <a:rPr lang="en-US" altLang="en-US" sz="1500" dirty="0"/>
              <a:t>	SLOW  </a:t>
            </a:r>
            <a:br>
              <a:rPr lang="en-US" altLang="en-US" sz="1500" dirty="0"/>
            </a:br>
            <a:r>
              <a:rPr lang="en-US" altLang="en-US" sz="1500" dirty="0"/>
              <a:t/>
            </a:r>
            <a:br>
              <a:rPr lang="en-US" altLang="en-US" sz="1500" dirty="0"/>
            </a:br>
            <a:endParaRPr lang="en-US" altLang="en-US" sz="1500" dirty="0"/>
          </a:p>
          <a:p>
            <a:pPr eaLnBrk="1" hangingPunct="1">
              <a:lnSpc>
                <a:spcPct val="85000"/>
              </a:lnSpc>
              <a:buFont typeface="Wingdings" pitchFamily="2" charset="2"/>
              <a:buNone/>
            </a:pPr>
            <a:r>
              <a:rPr lang="en-US" altLang="en-US" sz="1800" dirty="0">
                <a:sym typeface="Wingdings" pitchFamily="2" charset="2"/>
              </a:rPr>
              <a:t> exhaustive verification, </a:t>
            </a:r>
            <a:br>
              <a:rPr lang="en-US" altLang="en-US" sz="1800" dirty="0">
                <a:sym typeface="Wingdings" pitchFamily="2" charset="2"/>
              </a:rPr>
            </a:br>
            <a:r>
              <a:rPr lang="en-US" altLang="en-US" sz="1800" dirty="0">
                <a:sym typeface="Wingdings" pitchFamily="2" charset="2"/>
              </a:rPr>
              <a:t> step by step</a:t>
            </a:r>
          </a:p>
        </p:txBody>
      </p:sp>
      <p:sp>
        <p:nvSpPr>
          <p:cNvPr id="68612" name="Rectangle 4"/>
          <p:cNvSpPr>
            <a:spLocks noGrp="1" noChangeArrowheads="1"/>
          </p:cNvSpPr>
          <p:nvPr>
            <p:ph type="body" sz="half" idx="2"/>
          </p:nvPr>
        </p:nvSpPr>
        <p:spPr>
          <a:xfrm>
            <a:off x="5224440" y="1886995"/>
            <a:ext cx="3406378" cy="3465909"/>
          </a:xfrm>
        </p:spPr>
        <p:txBody>
          <a:bodyPr/>
          <a:lstStyle/>
          <a:p>
            <a:pPr eaLnBrk="1" hangingPunct="1">
              <a:lnSpc>
                <a:spcPct val="85000"/>
              </a:lnSpc>
            </a:pPr>
            <a:r>
              <a:rPr lang="en-US" altLang="en-US" sz="1800" b="1" dirty="0"/>
              <a:t>Right brain</a:t>
            </a:r>
          </a:p>
          <a:p>
            <a:pPr lvl="1" eaLnBrk="1" hangingPunct="1">
              <a:lnSpc>
                <a:spcPct val="90000"/>
              </a:lnSpc>
            </a:pPr>
            <a:r>
              <a:rPr lang="en-US" altLang="en-US" sz="1500" dirty="0"/>
              <a:t>Relational</a:t>
            </a:r>
          </a:p>
          <a:p>
            <a:pPr lvl="1" eaLnBrk="1" hangingPunct="1">
              <a:lnSpc>
                <a:spcPct val="90000"/>
              </a:lnSpc>
            </a:pPr>
            <a:r>
              <a:rPr lang="en-US" altLang="en-US" sz="1500" dirty="0"/>
              <a:t>Spatial</a:t>
            </a:r>
          </a:p>
          <a:p>
            <a:pPr lvl="1" eaLnBrk="1" hangingPunct="1">
              <a:lnSpc>
                <a:spcPct val="90000"/>
              </a:lnSpc>
            </a:pPr>
            <a:r>
              <a:rPr lang="en-US" altLang="en-US" sz="1500" dirty="0"/>
              <a:t>Associative, imaginative</a:t>
            </a:r>
          </a:p>
          <a:p>
            <a:pPr lvl="1" eaLnBrk="1" hangingPunct="1">
              <a:lnSpc>
                <a:spcPct val="90000"/>
              </a:lnSpc>
            </a:pPr>
            <a:r>
              <a:rPr lang="en-US" altLang="en-US" sz="1500" dirty="0"/>
              <a:t>Visual</a:t>
            </a:r>
          </a:p>
          <a:p>
            <a:pPr lvl="1" eaLnBrk="1" hangingPunct="1">
              <a:lnSpc>
                <a:spcPct val="90000"/>
              </a:lnSpc>
            </a:pPr>
            <a:r>
              <a:rPr lang="en-US" altLang="en-US" sz="1500" dirty="0"/>
              <a:t>Global</a:t>
            </a:r>
          </a:p>
          <a:p>
            <a:pPr lvl="1" eaLnBrk="1" hangingPunct="1">
              <a:lnSpc>
                <a:spcPct val="90000"/>
              </a:lnSpc>
            </a:pPr>
            <a:r>
              <a:rPr lang="en-US" altLang="en-US" sz="1500" dirty="0"/>
              <a:t>Synthetic</a:t>
            </a:r>
          </a:p>
          <a:p>
            <a:pPr lvl="1" eaLnBrk="1" hangingPunct="1">
              <a:lnSpc>
                <a:spcPct val="90000"/>
              </a:lnSpc>
            </a:pPr>
            <a:r>
              <a:rPr lang="en-US" altLang="en-US" sz="1500" dirty="0"/>
              <a:t>Artistic </a:t>
            </a:r>
            <a:br>
              <a:rPr lang="en-US" altLang="en-US" sz="1500" dirty="0"/>
            </a:br>
            <a:r>
              <a:rPr lang="en-US" altLang="en-US" sz="1500" dirty="0"/>
              <a:t>WARM </a:t>
            </a:r>
            <a:br>
              <a:rPr lang="en-US" altLang="en-US" sz="1500" dirty="0"/>
            </a:br>
            <a:r>
              <a:rPr lang="en-US" altLang="en-US" sz="1500" dirty="0"/>
              <a:t>IMPETUOUS  </a:t>
            </a:r>
            <a:br>
              <a:rPr lang="en-US" altLang="en-US" sz="1500" dirty="0"/>
            </a:br>
            <a:r>
              <a:rPr lang="en-US" altLang="en-US" sz="1500" dirty="0"/>
              <a:t/>
            </a:r>
            <a:br>
              <a:rPr lang="en-US" altLang="en-US" sz="1500" dirty="0"/>
            </a:br>
            <a:endParaRPr lang="en-US" altLang="en-US" sz="1500" dirty="0"/>
          </a:p>
          <a:p>
            <a:pPr eaLnBrk="1" hangingPunct="1">
              <a:lnSpc>
                <a:spcPct val="85000"/>
              </a:lnSpc>
              <a:buFont typeface="Wingdings" pitchFamily="2" charset="2"/>
              <a:buNone/>
            </a:pPr>
            <a:r>
              <a:rPr lang="en-US" altLang="en-US" sz="1800" dirty="0">
                <a:sym typeface="Wingdings" pitchFamily="2" charset="2"/>
              </a:rPr>
              <a:t> endlessly anticipating, </a:t>
            </a:r>
            <a:br>
              <a:rPr lang="en-US" altLang="en-US" sz="1800" dirty="0">
                <a:sym typeface="Wingdings" pitchFamily="2" charset="2"/>
              </a:rPr>
            </a:br>
            <a:r>
              <a:rPr lang="en-US" altLang="en-US" sz="1800" dirty="0">
                <a:sym typeface="Wingdings" pitchFamily="2" charset="2"/>
              </a:rPr>
              <a:t> no verification </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7257" y="2389804"/>
            <a:ext cx="2415494" cy="145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s-PE" sz="2000" dirty="0" smtClean="0"/>
              <a:t>1. </a:t>
            </a:r>
            <a:r>
              <a:rPr lang="es-PE" sz="2000" dirty="0" err="1" smtClean="0"/>
              <a:t>Get</a:t>
            </a:r>
            <a:r>
              <a:rPr lang="es-PE" sz="2000" dirty="0" smtClean="0"/>
              <a:t> </a:t>
            </a:r>
            <a:r>
              <a:rPr lang="es-PE" sz="2000" dirty="0" err="1" smtClean="0"/>
              <a:t>your</a:t>
            </a:r>
            <a:r>
              <a:rPr lang="es-PE" sz="2000" dirty="0" smtClean="0"/>
              <a:t> </a:t>
            </a:r>
            <a:r>
              <a:rPr lang="es-PE" sz="2000" dirty="0" err="1"/>
              <a:t>m</a:t>
            </a:r>
            <a:r>
              <a:rPr lang="es-PE" sz="2000" dirty="0" err="1" smtClean="0"/>
              <a:t>essaging</a:t>
            </a:r>
            <a:r>
              <a:rPr lang="es-PE" sz="2000" dirty="0" smtClean="0"/>
              <a:t> </a:t>
            </a:r>
            <a:r>
              <a:rPr lang="es-PE" sz="2000" dirty="0" err="1" smtClean="0"/>
              <a:t>right</a:t>
            </a:r>
            <a:r>
              <a:rPr lang="es-PE" sz="2000" dirty="0" smtClean="0"/>
              <a:t>!</a:t>
            </a:r>
            <a:endParaRPr lang="es-PE" sz="2000" dirty="0"/>
          </a:p>
        </p:txBody>
      </p:sp>
    </p:spTree>
    <p:extLst>
      <p:ext uri="{BB962C8B-B14F-4D97-AF65-F5344CB8AC3E}">
        <p14:creationId xmlns:p14="http://schemas.microsoft.com/office/powerpoint/2010/main" val="32403513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1398</TotalTime>
  <Words>954</Words>
  <Application>Microsoft Office PowerPoint</Application>
  <PresentationFormat>On-screen Show (4:3)</PresentationFormat>
  <Paragraphs>271</Paragraphs>
  <Slides>24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SimSun</vt:lpstr>
      <vt:lpstr>Arial</vt:lpstr>
      <vt:lpstr>Articulate Light</vt:lpstr>
      <vt:lpstr>Calibri</vt:lpstr>
      <vt:lpstr>Verdana</vt:lpstr>
      <vt:lpstr>Wingdings</vt:lpstr>
      <vt:lpstr>Theme1</vt:lpstr>
      <vt:lpstr>PowerPoint Presentation</vt:lpstr>
      <vt:lpstr>Persuasive Communication</vt:lpstr>
      <vt:lpstr>Persuasive Communication</vt:lpstr>
      <vt:lpstr>External vs Internal Communication?</vt:lpstr>
      <vt:lpstr>Strategic approach to Communication with Members – what does it entail?</vt:lpstr>
      <vt:lpstr>Strategic approach to Communication with Members – what does it entail?</vt:lpstr>
      <vt:lpstr>Strategic approach to Communication with Members – what does it entail?</vt:lpstr>
      <vt:lpstr>Strategic approach to Communication with Members – what does it entail?</vt:lpstr>
      <vt:lpstr>PowerPoint Presentation</vt:lpstr>
      <vt:lpstr>Messaging</vt:lpstr>
      <vt:lpstr>Promise…prove</vt:lpstr>
      <vt:lpstr>Drag along…reassure</vt:lpstr>
      <vt:lpstr>Arguments</vt:lpstr>
      <vt:lpstr>Constructing a Message</vt:lpstr>
      <vt:lpstr>2. Choose the right channel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success look like?</vt:lpstr>
      <vt:lpstr>PowerPoint Presentation</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Alexandra Giordano</cp:lastModifiedBy>
  <cp:revision>143</cp:revision>
  <dcterms:created xsi:type="dcterms:W3CDTF">2014-08-07T13:00:49Z</dcterms:created>
  <dcterms:modified xsi:type="dcterms:W3CDTF">2018-12-18T16:11:08Z</dcterms:modified>
</cp:coreProperties>
</file>