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handoutMasterIdLst>
    <p:handoutMasterId r:id="rId27"/>
  </p:handoutMasterIdLst>
  <p:sldIdLst>
    <p:sldId id="276" r:id="rId2"/>
    <p:sldId id="320" r:id="rId3"/>
    <p:sldId id="321" r:id="rId4"/>
    <p:sldId id="322" r:id="rId5"/>
    <p:sldId id="323" r:id="rId6"/>
    <p:sldId id="324" r:id="rId7"/>
    <p:sldId id="325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29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88689" autoAdjust="0"/>
  </p:normalViewPr>
  <p:slideViewPr>
    <p:cSldViewPr>
      <p:cViewPr varScale="1">
        <p:scale>
          <a:sx n="80" d="100"/>
          <a:sy n="80" d="100"/>
        </p:scale>
        <p:origin x="108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6BC0-0AE8-4B9A-96DE-6EF47AA0C4DB}" type="datetimeFigureOut">
              <a:rPr lang="cs-CZ" smtClean="0"/>
              <a:t>25.10.2018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F1BB-7937-4EAC-9BEF-79D905C1AD2A}" type="slidenum">
              <a:rPr lang="cs-CZ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62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5CF7-9E89-40A1-AA39-E0059C81810F}" type="datetimeFigureOut">
              <a:rPr lang="en-GB" smtClean="0"/>
              <a:t>25/10/2018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93F-D445-47D8-A284-AD967FE4B214}" type="slidenum">
              <a:rPr lang="en-GB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395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7551B9-248B-457C-B588-B3905E1DEE9B}" type="slidenum">
              <a:rPr lang="en-GB" altLang="en-US" smtClean="0"/>
              <a:pPr eaLnBrk="1" hangingPunct="1"/>
              <a:t>14</a:t>
            </a:fld>
            <a:endParaRPr lang="es-E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/>
              <a:t>Paso 1: Conclusión: </a:t>
            </a:r>
            <a:r>
              <a:rPr lang="es-ES" b="1" dirty="0"/>
              <a:t>2-3 frases </a:t>
            </a:r>
            <a:r>
              <a:rPr lang="es-ES" b="1" u="sng" dirty="0"/>
              <a:t>para resumir la idea</a:t>
            </a:r>
            <a:r>
              <a:rPr dirty="0"/>
              <a:t/>
            </a:r>
            <a:br>
              <a:rPr dirty="0"/>
            </a:br>
            <a:r>
              <a:rPr lang="es-ES" dirty="0"/>
              <a:t>¿Qué quiere que recuerde o haga el público?</a:t>
            </a:r>
            <a:r>
              <a:rPr dirty="0"/>
              <a:t/>
            </a:r>
            <a:br>
              <a:rPr dirty="0"/>
            </a:br>
            <a:r>
              <a:rPr lang="es-ES" dirty="0"/>
              <a:t>¿Qué decisión deberían tomar?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/>
              <a:t>Paso 2: </a:t>
            </a:r>
            <a:r>
              <a:rPr lang="es-ES" b="1" dirty="0"/>
              <a:t>Argumento de «cabeza»: intelectual, pensamientos, ideas</a:t>
            </a:r>
            <a:r>
              <a:rPr dirty="0"/>
              <a:t/>
            </a:r>
            <a:br>
              <a:rPr dirty="0"/>
            </a:br>
            <a:r>
              <a:rPr lang="es-ES" dirty="0"/>
              <a:t>¿Repercusión en el funcionamiento de la organización?</a:t>
            </a:r>
            <a:r>
              <a:rPr dirty="0"/>
              <a:t/>
            </a:r>
            <a:br>
              <a:rPr dirty="0"/>
            </a:br>
            <a:r>
              <a:rPr lang="es-ES" dirty="0"/>
              <a:t>¿Qué elemento(s) racional(es) quiere emplear para explicarse?</a:t>
            </a:r>
            <a:r>
              <a:rPr dirty="0"/>
              <a:t/>
            </a:r>
            <a:br>
              <a:rPr dirty="0"/>
            </a:br>
            <a:r>
              <a:rPr lang="es-ES" dirty="0"/>
              <a:t> (Promesa + demostración, con ejemplos)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s-ES" altLang="en-US" b="1" dirty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s-ES" altLang="en-US" b="1" dirty="0"/>
              <a:t>Paso 3: Argumentos de «CORAZÓN»: emociones, intercambios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s-ES" dirty="0"/>
              <a:t>Implicar al público en el problema.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s-ES" dirty="0"/>
              <a:t>¿Qué se juegan?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s-ES" dirty="0"/>
              <a:t>(Promesa + demostración, con ejemplos)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s-ES" altLang="en-US" dirty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s-ES" altLang="en-US" b="1" dirty="0"/>
              <a:t>Paso 4: </a:t>
            </a:r>
            <a:r>
              <a:rPr lang="es-ES" b="1" dirty="0"/>
              <a:t>Argumento de «manos»</a:t>
            </a:r>
            <a:r>
              <a:rPr lang="es-ES" dirty="0"/>
              <a:t>: acción, experiencia + ventaja de la acción para el público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s-ES" dirty="0"/>
              <a:t>Qué acción necesita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s-ES" dirty="0"/>
              <a:t>(¡Arrastrar + tranquilizar!)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s-ES" altLang="en-US" dirty="0"/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ES" altLang="en-US" b="1" dirty="0"/>
              <a:t>Paso 5: Conclusión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ES" altLang="en-US" sz="1200" dirty="0"/>
              <a:t>Recuerde la idea principal. ¿Qué pide a su público como «acción ganadora»?</a:t>
            </a:r>
            <a:endParaRPr lang="es-ES" altLang="en-US" sz="1400" dirty="0"/>
          </a:p>
          <a:p>
            <a:pPr marL="457200" indent="-457200" eaLnBrk="1" hangingPunct="1">
              <a:buFont typeface="Wingdings" pitchFamily="2" charset="2"/>
              <a:buNone/>
            </a:pPr>
            <a:endParaRPr lang="es-ES" altLang="en-US" dirty="0"/>
          </a:p>
          <a:p>
            <a:pPr marL="457200" indent="-457200" eaLnBrk="1" hangingPunct="1">
              <a:buFont typeface="Wingdings" pitchFamily="2" charset="2"/>
              <a:buNone/>
            </a:pPr>
            <a:endParaRPr lang="es-ES" altLang="en-US" dirty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s-ES" dirty="0"/>
              <a:t>EJERCICIO</a:t>
            </a:r>
          </a:p>
          <a:p>
            <a:r>
              <a:rPr lang="es-ES" dirty="0"/>
              <a:t>Situación 1:</a:t>
            </a:r>
          </a:p>
          <a:p>
            <a:r>
              <a:rPr lang="es-ES" dirty="0"/>
              <a:t>Tenemos a 100 posibles afiliados delante.</a:t>
            </a:r>
          </a:p>
          <a:p>
            <a:r>
              <a:rPr lang="es-ES" dirty="0"/>
              <a:t>Tenemos que convencerlos de que se afilien a nuestra organización.</a:t>
            </a:r>
          </a:p>
          <a:p>
            <a:r>
              <a:rPr lang="es-ES" dirty="0"/>
              <a:t>El problema es que... La crisis económica está ahí.</a:t>
            </a:r>
          </a:p>
          <a:p>
            <a:r>
              <a:rPr lang="es-ES" dirty="0"/>
              <a:t>Sabe que mucha gente tiene </a:t>
            </a:r>
            <a:r>
              <a:rPr lang="es-ES" dirty="0" err="1"/>
              <a:t>tiene</a:t>
            </a:r>
            <a:r>
              <a:rPr lang="es-ES" dirty="0"/>
              <a:t> dificultades, algunos están cerca de la bancarrota</a:t>
            </a:r>
          </a:p>
          <a:p>
            <a:r>
              <a:rPr lang="es-ES" dirty="0"/>
              <a:t>¿Cómo va a convencerlos de que se afilien?</a:t>
            </a:r>
          </a:p>
          <a:p>
            <a:endParaRPr lang="es-ES" dirty="0"/>
          </a:p>
          <a:p>
            <a:r>
              <a:rPr lang="es-ES" dirty="0"/>
              <a:t>Situación 2: </a:t>
            </a:r>
          </a:p>
          <a:p>
            <a:r>
              <a:rPr lang="es-ES" altLang="en-US" sz="1200" dirty="0"/>
              <a:t>Está preparando un viaje por el país para su Director Ejecutivo.</a:t>
            </a:r>
          </a:p>
          <a:p>
            <a:r>
              <a:rPr lang="es-ES" altLang="en-US" sz="1200" dirty="0"/>
              <a:t>Propósito del viaje: conseguir más visibilidad porque, de media, el 30% de los afiliados no abona las cuotas.</a:t>
            </a:r>
          </a:p>
          <a:p>
            <a:r>
              <a:rPr lang="es-ES" altLang="en-US" sz="1200" dirty="0"/>
              <a:t>Su organización necesita a la desesperada el dinero porque, sin él, el programa del año que viene corre peligro.</a:t>
            </a:r>
          </a:p>
          <a:p>
            <a:r>
              <a:rPr lang="es-ES" altLang="en-US" sz="1200" dirty="0"/>
              <a:t>Intentó conseguir el dinero a través de correos electrónicos y cartas, pero fue en vano.</a:t>
            </a:r>
          </a:p>
          <a:p>
            <a:r>
              <a:rPr lang="es-ES" altLang="en-US" sz="1200" dirty="0"/>
              <a:t>Le han pedido que prepare una presentación de como mucho 6 minutos.</a:t>
            </a:r>
          </a:p>
          <a:p>
            <a:r>
              <a:rPr lang="es-ES" altLang="en-US" sz="1200" dirty="0"/>
              <a:t>Se reunirá con afiliados de todos los sectores.</a:t>
            </a:r>
          </a:p>
          <a:p>
            <a:r>
              <a:rPr lang="es-ES" altLang="en-US" sz="1200" dirty="0"/>
              <a:t>Estamos en crisis y sabe que los afiliados están en una situación económica difícil.</a:t>
            </a:r>
          </a:p>
          <a:p>
            <a:r>
              <a:rPr lang="es-ES" altLang="en-US" sz="1200" dirty="0"/>
              <a:t>¿Cómo va a convencerlos?</a:t>
            </a:r>
            <a:r>
              <a:rPr dirty="0"/>
              <a:t/>
            </a:r>
            <a:br>
              <a:rPr dirty="0"/>
            </a:br>
            <a:endParaRPr lang="es-ES" altLang="en-US" sz="1200" dirty="0"/>
          </a:p>
          <a:p>
            <a:pPr>
              <a:buFont typeface="Wingdings" pitchFamily="2" charset="2"/>
              <a:buNone/>
            </a:pPr>
            <a:r>
              <a:rPr lang="es-ES" altLang="en-US" sz="1200" dirty="0"/>
              <a:t>Utilice la técnica que acaba de aprender.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s-ES" altLang="en-US" dirty="0"/>
          </a:p>
          <a:p>
            <a:pPr eaLnBrk="1" hangingPunct="1"/>
            <a:endParaRPr lang="es-E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0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ECF002-BBCB-4B3C-A613-8C713B028207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46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520B20-755C-4492-8DFA-BD37207D3B5C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07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67F372-2A91-4B3D-B7FC-F6822BBBE47E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262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9B97-6DFE-4A21-B6A2-7F5145A61F3D}" type="slidenum">
              <a:rPr lang="en-GB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0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9A3E63-88D6-4726-936A-D6B2E4398360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05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Fuente: </a:t>
            </a:r>
            <a:r>
              <a:rPr lang="es-ES" dirty="0" err="1"/>
              <a:t>Persuasive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. </a:t>
            </a:r>
            <a:r>
              <a:rPr lang="es-ES" dirty="0" err="1"/>
              <a:t>Making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voice</a:t>
            </a:r>
            <a:r>
              <a:rPr lang="es-ES" dirty="0"/>
              <a:t> of </a:t>
            </a:r>
            <a:r>
              <a:rPr lang="es-ES" dirty="0" err="1"/>
              <a:t>business</a:t>
            </a:r>
            <a:r>
              <a:rPr lang="es-ES" dirty="0"/>
              <a:t> </a:t>
            </a:r>
            <a:r>
              <a:rPr lang="es-ES" dirty="0" err="1"/>
              <a:t>heard</a:t>
            </a:r>
            <a:r>
              <a:rPr lang="es-ES" dirty="0"/>
              <a:t>, (Comunicación </a:t>
            </a:r>
            <a:r>
              <a:rPr lang="es-ES" dirty="0" smtClean="0"/>
              <a:t>persuasiva: </a:t>
            </a:r>
            <a:r>
              <a:rPr lang="es-ES" dirty="0"/>
              <a:t>conseguir que se escuche la voz de la empresa), CIF-OIT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9B97-6DFE-4A21-B6A2-7F5145A61F3D}" type="slidenum">
              <a:rPr lang="en-GB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14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87E9A-E4F6-4184-AEE0-1A00EF4DCD53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15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53A2B34-96F9-4D29-BF8A-73A654B1E101}" type="slidenum">
              <a:rPr lang="en-GB" altLang="en-US" smtClean="0"/>
              <a:pPr eaLnBrk="1" hangingPunct="1"/>
              <a:t>9</a:t>
            </a:fld>
            <a:endParaRPr lang="es-E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7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C47E6AA-BD09-4941-9237-13E609B01FF3}" type="slidenum">
              <a:rPr lang="en-GB" altLang="en-US" smtClean="0"/>
              <a:pPr eaLnBrk="1" hangingPunct="1"/>
              <a:t>10</a:t>
            </a:fld>
            <a:endParaRPr lang="es-E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B7CBE-12DA-4A2C-940F-71E4C44D3940}" type="slidenum">
              <a:rPr lang="en-GB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37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B7CBE-12DA-4A2C-940F-71E4C44D3940}" type="slidenum">
              <a:rPr lang="en-GB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94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B51BA4-2DA0-47EA-85FF-F0D7EEDAA9F3}" type="slidenum">
              <a:rPr lang="en-GB" altLang="en-US" smtClean="0"/>
              <a:pPr eaLnBrk="1" hangingPunct="1"/>
              <a:t>13</a:t>
            </a:fld>
            <a:endParaRPr lang="es-E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7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312"/>
            <a:ext cx="9144000" cy="68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Centre\000 CORSI flyers e covers binders\Corsi 2014\Employment\A907454\loghi\ETF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2772"/>
            <a:ext cx="1441581" cy="6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Centre\000 CORSI flyers e covers binders\Corsi 2014\Employment\A907454\loghi\Japan ministr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27" y="6348333"/>
            <a:ext cx="1512168" cy="4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Centre\000 CORSI flyers e covers binders\Corsi 2014\Employment\A907454\loghi\cedef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1" y="6192957"/>
            <a:ext cx="1554497" cy="6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:\simboli\Loghi ITCILO\Logo english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15886"/>
            <a:ext cx="1274474" cy="5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:\simboli\Cooperazione italiana\Loghi cooperazione jpg e psd\logo h5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4"/>
            <a:ext cx="1042684" cy="6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753" y="6304235"/>
            <a:ext cx="730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8831E-AEAD-4287-9ADF-D5A5FA1CF4F8}" type="slidenum">
              <a:rPr lang="en-GB" smtClean="0">
                <a:solidFill>
                  <a:schemeClr val="accent4">
                    <a:lumMod val="50000"/>
                  </a:schemeClr>
                </a:solidFill>
              </a:rPr>
              <a:pPr/>
              <a:t>‹#›</a:t>
            </a:fld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5552304"/>
            <a:ext cx="795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Comunicación </a:t>
            </a:r>
            <a:r>
              <a:rPr lang="es-ES" sz="3600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Persuasiva</a:t>
            </a:r>
            <a:endParaRPr lang="es-ES" sz="36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s-ES" sz="3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3" y="447927"/>
            <a:ext cx="2304293" cy="719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528397"/>
            <a:ext cx="571500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1847950" cy="1809378"/>
          </a:xfrm>
          <a:prstGeom prst="rect">
            <a:avLst/>
          </a:prstGeom>
        </p:spPr>
      </p:pic>
      <p:sp>
        <p:nvSpPr>
          <p:cNvPr id="7" name="object 15"/>
          <p:cNvSpPr txBox="1">
            <a:spLocks/>
          </p:cNvSpPr>
          <p:nvPr/>
        </p:nvSpPr>
        <p:spPr>
          <a:xfrm>
            <a:off x="-612576" y="221742"/>
            <a:ext cx="7920880" cy="275666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 algn="ctr">
              <a:lnSpc>
                <a:spcPts val="4070"/>
              </a:lnSpc>
              <a:spcBef>
                <a:spcPts val="0"/>
              </a:spcBef>
              <a:defRPr/>
            </a:pPr>
            <a:r>
              <a:rPr lang="es-ES" sz="2400" spc="-220" dirty="0">
                <a:solidFill>
                  <a:srgbClr val="92D050"/>
                </a:solidFill>
              </a:rPr>
              <a:t>Programa</a:t>
            </a:r>
            <a:r>
              <a:rPr lang="es-ES" sz="2400" dirty="0"/>
              <a:t> </a:t>
            </a:r>
            <a:r>
              <a:rPr lang="es-ES" sz="2400" spc="-170" dirty="0">
                <a:solidFill>
                  <a:srgbClr val="92D050"/>
                </a:solidFill>
              </a:rPr>
              <a:t> de  Actividades</a:t>
            </a:r>
            <a:r>
              <a:rPr lang="es-ES" sz="2400" b="0" spc="-80" dirty="0">
                <a:solidFill>
                  <a:schemeClr val="bg1"/>
                </a:solidFill>
              </a:rPr>
              <a:t> para los Empleadores</a:t>
            </a:r>
            <a:r>
              <a:rPr lang="es-ES" sz="2400" dirty="0"/>
              <a:t> </a:t>
            </a:r>
            <a:r>
              <a:rPr sz="2400" dirty="0"/>
              <a:t/>
            </a:r>
            <a:br>
              <a:rPr sz="2400" dirty="0"/>
            </a:br>
            <a:r>
              <a:rPr lang="es-ES" sz="1700" dirty="0" smtClean="0">
                <a:solidFill>
                  <a:schemeClr val="bg1"/>
                </a:solidFill>
              </a:rPr>
              <a:t>Organizaciones Empresariales y de Empleadores Efectivas</a:t>
            </a:r>
            <a:endParaRPr lang="es-ES" sz="1700" spc="-16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81889"/>
            <a:ext cx="7886700" cy="994172"/>
          </a:xfrm>
        </p:spPr>
        <p:txBody>
          <a:bodyPr/>
          <a:lstStyle/>
          <a:p>
            <a:pPr eaLnBrk="1" hangingPunct="1"/>
            <a:r>
              <a:rPr lang="es-ES" dirty="0">
                <a:solidFill>
                  <a:schemeClr val="accent1"/>
                </a:solidFill>
              </a:rPr>
              <a:t>Mensajes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7" y="1905022"/>
            <a:ext cx="4414838" cy="36337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s-E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s-ES" dirty="0"/>
              <a:t>Convencer = ganar la «batalla» entre el hemisferio derecho e izquierdo de su público</a:t>
            </a:r>
            <a:r>
              <a:rPr dirty="0"/>
              <a:t/>
            </a:r>
            <a:br>
              <a:rPr dirty="0"/>
            </a:br>
            <a:r>
              <a:rPr lang="es-ES" dirty="0"/>
              <a:t>  </a:t>
            </a:r>
          </a:p>
          <a:p>
            <a:pPr marL="571500" lvl="1" indent="-228600">
              <a:buFont typeface="Wingdings" pitchFamily="2" charset="2"/>
              <a:buAutoNum type="arabicPeriod"/>
            </a:pPr>
            <a:r>
              <a:rPr lang="es-ES" dirty="0"/>
              <a:t>Hemisferio derecho: </a:t>
            </a:r>
            <a:r>
              <a:rPr lang="es-ES" u="sng" dirty="0"/>
              <a:t>Desea</a:t>
            </a:r>
            <a:r>
              <a:rPr lang="es-ES" dirty="0"/>
              <a:t> una solución: </a:t>
            </a:r>
            <a:r>
              <a:rPr lang="es-ES" dirty="0" smtClean="0"/>
              <a:t>PROMETER</a:t>
            </a:r>
            <a:r>
              <a:rPr dirty="0"/>
              <a:t/>
            </a:r>
            <a:br>
              <a:rPr dirty="0"/>
            </a:br>
            <a:r>
              <a:rPr lang="es-ES" dirty="0"/>
              <a:t> </a:t>
            </a:r>
          </a:p>
          <a:p>
            <a:pPr marL="571500" lvl="1" indent="-228600">
              <a:buFont typeface="Wingdings" pitchFamily="2" charset="2"/>
              <a:buAutoNum type="arabicPeriod"/>
            </a:pPr>
            <a:r>
              <a:rPr lang="es-ES" dirty="0"/>
              <a:t>Hemisferio izquierdo: </a:t>
            </a:r>
            <a:r>
              <a:rPr lang="es-ES" u="sng" dirty="0"/>
              <a:t>Miedo</a:t>
            </a:r>
            <a:r>
              <a:rPr lang="es-ES" dirty="0"/>
              <a:t> a la solución: DEMOSTRAR </a:t>
            </a:r>
            <a:r>
              <a:rPr dirty="0"/>
              <a:t/>
            </a:r>
            <a:br>
              <a:rPr dirty="0"/>
            </a:br>
            <a:endParaRPr lang="es-ES" altLang="en-US" dirty="0"/>
          </a:p>
          <a:p>
            <a:pPr marL="571500" lvl="1" indent="-228600">
              <a:buFont typeface="Wingdings" pitchFamily="2" charset="2"/>
              <a:buAutoNum type="arabicPeriod"/>
            </a:pPr>
            <a:r>
              <a:rPr lang="es-ES" dirty="0"/>
              <a:t>Hemisferio derecho: </a:t>
            </a:r>
            <a:r>
              <a:rPr lang="es-ES" b="1" dirty="0"/>
              <a:t>Desea</a:t>
            </a:r>
            <a:r>
              <a:rPr lang="es-ES" dirty="0"/>
              <a:t> una acción: ARRASTRAR </a:t>
            </a:r>
            <a:r>
              <a:rPr dirty="0"/>
              <a:t/>
            </a:r>
            <a:br>
              <a:rPr dirty="0"/>
            </a:br>
            <a:endParaRPr lang="es-ES" altLang="en-US" dirty="0"/>
          </a:p>
          <a:p>
            <a:pPr marL="571500" lvl="1" indent="-228600">
              <a:buFont typeface="Wingdings" pitchFamily="2" charset="2"/>
              <a:buAutoNum type="arabicPeriod"/>
            </a:pPr>
            <a:r>
              <a:rPr lang="es-ES" dirty="0"/>
              <a:t>Hemisferio izquierdo: </a:t>
            </a:r>
            <a:r>
              <a:rPr lang="es-ES" u="sng" dirty="0"/>
              <a:t>Miedo</a:t>
            </a:r>
            <a:r>
              <a:rPr lang="es-ES" dirty="0"/>
              <a:t> a la acción: TRANQUILIZAR</a:t>
            </a:r>
          </a:p>
        </p:txBody>
      </p:sp>
      <p:pic>
        <p:nvPicPr>
          <p:cNvPr id="65540" name="Picture 4" descr="FF_70_brain1_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33" y="1778308"/>
            <a:ext cx="1469231" cy="88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43713" y="2962275"/>
            <a:ext cx="12573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en-US" sz="1350" b="1" dirty="0" smtClean="0">
                <a:solidFill>
                  <a:schemeClr val="accent1"/>
                </a:solidFill>
              </a:rPr>
              <a:t>PROMETER</a:t>
            </a:r>
            <a:endParaRPr lang="es-ES" altLang="en-US" sz="1350" b="1" dirty="0">
              <a:solidFill>
                <a:schemeClr val="accent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9300" y="4876800"/>
            <a:ext cx="2171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en-US" sz="1350" b="1" dirty="0">
                <a:solidFill>
                  <a:schemeClr val="accent1"/>
                </a:solidFill>
              </a:rPr>
              <a:t>TRANQUILIZAR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19787" y="3571875"/>
            <a:ext cx="1514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en-US" sz="1350" b="1" dirty="0">
                <a:solidFill>
                  <a:schemeClr val="accent1"/>
                </a:solidFill>
              </a:rPr>
              <a:t>DEMOSTRAR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75447" y="4095750"/>
            <a:ext cx="137791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en-US" sz="1350" b="1" dirty="0">
                <a:solidFill>
                  <a:schemeClr val="accent1"/>
                </a:solidFill>
              </a:rPr>
              <a:t>ARRASTRAR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6548438" y="3276600"/>
            <a:ext cx="885825" cy="342900"/>
          </a:xfrm>
          <a:prstGeom prst="line">
            <a:avLst/>
          </a:prstGeom>
          <a:noFill/>
          <a:ln w="76200">
            <a:solidFill>
              <a:srgbClr val="B9011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6275784" y="4436318"/>
            <a:ext cx="923925" cy="400050"/>
          </a:xfrm>
          <a:prstGeom prst="line">
            <a:avLst/>
          </a:prstGeom>
          <a:noFill/>
          <a:ln w="76200">
            <a:solidFill>
              <a:srgbClr val="B9011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7013" y="3867150"/>
            <a:ext cx="542925" cy="2095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/>
              <a:t>1. </a:t>
            </a:r>
            <a:r>
              <a:rPr lang="es-ES"/>
              <a:t>¡Elija los mensajes adecuados!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0579960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Prometer...demostrar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1196" y="980728"/>
            <a:ext cx="8229600" cy="363326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40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sz="4000" dirty="0"/>
              <a:t>	</a:t>
            </a:r>
            <a:r>
              <a:rPr lang="es-ES" altLang="en-US" sz="1200" i="1" dirty="0"/>
              <a:t>(1) </a:t>
            </a:r>
            <a:r>
              <a:rPr lang="es-ES" altLang="en-US" sz="1600" i="1" dirty="0"/>
              <a:t>Hoy en día, nuestra organización es más influyente que antes. </a:t>
            </a:r>
            <a:r>
              <a:rPr sz="4000" dirty="0"/>
              <a:t/>
            </a:r>
            <a:br>
              <a:rPr sz="4000" dirty="0"/>
            </a:br>
            <a:r>
              <a:rPr lang="es-ES" altLang="en-US" sz="1600" i="1" dirty="0"/>
              <a:t>Por eso, estoy convencido de que tenemos que utilizar esa fuerza para pedir al gobierno que espere un año más antes de subir el salario mínimo.</a:t>
            </a:r>
            <a:endParaRPr lang="es-ES" altLang="en-US" sz="1200" i="1" dirty="0"/>
          </a:p>
          <a:p>
            <a:endParaRPr lang="es-ES" altLang="en-US" sz="1200" dirty="0"/>
          </a:p>
          <a:p>
            <a:pPr>
              <a:buFont typeface="Wingdings" pitchFamily="2" charset="2"/>
              <a:buNone/>
            </a:pPr>
            <a:r>
              <a:rPr lang="en-US" sz="4000" dirty="0"/>
              <a:t>	</a:t>
            </a:r>
            <a:r>
              <a:rPr lang="es-ES" altLang="en-US" sz="1200" dirty="0"/>
              <a:t>(2) </a:t>
            </a:r>
            <a:r>
              <a:rPr lang="es-ES" altLang="en-US" sz="1600" i="1" dirty="0"/>
              <a:t>Hoy en día, nuestra organización es más influyente que antes. </a:t>
            </a:r>
            <a:r>
              <a:rPr sz="4000" dirty="0"/>
              <a:t/>
            </a:r>
            <a:br>
              <a:rPr sz="4000" dirty="0"/>
            </a:br>
            <a:r>
              <a:rPr lang="es-ES" altLang="en-US" sz="1600" i="1" dirty="0"/>
              <a:t>Hace dos años, de media nos costaba conseguir una cita con el primer ministro. Hoy en día lo conseguimos en cuestión de horas. </a:t>
            </a:r>
            <a:r>
              <a:rPr sz="4000" dirty="0"/>
              <a:t/>
            </a:r>
            <a:br>
              <a:rPr sz="4000" dirty="0"/>
            </a:br>
            <a:r>
              <a:rPr lang="es-ES" altLang="en-US" sz="1600" i="1" dirty="0"/>
              <a:t>Dos veces por semana, recibo una llamada de la oficina del primer ministro para pedirme alguna aclaración.  ¡Aprovechemos esta oportunidad para que queden claras nuestras opiniones</a:t>
            </a:r>
            <a:r>
              <a:rPr lang="es-ES" altLang="en-US" sz="1600" i="1" dirty="0" smtClean="0"/>
              <a:t>!</a:t>
            </a:r>
          </a:p>
          <a:p>
            <a:pPr>
              <a:buFont typeface="Wingdings" pitchFamily="2" charset="2"/>
              <a:buNone/>
            </a:pPr>
            <a:r>
              <a:rPr sz="4000" dirty="0"/>
              <a:t/>
            </a:r>
            <a:br>
              <a:rPr sz="4000" dirty="0"/>
            </a:br>
            <a:r>
              <a:rPr lang="es-ES" altLang="en-US" sz="1600" i="1" dirty="0"/>
              <a:t>(3) ¿Llamo mañana al primer ministro para pedirle una cita a finales de semana para explicarle que un aumento del salario mínimo en este momento mataría la economía?</a:t>
            </a:r>
            <a:endParaRPr lang="es-ES" altLang="en-US" sz="1200" i="1" dirty="0"/>
          </a:p>
          <a:p>
            <a:pPr>
              <a:buFont typeface="Wingdings" pitchFamily="2" charset="2"/>
              <a:buNone/>
            </a:pPr>
            <a:r>
              <a:rPr lang="en-US" sz="40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sz="4000" dirty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484784"/>
            <a:ext cx="809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Lea los siguientes ejemplos: ¿Qué es más eficiente, «prometer» o «demostrar»?</a:t>
            </a:r>
          </a:p>
        </p:txBody>
      </p:sp>
    </p:spTree>
    <p:extLst>
      <p:ext uri="{BB962C8B-B14F-4D97-AF65-F5344CB8AC3E}">
        <p14:creationId xmlns:p14="http://schemas.microsoft.com/office/powerpoint/2010/main" val="23026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Arrastrar... tranquilizar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638" y="1480138"/>
            <a:ext cx="8229600" cy="355196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s-ES" altLang="en-US" sz="1200" i="1" dirty="0" smtClean="0"/>
              <a:t>(</a:t>
            </a:r>
            <a:r>
              <a:rPr lang="es-ES" altLang="en-US" sz="1200" i="1" dirty="0"/>
              <a:t>1) </a:t>
            </a:r>
            <a:r>
              <a:rPr lang="es-ES" altLang="en-US" sz="1400" i="1" dirty="0"/>
              <a:t>Queridos compañeros, tenemos que perfilar nuestra estrategia de 2016 a 2018 antes de fin de mes. Ya vamos con retraso. Si no lo hacemos a tiempo, tendremos muchos problemas con la Junta.</a:t>
            </a:r>
          </a:p>
          <a:p>
            <a:pPr>
              <a:buFont typeface="Wingdings" pitchFamily="2" charset="2"/>
              <a:buNone/>
            </a:pPr>
            <a:endParaRPr lang="es-ES" altLang="en-US" sz="1400" i="1" dirty="0"/>
          </a:p>
          <a:p>
            <a:pPr>
              <a:buNone/>
            </a:pPr>
            <a:r>
              <a:rPr lang="en-US" dirty="0"/>
              <a:t>	</a:t>
            </a:r>
            <a:r>
              <a:rPr lang="es-ES" altLang="en-US" sz="1400" i="1" dirty="0"/>
              <a:t>(2) Tenemos que finalizar nuestra estrategia de 2016 a 2018. Así podremos comunicar a tiempo nuestro trabajo a la Junta. Nos beneficiará, porque tendremos tiempo suficiente para tomar las decisiones que esperamos. </a:t>
            </a:r>
            <a:r>
              <a:rPr lang="en-US" dirty="0"/>
              <a:t>	</a:t>
            </a:r>
          </a:p>
          <a:p>
            <a:pPr>
              <a:buFont typeface="Wingdings" pitchFamily="2" charset="2"/>
              <a:buNone/>
            </a:pPr>
            <a:endParaRPr lang="es-ES" altLang="en-US" sz="1400" i="1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s-ES" altLang="en-US" sz="1400" i="1" dirty="0"/>
              <a:t>(3) Estimados compañeros, sé que estáis todos muy ocupados y he echado un vistazo a vuestras agendas para las próximas dos semanas. Me he dado cuenta de que nos podemos tomar todos dos días enteros y acabar juntos la estrategia de 2016 a 2018. He trabajado bastante en la preparación y con 2 días tendremos tiempo suficiente.</a:t>
            </a:r>
          </a:p>
          <a:p>
            <a:pPr>
              <a:buFont typeface="Wingdings" pitchFamily="2" charset="2"/>
              <a:buNone/>
            </a:pPr>
            <a:endParaRPr lang="es-ES" altLang="en-US" sz="1400" i="1" dirty="0"/>
          </a:p>
          <a:p>
            <a:pPr>
              <a:buNone/>
            </a:pPr>
            <a:r>
              <a:rPr lang="en-US" dirty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638" y="1110806"/>
            <a:ext cx="856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Lea los siguientes ejemplos: ¿Qué es más eficiente, «arrastrar» o «tranquilizar»?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5661248"/>
            <a:ext cx="454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Utilice lo que acaba de aprender para mejorar </a:t>
            </a:r>
            <a:br>
              <a:rPr lang="es-ES" dirty="0">
                <a:solidFill>
                  <a:schemeClr val="accent1"/>
                </a:solidFill>
              </a:rPr>
            </a:br>
            <a:r>
              <a:rPr lang="es-ES" dirty="0">
                <a:solidFill>
                  <a:schemeClr val="accent1"/>
                </a:solidFill>
              </a:rPr>
              <a:t>los mensajes de su OEE.</a:t>
            </a:r>
          </a:p>
        </p:txBody>
      </p:sp>
    </p:spTree>
    <p:extLst>
      <p:ext uri="{BB962C8B-B14F-4D97-AF65-F5344CB8AC3E}">
        <p14:creationId xmlns:p14="http://schemas.microsoft.com/office/powerpoint/2010/main" val="8164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11463"/>
            <a:ext cx="7886700" cy="994172"/>
          </a:xfrm>
        </p:spPr>
        <p:txBody>
          <a:bodyPr/>
          <a:lstStyle/>
          <a:p>
            <a:pPr eaLnBrk="1" hangingPunct="1"/>
            <a:r>
              <a:rPr lang="es-ES"/>
              <a:t>Argumentos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dirty="0"/>
              <a:t>3 tipos de argumentos para convencer</a:t>
            </a:r>
            <a:r>
              <a:rPr dirty="0"/>
              <a:t/>
            </a:r>
            <a:br>
              <a:rPr dirty="0"/>
            </a:br>
            <a:r>
              <a:rPr lang="es-ES" dirty="0"/>
              <a:t> </a:t>
            </a:r>
          </a:p>
          <a:p>
            <a:pPr marL="571500" lvl="1" indent="-228600"/>
            <a:r>
              <a:rPr lang="es-ES" sz="2400" dirty="0"/>
              <a:t>Argumentos de «</a:t>
            </a:r>
            <a:r>
              <a:rPr lang="es-ES" sz="2400" b="1" dirty="0"/>
              <a:t>CABEZA</a:t>
            </a:r>
            <a:r>
              <a:rPr lang="es-ES" sz="2400" dirty="0"/>
              <a:t>» intelectuales, ideas, pensamientos </a:t>
            </a:r>
            <a:r>
              <a:rPr sz="2400" dirty="0"/>
              <a:t/>
            </a:r>
            <a:br>
              <a:rPr sz="2400" dirty="0"/>
            </a:br>
            <a:endParaRPr lang="es-ES" altLang="en-US" sz="2400" dirty="0"/>
          </a:p>
          <a:p>
            <a:pPr marL="571500" lvl="1" indent="-228600"/>
            <a:r>
              <a:rPr lang="es-ES" sz="2400" dirty="0"/>
              <a:t>Argumentos de «</a:t>
            </a:r>
            <a:r>
              <a:rPr lang="es-ES" sz="2400" b="1" dirty="0"/>
              <a:t>CORAZÓN</a:t>
            </a:r>
            <a:r>
              <a:rPr lang="es-ES" sz="2400" dirty="0"/>
              <a:t>»: emociones, intercambios </a:t>
            </a:r>
            <a:r>
              <a:rPr sz="2400" dirty="0"/>
              <a:t/>
            </a:r>
            <a:br>
              <a:rPr sz="2400" dirty="0"/>
            </a:br>
            <a:endParaRPr lang="es-ES" altLang="en-US" sz="2400" dirty="0"/>
          </a:p>
          <a:p>
            <a:pPr marL="571500" lvl="1" indent="-228600"/>
            <a:r>
              <a:rPr lang="es-ES" sz="2400" dirty="0"/>
              <a:t>Argumentos de «</a:t>
            </a:r>
            <a:r>
              <a:rPr lang="es-ES" sz="2400" b="1" dirty="0"/>
              <a:t>MANOS</a:t>
            </a:r>
            <a:r>
              <a:rPr lang="es-ES" sz="2400" dirty="0"/>
              <a:t>»: acción, experiencia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008">
            <a:off x="5585536" y="5138860"/>
            <a:ext cx="3292862" cy="141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/>
              <a:t>1. </a:t>
            </a:r>
            <a:r>
              <a:rPr lang="es-ES"/>
              <a:t>¡Elija los mensajes adecuados!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918586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857251"/>
            <a:ext cx="7886700" cy="994172"/>
          </a:xfrm>
        </p:spPr>
        <p:txBody>
          <a:bodyPr/>
          <a:lstStyle/>
          <a:p>
            <a:pPr eaLnBrk="1" hangingPunct="1"/>
            <a:r>
              <a:rPr lang="es-ES"/>
              <a:t>Construir un mensaje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7718822" cy="38850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/>
              <a:t>Paso 1: </a:t>
            </a:r>
            <a:r>
              <a:rPr lang="es-ES" b="1"/>
              <a:t>Conclusión</a:t>
            </a:r>
            <a:r>
              <a:rPr lang="es-ES"/>
              <a:t>: ¿Qué quiere que recuerde, decida o haga su público?</a:t>
            </a:r>
            <a:r>
              <a:t/>
            </a:r>
            <a:br/>
            <a:endParaRPr lang="es-ES" altLang="en-US" dirty="0"/>
          </a:p>
          <a:p>
            <a:pPr>
              <a:buNone/>
            </a:pPr>
            <a:r>
              <a:rPr lang="es-ES"/>
              <a:t>Paso 2: </a:t>
            </a:r>
            <a:r>
              <a:rPr lang="es-ES" b="1"/>
              <a:t>Argumentos de «cabeza»</a:t>
            </a:r>
            <a:r>
              <a:rPr lang="es-ES"/>
              <a:t>: intelectuales, ideas, pensamientos, cifras + ejemplo(s)  (</a:t>
            </a:r>
            <a:r>
              <a:rPr lang="es-ES" i="1"/>
              <a:t>Promesa</a:t>
            </a:r>
            <a:r>
              <a:rPr lang="es-ES"/>
              <a:t> + </a:t>
            </a:r>
            <a:r>
              <a:rPr lang="es-ES" i="1"/>
              <a:t>demostración</a:t>
            </a:r>
            <a:r>
              <a:rPr lang="es-ES"/>
              <a:t>)</a:t>
            </a:r>
            <a:r>
              <a:t/>
            </a:r>
            <a:br/>
            <a:r>
              <a:rPr lang="es-ES"/>
              <a:t> </a:t>
            </a:r>
          </a:p>
          <a:p>
            <a:pPr>
              <a:buNone/>
            </a:pPr>
            <a:r>
              <a:rPr lang="es-ES"/>
              <a:t>Paso 3: </a:t>
            </a:r>
            <a:r>
              <a:rPr lang="es-ES" b="1"/>
              <a:t>Argumento de «corazón»</a:t>
            </a:r>
            <a:r>
              <a:rPr lang="es-ES"/>
              <a:t>: emocional, intercambios, cómo nos afecta + ejemplo (s) (</a:t>
            </a:r>
            <a:r>
              <a:rPr lang="es-ES" i="1"/>
              <a:t>Promesa</a:t>
            </a:r>
            <a:r>
              <a:rPr lang="es-ES"/>
              <a:t> + </a:t>
            </a:r>
            <a:r>
              <a:rPr lang="es-ES" i="1"/>
              <a:t>demostración</a:t>
            </a:r>
            <a:r>
              <a:rPr lang="es-ES"/>
              <a:t>)</a:t>
            </a:r>
            <a:r>
              <a:t/>
            </a:r>
            <a:br/>
            <a:r>
              <a:rPr lang="es-ES"/>
              <a:t> </a:t>
            </a:r>
          </a:p>
          <a:p>
            <a:pPr>
              <a:buNone/>
            </a:pPr>
            <a:r>
              <a:rPr lang="es-ES"/>
              <a:t>Paso 4: </a:t>
            </a:r>
            <a:r>
              <a:rPr lang="es-ES" b="1"/>
              <a:t>Argumento de «manos»</a:t>
            </a:r>
            <a:r>
              <a:rPr lang="es-ES"/>
              <a:t>: acción, experiencia + ventaja de actuar (</a:t>
            </a:r>
            <a:r>
              <a:rPr lang="es-ES" i="1"/>
              <a:t>arrastrar</a:t>
            </a:r>
            <a:r>
              <a:rPr lang="es-ES"/>
              <a:t> + </a:t>
            </a:r>
            <a:r>
              <a:rPr lang="es-ES" i="1"/>
              <a:t>tranquilizar</a:t>
            </a:r>
            <a:r>
              <a:rPr lang="es-ES"/>
              <a:t>).</a:t>
            </a:r>
          </a:p>
          <a:p>
            <a:pPr>
              <a:buNone/>
            </a:pPr>
            <a:endParaRPr lang="es-ES" altLang="en-US" i="1" dirty="0"/>
          </a:p>
          <a:p>
            <a:pPr>
              <a:buNone/>
            </a:pPr>
            <a:r>
              <a:rPr lang="es-ES"/>
              <a:t>Paso 5: </a:t>
            </a:r>
            <a:r>
              <a:rPr lang="es-ES" altLang="en-US" b="1" dirty="0"/>
              <a:t>Conclusión: </a:t>
            </a:r>
            <a:r>
              <a:rPr lang="es-ES"/>
              <a:t>Recordar la idea principal: ¿Qué pide a su público como «acción ganadora»?</a:t>
            </a:r>
            <a:endParaRPr lang="es-ES" altLang="en-US" sz="1800" dirty="0"/>
          </a:p>
          <a:p>
            <a:pPr>
              <a:buNone/>
            </a:pPr>
            <a:endParaRPr lang="es-E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529" y="1192772"/>
            <a:ext cx="808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¡Inténtelo! Escriba una comunicación para su organización de acuerdo con el siguiente proceso: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/>
              <a:t>1. </a:t>
            </a:r>
            <a:r>
              <a:rPr lang="es-ES"/>
              <a:t>¡Elija los mensajes adecuados!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748853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2. Elija el canal adecuado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99908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39" y="2349500"/>
            <a:ext cx="2403475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22519" y="1276048"/>
            <a:ext cx="23971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Afiliados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494707" y="1719032"/>
            <a:ext cx="938213" cy="1800225"/>
          </a:xfrm>
          <a:prstGeom prst="line">
            <a:avLst/>
          </a:prstGeom>
          <a:noFill/>
          <a:ln w="57240" cap="sq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22751" y="2276475"/>
            <a:ext cx="3625008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Partes interesadas: </a:t>
            </a:r>
            <a:b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</a:b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Comunidad empresarial 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ES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Gobierno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Consumidores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Trabajadores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963814" y="2708275"/>
            <a:ext cx="1587500" cy="649288"/>
          </a:xfrm>
          <a:prstGeom prst="line">
            <a:avLst/>
          </a:prstGeom>
          <a:noFill/>
          <a:ln w="57240" cap="sq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57564" y="5522367"/>
            <a:ext cx="3743630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Perpetua" panose="02020502060401020303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Medios de comunicación, </a:t>
            </a:r>
            <a:b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</a:b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público general, </a:t>
            </a:r>
            <a:b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</a:b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grupos de reflexión </a:t>
            </a:r>
          </a:p>
          <a:p>
            <a:pPr eaLnBrk="1" hangingPunct="1">
              <a:buSzPct val="100000"/>
            </a:pPr>
            <a:endParaRPr lang="es-ES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3963814" y="4435475"/>
            <a:ext cx="650875" cy="1227138"/>
          </a:xfrm>
          <a:prstGeom prst="line">
            <a:avLst/>
          </a:prstGeom>
          <a:noFill/>
          <a:ln w="57240" cap="sq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3" name="TextBox 2"/>
          <p:cNvSpPr txBox="1"/>
          <p:nvPr/>
        </p:nvSpPr>
        <p:spPr>
          <a:xfrm>
            <a:off x="312583" y="1070118"/>
            <a:ext cx="303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/>
                </a:solidFill>
              </a:rPr>
              <a:t>El canal «adecuado» dependerá del público al que nos dirijamos:</a:t>
            </a:r>
          </a:p>
        </p:txBody>
      </p:sp>
    </p:spTree>
    <p:extLst>
      <p:ext uri="{BB962C8B-B14F-4D97-AF65-F5344CB8AC3E}">
        <p14:creationId xmlns:p14="http://schemas.microsoft.com/office/powerpoint/2010/main" val="20569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790575" y="1701403"/>
            <a:ext cx="791527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spcBef>
                <a:spcPts val="5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1363" indent="-284163"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950" dirty="0"/>
              <a:t>Herramienta 1: sitio web, visibilidad, «costo bajo» por contacto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Sección especial para afiliados</a:t>
            </a:r>
          </a:p>
          <a:p>
            <a:pPr lvl="2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200" dirty="0"/>
              <a:t>Servicios, formación, eventos especiales</a:t>
            </a:r>
          </a:p>
          <a:p>
            <a:pPr lvl="2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200" dirty="0"/>
              <a:t> Preguntas frecuentes</a:t>
            </a:r>
          </a:p>
          <a:p>
            <a:pPr lvl="2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200" dirty="0"/>
              <a:t>Encuestas, sondeos</a:t>
            </a:r>
          </a:p>
          <a:p>
            <a:pPr lvl="2" eaLnBrk="1" hangingPunct="1">
              <a:buClrTx/>
              <a:buSzPct val="80000"/>
              <a:buFontTx/>
              <a:buNone/>
            </a:pPr>
            <a:endParaRPr lang="es-ES" altLang="en-US" sz="1350" dirty="0"/>
          </a:p>
          <a:p>
            <a:pPr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950" dirty="0"/>
              <a:t>Abonados a la revista electrónica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Mensualmente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Temas para un departamento específico/área de interés</a:t>
            </a:r>
            <a:r>
              <a:t/>
            </a:r>
            <a:br/>
            <a:endParaRPr lang="es-ES" altLang="en-US" sz="1500" dirty="0"/>
          </a:p>
          <a:p>
            <a:pPr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950" dirty="0"/>
              <a:t>Eventos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Evaluación del interés, obtención de opiniones (oral o mediante un simple formulario)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Ejemplos de herramientas</a:t>
            </a:r>
          </a:p>
        </p:txBody>
      </p:sp>
    </p:spTree>
    <p:extLst>
      <p:ext uri="{BB962C8B-B14F-4D97-AF65-F5344CB8AC3E}">
        <p14:creationId xmlns:p14="http://schemas.microsoft.com/office/powerpoint/2010/main" val="3637508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742950" y="1514476"/>
            <a:ext cx="7877175" cy="462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spcBef>
                <a:spcPts val="5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1363" indent="-284163"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950" dirty="0"/>
              <a:t>Campañas publicitarias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Interesante para captar nuevos afiliados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Descentralizada (provincia, área, ciudad)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Presentación de:</a:t>
            </a:r>
          </a:p>
          <a:p>
            <a:pPr lvl="2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350" dirty="0"/>
              <a:t>Temas específicos actuales en relación con los afiliados/nuevos afiliados</a:t>
            </a:r>
          </a:p>
          <a:p>
            <a:pPr lvl="2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350" dirty="0"/>
              <a:t>Debe tratar estos temas + beneficios para los afiliados</a:t>
            </a:r>
          </a:p>
          <a:p>
            <a:pPr lvl="2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350" dirty="0"/>
              <a:t>Logros</a:t>
            </a:r>
          </a:p>
          <a:p>
            <a:pPr lvl="2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350" dirty="0"/>
              <a:t>Programa de afiliación</a:t>
            </a:r>
            <a:r>
              <a:t/>
            </a:r>
            <a:br/>
            <a:endParaRPr lang="es-ES" altLang="en-US" sz="1350" dirty="0"/>
          </a:p>
          <a:p>
            <a:pPr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950" dirty="0"/>
              <a:t>Publicidad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Incremento de la visibilidad de la organización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No hay retribución inmediata</a:t>
            </a:r>
          </a:p>
          <a:p>
            <a:pPr eaLnBrk="1" hangingPunct="1">
              <a:buClrTx/>
              <a:buSzPct val="80000"/>
              <a:buFontTx/>
              <a:buNone/>
            </a:pPr>
            <a:r>
              <a:t/>
            </a:r>
            <a:br/>
            <a:endParaRPr lang="es-ES" altLang="en-US" sz="1950" dirty="0"/>
          </a:p>
          <a:p>
            <a:pPr eaLnBrk="1" hangingPunct="1">
              <a:buSzPct val="80000"/>
              <a:buFont typeface="Wingdings" panose="05000000000000000000" pitchFamily="2" charset="2"/>
              <a:buNone/>
            </a:pPr>
            <a:endParaRPr lang="es-ES" altLang="en-US" sz="195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Ejemplos de herramientas</a:t>
            </a:r>
          </a:p>
        </p:txBody>
      </p:sp>
    </p:spTree>
    <p:extLst>
      <p:ext uri="{BB962C8B-B14F-4D97-AF65-F5344CB8AC3E}">
        <p14:creationId xmlns:p14="http://schemas.microsoft.com/office/powerpoint/2010/main" val="1879958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81025" y="1701405"/>
            <a:ext cx="8181975" cy="440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spcBef>
                <a:spcPts val="5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1363" indent="-284163"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eaLnBrk="0" hangingPunct="0">
              <a:spcBef>
                <a:spcPts val="375"/>
              </a:spcBef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1075" algn="l"/>
                <a:tab pos="1895475" algn="l"/>
                <a:tab pos="2809875" algn="l"/>
                <a:tab pos="3724275" algn="l"/>
                <a:tab pos="4638675" algn="l"/>
                <a:tab pos="5553075" algn="l"/>
                <a:tab pos="6467475" algn="l"/>
                <a:tab pos="7381875" algn="l"/>
                <a:tab pos="8296275" algn="l"/>
                <a:tab pos="9210675" algn="l"/>
                <a:tab pos="10125075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950" dirty="0"/>
              <a:t>Correo directo (captación de nuevos afiliados)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Debe estar ligado a un evento o actividad específica que ofrezca un beneficio concreto. Por ejemplo: invitación a un evento, campaña publicitaria, formación…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La retribución es baja: 4% de media</a:t>
            </a:r>
            <a:r>
              <a:t/>
            </a:r>
            <a:br/>
            <a:endParaRPr lang="es-ES" altLang="en-US" sz="1500" dirty="0"/>
          </a:p>
          <a:p>
            <a:pPr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950" dirty="0"/>
              <a:t>Asamblea General Anual e Informe anual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Oportunidad para hacer balance de sus actividades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Debe hacerse un resumen explicativo para los afiliados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"/>
            </a:pPr>
            <a:r>
              <a:rPr lang="es-ES" altLang="en-US" sz="1500" dirty="0"/>
              <a:t>¿Añadir un tema específico cada año?</a:t>
            </a:r>
            <a:r>
              <a:rPr lang="es-ES"/>
              <a:t> </a:t>
            </a:r>
          </a:p>
          <a:p>
            <a:pPr eaLnBrk="1" hangingPunct="1">
              <a:buSzPct val="80000"/>
              <a:buFont typeface="Wingdings" panose="05000000000000000000" pitchFamily="2" charset="2"/>
              <a:buNone/>
            </a:pPr>
            <a:endParaRPr lang="es-ES" altLang="en-US" sz="195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Ejemplos de herramientas</a:t>
            </a:r>
          </a:p>
        </p:txBody>
      </p:sp>
    </p:spTree>
    <p:extLst>
      <p:ext uri="{BB962C8B-B14F-4D97-AF65-F5344CB8AC3E}">
        <p14:creationId xmlns:p14="http://schemas.microsoft.com/office/powerpoint/2010/main" val="271392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8063" y="4594761"/>
            <a:ext cx="365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</a:rPr>
              <a:t>A. Moore,</a:t>
            </a:r>
            <a:r>
              <a:rPr lang="es-ES" sz="1500" i="1" dirty="0">
                <a:solidFill>
                  <a:schemeClr val="accent1"/>
                </a:solidFill>
              </a:rPr>
              <a:t> The Glittering allure of the mobile society (El brillante atractivo de la sociedad móvil), 2008. </a:t>
            </a:r>
            <a:endParaRPr lang="es-ES" sz="15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371600" y="1521914"/>
            <a:ext cx="5430033" cy="2228849"/>
          </a:xfrm>
          <a:prstGeom prst="wedgeRoundRectCallout">
            <a:avLst>
              <a:gd name="adj1" fmla="val -7906"/>
              <a:gd name="adj2" fmla="val 72915"/>
              <a:gd name="adj3" fmla="val 16667"/>
            </a:avLst>
          </a:prstGeom>
          <a:solidFill>
            <a:schemeClr val="bg1">
              <a:alpha val="60000"/>
            </a:schemeClr>
          </a:solidFill>
          <a:ln w="57150">
            <a:solidFill>
              <a:srgbClr val="7FA6D3"/>
            </a:solidFill>
            <a:prstDash val="sysDot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s-ES" sz="1400" i="1" dirty="0">
                <a:solidFill>
                  <a:schemeClr val="accent1"/>
                </a:solidFill>
              </a:rPr>
              <a:t>Somos (...) una especie social con una necesidad innata de conectar y comunicar (...) a través de mensajes breves, una conducta que aprendimos hace milenios. </a:t>
            </a:r>
          </a:p>
          <a:p>
            <a:pPr marL="0" indent="0" algn="just"/>
            <a:endParaRPr lang="es-ES" sz="1400" i="1" dirty="0">
              <a:solidFill>
                <a:schemeClr val="accent1"/>
              </a:solidFill>
            </a:endParaRPr>
          </a:p>
          <a:p>
            <a:pPr marL="0" indent="0" algn="just"/>
            <a:r>
              <a:rPr lang="es-ES" sz="1400" i="1" dirty="0">
                <a:solidFill>
                  <a:schemeClr val="accent1"/>
                </a:solidFill>
              </a:rPr>
              <a:t>Por ese motivo nos dirigimos ineluctablemente hacia la sociedad móvil... Porque toda tecnología que nos permita conectarnos, comunicarnos, intercambiar conocimientos e información y conseguir que se hagan cosas se adoptará de forma extensa.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/>
              <a:t>Comunicación en el mundo actual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12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2763440" cy="39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60" y="3068960"/>
            <a:ext cx="2857500" cy="21431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1211237"/>
            <a:ext cx="388843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dirty="0">
                <a:solidFill>
                  <a:schemeClr val="accent1"/>
                </a:solidFill>
              </a:rPr>
              <a:t>Recursos disponibles en lempnet.itcilo.org</a:t>
            </a:r>
          </a:p>
          <a:p>
            <a:r>
              <a:rPr lang="es-ES" sz="2325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ES" dirty="0"/>
              <a:t>Comunicación </a:t>
            </a:r>
            <a:r>
              <a:rPr lang="es-ES" dirty="0" smtClean="0"/>
              <a:t>persuasiva</a:t>
            </a:r>
            <a:endParaRPr lang="es-ES" sz="2000" dirty="0"/>
          </a:p>
        </p:txBody>
      </p:sp>
      <p:sp>
        <p:nvSpPr>
          <p:cNvPr id="9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2454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/>
          </p:cNvSpPr>
          <p:nvPr/>
        </p:nvSpPr>
        <p:spPr>
          <a:xfrm>
            <a:off x="323851" y="1063229"/>
            <a:ext cx="819149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dirty="0">
                <a:solidFill>
                  <a:schemeClr val="accent1"/>
                </a:solidFill>
              </a:rPr>
              <a:t>Las organizaciones empresariales y de empleadores aprovechan la sociedad móvil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379" y="2105776"/>
            <a:ext cx="8020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dirty="0">
                <a:solidFill>
                  <a:schemeClr val="accent1"/>
                </a:solidFill>
              </a:rPr>
              <a:t>La tecnología móvil nos permite: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accent1"/>
                </a:solidFill>
              </a:rPr>
              <a:t>Acceder y recibir información en cualquier momento y lugar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accent1"/>
                </a:solidFill>
              </a:rPr>
              <a:t>Dar opiniones y aumentar la interacción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accent1"/>
                </a:solidFill>
              </a:rPr>
              <a:t>Comunicarse y participar en debates con una barrera de entrada baja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accent1"/>
                </a:solidFill>
              </a:rPr>
              <a:t>Ampliar nuestra red propia más allá de los límites geográficos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accent1"/>
                </a:solidFill>
              </a:rPr>
              <a:t>Aprovechar servicios a medida atractivos</a:t>
            </a:r>
          </a:p>
          <a:p>
            <a:pPr algn="just"/>
            <a:endParaRPr lang="es-ES" sz="1200" dirty="0">
              <a:solidFill>
                <a:schemeClr val="accent1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accent1"/>
              </a:solidFill>
            </a:endParaRPr>
          </a:p>
          <a:p>
            <a:pPr algn="just"/>
            <a:endParaRPr lang="es-ES" sz="1200" dirty="0">
              <a:solidFill>
                <a:schemeClr val="accent1"/>
              </a:solidFill>
              <a:latin typeface="Articulate Light" pitchFamily="2" charset="0"/>
            </a:endParaRPr>
          </a:p>
        </p:txBody>
      </p:sp>
      <p:pic>
        <p:nvPicPr>
          <p:cNvPr id="5" name="Picture 2" descr="C:\Users\messuti\AppData\Local\Temp\Rar$DIa0.712\icon_61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64" y="5175194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essuti\AppData\Local\Temp\Rar$DIa0.548\icon_1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48" y="5306786"/>
            <a:ext cx="486054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essuti\AppData\Local\Temp\Rar$DIa0.016\icon_49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25" y="5317055"/>
            <a:ext cx="434333" cy="4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ssuti\AppData\Local\Temp\Rar$DIa0.703\icon_1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68" y="5175194"/>
            <a:ext cx="702078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210">
            <a:off x="2789720" y="5245784"/>
            <a:ext cx="230805" cy="4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messuti\AppData\Local\Temp\Rar$DIa0.513\icon_14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16" y="5327324"/>
            <a:ext cx="465516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essuti\AppData\Local\Temp\Rar$DIa0.873\icon_306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96" y="5317055"/>
            <a:ext cx="465516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/>
              <a:t>Comunicación en el mundo actual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4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646" y="1350717"/>
            <a:ext cx="7886700" cy="2366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100" dirty="0">
                <a:solidFill>
                  <a:schemeClr val="accent1"/>
                </a:solidFill>
                <a:latin typeface="+mn-lt"/>
              </a:rPr>
              <a:t>La tecnología móvil permite que las OEE:</a:t>
            </a:r>
          </a:p>
          <a:p>
            <a:r>
              <a:rPr lang="es-ES" sz="2100" dirty="0">
                <a:solidFill>
                  <a:schemeClr val="accent1"/>
                </a:solidFill>
                <a:latin typeface="+mn-lt"/>
              </a:rPr>
              <a:t>Ofrezcan contenido</a:t>
            </a:r>
          </a:p>
          <a:p>
            <a:r>
              <a:rPr lang="es-ES" sz="2100" dirty="0">
                <a:solidFill>
                  <a:schemeClr val="accent1"/>
                </a:solidFill>
                <a:latin typeface="+mn-lt"/>
              </a:rPr>
              <a:t>Recaben opiniones</a:t>
            </a:r>
          </a:p>
          <a:p>
            <a:r>
              <a:rPr lang="es-ES" sz="2100" dirty="0">
                <a:solidFill>
                  <a:schemeClr val="accent1"/>
                </a:solidFill>
                <a:latin typeface="+mn-lt"/>
              </a:rPr>
              <a:t>Ofrezcan apoyo</a:t>
            </a:r>
          </a:p>
          <a:p>
            <a:r>
              <a:rPr lang="es-ES" sz="2100" dirty="0">
                <a:solidFill>
                  <a:schemeClr val="accent1"/>
                </a:solidFill>
                <a:latin typeface="+mn-lt"/>
              </a:rPr>
              <a:t>Garanticen una relación continua con las afiliados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94" y="4721772"/>
            <a:ext cx="2857500" cy="2143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495119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accent1"/>
                </a:solidFill>
              </a:rPr>
              <a:t>Aprenda más sobre las herramientas GRATUITAS disponibles y cómo utilizarlas aquí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24128" y="5949280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/>
              <a:t>Comunicación en el mundo actual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290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877">
            <a:off x="3070515" y="4930689"/>
            <a:ext cx="1440296" cy="1316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123" flipH="1">
            <a:off x="4471903" y="3636997"/>
            <a:ext cx="1567646" cy="1432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4705" y="5053876"/>
            <a:ext cx="1206842" cy="1102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170">
            <a:off x="6708882" y="4468142"/>
            <a:ext cx="1881421" cy="171944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0975" y="1006256"/>
            <a:ext cx="8734425" cy="6155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800" dirty="0">
                <a:solidFill>
                  <a:schemeClr val="accent1"/>
                </a:solidFill>
              </a:rPr>
              <a:t>Además de la estrategia y las herramientas de comunicación propias (presencia en internet gracias al sitio web, aplicaciones específicas, etc.), la organización puede  relacionarse con los afiliados gracias a las tecnologías móviles, por ejemplo:</a:t>
            </a:r>
          </a:p>
          <a:p>
            <a:pPr algn="just"/>
            <a:endParaRPr lang="es-ES" sz="12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8621" r="10345" b="8621"/>
          <a:stretch/>
        </p:blipFill>
        <p:spPr>
          <a:xfrm>
            <a:off x="1244536" y="2326375"/>
            <a:ext cx="1590398" cy="14313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928044">
            <a:off x="1509981" y="2640802"/>
            <a:ext cx="1059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chemeClr val="accent2"/>
                </a:solidFill>
              </a:rPr>
              <a:t>Abrir y gestionar un foro de debate con los afiliados sobre sus prioridades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97" y="2346030"/>
            <a:ext cx="1713712" cy="15661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1092881">
            <a:off x="3632473" y="2724178"/>
            <a:ext cx="1290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dirty="0">
                <a:solidFill>
                  <a:schemeClr val="accent2"/>
                </a:solidFill>
              </a:rPr>
              <a:t>Enviar SMS para recordar a los afiliados las próximas Asambleas Generales/ reuniones de la Junta / reuniones de grupos de trabajo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6587" y="2560677"/>
            <a:ext cx="2024845" cy="1850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646185">
            <a:off x="6905353" y="2899880"/>
            <a:ext cx="1378990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75" b="1" dirty="0">
                <a:solidFill>
                  <a:schemeClr val="accent2"/>
                </a:solidFill>
              </a:rPr>
              <a:t>Difundir información complementaria sobre documentos políticos adoptados por la organización (resumen por sms, infografías, etc.)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92" y="3691364"/>
            <a:ext cx="1329364" cy="12149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21089294">
            <a:off x="2213907" y="4118895"/>
            <a:ext cx="937846" cy="5289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ES" sz="975" b="1" dirty="0">
                <a:solidFill>
                  <a:schemeClr val="accent2"/>
                </a:solidFill>
              </a:rPr>
              <a:t>Encuestas sobre necesidades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81" y="5306167"/>
            <a:ext cx="1255235" cy="11471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1050748">
            <a:off x="1273098" y="5529902"/>
            <a:ext cx="975747" cy="6436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ES" sz="975" dirty="0">
                <a:solidFill>
                  <a:schemeClr val="accent2"/>
                </a:solidFill>
              </a:rPr>
              <a:t>Servicios de mercado ofrecidos por la OEE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861">
            <a:off x="646779" y="3814742"/>
            <a:ext cx="1588952" cy="14521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6316" y="4128000"/>
            <a:ext cx="1063348" cy="7945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ES" sz="800" dirty="0">
                <a:solidFill>
                  <a:schemeClr val="accent2"/>
                </a:solidFill>
              </a:rPr>
              <a:t>Envío de información breve sobre actividades, prioridades y actos futuros de la OEE.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25413" y="4826973"/>
            <a:ext cx="1488784" cy="10857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ES" sz="975" dirty="0">
                <a:solidFill>
                  <a:schemeClr val="accent2"/>
                </a:solidFill>
              </a:rPr>
              <a:t>Envío de información específica a posibles afiliados futuros en el marco de la campaña de captación de afiliados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2756" y="3952414"/>
            <a:ext cx="120478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75" dirty="0">
                <a:solidFill>
                  <a:schemeClr val="accent2"/>
                </a:solidFill>
              </a:rPr>
              <a:t>Servicios de aprendizaje móvil para complementar los talleres existentes</a:t>
            </a:r>
          </a:p>
        </p:txBody>
      </p:sp>
      <p:sp>
        <p:nvSpPr>
          <p:cNvPr id="22" name="Rectangle 21"/>
          <p:cNvSpPr/>
          <p:nvPr/>
        </p:nvSpPr>
        <p:spPr>
          <a:xfrm rot="641876">
            <a:off x="5021450" y="5275235"/>
            <a:ext cx="90203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75" b="1" dirty="0">
                <a:solidFill>
                  <a:schemeClr val="accent2"/>
                </a:solidFill>
              </a:rPr>
              <a:t>Prestación de servicios de asesoría bajo solicitud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89555" y="5220413"/>
            <a:ext cx="939623" cy="7155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ES" sz="975" dirty="0">
                <a:solidFill>
                  <a:schemeClr val="accent2"/>
                </a:solidFill>
              </a:rPr>
              <a:t>Evaluaciones y valoraciones de las actividades de la OEE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/>
              <a:t>Comunicación en el mundo actual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85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5112568" cy="504056"/>
          </a:xfrm>
        </p:spPr>
        <p:txBody>
          <a:bodyPr/>
          <a:lstStyle/>
          <a:p>
            <a:r>
              <a:rPr lang="es-ES" sz="2600" dirty="0">
                <a:solidFill>
                  <a:schemeClr val="accent1"/>
                </a:solidFill>
              </a:rPr>
              <a:t>¿Cómo será el éxito?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4857403"/>
          </a:xfrm>
        </p:spPr>
        <p:txBody>
          <a:bodyPr>
            <a:normAutofit/>
          </a:bodyPr>
          <a:lstStyle/>
          <a:p>
            <a:pPr>
              <a:spcBef>
                <a:spcPts val="575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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Establezca objetivos tangibles</a:t>
            </a:r>
          </a:p>
          <a:p>
            <a:pPr>
              <a:spcBef>
                <a:spcPts val="575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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No sea demasiado ambicioso: construya relaciones</a:t>
            </a:r>
          </a:p>
          <a:p>
            <a:pPr>
              <a:spcBef>
                <a:spcPts val="575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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Involúcrese</a:t>
            </a:r>
          </a:p>
          <a:p>
            <a:pPr>
              <a:spcBef>
                <a:spcPts val="575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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Esté preparado para escuchar</a:t>
            </a:r>
          </a:p>
          <a:p>
            <a:pPr>
              <a:spcBef>
                <a:spcPts val="575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"/>
            </a:pPr>
            <a:r>
              <a:rPr lang="es-ES" altLang="en-US" sz="2400" dirty="0">
                <a:solidFill>
                  <a:schemeClr val="accent4">
                    <a:lumMod val="25000"/>
                  </a:schemeClr>
                </a:solidFill>
              </a:rPr>
              <a:t>Comprométase y sus estrategias de comunicación evolucionarán</a:t>
            </a:r>
          </a:p>
        </p:txBody>
      </p:sp>
      <p:sp>
        <p:nvSpPr>
          <p:cNvPr id="6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/>
              <a:t>3. Recopile, evalúe, mejore</a:t>
            </a:r>
          </a:p>
        </p:txBody>
      </p:sp>
    </p:spTree>
    <p:extLst>
      <p:ext uri="{BB962C8B-B14F-4D97-AF65-F5344CB8AC3E}">
        <p14:creationId xmlns:p14="http://schemas.microsoft.com/office/powerpoint/2010/main" val="7951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5691"/>
            <a:ext cx="1604252" cy="1912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522920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baseline="30000" dirty="0"/>
              <a:t>Si desea obtener más información, póngase en contacto con:</a:t>
            </a:r>
            <a:r>
              <a:t/>
            </a:r>
            <a:br/>
            <a:endParaRPr lang="es-ES" baseline="30000" dirty="0"/>
          </a:p>
          <a:p>
            <a:pPr algn="ctr"/>
            <a:r>
              <a:rPr lang="es-ES" baseline="30000" dirty="0"/>
              <a:t>Programa de Actividades para los Empleadores</a:t>
            </a:r>
          </a:p>
          <a:p>
            <a:pPr algn="ctr"/>
            <a:r>
              <a:rPr lang="es-ES" baseline="30000" dirty="0"/>
              <a:t>Correo electrónico:: actempturin@itcilo.org</a:t>
            </a:r>
          </a:p>
          <a:p>
            <a:pPr algn="ctr"/>
            <a:r>
              <a:rPr lang="es-ES" baseline="30000" dirty="0"/>
              <a:t>Teléfono: +39 011 693 6590</a:t>
            </a:r>
          </a:p>
          <a:p>
            <a:pPr algn="ctr"/>
            <a:r>
              <a:rPr lang="es-ES" baseline="30000" dirty="0"/>
              <a:t>http://lempnet.itcilo.org</a:t>
            </a:r>
          </a:p>
          <a:p>
            <a:pPr algn="ctr"/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645024"/>
            <a:ext cx="6761354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baseline="30000" dirty="0"/>
              <a:t>Somos una organización </a:t>
            </a:r>
            <a:r>
              <a:rPr lang="es-ES" sz="2800" b="1" i="1" baseline="30000" dirty="0"/>
              <a:t>sólida</a:t>
            </a:r>
            <a:r>
              <a:rPr lang="es-ES" sz="2800" i="1" baseline="30000" dirty="0"/>
              <a:t> </a:t>
            </a:r>
            <a:r>
              <a:rPr lang="es-ES" sz="2800" i="1" baseline="30000"/>
              <a:t>y</a:t>
            </a:r>
            <a:r>
              <a:rPr lang="es-ES" sz="2800" b="1" i="1" baseline="30000"/>
              <a:t> </a:t>
            </a:r>
            <a:r>
              <a:rPr lang="es-ES" sz="2800" b="1" i="1" baseline="30000" smtClean="0"/>
              <a:t>con</a:t>
            </a:r>
            <a:r>
              <a:rPr lang="es-ES" sz="2800" b="1" i="1" baseline="30000" smtClean="0"/>
              <a:t>fiable </a:t>
            </a:r>
            <a:r>
              <a:rPr lang="es-ES" sz="2800" i="1" baseline="30000" dirty="0"/>
              <a:t>que proporciona servicios de formación para fortalecer a los representantes de los empleadores  y esperamos ayudarles a cubrir sus necesidades de formación.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4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7100" y="1095376"/>
            <a:ext cx="2086536" cy="797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b="1" dirty="0">
                <a:solidFill>
                  <a:srgbClr val="FFFFFF"/>
                </a:solidFill>
              </a:rPr>
              <a:t>Comunicación </a:t>
            </a:r>
            <a:r>
              <a:rPr lang="es-ES" sz="2100" b="1" dirty="0" smtClean="0">
                <a:solidFill>
                  <a:srgbClr val="FFFFFF"/>
                </a:solidFill>
              </a:rPr>
              <a:t>persuasiva</a:t>
            </a:r>
            <a:endParaRPr lang="es-ES" sz="21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16" y="4062591"/>
            <a:ext cx="1643635" cy="1603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MISIÓN</a:t>
            </a:r>
          </a:p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VISIÓN</a:t>
            </a:r>
          </a:p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VALORES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7101" y="4184773"/>
            <a:ext cx="2086535" cy="1358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PLAN DE COMUNICACIÓN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722" y="2720728"/>
            <a:ext cx="2086536" cy="797933"/>
          </a:xfrm>
          <a:prstGeom prst="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COHERENTE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7100" y="2720728"/>
            <a:ext cx="2086536" cy="7979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SISTEMÁTICA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2648" y="2720728"/>
            <a:ext cx="2086536" cy="797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UNIFORME</a:t>
            </a:r>
          </a:p>
        </p:txBody>
      </p:sp>
      <p:cxnSp>
        <p:nvCxnSpPr>
          <p:cNvPr id="20" name="Straight Arrow Connector 19"/>
          <p:cNvCxnSpPr>
            <a:stCxn id="4" idx="0"/>
            <a:endCxn id="6" idx="2"/>
          </p:cNvCxnSpPr>
          <p:nvPr/>
        </p:nvCxnSpPr>
        <p:spPr>
          <a:xfrm flipV="1">
            <a:off x="1445133" y="3518660"/>
            <a:ext cx="370857" cy="543930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2"/>
          </p:cNvCxnSpPr>
          <p:nvPr/>
        </p:nvCxnSpPr>
        <p:spPr>
          <a:xfrm flipV="1">
            <a:off x="4509421" y="3518660"/>
            <a:ext cx="947" cy="666114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96050" y="3940408"/>
            <a:ext cx="1575106" cy="16031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ESPECÍFICA</a:t>
            </a:r>
          </a:p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A MEDIDA</a:t>
            </a:r>
          </a:p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 smtClean="0">
                <a:solidFill>
                  <a:srgbClr val="FFFFFF"/>
                </a:solidFill>
              </a:rPr>
              <a:t>BASADA EN EVIDENCIA</a:t>
            </a:r>
            <a:endParaRPr lang="es-ES" sz="2100" dirty="0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>
            <a:stCxn id="25" idx="0"/>
            <a:endCxn id="8" idx="2"/>
          </p:cNvCxnSpPr>
          <p:nvPr/>
        </p:nvCxnSpPr>
        <p:spPr>
          <a:xfrm flipH="1" flipV="1">
            <a:off x="7155916" y="3518660"/>
            <a:ext cx="127688" cy="421748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6" idx="0"/>
            <a:endCxn id="3" idx="1"/>
          </p:cNvCxnSpPr>
          <p:nvPr/>
        </p:nvCxnSpPr>
        <p:spPr>
          <a:xfrm rot="5400000" flipH="1" flipV="1">
            <a:off x="2028353" y="1281980"/>
            <a:ext cx="1226385" cy="1651110"/>
          </a:xfrm>
          <a:prstGeom prst="bentConnector2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8" idx="0"/>
            <a:endCxn id="3" idx="3"/>
          </p:cNvCxnSpPr>
          <p:nvPr/>
        </p:nvCxnSpPr>
        <p:spPr>
          <a:xfrm rot="16200000" flipV="1">
            <a:off x="5741584" y="1306395"/>
            <a:ext cx="1226385" cy="1602280"/>
          </a:xfrm>
          <a:prstGeom prst="bentConnector2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0"/>
            <a:endCxn id="3" idx="2"/>
          </p:cNvCxnSpPr>
          <p:nvPr/>
        </p:nvCxnSpPr>
        <p:spPr>
          <a:xfrm flipV="1">
            <a:off x="4510368" y="1893309"/>
            <a:ext cx="0" cy="82741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pPr algn="ctr"/>
            <a:r>
              <a:rPr lang="es-ES" dirty="0"/>
              <a:t>Comunicación </a:t>
            </a:r>
            <a:r>
              <a:rPr lang="es-ES" dirty="0" smtClean="0"/>
              <a:t>persuasiva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7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5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33375" y="1026319"/>
            <a:ext cx="5829300" cy="744141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s-ES" altLang="en-US" dirty="0">
                <a:solidFill>
                  <a:schemeClr val="accent1"/>
                </a:solidFill>
              </a:rPr>
              <a:t>¿Comunicación externa frente a interna?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9150" y="2085975"/>
            <a:ext cx="6848475" cy="3429000"/>
          </a:xfrm>
        </p:spPr>
        <p:txBody>
          <a:bodyPr>
            <a:normAutofit fontScale="77500" lnSpcReduction="20000"/>
          </a:bodyPr>
          <a:lstStyle/>
          <a:p>
            <a:pPr marL="203597" indent="-203597">
              <a:buSzPct val="80000"/>
              <a:buFont typeface="Wingdings" panose="05000000000000000000" pitchFamily="2" charset="2"/>
              <a:buChar char="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s-ES"/>
              <a:t>La comunicación interna no es lo mismo que la comunicación organizativa</a:t>
            </a:r>
          </a:p>
          <a:p>
            <a:pPr marL="203597" indent="-203597">
              <a:buSzPct val="80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/>
              <a:t>		</a:t>
            </a:r>
            <a:r>
              <a:rPr lang="es-ES"/>
              <a:t>… Pero requiere la misma profesionalidad</a:t>
            </a:r>
          </a:p>
          <a:p>
            <a:pPr marL="203597" indent="-203597">
              <a:buSzPct val="80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endParaRPr lang="es-ES" altLang="en-US" dirty="0"/>
          </a:p>
          <a:p>
            <a:pPr marL="203597" indent="-203597">
              <a:buSzPct val="80000"/>
              <a:buFont typeface="Wingdings" panose="05000000000000000000" pitchFamily="2" charset="2"/>
              <a:buChar char="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s-ES"/>
              <a:t>La comunicación con los afiliados también requiere un enfoque estratégico</a:t>
            </a:r>
          </a:p>
          <a:p>
            <a:pPr marL="203597" indent="-203597">
              <a:buSzPct val="80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/>
              <a:t>		</a:t>
            </a:r>
            <a:r>
              <a:rPr lang="es-ES"/>
              <a:t>… Y para el desarrollo de las herramientas adecuadas</a:t>
            </a:r>
          </a:p>
          <a:p>
            <a:pPr marL="203597" indent="-203597">
              <a:buSzPct val="80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/>
              <a:t>		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dirty="0"/>
              <a:t>Comunicación </a:t>
            </a:r>
            <a:r>
              <a:rPr lang="es-ES" dirty="0" smtClean="0"/>
              <a:t>persuasiva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99005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0" y="1090464"/>
            <a:ext cx="7886700" cy="994172"/>
          </a:xfr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Enfoque estratégico para la comunicación con los afiliados: ¿Qué implica?</a:t>
            </a:r>
          </a:p>
        </p:txBody>
      </p:sp>
      <p:sp>
        <p:nvSpPr>
          <p:cNvPr id="16" name="Chevron 15"/>
          <p:cNvSpPr/>
          <p:nvPr/>
        </p:nvSpPr>
        <p:spPr>
          <a:xfrm>
            <a:off x="5529837" y="3032585"/>
            <a:ext cx="2118738" cy="919824"/>
          </a:xfrm>
          <a:prstGeom prst="chevron">
            <a:avLst>
              <a:gd name="adj" fmla="val 20758"/>
            </a:avLst>
          </a:prstGeom>
          <a:solidFill>
            <a:srgbClr val="FFC000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2870" tIns="0" bIns="51435" rtlCol="0" anchor="ctr" anchorCtr="0"/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Uso de las herramientas más efectivas</a:t>
            </a:r>
          </a:p>
        </p:txBody>
      </p:sp>
      <p:sp>
        <p:nvSpPr>
          <p:cNvPr id="17" name="Chevron 16"/>
          <p:cNvSpPr/>
          <p:nvPr/>
        </p:nvSpPr>
        <p:spPr>
          <a:xfrm>
            <a:off x="3249286" y="3032585"/>
            <a:ext cx="1923863" cy="919824"/>
          </a:xfrm>
          <a:prstGeom prst="chevron">
            <a:avLst>
              <a:gd name="adj" fmla="val 20758"/>
            </a:avLst>
          </a:prstGeom>
          <a:solidFill>
            <a:srgbClr val="002060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2870" tIns="0" bIns="51435" rtlCol="0" anchor="ctr" anchorCtr="0"/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Movilización de los recursos </a:t>
            </a:r>
          </a:p>
        </p:txBody>
      </p:sp>
      <p:sp>
        <p:nvSpPr>
          <p:cNvPr id="18" name="Pentagon 17"/>
          <p:cNvSpPr/>
          <p:nvPr/>
        </p:nvSpPr>
        <p:spPr>
          <a:xfrm>
            <a:off x="1548501" y="3032585"/>
            <a:ext cx="1453135" cy="919824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51435" tIns="0" bIns="51435" rtlCol="0" anchor="ctr" anchorCtr="0"/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Definición de objetivos</a:t>
            </a:r>
          </a:p>
        </p:txBody>
      </p:sp>
      <p:sp>
        <p:nvSpPr>
          <p:cNvPr id="19" name="Oval 18"/>
          <p:cNvSpPr/>
          <p:nvPr/>
        </p:nvSpPr>
        <p:spPr>
          <a:xfrm>
            <a:off x="2182870" y="4171799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092575" y="4171799"/>
            <a:ext cx="432048" cy="432048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415830" y="4171799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3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4184960" y="4069278"/>
            <a:ext cx="247277" cy="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275255" y="4069278"/>
            <a:ext cx="247277" cy="12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6508216" y="4069278"/>
            <a:ext cx="247277" cy="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dirty="0"/>
              <a:t>Comunicación </a:t>
            </a:r>
            <a:r>
              <a:rPr lang="es-ES" dirty="0" smtClean="0"/>
              <a:t>persuasiva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591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0" y="1090464"/>
            <a:ext cx="7886700" cy="994172"/>
          </a:xfr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Enfoque estratégico para la comunicación con los afiliados: ¿Qué implica?</a:t>
            </a:r>
          </a:p>
        </p:txBody>
      </p:sp>
      <p:sp>
        <p:nvSpPr>
          <p:cNvPr id="18" name="Pentagon 17"/>
          <p:cNvSpPr/>
          <p:nvPr/>
        </p:nvSpPr>
        <p:spPr>
          <a:xfrm>
            <a:off x="316311" y="2423300"/>
            <a:ext cx="1453135" cy="919824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51435" tIns="0" bIns="51435" rtlCol="0" anchor="ctr" anchorCtr="0"/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Definición de objetivos</a:t>
            </a:r>
          </a:p>
        </p:txBody>
      </p:sp>
      <p:sp>
        <p:nvSpPr>
          <p:cNvPr id="19" name="Oval 18"/>
          <p:cNvSpPr/>
          <p:nvPr/>
        </p:nvSpPr>
        <p:spPr>
          <a:xfrm>
            <a:off x="950680" y="3562513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1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1043065" y="3459992"/>
            <a:ext cx="247277" cy="12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33057" y="2678474"/>
            <a:ext cx="6177518" cy="17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1pPr>
            <a:lvl2pPr marL="741363" indent="-2841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¿Captar nuevos afiliados?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¿Conseguir la fidelidad de los afiliados actuales?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¿Fomentar el conocimiento y competencias de los afiliados, </a:t>
            </a:r>
            <a:br>
              <a:rPr lang="es-ES" altLang="en-US" sz="2100" dirty="0">
                <a:solidFill>
                  <a:schemeClr val="accent1"/>
                </a:solidFill>
                <a:latin typeface="+mn-lt"/>
              </a:rPr>
            </a:b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por ejemplo mediante la formación? </a:t>
            </a:r>
          </a:p>
          <a:p>
            <a:pPr>
              <a:lnSpc>
                <a:spcPct val="90000"/>
              </a:lnSpc>
              <a:spcBef>
                <a:spcPts val="750"/>
              </a:spcBef>
              <a:buSzPct val="80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endParaRPr lang="es-ES" altLang="en-US" sz="210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¿Movilizar a los afiliados para que aborden</a:t>
            </a:r>
            <a:br>
              <a:rPr lang="es-ES" altLang="en-US" sz="2100" dirty="0">
                <a:solidFill>
                  <a:schemeClr val="accent1"/>
                </a:solidFill>
                <a:latin typeface="+mn-lt"/>
              </a:rPr>
            </a:b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 cuestiones específicas, por ejemplo el cabildeo? </a:t>
            </a:r>
          </a:p>
          <a:p>
            <a:pPr>
              <a:lnSpc>
                <a:spcPct val="90000"/>
              </a:lnSpc>
              <a:spcBef>
                <a:spcPts val="750"/>
              </a:spcBef>
              <a:buSzPct val="80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endParaRPr lang="es-ES" altLang="en-US" sz="21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dirty="0"/>
              <a:t>Comunicación </a:t>
            </a:r>
            <a:r>
              <a:rPr lang="es-ES" dirty="0" smtClean="0"/>
              <a:t>persuasiva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272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0" y="1090464"/>
            <a:ext cx="7886700" cy="994172"/>
          </a:xfr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Enfoque estratégico para la comunicación con los afiliados: ¿Qué implica?</a:t>
            </a:r>
          </a:p>
        </p:txBody>
      </p:sp>
      <p:sp>
        <p:nvSpPr>
          <p:cNvPr id="17" name="Chevron 16"/>
          <p:cNvSpPr/>
          <p:nvPr/>
        </p:nvSpPr>
        <p:spPr>
          <a:xfrm>
            <a:off x="108010" y="2423300"/>
            <a:ext cx="1845689" cy="919824"/>
          </a:xfrm>
          <a:prstGeom prst="chevron">
            <a:avLst>
              <a:gd name="adj" fmla="val 20758"/>
            </a:avLst>
          </a:prstGeom>
          <a:solidFill>
            <a:srgbClr val="002060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2870" tIns="0" bIns="51435" rtlCol="0" anchor="ctr" anchorCtr="0"/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Movilización de los recursos </a:t>
            </a:r>
          </a:p>
        </p:txBody>
      </p:sp>
      <p:sp>
        <p:nvSpPr>
          <p:cNvPr id="20" name="Oval 19"/>
          <p:cNvSpPr/>
          <p:nvPr/>
        </p:nvSpPr>
        <p:spPr>
          <a:xfrm>
            <a:off x="873125" y="3562513"/>
            <a:ext cx="432048" cy="432048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2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965510" y="3459992"/>
            <a:ext cx="247277" cy="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69659" y="2375209"/>
            <a:ext cx="6177518" cy="17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1pPr>
            <a:lvl2pPr marL="741363" indent="-2841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Los recursos financieros podrían restringir la oportunidad</a:t>
            </a:r>
            <a:br>
              <a:rPr lang="es-ES" altLang="en-US" sz="2100" dirty="0">
                <a:solidFill>
                  <a:schemeClr val="accent1"/>
                </a:solidFill>
                <a:latin typeface="+mn-lt"/>
              </a:rPr>
            </a:b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 de desarrollar herramientas de comunicación específicas.  </a:t>
            </a:r>
          </a:p>
          <a:p>
            <a:pPr>
              <a:lnSpc>
                <a:spcPct val="90000"/>
              </a:lnSpc>
              <a:spcBef>
                <a:spcPts val="750"/>
              </a:spcBef>
              <a:buSzPct val="80000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 Debe elegir las prioridades</a:t>
            </a:r>
          </a:p>
          <a:p>
            <a:pPr marL="685800" lvl="1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ES" altLang="en-US" sz="2100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129778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Recursos humanos: ¿Cuenta con un responsable</a:t>
            </a:r>
            <a:br>
              <a:rPr lang="es-ES" altLang="en-US" sz="2100" dirty="0">
                <a:solidFill>
                  <a:schemeClr val="accent1"/>
                </a:solidFill>
                <a:latin typeface="+mn-lt"/>
              </a:rPr>
            </a:b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 de comunicación en plantilla?  </a:t>
            </a:r>
          </a:p>
          <a:p>
            <a:pPr>
              <a:spcBef>
                <a:spcPct val="0"/>
              </a:spcBef>
            </a:pP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dirty="0"/>
              <a:t>Comunicación </a:t>
            </a:r>
            <a:r>
              <a:rPr lang="es-ES" dirty="0" smtClean="0"/>
              <a:t>persuasiva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454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0" y="1090464"/>
            <a:ext cx="7886700" cy="994172"/>
          </a:xfr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Enfoque estratégico para la comunicación con los afiliados: ¿Qué implica?</a:t>
            </a:r>
          </a:p>
        </p:txBody>
      </p:sp>
      <p:sp>
        <p:nvSpPr>
          <p:cNvPr id="16" name="Chevron 15"/>
          <p:cNvSpPr/>
          <p:nvPr/>
        </p:nvSpPr>
        <p:spPr>
          <a:xfrm>
            <a:off x="252987" y="2308685"/>
            <a:ext cx="2118738" cy="919824"/>
          </a:xfrm>
          <a:prstGeom prst="chevron">
            <a:avLst>
              <a:gd name="adj" fmla="val 20758"/>
            </a:avLst>
          </a:prstGeom>
          <a:solidFill>
            <a:srgbClr val="FFC000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2870" tIns="0" bIns="51435" rtlCol="0" anchor="ctr" anchorCtr="0"/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Uso de las herramientas más efectivas</a:t>
            </a:r>
          </a:p>
        </p:txBody>
      </p:sp>
      <p:sp>
        <p:nvSpPr>
          <p:cNvPr id="21" name="Oval 20"/>
          <p:cNvSpPr/>
          <p:nvPr/>
        </p:nvSpPr>
        <p:spPr>
          <a:xfrm>
            <a:off x="1138980" y="3447899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231366" y="3345378"/>
            <a:ext cx="247277" cy="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27784" y="2363912"/>
            <a:ext cx="6177518" cy="6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1pPr>
            <a:lvl2pPr marL="741363" indent="-2841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erpetua" pitchFamily="16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¿Qué herramientas utiliza?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SzPct val="8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s-ES" altLang="en-US" sz="2100" dirty="0">
                <a:solidFill>
                  <a:schemeClr val="accent1"/>
                </a:solidFill>
                <a:latin typeface="+mn-lt"/>
              </a:rPr>
              <a:t>¿Cuál es su nivel de efectividad?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758793" y="3891443"/>
            <a:ext cx="2790868" cy="883062"/>
          </a:xfrm>
          <a:prstGeom prst="wedgeRoundRectCallout">
            <a:avLst>
              <a:gd name="adj1" fmla="val -4095"/>
              <a:gd name="adj2" fmla="val 70379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1. ¡ELIJA LOS MENSAJES ADECUADOS!</a:t>
            </a:r>
          </a:p>
        </p:txBody>
      </p:sp>
      <p:sp>
        <p:nvSpPr>
          <p:cNvPr id="4" name="Striped Right Arrow 3"/>
          <p:cNvSpPr/>
          <p:nvPr/>
        </p:nvSpPr>
        <p:spPr>
          <a:xfrm rot="5400000">
            <a:off x="4435976" y="2981896"/>
            <a:ext cx="585898" cy="104775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dirty="0"/>
              <a:t>Comunicación </a:t>
            </a:r>
            <a:r>
              <a:rPr lang="es-ES" dirty="0" smtClean="0"/>
              <a:t>persuasiva</a:t>
            </a:r>
            <a:endParaRPr lang="es-ES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860032" y="3927002"/>
            <a:ext cx="2790868" cy="883062"/>
          </a:xfrm>
          <a:prstGeom prst="wedgeRoundRectCallout">
            <a:avLst>
              <a:gd name="adj1" fmla="val -39352"/>
              <a:gd name="adj2" fmla="val 64751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2. ¡ELIJA LOS CANALES ADECUADOS!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333491" y="4995908"/>
            <a:ext cx="2790868" cy="883062"/>
          </a:xfrm>
          <a:prstGeom prst="wedgeRoundRectCallout">
            <a:avLst>
              <a:gd name="adj1" fmla="val -534"/>
              <a:gd name="adj2" fmla="val -68062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FFFFFF"/>
                </a:solidFill>
              </a:rPr>
              <a:t>3. ¡RECOPILE, EVALÚE, MEJORE!</a:t>
            </a:r>
          </a:p>
        </p:txBody>
      </p:sp>
    </p:spTree>
    <p:extLst>
      <p:ext uri="{BB962C8B-B14F-4D97-AF65-F5344CB8AC3E}">
        <p14:creationId xmlns:p14="http://schemas.microsoft.com/office/powerpoint/2010/main" val="11600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6054" y="1866900"/>
            <a:ext cx="3028950" cy="36337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es-ES" altLang="en-US" sz="1800" b="1" dirty="0"/>
              <a:t>Hemisferio izquierdo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Racional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Inteligencia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Lenguaje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Análisis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Lógico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Evaluación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t/>
            </a:r>
            <a:br/>
            <a:r>
              <a:rPr lang="es-ES" altLang="en-US" sz="1500" dirty="0"/>
              <a:t>FRÍO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500" dirty="0"/>
              <a:t>	</a:t>
            </a:r>
            <a:r>
              <a:rPr lang="es-ES" altLang="en-US" sz="1500" dirty="0"/>
              <a:t>LENTO  </a:t>
            </a:r>
            <a:r>
              <a:t/>
            </a:r>
            <a:br/>
            <a:r>
              <a:t/>
            </a:r>
            <a:br/>
            <a:endParaRPr lang="es-ES" altLang="en-US" sz="15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s-ES" altLang="en-US" sz="1800" dirty="0">
                <a:sym typeface="Wingdings" pitchFamily="2" charset="2"/>
              </a:rPr>
              <a:t> Verificación exhaustiva, </a:t>
            </a:r>
            <a:r>
              <a:t/>
            </a:r>
            <a:br/>
            <a:r>
              <a:rPr lang="es-ES" altLang="en-US" sz="1800" dirty="0">
                <a:sym typeface="Wingdings" pitchFamily="2" charset="2"/>
              </a:rPr>
              <a:t>paso a paso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24440" y="1886995"/>
            <a:ext cx="3406378" cy="346590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es-ES" altLang="en-US" sz="1800" b="1" dirty="0"/>
              <a:t>Hemisferio derecho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Relacional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Espacial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Asociativo, imaginativo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Visual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Global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Sintético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1500" dirty="0"/>
              <a:t>Artístico </a:t>
            </a:r>
            <a:r>
              <a:rPr dirty="0"/>
              <a:t/>
            </a:r>
            <a:br>
              <a:rPr dirty="0"/>
            </a:br>
            <a:r>
              <a:rPr lang="es-ES" altLang="en-US" sz="1500" dirty="0"/>
              <a:t>CÁLIDO</a:t>
            </a:r>
            <a:r>
              <a:rPr dirty="0"/>
              <a:t/>
            </a:r>
            <a:br>
              <a:rPr dirty="0"/>
            </a:br>
            <a:r>
              <a:rPr lang="es-ES" altLang="en-US" sz="1500" dirty="0"/>
              <a:t>IMPETUOSO 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s-ES" altLang="en-US" sz="15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s-ES" altLang="en-US" sz="1800" dirty="0">
                <a:sym typeface="Wingdings" pitchFamily="2" charset="2"/>
              </a:rPr>
              <a:t> Siempre </a:t>
            </a:r>
            <a:r>
              <a:rPr lang="es-ES" altLang="en-US" sz="1800" dirty="0" smtClean="0">
                <a:sym typeface="Wingdings" pitchFamily="2" charset="2"/>
              </a:rPr>
              <a:t>anticipada,</a:t>
            </a:r>
            <a:r>
              <a:rPr dirty="0"/>
              <a:t/>
            </a:r>
            <a:br>
              <a:rPr dirty="0"/>
            </a:br>
            <a:r>
              <a:rPr lang="es-ES" altLang="en-US" sz="1800" dirty="0">
                <a:sym typeface="Wingdings" pitchFamily="2" charset="2"/>
              </a:rPr>
              <a:t>sin verificación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57" y="2389804"/>
            <a:ext cx="2415494" cy="14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/>
              <a:t>1. </a:t>
            </a:r>
            <a:r>
              <a:rPr lang="es-ES"/>
              <a:t>¡Elija los mensajes adecuados!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403513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e1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1384</TotalTime>
  <Words>1028</Words>
  <Application>Microsoft Office PowerPoint</Application>
  <PresentationFormat>On-screen Show (4:3)</PresentationFormat>
  <Paragraphs>267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SimSun</vt:lpstr>
      <vt:lpstr>Arial</vt:lpstr>
      <vt:lpstr>Articulate Light</vt:lpstr>
      <vt:lpstr>Calibri</vt:lpstr>
      <vt:lpstr>Verdana</vt:lpstr>
      <vt:lpstr>Wingdings</vt:lpstr>
      <vt:lpstr>Theme1</vt:lpstr>
      <vt:lpstr>PowerPoint Presentation</vt:lpstr>
      <vt:lpstr>Comunicación persuasiva</vt:lpstr>
      <vt:lpstr>Comunicación persuasiva</vt:lpstr>
      <vt:lpstr>¿Comunicación externa frente a interna?</vt:lpstr>
      <vt:lpstr>Enfoque estratégico para la comunicación con los afiliados: ¿Qué implica?</vt:lpstr>
      <vt:lpstr>Enfoque estratégico para la comunicación con los afiliados: ¿Qué implica?</vt:lpstr>
      <vt:lpstr>Enfoque estratégico para la comunicación con los afiliados: ¿Qué implica?</vt:lpstr>
      <vt:lpstr>Enfoque estratégico para la comunicación con los afiliados: ¿Qué implica?</vt:lpstr>
      <vt:lpstr>PowerPoint Presentation</vt:lpstr>
      <vt:lpstr>Mensajes</vt:lpstr>
      <vt:lpstr>Prometer...demostrar</vt:lpstr>
      <vt:lpstr>Arrastrar... tranquilizar</vt:lpstr>
      <vt:lpstr>Argumentos</vt:lpstr>
      <vt:lpstr>Construir un mensaje</vt:lpstr>
      <vt:lpstr>2. Elija el canal adecuado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¿Cómo será el éxito?</vt:lpstr>
      <vt:lpstr>PowerPoint Presentation</vt:lpstr>
    </vt:vector>
  </TitlesOfParts>
  <Company>ITC of the 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Pierini</dc:creator>
  <cp:lastModifiedBy>Anders Meyer</cp:lastModifiedBy>
  <cp:revision>144</cp:revision>
  <dcterms:created xsi:type="dcterms:W3CDTF">2014-08-07T13:00:49Z</dcterms:created>
  <dcterms:modified xsi:type="dcterms:W3CDTF">2018-10-25T14:17:11Z</dcterms:modified>
</cp:coreProperties>
</file>