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handoutMasterIdLst>
    <p:handoutMasterId r:id="rId27"/>
  </p:handoutMasterIdLst>
  <p:sldIdLst>
    <p:sldId id="276" r:id="rId2"/>
    <p:sldId id="320" r:id="rId3"/>
    <p:sldId id="321" r:id="rId4"/>
    <p:sldId id="322" r:id="rId5"/>
    <p:sldId id="323" r:id="rId6"/>
    <p:sldId id="324" r:id="rId7"/>
    <p:sldId id="325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29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 autoAdjust="0"/>
    <p:restoredTop sz="88688" autoAdjust="0"/>
  </p:normalViewPr>
  <p:slideViewPr>
    <p:cSldViewPr>
      <p:cViewPr varScale="1">
        <p:scale>
          <a:sx n="98" d="100"/>
          <a:sy n="98" d="100"/>
        </p:scale>
        <p:origin x="20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18/12/2018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7551B9-248B-457C-B588-B3905E1DEE9B}" type="slidenum">
              <a:rPr lang="en-GB" altLang="en-US" smtClean="0"/>
              <a:pPr eaLnBrk="1" hangingPunct="1"/>
              <a:t>14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Step 1: Conclusion: 2-3 phrases </a:t>
            </a:r>
            <a:r>
              <a:rPr lang="en-US" altLang="en-US" b="1" u="sng" dirty="0"/>
              <a:t>summarizing your point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dirty="0"/>
              <a:t>What do you want the audience to remember or to do?</a:t>
            </a:r>
            <a:br>
              <a:rPr lang="en-US" altLang="en-US" dirty="0"/>
            </a:br>
            <a:r>
              <a:rPr lang="en-US" altLang="en-US" dirty="0"/>
              <a:t>Which decision should they take?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Step 2: 'Head' argument: intellectual, thought, idea</a:t>
            </a:r>
            <a:br>
              <a:rPr lang="en-US" altLang="en-US" b="1" dirty="0"/>
            </a:br>
            <a:r>
              <a:rPr lang="en-US" altLang="en-US" dirty="0"/>
              <a:t>Impact on the functioning of the organization?</a:t>
            </a:r>
            <a:br>
              <a:rPr lang="en-US" altLang="en-US" dirty="0"/>
            </a:br>
            <a:r>
              <a:rPr lang="en-US" altLang="en-US" dirty="0"/>
              <a:t>What rational element(s) do you want to use to make your point?</a:t>
            </a:r>
            <a:br>
              <a:rPr lang="en-US" altLang="en-US" dirty="0"/>
            </a:br>
            <a:r>
              <a:rPr lang="en-US" altLang="en-US" dirty="0"/>
              <a:t> (Promise + prove, with examples)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b="1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b="1" dirty="0"/>
              <a:t>Step 3: 'Heart' argument: emotional, sharing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dirty="0"/>
              <a:t>Involve your audience in the problematic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dirty="0"/>
              <a:t>What’s in it for them?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dirty="0"/>
              <a:t>(Promise + prove, with examples)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b="1" dirty="0"/>
              <a:t>Step 4: ‘Hands' argument: action, experience </a:t>
            </a:r>
            <a:r>
              <a:rPr lang="en-US" altLang="en-US" dirty="0"/>
              <a:t>+ advantage of the action for your audience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dirty="0"/>
              <a:t>What is the action you require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dirty="0"/>
              <a:t>(Drag along + reassure!)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en-US" b="1" dirty="0"/>
              <a:t>Step</a:t>
            </a:r>
            <a:r>
              <a:rPr lang="en-US" altLang="en-US" b="1" baseline="0" dirty="0"/>
              <a:t> 5: </a:t>
            </a:r>
            <a:r>
              <a:rPr lang="en-US" altLang="en-US" b="1" dirty="0"/>
              <a:t>Conclusion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en-US" sz="1200" dirty="0"/>
              <a:t>Reminding the key idea. What do you ask your audience in terms of 'winning' action?</a:t>
            </a:r>
            <a:endParaRPr lang="en-US" altLang="en-US" sz="1400" dirty="0"/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dirty="0"/>
              <a:t>EXERCISE:</a:t>
            </a:r>
          </a:p>
          <a:p>
            <a:r>
              <a:rPr lang="it-IT" dirty="0"/>
              <a:t>Scenario 1:</a:t>
            </a:r>
          </a:p>
          <a:p>
            <a:r>
              <a:rPr lang="en-US" altLang="en-US" dirty="0"/>
              <a:t>We are in front of 100 potential members</a:t>
            </a:r>
          </a:p>
          <a:p>
            <a:r>
              <a:rPr lang="en-US" altLang="en-US" dirty="0"/>
              <a:t>We need to convince them that they should join our EO</a:t>
            </a:r>
          </a:p>
          <a:p>
            <a:r>
              <a:rPr lang="en-US" altLang="en-US" dirty="0"/>
              <a:t>The problem is that…the economic crisis is there</a:t>
            </a:r>
          </a:p>
          <a:p>
            <a:r>
              <a:rPr lang="en-US" altLang="en-US" dirty="0"/>
              <a:t>You know that many people present have difficulties, some are nearly bankrupt</a:t>
            </a:r>
          </a:p>
          <a:p>
            <a:r>
              <a:rPr lang="en-US" altLang="en-US" dirty="0"/>
              <a:t>How will you convince them to join?</a:t>
            </a:r>
          </a:p>
          <a:p>
            <a:endParaRPr lang="it-IT" dirty="0"/>
          </a:p>
          <a:p>
            <a:r>
              <a:rPr lang="it-IT" dirty="0"/>
              <a:t>Scenario 2: </a:t>
            </a:r>
            <a:endParaRPr lang="en-GB" dirty="0"/>
          </a:p>
          <a:p>
            <a:r>
              <a:rPr lang="en-US" altLang="en-US" sz="1200" dirty="0"/>
              <a:t>Your are preparing a tour of the country by your Executive Director</a:t>
            </a:r>
          </a:p>
          <a:p>
            <a:r>
              <a:rPr lang="en-US" altLang="en-US" sz="1200" dirty="0"/>
              <a:t>The purpose of the tour: get some visibility because on average, 30% of members do not pay their fees</a:t>
            </a:r>
          </a:p>
          <a:p>
            <a:r>
              <a:rPr lang="en-US" altLang="en-US" sz="1200" dirty="0"/>
              <a:t>Your EO needs the money desperately because without it, the program of next year will be in  trouble</a:t>
            </a:r>
          </a:p>
          <a:p>
            <a:r>
              <a:rPr lang="en-US" altLang="en-US" sz="1200" dirty="0"/>
              <a:t>You tried to get the money through mails and letters but…to no avail</a:t>
            </a:r>
          </a:p>
          <a:p>
            <a:r>
              <a:rPr lang="en-US" altLang="en-US" sz="1200" dirty="0"/>
              <a:t>You were asked prepare a presentation of 6 minutes maximum</a:t>
            </a:r>
          </a:p>
          <a:p>
            <a:r>
              <a:rPr lang="en-US" altLang="en-US" sz="1200" dirty="0"/>
              <a:t>He will meet  members from all sectors</a:t>
            </a:r>
          </a:p>
          <a:p>
            <a:r>
              <a:rPr lang="en-US" altLang="en-US" sz="1200" dirty="0"/>
              <a:t>It is crisis and you know that many members are in a difficult economic position</a:t>
            </a:r>
          </a:p>
          <a:p>
            <a:r>
              <a:rPr lang="en-US" altLang="en-US" sz="1200" dirty="0"/>
              <a:t>How will you convince them?</a:t>
            </a:r>
            <a:br>
              <a:rPr lang="en-US" altLang="en-US" sz="1200" dirty="0"/>
            </a:br>
            <a:endParaRPr lang="en-US" altLang="en-US" sz="1200" dirty="0"/>
          </a:p>
          <a:p>
            <a:pPr>
              <a:buFont typeface="Wingdings" pitchFamily="2" charset="2"/>
              <a:buNone/>
            </a:pPr>
            <a:r>
              <a:rPr lang="en-US" altLang="en-US" sz="1200" dirty="0"/>
              <a:t>Use the technique you just have learned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fr-F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0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ECF002-BBCB-4B3C-A613-8C713B028207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4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520B20-755C-4492-8DFA-BD37207D3B5C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7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67F372-2A91-4B3D-B7FC-F6822BBBE47E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26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9B97-6DFE-4A21-B6A2-7F5145A61F3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0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9A3E63-88D6-4726-936A-D6B2E4398360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05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US" dirty="0"/>
              <a:t>Persuasive communication. Making the voice of business heard,</a:t>
            </a:r>
            <a:r>
              <a:rPr lang="en-US" baseline="0" dirty="0"/>
              <a:t> ITCILO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9B97-6DFE-4A21-B6A2-7F5145A61F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14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87E9A-E4F6-4184-AEE0-1A00EF4DCD53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15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3A2B34-96F9-4D29-BF8A-73A654B1E101}" type="slidenum">
              <a:rPr lang="en-GB" altLang="en-US" smtClean="0"/>
              <a:pPr eaLnBrk="1" hangingPunct="1"/>
              <a:t>9</a:t>
            </a:fld>
            <a:endParaRPr lang="en-GB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7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C47E6AA-BD09-4941-9237-13E609B01FF3}" type="slidenum">
              <a:rPr lang="en-GB" altLang="en-US" smtClean="0"/>
              <a:pPr eaLnBrk="1" hangingPunct="1"/>
              <a:t>10</a:t>
            </a:fld>
            <a:endParaRPr lang="en-GB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B7CBE-12DA-4A2C-940F-71E4C44D394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7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B7CBE-12DA-4A2C-940F-71E4C44D394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4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B51BA4-2DA0-47EA-85FF-F0D7EEDAA9F3}" type="slidenum">
              <a:rPr lang="en-GB" altLang="en-US" smtClean="0"/>
              <a:pPr eaLnBrk="1" hangingPunct="1"/>
              <a:t>13</a:t>
            </a:fld>
            <a:endParaRPr lang="en-GB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7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552304"/>
            <a:ext cx="795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Убедительная </a:t>
            </a:r>
          </a:p>
          <a:p>
            <a:pPr algn="ctr"/>
            <a:r>
              <a:rPr lang="ru-RU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коммуникация</a:t>
            </a:r>
            <a:endParaRPr lang="en-US" sz="3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28397"/>
            <a:ext cx="5715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1847950" cy="1809378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E5C075F6-8E78-D347-8E08-C0C0BD3A67A8}"/>
              </a:ext>
            </a:extLst>
          </p:cNvPr>
          <p:cNvSpPr txBox="1">
            <a:spLocks/>
          </p:cNvSpPr>
          <p:nvPr/>
        </p:nvSpPr>
        <p:spPr>
          <a:xfrm>
            <a:off x="179512" y="312291"/>
            <a:ext cx="7704856" cy="990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b="0" spc="-80" dirty="0">
                <a:solidFill>
                  <a:schemeClr val="bg1"/>
                </a:solidFill>
              </a:rPr>
              <a:t>Программа по </a:t>
            </a:r>
            <a:endParaRPr lang="en-US" b="0" spc="-80" dirty="0">
              <a:solidFill>
                <a:schemeClr val="bg1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spc="-220" dirty="0">
                <a:solidFill>
                  <a:srgbClr val="92D050"/>
                </a:solidFill>
              </a:rPr>
              <a:t>деятельности работодателей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prstClr val="white"/>
                </a:solidFill>
              </a:rPr>
              <a:t>Эффективные организации работодателей и бизнес организации</a:t>
            </a:r>
            <a:endParaRPr lang="en-US" sz="2000" spc="-275" dirty="0">
              <a:solidFill>
                <a:prstClr val="white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endParaRPr lang="en-US" sz="2000"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29584"/>
            <a:ext cx="7886700" cy="994172"/>
          </a:xfrm>
        </p:spPr>
        <p:txBody>
          <a:bodyPr/>
          <a:lstStyle/>
          <a:p>
            <a:pPr eaLnBrk="1" hangingPunct="1"/>
            <a:r>
              <a:rPr lang="ru-RU" altLang="en-US" dirty="0"/>
              <a:t>Посылы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83444"/>
            <a:ext cx="4946278" cy="36337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ru-RU" altLang="en-US" dirty="0"/>
              <a:t>Убеждение</a:t>
            </a:r>
            <a:r>
              <a:rPr lang="en-US" altLang="en-US" dirty="0"/>
              <a:t> = </a:t>
            </a:r>
            <a:r>
              <a:rPr lang="ru-RU" altLang="en-US" dirty="0"/>
              <a:t>завоевание либо левого, либо правого полушария мозга слушающих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</a:t>
            </a:r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ru-RU" altLang="en-US" dirty="0"/>
              <a:t>Правое</a:t>
            </a:r>
            <a:r>
              <a:rPr lang="en-US" altLang="en-US" dirty="0"/>
              <a:t>: </a:t>
            </a:r>
            <a:r>
              <a:rPr lang="ru-RU" altLang="en-US" u="sng" dirty="0"/>
              <a:t>желание</a:t>
            </a:r>
            <a:r>
              <a:rPr lang="en-US" altLang="en-US" dirty="0"/>
              <a:t> </a:t>
            </a:r>
            <a:r>
              <a:rPr lang="ru-RU" altLang="en-US" dirty="0"/>
              <a:t>добиться решения</a:t>
            </a:r>
            <a:r>
              <a:rPr lang="en-US" altLang="en-US" dirty="0"/>
              <a:t>: </a:t>
            </a:r>
            <a:r>
              <a:rPr lang="ru-RU" altLang="en-US" dirty="0"/>
              <a:t>ОБЕЩАНИЕ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ru-RU" altLang="en-US" dirty="0"/>
              <a:t>Левое</a:t>
            </a:r>
            <a:r>
              <a:rPr lang="en-US" altLang="en-US" dirty="0"/>
              <a:t>: </a:t>
            </a:r>
            <a:r>
              <a:rPr lang="ru-RU" altLang="en-US" u="sng" dirty="0"/>
              <a:t>Боязнь</a:t>
            </a:r>
            <a:r>
              <a:rPr lang="en-US" altLang="en-US" dirty="0"/>
              <a:t> </a:t>
            </a:r>
            <a:r>
              <a:rPr lang="ru-RU" altLang="en-US" dirty="0"/>
              <a:t>решения</a:t>
            </a:r>
            <a:r>
              <a:rPr lang="en-US" altLang="en-US" dirty="0"/>
              <a:t>: </a:t>
            </a:r>
            <a:r>
              <a:rPr lang="ru-RU" altLang="en-US" dirty="0"/>
              <a:t>ДОКАЗАТЕЛЬСТВО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ru-RU" altLang="en-US" dirty="0"/>
              <a:t>Правое</a:t>
            </a:r>
            <a:r>
              <a:rPr lang="en-US" altLang="en-US" dirty="0"/>
              <a:t>: </a:t>
            </a:r>
            <a:r>
              <a:rPr lang="ru-RU" altLang="en-US" u="sng" dirty="0"/>
              <a:t>желание</a:t>
            </a:r>
            <a:r>
              <a:rPr lang="en-US" altLang="en-US" dirty="0"/>
              <a:t> </a:t>
            </a:r>
            <a:r>
              <a:rPr lang="ru-RU" altLang="en-US" dirty="0"/>
              <a:t>деятельности</a:t>
            </a:r>
            <a:r>
              <a:rPr lang="en-US" altLang="en-US" dirty="0"/>
              <a:t>: </a:t>
            </a:r>
            <a:r>
              <a:rPr lang="ru-RU" altLang="en-US" dirty="0"/>
              <a:t>ПРИВЛЕЧЕНИЕ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ru-RU" altLang="en-US" dirty="0"/>
              <a:t>Левое</a:t>
            </a:r>
            <a:r>
              <a:rPr lang="en-US" altLang="en-US" dirty="0"/>
              <a:t>: </a:t>
            </a:r>
            <a:r>
              <a:rPr lang="ru-RU" altLang="en-US" u="sng" dirty="0"/>
              <a:t>боязнь</a:t>
            </a:r>
            <a:r>
              <a:rPr lang="en-US" altLang="en-US" dirty="0"/>
              <a:t> </a:t>
            </a:r>
            <a:r>
              <a:rPr lang="ru-RU" altLang="en-US" dirty="0"/>
              <a:t>деятельности</a:t>
            </a:r>
            <a:r>
              <a:rPr lang="en-US" altLang="en-US" dirty="0"/>
              <a:t>: </a:t>
            </a:r>
            <a:r>
              <a:rPr lang="ru-RU" altLang="en-US" dirty="0"/>
              <a:t>ЗАВЕРЕНИЕ</a:t>
            </a:r>
            <a:endParaRPr lang="en-US" altLang="en-US" dirty="0"/>
          </a:p>
        </p:txBody>
      </p:sp>
      <p:pic>
        <p:nvPicPr>
          <p:cNvPr id="65540" name="Picture 4" descr="FF_70_brain1_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33" y="1778308"/>
            <a:ext cx="1469231" cy="8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3713" y="2962275"/>
            <a:ext cx="12573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350" b="1" dirty="0">
                <a:solidFill>
                  <a:schemeClr val="accent1"/>
                </a:solidFill>
              </a:rPr>
              <a:t>ОБЕЩАНИЕ</a:t>
            </a:r>
            <a:endParaRPr lang="fr-BE" altLang="en-US" sz="1350" b="1" dirty="0">
              <a:solidFill>
                <a:schemeClr val="accent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9300" y="4876800"/>
            <a:ext cx="2171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350" b="1" dirty="0">
                <a:solidFill>
                  <a:schemeClr val="accent1"/>
                </a:solidFill>
              </a:rPr>
              <a:t>ЗАВЕРЕНИЕ</a:t>
            </a:r>
            <a:endParaRPr lang="fr-BE" altLang="en-US" sz="1350" b="1" dirty="0">
              <a:solidFill>
                <a:schemeClr val="accent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19788" y="3571875"/>
            <a:ext cx="193357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350" b="1" dirty="0">
                <a:solidFill>
                  <a:schemeClr val="accent1"/>
                </a:solidFill>
              </a:rPr>
              <a:t>ДОКАЗАТЕЛЬСТВО</a:t>
            </a:r>
            <a:endParaRPr lang="fr-BE" altLang="en-US" sz="1350" b="1" dirty="0">
              <a:solidFill>
                <a:schemeClr val="accent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5447" y="4095750"/>
            <a:ext cx="180678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350" b="1" dirty="0">
                <a:solidFill>
                  <a:schemeClr val="accent1"/>
                </a:solidFill>
              </a:rPr>
              <a:t>ПРИВЛЕЧЕНИЕ</a:t>
            </a:r>
            <a:endParaRPr lang="fr-BE" altLang="en-US" sz="1350" b="1" dirty="0">
              <a:solidFill>
                <a:schemeClr val="accent1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548438" y="3276600"/>
            <a:ext cx="885825" cy="342900"/>
          </a:xfrm>
          <a:prstGeom prst="line">
            <a:avLst/>
          </a:prstGeom>
          <a:noFill/>
          <a:ln w="76200">
            <a:solidFill>
              <a:srgbClr val="B9011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6275784" y="4436318"/>
            <a:ext cx="923925" cy="400050"/>
          </a:xfrm>
          <a:prstGeom prst="line">
            <a:avLst/>
          </a:prstGeom>
          <a:noFill/>
          <a:ln w="76200">
            <a:solidFill>
              <a:srgbClr val="B9011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7013" y="3867150"/>
            <a:ext cx="542925" cy="2095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000" dirty="0"/>
              <a:t>1</a:t>
            </a:r>
            <a:r>
              <a:rPr lang="ru-RU" sz="2000" dirty="0"/>
              <a:t>. Правильно преподносите информацию</a:t>
            </a:r>
            <a:r>
              <a:rPr lang="es-PE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79960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Обещание</a:t>
            </a:r>
            <a:r>
              <a:rPr lang="en-US" altLang="en-US" dirty="0"/>
              <a:t>…</a:t>
            </a:r>
            <a:r>
              <a:rPr lang="ru-RU" altLang="en-US" dirty="0"/>
              <a:t>доказательство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2896"/>
            <a:ext cx="8507288" cy="38884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200" i="1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sz="1200" i="1" dirty="0"/>
              <a:t>	</a:t>
            </a:r>
            <a:r>
              <a:rPr lang="en-US" altLang="en-US" sz="1350" i="1" dirty="0"/>
              <a:t>(1) </a:t>
            </a:r>
            <a:r>
              <a:rPr lang="ru-RU" altLang="en-US" sz="1350" i="1" dirty="0"/>
              <a:t>Наша организация имеет на сегодняшний день большее влияние, чем раньше</a:t>
            </a:r>
            <a:r>
              <a:rPr lang="en-US" altLang="en-US" sz="1350" i="1" dirty="0"/>
              <a:t>. </a:t>
            </a:r>
            <a:br>
              <a:rPr lang="en-US" altLang="en-US" sz="1350" i="1" dirty="0"/>
            </a:br>
            <a:r>
              <a:rPr lang="ru-RU" altLang="en-US" sz="1350" i="1" dirty="0"/>
              <a:t>И я уверен(а), что мы должны сейчас использовать это преимущество для убеждения Правительства не повышать средний уровень заработной платы в течение еще одного года</a:t>
            </a:r>
            <a:r>
              <a:rPr lang="en-US" altLang="en-US" sz="1350" i="1" dirty="0"/>
              <a:t>.</a:t>
            </a:r>
            <a:endParaRPr lang="en-US" altLang="en-US" sz="1200" i="1" dirty="0"/>
          </a:p>
          <a:p>
            <a:endParaRPr lang="en-US" altLang="en-US" sz="1200" dirty="0"/>
          </a:p>
          <a:p>
            <a:pPr>
              <a:buFont typeface="Wingdings" pitchFamily="2" charset="2"/>
              <a:buNone/>
            </a:pPr>
            <a:r>
              <a:rPr lang="en-US" altLang="en-US" sz="1200" dirty="0"/>
              <a:t>	(2) </a:t>
            </a:r>
            <a:r>
              <a:rPr lang="ru-RU" altLang="en-US" sz="1350" i="1" dirty="0"/>
              <a:t>Наша организация имеет на сегодняшний день большее влияние, чем раньше</a:t>
            </a:r>
            <a:r>
              <a:rPr lang="en-US" altLang="en-US" sz="1350" i="1" dirty="0"/>
              <a:t>. </a:t>
            </a:r>
            <a:br>
              <a:rPr lang="en-US" altLang="en-US" sz="1350" i="1" dirty="0"/>
            </a:br>
            <a:r>
              <a:rPr lang="ru-RU" altLang="en-US" sz="1350" i="1" dirty="0"/>
              <a:t>Два года назад мы в среднем ждали около 4 недель, чтобы назначить встречу с премьер-министром. Сегодня это вопрос нескольких часов. </a:t>
            </a:r>
            <a:r>
              <a:rPr lang="en-US" altLang="en-US" sz="1350" i="1" dirty="0"/>
              <a:t/>
            </a:r>
            <a:br>
              <a:rPr lang="en-US" altLang="en-US" sz="1350" i="1" dirty="0"/>
            </a:br>
            <a:r>
              <a:rPr lang="ru-RU" altLang="en-US" sz="1350" i="1" dirty="0"/>
              <a:t>Дважды в неделю со мной связывается канцелярия премьер-министра для получения некоторых пояснений. Давайте используем эту возможность для разъяснения нашей позиции! </a:t>
            </a:r>
          </a:p>
          <a:p>
            <a:pPr>
              <a:buFont typeface="Wingdings" pitchFamily="2" charset="2"/>
              <a:buNone/>
            </a:pPr>
            <a:r>
              <a:rPr lang="en-US" altLang="en-US" sz="1350" i="1" dirty="0"/>
              <a:t>	</a:t>
            </a:r>
            <a:br>
              <a:rPr lang="en-US" altLang="en-US" sz="1350" i="1" dirty="0"/>
            </a:br>
            <a:r>
              <a:rPr lang="en-US" altLang="en-US" sz="1350" i="1" dirty="0"/>
              <a:t>(3) </a:t>
            </a:r>
            <a:r>
              <a:rPr lang="ru-RU" altLang="en-US" sz="1350" i="1" dirty="0"/>
              <a:t>Стоит ли связаться с премьер-министром завтра и назначить встречу в конце недели, чтобы объяснить, что повышение уровня средней заработной платы сейчас будет пагубным для экономики?</a:t>
            </a:r>
            <a:r>
              <a:rPr lang="en-US" altLang="en-US" sz="12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484784"/>
            <a:ext cx="731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Ознакомьтесь со следующими примерами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Какой вариант более эффективен для «обещания» и «доказательства»?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Привлечение</a:t>
            </a:r>
            <a:r>
              <a:rPr lang="en-US" altLang="en-US" dirty="0"/>
              <a:t>…</a:t>
            </a:r>
            <a:r>
              <a:rPr lang="ru-RU" altLang="en-US" dirty="0"/>
              <a:t>заверение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519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200" i="1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sz="1200" i="1" dirty="0"/>
              <a:t>	(1) </a:t>
            </a:r>
            <a:r>
              <a:rPr lang="ru-RU" altLang="en-US" sz="1350" i="1" dirty="0"/>
              <a:t>Дорогие коллеги, мы должны к концу месяца разработать стратегию на 2016-2018 годы. У нас уже мало времени. Если мы не успеем, у нас будут проблемы.</a:t>
            </a:r>
            <a:endParaRPr lang="en-US" altLang="en-US" sz="1350" i="1" dirty="0"/>
          </a:p>
          <a:p>
            <a:pPr>
              <a:buFont typeface="Wingdings" pitchFamily="2" charset="2"/>
              <a:buNone/>
            </a:pPr>
            <a:endParaRPr lang="en-US" altLang="en-US" sz="1350" i="1" dirty="0"/>
          </a:p>
          <a:p>
            <a:pPr>
              <a:buNone/>
            </a:pPr>
            <a:r>
              <a:rPr lang="en-US" altLang="en-US" sz="1350" i="1" dirty="0"/>
              <a:t>	(2)</a:t>
            </a:r>
            <a:r>
              <a:rPr lang="ru-RU" altLang="en-US" sz="1350" i="1" dirty="0"/>
              <a:t> Мы должны завершить подготовку стратегии на 2016-2018 годы. Это позволит нам вовремя отчитаться о проделанной работе перед Правлением. Скорое завершение будет выгодно для всех, так как руководство, со своей стороны, будет располагать достаточным количеством времени для принятия решений, которых мы ждем.</a:t>
            </a:r>
            <a:r>
              <a:rPr lang="en-US" altLang="en-US" sz="1200" dirty="0"/>
              <a:t>	</a:t>
            </a:r>
          </a:p>
          <a:p>
            <a:pPr>
              <a:buFont typeface="Wingdings" pitchFamily="2" charset="2"/>
              <a:buNone/>
            </a:pPr>
            <a:endParaRPr lang="en-US" altLang="en-US" sz="1350" i="1" dirty="0"/>
          </a:p>
          <a:p>
            <a:pPr>
              <a:buFont typeface="Wingdings" pitchFamily="2" charset="2"/>
              <a:buNone/>
            </a:pPr>
            <a:r>
              <a:rPr lang="en-US" altLang="en-US" sz="1350" i="1" dirty="0"/>
              <a:t>	(3) </a:t>
            </a:r>
            <a:r>
              <a:rPr lang="ru-RU" altLang="en-US" sz="1350" i="1" dirty="0"/>
              <a:t>Дорогие коллеги, я знаю, что Вы все очень заняты. Я просмотрел(а) Ваше расписание на ближайшие две недели. Мне кажется, мы все можем уделить два полных дня завершению разработки стратегии на 2016-2018 годы. Я уже провел(а) большую часть подготовительной работы, и двух дней будет более чем достаточно.</a:t>
            </a:r>
            <a:endParaRPr lang="en-US" altLang="en-US" sz="1350" i="1" dirty="0"/>
          </a:p>
          <a:p>
            <a:pPr>
              <a:buNone/>
            </a:pPr>
            <a:r>
              <a:rPr lang="en-US" altLang="en-US" sz="1350" i="1" dirty="0"/>
              <a:t>	</a:t>
            </a:r>
            <a:r>
              <a:rPr lang="en-US" altLang="en-US" sz="12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39" y="1556792"/>
            <a:ext cx="707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Ознакомьтесь со следующими примерами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Какой вариант более эффективен для «привлечения» и «заверения»?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75683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Используйте полученные знания для улучшения методов передачи информации ЧОРБ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" y="980728"/>
            <a:ext cx="8229600" cy="4857403"/>
          </a:xfrm>
        </p:spPr>
        <p:txBody>
          <a:bodyPr/>
          <a:lstStyle/>
          <a:p>
            <a:pPr eaLnBrk="1" hangingPunct="1"/>
            <a:r>
              <a:rPr lang="en-US" altLang="en-US" dirty="0"/>
              <a:t>3 </a:t>
            </a:r>
            <a:r>
              <a:rPr lang="ru-RU" altLang="en-US" dirty="0"/>
              <a:t>типа аргументов для убеждения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</a:p>
          <a:p>
            <a:pPr marL="571500" lvl="1" indent="-228600"/>
            <a:r>
              <a:rPr lang="ru-RU" altLang="en-US" b="1" dirty="0"/>
              <a:t> </a:t>
            </a:r>
            <a:r>
              <a:rPr lang="ru-RU" altLang="en-US" dirty="0"/>
              <a:t>Аргументы для </a:t>
            </a:r>
            <a:r>
              <a:rPr lang="ru-RU" altLang="en-US" b="1" dirty="0"/>
              <a:t>«ГОЛОВЫ»</a:t>
            </a:r>
            <a:r>
              <a:rPr lang="en-US" altLang="en-US" dirty="0"/>
              <a:t>: </a:t>
            </a:r>
            <a:r>
              <a:rPr lang="ru-RU" altLang="en-US" dirty="0"/>
              <a:t>разумные</a:t>
            </a:r>
            <a:r>
              <a:rPr lang="en-US" altLang="en-US" dirty="0"/>
              <a:t>, </a:t>
            </a:r>
            <a:r>
              <a:rPr lang="ru-RU" altLang="en-US" dirty="0"/>
              <a:t>мысль</a:t>
            </a:r>
            <a:r>
              <a:rPr lang="en-US" altLang="en-US" dirty="0"/>
              <a:t>, </a:t>
            </a:r>
            <a:r>
              <a:rPr lang="ru-RU" altLang="en-US" dirty="0"/>
              <a:t>идея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  <a:p>
            <a:pPr marL="571500" lvl="1" indent="-228600"/>
            <a:r>
              <a:rPr lang="ru-RU" altLang="en-US" dirty="0"/>
              <a:t> Аргументы для </a:t>
            </a:r>
            <a:r>
              <a:rPr lang="ru-RU" altLang="en-US" b="1" dirty="0"/>
              <a:t>«СЕРДЦА»</a:t>
            </a:r>
            <a:r>
              <a:rPr lang="en-US" altLang="en-US" dirty="0"/>
              <a:t>: </a:t>
            </a:r>
            <a:r>
              <a:rPr lang="ru-RU" altLang="en-US" dirty="0"/>
              <a:t>эмоциональные</a:t>
            </a:r>
            <a:r>
              <a:rPr lang="en-US" altLang="en-US" dirty="0"/>
              <a:t>, </a:t>
            </a:r>
            <a:r>
              <a:rPr lang="ru-RU" altLang="en-US" dirty="0"/>
              <a:t>совместная работа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  <a:p>
            <a:pPr marL="571500" lvl="1" indent="-228600"/>
            <a:r>
              <a:rPr lang="ru-RU" altLang="en-US" b="1" dirty="0"/>
              <a:t> </a:t>
            </a:r>
            <a:r>
              <a:rPr lang="ru-RU" altLang="en-US" dirty="0"/>
              <a:t>Аргументы для </a:t>
            </a:r>
            <a:r>
              <a:rPr lang="ru-RU" altLang="en-US" b="1" dirty="0"/>
              <a:t>«РУК»</a:t>
            </a:r>
            <a:r>
              <a:rPr lang="en-US" altLang="en-US" dirty="0"/>
              <a:t>: </a:t>
            </a:r>
            <a:r>
              <a:rPr lang="ru-RU" altLang="en-US" dirty="0"/>
              <a:t>действия</a:t>
            </a:r>
            <a:r>
              <a:rPr lang="en-US" altLang="en-US" dirty="0"/>
              <a:t>, </a:t>
            </a:r>
            <a:r>
              <a:rPr lang="ru-RU" altLang="en-US" dirty="0"/>
              <a:t>опыт</a:t>
            </a:r>
            <a:r>
              <a:rPr lang="en-US" altLang="en-US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008">
            <a:off x="5877897" y="5236491"/>
            <a:ext cx="3292862" cy="141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000" dirty="0"/>
              <a:t>1</a:t>
            </a:r>
            <a:r>
              <a:rPr lang="ru-RU" sz="2000" dirty="0"/>
              <a:t>. Правильно преподносите информацию</a:t>
            </a:r>
            <a:r>
              <a:rPr lang="es-PE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918586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48680"/>
            <a:ext cx="7886700" cy="994172"/>
          </a:xfrm>
        </p:spPr>
        <p:txBody>
          <a:bodyPr/>
          <a:lstStyle/>
          <a:p>
            <a:pPr eaLnBrk="1" hangingPunct="1"/>
            <a:r>
              <a:rPr lang="ru-RU" altLang="en-US" dirty="0"/>
              <a:t>Формирование посыла</a:t>
            </a:r>
            <a:endParaRPr lang="en-US" alt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584" y="2184325"/>
            <a:ext cx="8071879" cy="38850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altLang="en-US" dirty="0"/>
              <a:t>Шаг</a:t>
            </a:r>
            <a:r>
              <a:rPr lang="en-US" altLang="en-US" dirty="0"/>
              <a:t> 1: </a:t>
            </a:r>
            <a:r>
              <a:rPr lang="ru-RU" altLang="en-US" b="1" dirty="0"/>
              <a:t>Задача</a:t>
            </a:r>
            <a:r>
              <a:rPr lang="en-US" altLang="en-US" dirty="0"/>
              <a:t>: </a:t>
            </a:r>
            <a:r>
              <a:rPr lang="ru-RU" altLang="en-US" dirty="0"/>
              <a:t>что должна запомнить, решить или сделать аудитория, согласно Вашему плану?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ru-RU" altLang="en-US" dirty="0"/>
              <a:t>Шаг</a:t>
            </a:r>
            <a:r>
              <a:rPr lang="en-US" altLang="en-US" dirty="0"/>
              <a:t> 2: </a:t>
            </a:r>
            <a:r>
              <a:rPr lang="ru-RU" altLang="en-US" b="1" dirty="0"/>
              <a:t>Аргумент для «головы»</a:t>
            </a:r>
            <a:r>
              <a:rPr lang="en-US" altLang="en-US" dirty="0"/>
              <a:t>: </a:t>
            </a:r>
            <a:r>
              <a:rPr lang="ru-RU" altLang="en-US" dirty="0"/>
              <a:t>разумный посыл, мысль, идея, цифры </a:t>
            </a:r>
            <a:r>
              <a:rPr lang="en-US" altLang="en-US" dirty="0"/>
              <a:t>+ </a:t>
            </a:r>
            <a:r>
              <a:rPr lang="ru-RU" altLang="en-US" dirty="0"/>
              <a:t>пример(ы)</a:t>
            </a:r>
            <a:r>
              <a:rPr lang="en-US" altLang="en-US" dirty="0"/>
              <a:t> </a:t>
            </a:r>
            <a:r>
              <a:rPr lang="en-US" altLang="en-US" i="1" dirty="0"/>
              <a:t>(</a:t>
            </a:r>
            <a:r>
              <a:rPr lang="ru-RU" altLang="en-US" i="1" dirty="0"/>
              <a:t>Обещание</a:t>
            </a:r>
            <a:r>
              <a:rPr lang="en-US" altLang="en-US" i="1" dirty="0"/>
              <a:t> + </a:t>
            </a:r>
            <a:r>
              <a:rPr lang="ru-RU" altLang="en-US" i="1" dirty="0"/>
              <a:t>доказательство</a:t>
            </a:r>
            <a:r>
              <a:rPr lang="en-US" altLang="en-US" i="1" dirty="0"/>
              <a:t>)</a:t>
            </a:r>
            <a:br>
              <a:rPr lang="en-US" altLang="en-US" i="1" dirty="0"/>
            </a:br>
            <a:r>
              <a:rPr lang="en-US" altLang="en-US" dirty="0"/>
              <a:t> </a:t>
            </a:r>
          </a:p>
          <a:p>
            <a:pPr>
              <a:buNone/>
            </a:pPr>
            <a:r>
              <a:rPr lang="ru-RU" altLang="en-US" dirty="0"/>
              <a:t>Шаг</a:t>
            </a:r>
            <a:r>
              <a:rPr lang="en-US" altLang="en-US" dirty="0"/>
              <a:t> 3: </a:t>
            </a:r>
            <a:r>
              <a:rPr lang="ru-RU" altLang="en-US" b="1" dirty="0"/>
              <a:t>Аргумент для «сердца»</a:t>
            </a:r>
            <a:r>
              <a:rPr lang="en-US" altLang="en-US" dirty="0"/>
              <a:t>: </a:t>
            </a:r>
            <a:r>
              <a:rPr lang="ru-RU" altLang="en-US" dirty="0"/>
              <a:t>эмоциональный посыл, совместная работа, какова наша цель </a:t>
            </a:r>
            <a:r>
              <a:rPr lang="en-US" altLang="en-US" dirty="0"/>
              <a:t>+ </a:t>
            </a:r>
            <a:r>
              <a:rPr lang="ru-RU" altLang="en-US" dirty="0"/>
              <a:t>пример(ы) </a:t>
            </a:r>
            <a:r>
              <a:rPr lang="en-US" altLang="en-US" i="1" dirty="0"/>
              <a:t>(</a:t>
            </a:r>
            <a:r>
              <a:rPr lang="ru-RU" altLang="en-US" i="1" dirty="0"/>
              <a:t>Обещание</a:t>
            </a:r>
            <a:r>
              <a:rPr lang="en-US" altLang="en-US" i="1" dirty="0"/>
              <a:t> + </a:t>
            </a:r>
            <a:r>
              <a:rPr lang="ru-RU" altLang="en-US" i="1" dirty="0"/>
              <a:t>доказательство</a:t>
            </a:r>
            <a:r>
              <a:rPr lang="en-US" altLang="en-US" i="1" dirty="0"/>
              <a:t>)</a:t>
            </a:r>
            <a:br>
              <a:rPr lang="en-US" altLang="en-US" i="1" dirty="0"/>
            </a:br>
            <a:r>
              <a:rPr lang="en-US" altLang="en-US" dirty="0"/>
              <a:t> </a:t>
            </a:r>
          </a:p>
          <a:p>
            <a:pPr>
              <a:buNone/>
            </a:pPr>
            <a:r>
              <a:rPr lang="ru-RU" altLang="en-US" dirty="0"/>
              <a:t>Шаг</a:t>
            </a:r>
            <a:r>
              <a:rPr lang="en-US" altLang="en-US" dirty="0"/>
              <a:t> 4: </a:t>
            </a:r>
            <a:r>
              <a:rPr lang="ru-RU" altLang="en-US" b="1" dirty="0"/>
              <a:t>Аргумент для «рук»</a:t>
            </a:r>
            <a:r>
              <a:rPr lang="en-US" altLang="en-US" dirty="0"/>
              <a:t>: </a:t>
            </a:r>
            <a:r>
              <a:rPr lang="ru-RU" altLang="en-US" dirty="0"/>
              <a:t>действия, опыт </a:t>
            </a:r>
            <a:r>
              <a:rPr lang="en-US" altLang="en-US" dirty="0"/>
              <a:t>+ </a:t>
            </a:r>
            <a:r>
              <a:rPr lang="ru-RU" altLang="en-US" dirty="0"/>
              <a:t>преимущества такой деятельности</a:t>
            </a:r>
            <a:r>
              <a:rPr lang="en-US" altLang="en-US" dirty="0"/>
              <a:t>  </a:t>
            </a:r>
            <a:r>
              <a:rPr lang="en-US" altLang="en-US" i="1" dirty="0"/>
              <a:t>(</a:t>
            </a:r>
            <a:r>
              <a:rPr lang="ru-RU" altLang="en-US" i="1" dirty="0"/>
              <a:t>Привлечение </a:t>
            </a:r>
            <a:r>
              <a:rPr lang="en-US" altLang="en-US" i="1" dirty="0"/>
              <a:t>+ </a:t>
            </a:r>
            <a:r>
              <a:rPr lang="ru-RU" altLang="en-US" i="1" dirty="0"/>
              <a:t>заверение</a:t>
            </a:r>
            <a:r>
              <a:rPr lang="en-US" altLang="en-US" i="1" dirty="0"/>
              <a:t>)</a:t>
            </a:r>
          </a:p>
          <a:p>
            <a:pPr>
              <a:buNone/>
            </a:pPr>
            <a:endParaRPr lang="en-US" altLang="en-US" i="1" dirty="0"/>
          </a:p>
          <a:p>
            <a:pPr>
              <a:buNone/>
            </a:pPr>
            <a:r>
              <a:rPr lang="ru-RU" altLang="en-US" dirty="0"/>
              <a:t>Шаг</a:t>
            </a:r>
            <a:r>
              <a:rPr lang="en-US" altLang="en-US" dirty="0"/>
              <a:t> 5: </a:t>
            </a:r>
            <a:r>
              <a:rPr lang="ru-RU" altLang="en-US" b="1" dirty="0"/>
              <a:t>Вывод</a:t>
            </a:r>
            <a:r>
              <a:rPr lang="en-US" altLang="en-US" b="1" dirty="0"/>
              <a:t>: </a:t>
            </a:r>
            <a:r>
              <a:rPr lang="ru-RU" altLang="en-US" dirty="0"/>
              <a:t>напомнить ключевую идею – О чем Вы просите аудиторию, в чем будет состоять «победа»? </a:t>
            </a:r>
            <a:endParaRPr lang="en-US" altLang="en-US" sz="1800" dirty="0"/>
          </a:p>
          <a:p>
            <a:pPr>
              <a:buNone/>
            </a:pP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272" y="1196752"/>
            <a:ext cx="8194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Попробуйте</a:t>
            </a:r>
            <a:r>
              <a:rPr lang="en-GB" dirty="0">
                <a:solidFill>
                  <a:schemeClr val="accent1"/>
                </a:solidFill>
              </a:rPr>
              <a:t>! 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Напишите сообщение для Вашей ЧОРБ, следуя представленному ниже процессу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000" dirty="0"/>
              <a:t>1</a:t>
            </a:r>
            <a:r>
              <a:rPr lang="ru-RU" sz="2000" dirty="0"/>
              <a:t>. Правильно преподносите информацию</a:t>
            </a:r>
            <a:r>
              <a:rPr lang="es-PE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48853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000" dirty="0"/>
              <a:t>2. </a:t>
            </a:r>
            <a:r>
              <a:rPr lang="ru-RU" sz="2000" dirty="0"/>
              <a:t>Выбирайте правильные каналы!</a:t>
            </a:r>
            <a:endParaRPr lang="es-PE" sz="20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99908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39" y="2349500"/>
            <a:ext cx="2403475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22519" y="1276048"/>
            <a:ext cx="23971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494707" y="1719032"/>
            <a:ext cx="938213" cy="1800225"/>
          </a:xfrm>
          <a:prstGeom prst="line">
            <a:avLst/>
          </a:prstGeom>
          <a:noFill/>
          <a:ln w="5724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963814" y="2708275"/>
            <a:ext cx="1587500" cy="649288"/>
          </a:xfrm>
          <a:prstGeom prst="line">
            <a:avLst/>
          </a:prstGeom>
          <a:noFill/>
          <a:ln w="5724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16226" y="5735644"/>
            <a:ext cx="490696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широкая общественность</a:t>
            </a: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группы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3963814" y="4435475"/>
            <a:ext cx="650875" cy="1227138"/>
          </a:xfrm>
          <a:prstGeom prst="line">
            <a:avLst/>
          </a:prstGeom>
          <a:noFill/>
          <a:ln w="5724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3" name="TextBox 2"/>
          <p:cNvSpPr txBox="1"/>
          <p:nvPr/>
        </p:nvSpPr>
        <p:spPr>
          <a:xfrm>
            <a:off x="312583" y="1070118"/>
            <a:ext cx="318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Выбор «правильного» канала зависит от целевой аудитории</a:t>
            </a:r>
            <a:r>
              <a:rPr lang="en-GB" sz="24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410AF5D-1194-024F-BE90-C131EBBF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988" y="2276475"/>
            <a:ext cx="3526012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</a:t>
            </a: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Деловое сообщество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71600" y="1701403"/>
            <a:ext cx="79152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1313" indent="-341313" eaLnBrk="0" hangingPunct="0">
              <a:spcBef>
                <a:spcPts val="575"/>
              </a:spcBef>
              <a:buSzPct val="8000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195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1363" lvl="1" indent="-284163" eaLnBrk="0" hangingPunct="0">
              <a:spcBef>
                <a:spcPts val="375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15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085850" lvl="2" indent="-171450" eaLnBrk="0" hangingPunct="0">
              <a:spcBef>
                <a:spcPts val="375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12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dirty="0"/>
              <a:t>Главный инструмент</a:t>
            </a:r>
            <a:r>
              <a:rPr lang="en-US" altLang="en-US" dirty="0"/>
              <a:t>: </a:t>
            </a:r>
            <a:r>
              <a:rPr lang="ru-RU" altLang="en-US" dirty="0"/>
              <a:t>веб-сайт</a:t>
            </a:r>
            <a:r>
              <a:rPr lang="en-US" altLang="en-US" dirty="0"/>
              <a:t>: </a:t>
            </a:r>
            <a:r>
              <a:rPr lang="ru-RU" altLang="en-US" dirty="0"/>
              <a:t>наглядность</a:t>
            </a:r>
            <a:r>
              <a:rPr lang="en-US" altLang="en-US" dirty="0"/>
              <a:t>, </a:t>
            </a:r>
            <a:r>
              <a:rPr lang="ru-RU" altLang="en-US" dirty="0"/>
              <a:t>«низкая удельная стоимость» </a:t>
            </a:r>
            <a:r>
              <a:rPr lang="ru-RU" altLang="en-US" dirty="0" smtClean="0"/>
              <a:t>контактов</a:t>
            </a:r>
            <a:endParaRPr lang="en-US" altLang="en-US" dirty="0"/>
          </a:p>
          <a:p>
            <a:pPr lvl="1"/>
            <a:r>
              <a:rPr lang="ru-RU" altLang="en-US" dirty="0"/>
              <a:t>Специальный раздел для членов</a:t>
            </a:r>
            <a:endParaRPr lang="en-US" altLang="en-US" dirty="0"/>
          </a:p>
          <a:p>
            <a:pPr lvl="2"/>
            <a:r>
              <a:rPr lang="ru-RU" altLang="en-US" dirty="0"/>
              <a:t>Услуги</a:t>
            </a:r>
            <a:r>
              <a:rPr lang="en-US" altLang="en-US" dirty="0"/>
              <a:t>, </a:t>
            </a:r>
            <a:r>
              <a:rPr lang="ru-RU" altLang="en-US" dirty="0"/>
              <a:t>тренинги</a:t>
            </a:r>
            <a:r>
              <a:rPr lang="en-US" altLang="en-US" dirty="0"/>
              <a:t>, </a:t>
            </a:r>
            <a:r>
              <a:rPr lang="ru-RU" altLang="en-US" dirty="0"/>
              <a:t>специальные мероприятия</a:t>
            </a:r>
            <a:endParaRPr lang="en-US" altLang="en-US" dirty="0"/>
          </a:p>
          <a:p>
            <a:pPr lvl="2"/>
            <a:r>
              <a:rPr lang="ru-RU" altLang="en-US" dirty="0"/>
              <a:t>Вопросы и ответы</a:t>
            </a:r>
            <a:endParaRPr lang="en-US" altLang="en-US" dirty="0"/>
          </a:p>
          <a:p>
            <a:pPr lvl="2"/>
            <a:r>
              <a:rPr lang="ru-RU" altLang="en-US" dirty="0"/>
              <a:t>Опросы, исследования</a:t>
            </a:r>
          </a:p>
          <a:p>
            <a:pPr lvl="2"/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dirty="0"/>
              <a:t>Электронные издания</a:t>
            </a:r>
            <a:endParaRPr lang="en-US" altLang="en-US" dirty="0"/>
          </a:p>
          <a:p>
            <a:pPr lvl="1"/>
            <a:r>
              <a:rPr lang="ru-RU" altLang="en-US" dirty="0"/>
              <a:t>Ежемесячные выпуски</a:t>
            </a:r>
            <a:endParaRPr lang="en-US" altLang="en-US" dirty="0"/>
          </a:p>
          <a:p>
            <a:pPr lvl="1"/>
            <a:r>
              <a:rPr lang="ru-RU" altLang="en-US" dirty="0"/>
              <a:t>Темы по конкретным отделам (сферам интересов)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dirty="0"/>
              <a:t>Мероприятия</a:t>
            </a:r>
            <a:endParaRPr lang="en-US" altLang="en-US" dirty="0"/>
          </a:p>
          <a:p>
            <a:pPr lvl="1"/>
            <a:r>
              <a:rPr lang="ru-RU" altLang="en-US" dirty="0"/>
              <a:t>Оценка интереса</a:t>
            </a:r>
            <a:r>
              <a:rPr lang="en-US" altLang="en-US" dirty="0"/>
              <a:t>, </a:t>
            </a:r>
            <a:r>
              <a:rPr lang="ru-RU" altLang="en-US" dirty="0"/>
              <a:t>отклики и отзывы</a:t>
            </a:r>
            <a:r>
              <a:rPr lang="en-US" altLang="en-US" dirty="0"/>
              <a:t> (</a:t>
            </a:r>
            <a:r>
              <a:rPr lang="ru-RU" altLang="en-US" dirty="0"/>
              <a:t>в устной форме или с помощью простой анкеты для обратной связи)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Примеры инструментов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08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42950" y="1514476"/>
            <a:ext cx="7877175" cy="462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ts val="5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1363" indent="-284163"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marL="342900" indent="-342900">
              <a:buSzPct val="80000"/>
              <a:buFont typeface="Arial" panose="020B0604020202020204" pitchFamily="34" charset="0"/>
              <a:buChar char="•"/>
            </a:pPr>
            <a:r>
              <a:rPr lang="ru-RU" altLang="en-US" sz="1950" dirty="0"/>
              <a:t>Выездные презентации</a:t>
            </a:r>
            <a:endParaRPr lang="en-US" altLang="en-US" sz="1950" dirty="0"/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Вызывают интерес с точки зрения привлечения новых членов</a:t>
            </a:r>
            <a:endParaRPr lang="en-US" altLang="en-US" sz="1500" dirty="0"/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Децентрализованный характер </a:t>
            </a:r>
            <a:r>
              <a:rPr lang="en-US" altLang="en-US" sz="1500" dirty="0"/>
              <a:t>(</a:t>
            </a:r>
            <a:r>
              <a:rPr lang="ru-RU" altLang="en-US" sz="1500" dirty="0"/>
              <a:t>область</a:t>
            </a:r>
            <a:r>
              <a:rPr lang="en-US" altLang="en-US" sz="1500" dirty="0"/>
              <a:t>, </a:t>
            </a:r>
            <a:r>
              <a:rPr lang="ru-RU" altLang="en-US" sz="1500" dirty="0"/>
              <a:t>район</a:t>
            </a:r>
            <a:r>
              <a:rPr lang="en-US" altLang="en-US" sz="1500" dirty="0"/>
              <a:t>, </a:t>
            </a:r>
            <a:r>
              <a:rPr lang="ru-RU" altLang="en-US" sz="1500" dirty="0"/>
              <a:t>город</a:t>
            </a:r>
            <a:r>
              <a:rPr lang="en-US" altLang="en-US" sz="1500" dirty="0"/>
              <a:t>)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Презентация следующего</a:t>
            </a:r>
            <a:r>
              <a:rPr lang="en-US" altLang="en-US" sz="1500" dirty="0"/>
              <a:t>:</a:t>
            </a:r>
          </a:p>
          <a:p>
            <a:pPr lvl="2">
              <a:buClr>
                <a:schemeClr val="accent1"/>
              </a:buClr>
              <a:buSzPct val="80000"/>
            </a:pPr>
            <a:r>
              <a:rPr lang="ru-RU" altLang="en-US" sz="1350" dirty="0"/>
              <a:t>конкретные актуальные темы, касающиеся членов (будущих членов)</a:t>
            </a:r>
            <a:endParaRPr lang="en-US" altLang="en-US" sz="1350" dirty="0"/>
          </a:p>
          <a:p>
            <a:pPr lvl="2">
              <a:buClr>
                <a:schemeClr val="accent1"/>
              </a:buClr>
              <a:buSzPct val="80000"/>
            </a:pPr>
            <a:r>
              <a:rPr lang="ru-RU" altLang="en-US" sz="1350" dirty="0"/>
              <a:t>ваш подход к этим темам плюс выгоды для членов</a:t>
            </a:r>
            <a:endParaRPr lang="en-US" altLang="en-US" sz="1350" dirty="0"/>
          </a:p>
          <a:p>
            <a:pPr lvl="2">
              <a:buClr>
                <a:schemeClr val="accent1"/>
              </a:buClr>
              <a:buSzPct val="80000"/>
            </a:pPr>
            <a:r>
              <a:rPr lang="ru-RU" altLang="en-US" sz="1350" dirty="0"/>
              <a:t>ваши достижения</a:t>
            </a:r>
            <a:endParaRPr lang="en-US" altLang="en-US" sz="1350" dirty="0"/>
          </a:p>
          <a:p>
            <a:pPr lvl="2">
              <a:buClr>
                <a:schemeClr val="accent1"/>
              </a:buClr>
              <a:buSzPct val="80000"/>
            </a:pPr>
            <a:r>
              <a:rPr lang="ru-RU" altLang="en-US" sz="1350" dirty="0"/>
              <a:t>программа мотивации членства</a:t>
            </a:r>
            <a:r>
              <a:rPr lang="en-US" altLang="en-US" sz="1350" dirty="0"/>
              <a:t/>
            </a:r>
            <a:br>
              <a:rPr lang="en-US" altLang="en-US" sz="1350" dirty="0"/>
            </a:br>
            <a:endParaRPr lang="en-US" altLang="en-US" sz="1350" dirty="0"/>
          </a:p>
          <a:p>
            <a:pPr marL="342900" indent="-342900">
              <a:buSzPct val="80000"/>
              <a:buFont typeface="Arial" panose="020B0604020202020204" pitchFamily="34" charset="0"/>
              <a:buChar char="•"/>
            </a:pPr>
            <a:r>
              <a:rPr lang="ru-RU" altLang="en-US" sz="1950" dirty="0"/>
              <a:t>Реклама</a:t>
            </a:r>
            <a:endParaRPr lang="en-US" altLang="en-US" sz="1950" dirty="0"/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Повышение узнаваемости организации</a:t>
            </a:r>
            <a:endParaRPr lang="en-US" altLang="en-US" sz="1500" dirty="0"/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Отсутствие моментальной реальной отдачи</a:t>
            </a:r>
            <a:endParaRPr lang="en-US" altLang="en-US" sz="1500" dirty="0"/>
          </a:p>
          <a:p>
            <a:pPr eaLnBrk="1" hangingPunct="1">
              <a:buClrTx/>
              <a:buSzPct val="80000"/>
              <a:buFontTx/>
              <a:buNone/>
            </a:pPr>
            <a:r>
              <a:rPr lang="en-US" altLang="en-US" sz="1950" dirty="0"/>
              <a:t/>
            </a:r>
            <a:br>
              <a:rPr lang="en-US" altLang="en-US" sz="1950" dirty="0"/>
            </a:br>
            <a:endParaRPr lang="en-US" altLang="en-US" sz="1950" dirty="0"/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en-US" altLang="en-US" sz="195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Примеры инструментов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58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81025" y="1701405"/>
            <a:ext cx="8181975" cy="440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ts val="5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1363" indent="-284163"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marL="342900" indent="-342900">
              <a:buSzPct val="80000"/>
              <a:buFont typeface="Arial" panose="020B0604020202020204" pitchFamily="34" charset="0"/>
              <a:buChar char="•"/>
            </a:pPr>
            <a:r>
              <a:rPr lang="ru-RU" altLang="en-US" sz="1950" dirty="0"/>
              <a:t>Прямая почтовая реклама </a:t>
            </a:r>
            <a:r>
              <a:rPr lang="en-US" altLang="en-US" sz="1950" dirty="0"/>
              <a:t>(</a:t>
            </a:r>
            <a:r>
              <a:rPr lang="ru-RU" altLang="en-US" sz="1950" dirty="0"/>
              <a:t>привлечение новых членов</a:t>
            </a:r>
            <a:r>
              <a:rPr lang="en-US" altLang="en-US" sz="1950" dirty="0"/>
              <a:t>)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Должна быть связана с конкретным мероприятием с определенными выгодами для посетителей (например, приглашение на представление, выездную презентацию, тренинг)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Отдача невелика – в среднем </a:t>
            </a:r>
            <a:r>
              <a:rPr lang="en-US" altLang="en-US" sz="1500" dirty="0"/>
              <a:t>4%</a:t>
            </a:r>
            <a: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en-US" altLang="en-US" sz="2000" dirty="0">
                <a:solidFill>
                  <a:schemeClr val="accent4">
                    <a:lumMod val="25000"/>
                  </a:schemeClr>
                </a:solidFill>
              </a:rPr>
            </a:br>
            <a:endParaRPr lang="en-US" altLang="en-US" sz="2000" b="1" dirty="0">
              <a:solidFill>
                <a:schemeClr val="accent1"/>
              </a:solidFill>
            </a:endParaRPr>
          </a:p>
          <a:p>
            <a:pPr marL="342900" indent="-342900">
              <a:buSzPct val="80000"/>
              <a:buFont typeface="Arial" panose="020B0604020202020204" pitchFamily="34" charset="0"/>
              <a:buChar char="•"/>
            </a:pPr>
            <a:r>
              <a:rPr lang="ru-RU" altLang="en-US" sz="1950" dirty="0"/>
              <a:t>Общее ежегодное собрание и годовой отчет</a:t>
            </a:r>
            <a:endParaRPr lang="en-GB" altLang="en-US" sz="1950" dirty="0"/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Возможность подвести итоги и критически оценить свою деятельность</a:t>
            </a:r>
            <a:endParaRPr lang="en-GB" altLang="en-US" sz="1500" dirty="0"/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Необходимо подготовить пояснительную записку для членов</a:t>
            </a:r>
            <a:endParaRPr lang="en-GB" altLang="en-US" sz="1500" dirty="0"/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altLang="en-US" sz="1500" dirty="0"/>
              <a:t>Каждый год выносить на обсуждение новую конкретную тему</a:t>
            </a:r>
            <a:r>
              <a:rPr lang="en-GB" altLang="en-US" sz="1500" dirty="0"/>
              <a:t>? </a:t>
            </a:r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en-US" altLang="en-US" sz="195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Примеры инструментов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2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8063" y="4594761"/>
            <a:ext cx="36526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>
                <a:solidFill>
                  <a:schemeClr val="accent1"/>
                </a:solidFill>
              </a:rPr>
              <a:t>А.Мур</a:t>
            </a:r>
            <a:r>
              <a:rPr lang="ru-RU" sz="1500" b="1" dirty="0">
                <a:solidFill>
                  <a:schemeClr val="accent1"/>
                </a:solidFill>
              </a:rPr>
              <a:t>, </a:t>
            </a:r>
            <a:r>
              <a:rPr lang="ca-ES" sz="1500" i="1" dirty="0" err="1">
                <a:solidFill>
                  <a:schemeClr val="accent1"/>
                </a:solidFill>
              </a:rPr>
              <a:t>The</a:t>
            </a:r>
            <a:r>
              <a:rPr lang="ca-ES" sz="1500" i="1" dirty="0">
                <a:solidFill>
                  <a:schemeClr val="accent1"/>
                </a:solidFill>
              </a:rPr>
              <a:t> Glittering allure of the </a:t>
            </a:r>
            <a:r>
              <a:rPr lang="ca-ES" sz="1500" i="1" dirty="0" err="1">
                <a:solidFill>
                  <a:schemeClr val="accent1"/>
                </a:solidFill>
              </a:rPr>
              <a:t>mobile</a:t>
            </a:r>
            <a:r>
              <a:rPr lang="ca-ES" sz="1500" i="1" dirty="0">
                <a:solidFill>
                  <a:schemeClr val="accent1"/>
                </a:solidFill>
              </a:rPr>
              <a:t> </a:t>
            </a:r>
            <a:r>
              <a:rPr lang="ca-ES" sz="1500" i="1" dirty="0" err="1">
                <a:solidFill>
                  <a:schemeClr val="accent1"/>
                </a:solidFill>
              </a:rPr>
              <a:t>society</a:t>
            </a:r>
            <a:r>
              <a:rPr lang="ru-RU" sz="1500" i="1" dirty="0">
                <a:solidFill>
                  <a:schemeClr val="accent1"/>
                </a:solidFill>
              </a:rPr>
              <a:t> (Блестящее обаяние мобильного общества),</a:t>
            </a:r>
            <a:r>
              <a:rPr lang="en-US" sz="1500" i="1" dirty="0">
                <a:solidFill>
                  <a:schemeClr val="accent1"/>
                </a:solidFill>
              </a:rPr>
              <a:t> 2008</a:t>
            </a:r>
            <a:r>
              <a:rPr lang="ca-ES" sz="1500" i="1" dirty="0">
                <a:solidFill>
                  <a:schemeClr val="accent1"/>
                </a:solidFill>
              </a:rPr>
              <a:t>. </a:t>
            </a:r>
            <a:endParaRPr lang="ca-ES" sz="15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371600" y="1521914"/>
            <a:ext cx="5430033" cy="2771182"/>
          </a:xfrm>
          <a:prstGeom prst="wedgeRoundRectCallout">
            <a:avLst>
              <a:gd name="adj1" fmla="val -7906"/>
              <a:gd name="adj2" fmla="val 72915"/>
              <a:gd name="adj3" fmla="val 16667"/>
            </a:avLst>
          </a:prstGeom>
          <a:solidFill>
            <a:schemeClr val="bg1">
              <a:alpha val="60000"/>
            </a:schemeClr>
          </a:solidFill>
          <a:ln w="57150">
            <a:solidFill>
              <a:srgbClr val="7FA6D3"/>
            </a:solidFill>
            <a:prstDash val="sysDot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ru-RU" sz="1500" i="1" dirty="0">
                <a:solidFill>
                  <a:schemeClr val="accent1"/>
                </a:solidFill>
              </a:rPr>
              <a:t>Мы представляем собой </a:t>
            </a:r>
            <a:r>
              <a:rPr lang="ca-ES" sz="1500" i="1" dirty="0">
                <a:solidFill>
                  <a:schemeClr val="accent1"/>
                </a:solidFill>
              </a:rPr>
              <a:t>(...) </a:t>
            </a:r>
            <a:r>
              <a:rPr lang="ru-RU" sz="1500" i="1" dirty="0">
                <a:solidFill>
                  <a:schemeClr val="accent1"/>
                </a:solidFill>
              </a:rPr>
              <a:t>находящийся в постоянном социальном контакте вид с внутренней необходимостью быть на связи и участвовать в общении </a:t>
            </a:r>
            <a:r>
              <a:rPr lang="ca-ES" sz="1500" i="1" dirty="0">
                <a:solidFill>
                  <a:schemeClr val="accent1"/>
                </a:solidFill>
              </a:rPr>
              <a:t>(...) </a:t>
            </a:r>
            <a:r>
              <a:rPr lang="ru-RU" sz="1500" i="1" dirty="0">
                <a:solidFill>
                  <a:schemeClr val="accent1"/>
                </a:solidFill>
              </a:rPr>
              <a:t>посредством коротких сообщений, такое поведение стало нашей характерной чертой миллионы лет назад. </a:t>
            </a:r>
            <a:endParaRPr lang="ca-ES" sz="1500" i="1" dirty="0">
              <a:solidFill>
                <a:schemeClr val="accent1"/>
              </a:solidFill>
            </a:endParaRPr>
          </a:p>
          <a:p>
            <a:pPr marL="0" indent="0" algn="just"/>
            <a:r>
              <a:rPr lang="ru-RU" sz="1500" i="1" dirty="0">
                <a:solidFill>
                  <a:schemeClr val="accent1"/>
                </a:solidFill>
              </a:rPr>
              <a:t>Именно поэтому мы неминуемо движемся в направлении создания мобильного общества... И любая технология, которая предлагает усовершенствование доступа в сеть, способов коммуникации, передачи знаний и информации и облегчает работу, будет иметь успех и широкое применение</a:t>
            </a:r>
            <a:endParaRPr lang="ca-ES" sz="1500" i="1" dirty="0">
              <a:solidFill>
                <a:schemeClr val="accent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Коммуникация</a:t>
            </a:r>
            <a:r>
              <a:rPr lang="es-PE" sz="2000" dirty="0"/>
              <a:t> … </a:t>
            </a:r>
            <a:r>
              <a:rPr lang="ru-RU" sz="2000" dirty="0"/>
              <a:t>в современном мире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212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763440" cy="39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60" y="3068960"/>
            <a:ext cx="2857500" cy="21431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211237"/>
            <a:ext cx="388843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chemeClr val="accent1"/>
                </a:solidFill>
              </a:rPr>
              <a:t>Ресурсы доступны на</a:t>
            </a:r>
            <a:endParaRPr lang="en-US" sz="3300" dirty="0">
              <a:solidFill>
                <a:schemeClr val="accent1"/>
              </a:solidFill>
            </a:endParaRPr>
          </a:p>
          <a:p>
            <a:r>
              <a:rPr lang="en-US" sz="2325" dirty="0">
                <a:solidFill>
                  <a:schemeClr val="accent1"/>
                </a:solidFill>
              </a:rPr>
              <a:t>lempnet.itcilo.org </a:t>
            </a:r>
            <a:endParaRPr lang="en-GB" sz="2325" dirty="0">
              <a:solidFill>
                <a:schemeClr val="accent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ru-RU" sz="2000" dirty="0"/>
              <a:t>Убедительная коммуникация</a:t>
            </a:r>
            <a:endParaRPr lang="es-PE" sz="2000" dirty="0"/>
          </a:p>
        </p:txBody>
      </p:sp>
      <p:sp>
        <p:nvSpPr>
          <p:cNvPr id="9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244BD0-08BB-964A-BD8A-B32B1E3207A1}"/>
              </a:ext>
            </a:extLst>
          </p:cNvPr>
          <p:cNvSpPr/>
          <p:nvPr/>
        </p:nvSpPr>
        <p:spPr>
          <a:xfrm>
            <a:off x="2555776" y="3116930"/>
            <a:ext cx="1584176" cy="1652812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КОММУНИКАЦИЯ С ЧЛЕНАМИ ПОСРЕДСТВОМ МОБИЛЬНЫХ ТЕХНОЛОГИЙ </a:t>
            </a:r>
          </a:p>
          <a:p>
            <a:pPr algn="ctr"/>
            <a:r>
              <a:rPr lang="ru-RU" sz="1100" dirty="0">
                <a:solidFill>
                  <a:srgbClr val="92D050"/>
                </a:solidFill>
              </a:rPr>
              <a:t>РУКОВОДСТВО ДЛЯ ЧБО</a:t>
            </a:r>
          </a:p>
        </p:txBody>
      </p:sp>
    </p:spTree>
    <p:extLst>
      <p:ext uri="{BB962C8B-B14F-4D97-AF65-F5344CB8AC3E}">
        <p14:creationId xmlns:p14="http://schemas.microsoft.com/office/powerpoint/2010/main" val="682454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323851" y="1063229"/>
            <a:ext cx="81914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chemeClr val="accent1"/>
                </a:solidFill>
              </a:rPr>
              <a:t>ЧОРБ должны максимально использовать возможности мобильного общества</a:t>
            </a:r>
            <a:endParaRPr lang="it-IT" sz="33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379" y="2105776"/>
            <a:ext cx="802005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>
                <a:solidFill>
                  <a:schemeClr val="accent1"/>
                </a:solidFill>
              </a:rPr>
              <a:t>Мобильные технологии позволяют:</a:t>
            </a:r>
            <a:endParaRPr lang="en-US" sz="2100" dirty="0">
              <a:solidFill>
                <a:schemeClr val="accent1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accent1"/>
                </a:solidFill>
              </a:rPr>
              <a:t>Получать доступ к информации в любом месте и в любое время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accent1"/>
                </a:solidFill>
              </a:rPr>
              <a:t>Выражать мнения и расширять взаимодействие</a:t>
            </a:r>
            <a:endParaRPr lang="en-GB" sz="2100" dirty="0">
              <a:solidFill>
                <a:schemeClr val="accent1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accent1"/>
                </a:solidFill>
              </a:rPr>
              <a:t>Участвовать в коммуникации и дискуссиях с низким барьером доступа</a:t>
            </a:r>
            <a:endParaRPr lang="en-GB" sz="2100" dirty="0">
              <a:solidFill>
                <a:schemeClr val="accent1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accent1"/>
                </a:solidFill>
              </a:rPr>
              <a:t>Расширять личный круг общения независимо от физических границ</a:t>
            </a:r>
            <a:endParaRPr lang="en-GB" sz="2100" dirty="0">
              <a:solidFill>
                <a:schemeClr val="accent1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accent1"/>
                </a:solidFill>
              </a:rPr>
              <a:t>Использовать преимущества привлекательных и индивидуально подобранных услуг</a:t>
            </a:r>
            <a:endParaRPr lang="en-GB" sz="1200" dirty="0">
              <a:solidFill>
                <a:schemeClr val="accent1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1"/>
              </a:solidFill>
            </a:endParaRPr>
          </a:p>
          <a:p>
            <a:pPr algn="just"/>
            <a:endParaRPr lang="en-US" sz="1200" dirty="0">
              <a:solidFill>
                <a:schemeClr val="accent1"/>
              </a:solidFill>
              <a:latin typeface="Articulate Light" pitchFamily="2" charset="0"/>
            </a:endParaRPr>
          </a:p>
        </p:txBody>
      </p:sp>
      <p:pic>
        <p:nvPicPr>
          <p:cNvPr id="5" name="Picture 2" descr="C:\Users\messuti\AppData\Local\Temp\Rar$DIa0.712\icon_6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64" y="5175194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essuti\AppData\Local\Temp\Rar$DIa0.548\icon_1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48" y="5306786"/>
            <a:ext cx="486054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essuti\AppData\Local\Temp\Rar$DIa0.016\icon_49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25" y="5317055"/>
            <a:ext cx="434333" cy="4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ssuti\AppData\Local\Temp\Rar$DIa0.703\icon_1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68" y="517519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210">
            <a:off x="2789720" y="5245784"/>
            <a:ext cx="230805" cy="4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essuti\AppData\Local\Temp\Rar$DIa0.513\icon_14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16" y="5327324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essuti\AppData\Local\Temp\Rar$DIa0.873\icon_306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96" y="5317055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Коммуникация</a:t>
            </a:r>
            <a:r>
              <a:rPr lang="es-PE" sz="2000" dirty="0"/>
              <a:t> … </a:t>
            </a:r>
            <a:r>
              <a:rPr lang="ru-RU" sz="2000" dirty="0"/>
              <a:t>в современном мире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6374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646" y="1350717"/>
            <a:ext cx="7886700" cy="2366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solidFill>
                  <a:schemeClr val="accent1"/>
                </a:solidFill>
                <a:latin typeface="+mn-lt"/>
                <a:cs typeface="+mn-cs"/>
              </a:rPr>
              <a:t>Мобильные технологии облегчают работу ЧОРБ:</a:t>
            </a:r>
            <a:endParaRPr lang="en-GB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r>
              <a:rPr lang="ru-RU" sz="2100" dirty="0">
                <a:solidFill>
                  <a:schemeClr val="accent1"/>
                </a:solidFill>
                <a:latin typeface="+mn-lt"/>
                <a:cs typeface="+mn-cs"/>
              </a:rPr>
              <a:t>Распространение контента</a:t>
            </a:r>
            <a:endParaRPr lang="en-GB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r>
              <a:rPr lang="ru-RU" sz="2100" dirty="0">
                <a:solidFill>
                  <a:schemeClr val="accent1"/>
                </a:solidFill>
                <a:latin typeface="+mn-lt"/>
                <a:cs typeface="+mn-cs"/>
              </a:rPr>
              <a:t>Сбор мнений и комментариев</a:t>
            </a:r>
            <a:endParaRPr lang="en-GB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r>
              <a:rPr lang="ru-RU" sz="2100" dirty="0">
                <a:solidFill>
                  <a:schemeClr val="accent1"/>
                </a:solidFill>
                <a:latin typeface="+mn-lt"/>
                <a:cs typeface="+mn-cs"/>
              </a:rPr>
              <a:t>Предоставление поддержки</a:t>
            </a:r>
            <a:endParaRPr lang="en-GB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r>
              <a:rPr lang="ru-RU" sz="2100" dirty="0">
                <a:solidFill>
                  <a:schemeClr val="accent1"/>
                </a:solidFill>
                <a:latin typeface="+mn-lt"/>
                <a:cs typeface="+mn-cs"/>
              </a:rPr>
              <a:t>Непрерывный контакт с членами</a:t>
            </a:r>
            <a:endParaRPr lang="en-GB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94" y="4721772"/>
            <a:ext cx="2857500" cy="214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9912" y="4951199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/>
                </a:solidFill>
              </a:rPr>
              <a:t>Больше информации о БЕСПЛАТНЫХ  инструментах и способах их использования</a:t>
            </a:r>
            <a:endParaRPr lang="en-GB" i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24128" y="5949280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Коммуникация</a:t>
            </a:r>
            <a:r>
              <a:rPr lang="es-PE" sz="2000" dirty="0"/>
              <a:t> … </a:t>
            </a:r>
            <a:r>
              <a:rPr lang="ru-RU" sz="2000" dirty="0"/>
              <a:t>в современном мире</a:t>
            </a:r>
            <a:endParaRPr lang="es-PE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C3E0BD-5C2A-724C-81D9-43AB949F469F}"/>
              </a:ext>
            </a:extLst>
          </p:cNvPr>
          <p:cNvSpPr/>
          <p:nvPr/>
        </p:nvSpPr>
        <p:spPr>
          <a:xfrm>
            <a:off x="7452320" y="4725144"/>
            <a:ext cx="1584176" cy="1652812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КОММУНИКАЦИЯ С ЧЛЕНАМИ ПОСРЕДСТВОМ МОБИЛЬНЫХ ТЕХНОЛОГИЙ </a:t>
            </a:r>
          </a:p>
          <a:p>
            <a:pPr algn="ctr"/>
            <a:r>
              <a:rPr lang="ru-RU" sz="1100" dirty="0">
                <a:solidFill>
                  <a:srgbClr val="92D050"/>
                </a:solidFill>
              </a:rPr>
              <a:t>РУКОВОДСТВО ДЛЯ ЧБО</a:t>
            </a:r>
          </a:p>
        </p:txBody>
      </p:sp>
    </p:spTree>
    <p:extLst>
      <p:ext uri="{BB962C8B-B14F-4D97-AF65-F5344CB8AC3E}">
        <p14:creationId xmlns:p14="http://schemas.microsoft.com/office/powerpoint/2010/main" val="29290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877">
            <a:off x="3070515" y="4930689"/>
            <a:ext cx="1440296" cy="1316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123" flipH="1">
            <a:off x="4471903" y="3636997"/>
            <a:ext cx="1567646" cy="1432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704" y="5053876"/>
            <a:ext cx="1597495" cy="1102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170">
            <a:off x="6708882" y="4468142"/>
            <a:ext cx="1881421" cy="171944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0975" y="1006256"/>
            <a:ext cx="8734425" cy="615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100" dirty="0">
                <a:solidFill>
                  <a:schemeClr val="accent1"/>
                </a:solidFill>
              </a:rPr>
              <a:t>Кроме стратегии и инструментов коммуникации (присутствие в сети через вебсайт, специальные приложения, и т.д.), сотрудники ЧОРБ могут также устанавливать общение с членами посредством мобильных технологий, например</a:t>
            </a:r>
            <a:r>
              <a:rPr lang="en-GB" sz="2100" dirty="0">
                <a:solidFill>
                  <a:schemeClr val="accent1"/>
                </a:solidFill>
              </a:rPr>
              <a:t>:</a:t>
            </a:r>
          </a:p>
          <a:p>
            <a:pPr algn="just"/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8621" r="10345" b="8621"/>
          <a:stretch/>
        </p:blipFill>
        <p:spPr>
          <a:xfrm>
            <a:off x="1244536" y="2326375"/>
            <a:ext cx="1590398" cy="14313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928044">
            <a:off x="1509981" y="2627595"/>
            <a:ext cx="1059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2"/>
                </a:solidFill>
              </a:rPr>
              <a:t>Запускать и управлять форумом для обсуждения приоритетных вопросов</a:t>
            </a:r>
            <a:endParaRPr lang="en-GB" sz="900" b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97" y="2346030"/>
            <a:ext cx="1713712" cy="15661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092881">
            <a:off x="3530359" y="2650934"/>
            <a:ext cx="139279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5" b="1" dirty="0">
                <a:solidFill>
                  <a:schemeClr val="accent2"/>
                </a:solidFill>
              </a:rPr>
              <a:t>Рассылать </a:t>
            </a:r>
            <a:r>
              <a:rPr lang="en-US" sz="975" b="1" dirty="0">
                <a:solidFill>
                  <a:schemeClr val="accent2"/>
                </a:solidFill>
              </a:rPr>
              <a:t>SMS</a:t>
            </a:r>
            <a:r>
              <a:rPr lang="ru-RU" sz="975" b="1" dirty="0">
                <a:solidFill>
                  <a:schemeClr val="accent2"/>
                </a:solidFill>
              </a:rPr>
              <a:t> с напоминанием об Общем собрании/Встрече с Советом/Заседаниях рабочих групп</a:t>
            </a:r>
            <a:endParaRPr lang="en-GB" sz="975" b="1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6587" y="2560677"/>
            <a:ext cx="2024845" cy="1850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646185">
            <a:off x="6905353" y="2824861"/>
            <a:ext cx="13789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5" b="1" dirty="0">
                <a:solidFill>
                  <a:schemeClr val="accent2"/>
                </a:solidFill>
              </a:rPr>
              <a:t>Распространять дополнительную информацию о документах, принимаемых Организацией </a:t>
            </a:r>
            <a:r>
              <a:rPr lang="en-US" sz="975" b="1" dirty="0">
                <a:solidFill>
                  <a:schemeClr val="accent2"/>
                </a:solidFill>
              </a:rPr>
              <a:t>(</a:t>
            </a:r>
            <a:r>
              <a:rPr lang="ru-RU" sz="975" b="1" dirty="0">
                <a:solidFill>
                  <a:schemeClr val="accent2"/>
                </a:solidFill>
              </a:rPr>
              <a:t>инфографика; сводка в </a:t>
            </a:r>
            <a:r>
              <a:rPr lang="en-US" sz="975" b="1" dirty="0">
                <a:solidFill>
                  <a:schemeClr val="accent2"/>
                </a:solidFill>
              </a:rPr>
              <a:t>SMS; </a:t>
            </a:r>
            <a:r>
              <a:rPr lang="ru-RU" sz="975" b="1" dirty="0">
                <a:solidFill>
                  <a:schemeClr val="accent2"/>
                </a:solidFill>
              </a:rPr>
              <a:t>и т.д.</a:t>
            </a:r>
            <a:r>
              <a:rPr lang="en-US" sz="975" b="1" dirty="0">
                <a:solidFill>
                  <a:schemeClr val="accent2"/>
                </a:solidFill>
              </a:rPr>
              <a:t>)</a:t>
            </a:r>
            <a:endParaRPr lang="en-GB" sz="975" b="1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92" y="3691364"/>
            <a:ext cx="1329364" cy="12149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1089294">
            <a:off x="2213007" y="4106811"/>
            <a:ext cx="1101146" cy="5289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975" b="1" dirty="0">
                <a:solidFill>
                  <a:schemeClr val="accent2"/>
                </a:solidFill>
              </a:rPr>
              <a:t>Проводить опрос о нуждах</a:t>
            </a:r>
            <a:endParaRPr lang="en-GB" sz="975" b="1" dirty="0">
              <a:solidFill>
                <a:schemeClr val="accent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1" y="5306167"/>
            <a:ext cx="1255235" cy="11471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1050748">
            <a:off x="1328144" y="5637368"/>
            <a:ext cx="975747" cy="6436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975" dirty="0">
                <a:solidFill>
                  <a:schemeClr val="accent2"/>
                </a:solidFill>
              </a:rPr>
              <a:t>«Продажа» услуг ЧОРБ</a:t>
            </a:r>
            <a:endParaRPr lang="en-GB" sz="975" dirty="0">
              <a:solidFill>
                <a:schemeClr val="accent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861">
            <a:off x="646779" y="3814742"/>
            <a:ext cx="1588952" cy="14521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6316" y="4074625"/>
            <a:ext cx="1063348" cy="7945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975" dirty="0">
                <a:solidFill>
                  <a:schemeClr val="accent2"/>
                </a:solidFill>
              </a:rPr>
              <a:t>Рассылать краткую информацию о мероприятиях, приоритетах и работе  ЧОРБ</a:t>
            </a:r>
            <a:endParaRPr lang="en-GB" sz="975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5413" y="4826973"/>
            <a:ext cx="1488784" cy="10857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975" dirty="0">
                <a:solidFill>
                  <a:schemeClr val="accent2"/>
                </a:solidFill>
              </a:rPr>
              <a:t>Рассылать целевую информацию потенциальным членам в рамках кампании по привлечению новых членов</a:t>
            </a:r>
            <a:endParaRPr lang="en-GB" sz="975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756" y="3952414"/>
            <a:ext cx="1204785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5" dirty="0">
                <a:solidFill>
                  <a:schemeClr val="accent2"/>
                </a:solidFill>
              </a:rPr>
              <a:t>Мобильные инструменты для обучения как дополнение к семинарам</a:t>
            </a:r>
            <a:endParaRPr lang="en-GB" sz="975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641876">
            <a:off x="5026164" y="5355312"/>
            <a:ext cx="1307046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5" b="1" dirty="0">
                <a:solidFill>
                  <a:schemeClr val="accent2"/>
                </a:solidFill>
              </a:rPr>
              <a:t>Предлагать консультационные услуги по запросу</a:t>
            </a:r>
            <a:endParaRPr lang="en-GB" sz="975" b="1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9555" y="5220413"/>
            <a:ext cx="939623" cy="7155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975" dirty="0">
                <a:solidFill>
                  <a:schemeClr val="accent2"/>
                </a:solidFill>
              </a:rPr>
              <a:t>Проводить оценку деятельности ЧОРБ</a:t>
            </a:r>
            <a:endParaRPr lang="en-GB" sz="975" dirty="0">
              <a:solidFill>
                <a:schemeClr val="accent2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Коммуникация</a:t>
            </a:r>
            <a:r>
              <a:rPr lang="es-PE" sz="2000" dirty="0"/>
              <a:t> … </a:t>
            </a:r>
            <a:r>
              <a:rPr lang="ru-RU" sz="2000" dirty="0"/>
              <a:t>в современном мире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685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5904656" cy="504056"/>
          </a:xfrm>
        </p:spPr>
        <p:txBody>
          <a:bodyPr/>
          <a:lstStyle/>
          <a:p>
            <a:r>
              <a:rPr lang="ru-RU" sz="2600" dirty="0">
                <a:solidFill>
                  <a:schemeClr val="accent1"/>
                </a:solidFill>
              </a:rPr>
              <a:t>В чем будет заключаться успех</a:t>
            </a:r>
            <a:r>
              <a:rPr lang="es-PE" sz="26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857403"/>
          </a:xfrm>
        </p:spPr>
        <p:txBody>
          <a:bodyPr>
            <a:normAutofit/>
          </a:bodyPr>
          <a:lstStyle/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Определение реальных, достижимых задач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Не стоит замахиваться на слишком амбициозные цели – выстраивание отношений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Постоянное участие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Готовность слушать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Активная позиция позволит развивать каналы коммуникации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000" dirty="0"/>
              <a:t>3. </a:t>
            </a:r>
            <a:r>
              <a:rPr lang="ru-RU" sz="2000" dirty="0"/>
              <a:t>Сбор данных, оценка, улучшения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7951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5CB06-AAFF-724A-9066-95840FEB36F6}"/>
              </a:ext>
            </a:extLst>
          </p:cNvPr>
          <p:cNvSpPr txBox="1"/>
          <p:nvPr/>
        </p:nvSpPr>
        <p:spPr>
          <a:xfrm>
            <a:off x="1403648" y="3645024"/>
            <a:ext cx="67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6D9F0"/>
                </a:solidFill>
              </a:rPr>
              <a:t>Мы являемся </a:t>
            </a:r>
            <a:r>
              <a:rPr lang="ru-RU" b="1" i="1" dirty="0">
                <a:solidFill>
                  <a:srgbClr val="C6D9F0"/>
                </a:solidFill>
              </a:rPr>
              <a:t>надежным</a:t>
            </a:r>
            <a:r>
              <a:rPr lang="ru-RU" i="1" dirty="0">
                <a:solidFill>
                  <a:srgbClr val="C6D9F0"/>
                </a:solidFill>
              </a:rPr>
              <a:t> партнером в подготовке и проведении учебных курсов для членских бизнес-организаций и будем рады помочь вам в реализации ваших потребностей в сфере профессиональной подготовки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551B6-1BA6-3F45-A5CA-349459DF48C5}"/>
              </a:ext>
            </a:extLst>
          </p:cNvPr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24030"/>
            <a:r>
              <a:rPr lang="ru-RU" b="1" baseline="30000" dirty="0">
                <a:solidFill>
                  <a:srgbClr val="C6D9F0"/>
                </a:solidFill>
              </a:rPr>
              <a:t>Свяжитесь с нами для получения дополнительной информации</a:t>
            </a:r>
            <a:r>
              <a:rPr lang="it-IT" b="1" baseline="30000" dirty="0">
                <a:solidFill>
                  <a:srgbClr val="C6D9F0"/>
                </a:solidFill>
              </a:rPr>
              <a:t>:</a:t>
            </a:r>
            <a:endParaRPr lang="en-US" baseline="30000" dirty="0">
              <a:solidFill>
                <a:srgbClr val="C6D9F0"/>
              </a:solidFill>
            </a:endParaRPr>
          </a:p>
          <a:p>
            <a:pPr defTabSz="1524030"/>
            <a:endParaRPr lang="it-IT" b="1" baseline="30000" dirty="0">
              <a:solidFill>
                <a:srgbClr val="C6D9F0"/>
              </a:solidFill>
            </a:endParaRPr>
          </a:p>
          <a:p>
            <a:pPr algn="ctr" defTabSz="1524030"/>
            <a:r>
              <a:rPr lang="az-Cyrl-AZ" b="1" baseline="30000" dirty="0">
                <a:solidFill>
                  <a:srgbClr val="C6D9F0"/>
                </a:solidFill>
              </a:rPr>
              <a:t>Программа по деятельности работодателей</a:t>
            </a:r>
            <a:endParaRPr lang="en-US" baseline="30000" dirty="0"/>
          </a:p>
          <a:p>
            <a:pPr algn="ctr"/>
            <a:r>
              <a:rPr lang="en-US" baseline="30000" dirty="0"/>
              <a:t>E-mail: </a:t>
            </a:r>
            <a:r>
              <a:rPr lang="en-US" baseline="30000" dirty="0" err="1"/>
              <a:t>actempturin@itcilo.org</a:t>
            </a:r>
            <a:endParaRPr lang="en-US" baseline="30000" dirty="0"/>
          </a:p>
          <a:p>
            <a:pPr algn="ctr"/>
            <a:r>
              <a:rPr lang="ru-RU" baseline="30000" dirty="0"/>
              <a:t>Тел</a:t>
            </a:r>
            <a:r>
              <a:rPr lang="en-US" baseline="30000" dirty="0"/>
              <a:t>: +39 011 693 6590</a:t>
            </a:r>
          </a:p>
          <a:p>
            <a:pPr algn="ctr"/>
            <a:r>
              <a:rPr lang="en-US" baseline="30000" dirty="0"/>
              <a:t>http://</a:t>
            </a:r>
            <a:r>
              <a:rPr lang="en-US" baseline="30000" dirty="0" err="1"/>
              <a:t>lempnet.itcilo.org</a:t>
            </a:r>
            <a:endParaRPr lang="en-US" baseline="300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7100" y="1095376"/>
            <a:ext cx="2086536" cy="797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b="1" dirty="0">
                <a:solidFill>
                  <a:srgbClr val="FFFFFF"/>
                </a:solidFill>
              </a:rPr>
              <a:t>Убедительная коммуникация</a:t>
            </a:r>
            <a:endParaRPr lang="en-US" sz="21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16" y="4062591"/>
            <a:ext cx="1643635" cy="1603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МИССИЯ</a:t>
            </a:r>
            <a:endParaRPr lang="en-US" dirty="0">
              <a:solidFill>
                <a:srgbClr val="FFFFFF"/>
              </a:solidFill>
            </a:endParaRP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ВИДЕНИЕ</a:t>
            </a:r>
            <a:endParaRPr lang="en-US" dirty="0">
              <a:solidFill>
                <a:srgbClr val="FFFFFF"/>
              </a:solidFill>
            </a:endParaRP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ЦЕННОСТИ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101" y="4184773"/>
            <a:ext cx="2086535" cy="1358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ПЛАН КОММУНИКАЦИИ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722" y="2720728"/>
            <a:ext cx="2287110" cy="797933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ПОСЛЕДОВАТЕЛЬНАЯ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7100" y="2720728"/>
            <a:ext cx="2086536" cy="7979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СИСТЕМАТИЧЕСКАЯ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2648" y="2720729"/>
            <a:ext cx="2245514" cy="7979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ЛОГИЧНАЯ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>
            <a:cxnSpLocks/>
            <a:stCxn id="4" idx="0"/>
            <a:endCxn id="6" idx="2"/>
          </p:cNvCxnSpPr>
          <p:nvPr/>
        </p:nvCxnSpPr>
        <p:spPr>
          <a:xfrm flipV="1">
            <a:off x="1445134" y="3518661"/>
            <a:ext cx="471143" cy="543930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2"/>
          </p:cNvCxnSpPr>
          <p:nvPr/>
        </p:nvCxnSpPr>
        <p:spPr>
          <a:xfrm flipV="1">
            <a:off x="4509421" y="3518660"/>
            <a:ext cx="947" cy="666114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96050" y="3940408"/>
            <a:ext cx="2180406" cy="16031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ЦЕЛЕНАПРАВЛЕННАЯ</a:t>
            </a:r>
            <a:endParaRPr lang="en-US" dirty="0">
              <a:solidFill>
                <a:srgbClr val="FFFFFF"/>
              </a:solidFill>
            </a:endParaRP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«ИНДИВИДУАЛЬНАЯ»</a:t>
            </a:r>
            <a:endParaRPr lang="en-US" dirty="0">
              <a:solidFill>
                <a:srgbClr val="FFFFFF"/>
              </a:solidFill>
            </a:endParaRP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FFFF"/>
                </a:solidFill>
              </a:rPr>
              <a:t>ФАКТИЧЕСКАЯ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>
            <a:cxnSpLocks/>
            <a:stCxn id="25" idx="0"/>
            <a:endCxn id="8" idx="2"/>
          </p:cNvCxnSpPr>
          <p:nvPr/>
        </p:nvCxnSpPr>
        <p:spPr>
          <a:xfrm flipH="1" flipV="1">
            <a:off x="7235405" y="3518661"/>
            <a:ext cx="350848" cy="421747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cxnSpLocks/>
            <a:stCxn id="6" idx="0"/>
            <a:endCxn id="3" idx="1"/>
          </p:cNvCxnSpPr>
          <p:nvPr/>
        </p:nvCxnSpPr>
        <p:spPr>
          <a:xfrm rot="5400000" flipH="1" flipV="1">
            <a:off x="2078496" y="1332125"/>
            <a:ext cx="1226385" cy="1550823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cxnSpLocks/>
            <a:stCxn id="8" idx="0"/>
            <a:endCxn id="3" idx="3"/>
          </p:cNvCxnSpPr>
          <p:nvPr/>
        </p:nvCxnSpPr>
        <p:spPr>
          <a:xfrm rot="16200000" flipV="1">
            <a:off x="5781328" y="1266651"/>
            <a:ext cx="1226386" cy="1681769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0"/>
            <a:endCxn id="3" idx="2"/>
          </p:cNvCxnSpPr>
          <p:nvPr/>
        </p:nvCxnSpPr>
        <p:spPr>
          <a:xfrm flipV="1">
            <a:off x="4510368" y="1893309"/>
            <a:ext cx="0" cy="82741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Убедительная коммуникация</a:t>
            </a:r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17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5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334988" y="1026319"/>
            <a:ext cx="5829300" cy="744141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altLang="en-US" dirty="0">
                <a:solidFill>
                  <a:schemeClr val="accent1"/>
                </a:solidFill>
              </a:rPr>
              <a:t>Внешняя или</a:t>
            </a:r>
            <a:r>
              <a:rPr lang="en-GB" altLang="en-US" dirty="0">
                <a:solidFill>
                  <a:schemeClr val="accent1"/>
                </a:solidFill>
              </a:rPr>
              <a:t> </a:t>
            </a:r>
            <a:r>
              <a:rPr lang="ru-RU" altLang="en-US" dirty="0">
                <a:solidFill>
                  <a:schemeClr val="accent1"/>
                </a:solidFill>
              </a:rPr>
              <a:t>внутренняя коммуникация</a:t>
            </a:r>
            <a:r>
              <a:rPr lang="en-GB" altLang="en-US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085975"/>
            <a:ext cx="8280920" cy="3429000"/>
          </a:xfrm>
        </p:spPr>
        <p:txBody>
          <a:bodyPr>
            <a:normAutofit fontScale="85000" lnSpcReduction="20000"/>
          </a:bodyPr>
          <a:lstStyle/>
          <a:p>
            <a:pPr marL="203597" indent="-203597">
              <a:buSzPct val="80000"/>
              <a:buFont typeface="Wingdings" panose="05000000000000000000" pitchFamily="2" charset="2"/>
              <a:buChar char="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ru-RU" altLang="en-US" dirty="0"/>
              <a:t>Внутренняя коммуникация отличается от организационной коммуникации </a:t>
            </a:r>
          </a:p>
          <a:p>
            <a:pPr marL="0" indent="0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en-US" dirty="0"/>
              <a:t>… </a:t>
            </a:r>
            <a:r>
              <a:rPr lang="ru-RU" altLang="en-US" dirty="0"/>
              <a:t>но требует того же уровня профессионализма</a:t>
            </a:r>
            <a:endParaRPr lang="en-GB" altLang="en-US" dirty="0"/>
          </a:p>
          <a:p>
            <a:pPr marL="203597" indent="-203597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en-GB" altLang="en-US" dirty="0"/>
          </a:p>
          <a:p>
            <a:pPr marL="203597" indent="-203597">
              <a:buSzPct val="80000"/>
              <a:buFont typeface="Wingdings" panose="05000000000000000000" pitchFamily="2" charset="2"/>
              <a:buChar char="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ru-RU" altLang="en-US" dirty="0"/>
              <a:t>Коммуникация с членами также требует применения стратегического подхода</a:t>
            </a:r>
            <a:endParaRPr lang="en-GB" altLang="en-US" dirty="0"/>
          </a:p>
          <a:p>
            <a:pPr marL="203597" indent="-203597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en-US" dirty="0"/>
              <a:t>		… </a:t>
            </a:r>
            <a:r>
              <a:rPr lang="ru-RU" altLang="en-US" dirty="0"/>
              <a:t>и разработки подходящих инструментов</a:t>
            </a:r>
            <a:endParaRPr lang="en-GB" altLang="en-US" dirty="0"/>
          </a:p>
          <a:p>
            <a:pPr marL="203597" indent="-203597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en-US" dirty="0"/>
              <a:t>		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Убедительная коммуникация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699005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32" y="1090464"/>
            <a:ext cx="7886700" cy="994172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Стратегический подход к коммуникации с членами </a:t>
            </a:r>
            <a:r>
              <a:rPr lang="en-US" dirty="0">
                <a:solidFill>
                  <a:schemeClr val="accent1"/>
                </a:solidFill>
              </a:rPr>
              <a:t>– </a:t>
            </a:r>
            <a:r>
              <a:rPr lang="ru-RU" dirty="0">
                <a:solidFill>
                  <a:schemeClr val="accent1"/>
                </a:solidFill>
              </a:rPr>
              <a:t>что он подразумевает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6" name="Chevron 15"/>
          <p:cNvSpPr/>
          <p:nvPr/>
        </p:nvSpPr>
        <p:spPr>
          <a:xfrm>
            <a:off x="5652163" y="2845161"/>
            <a:ext cx="2458153" cy="1100542"/>
          </a:xfrm>
          <a:prstGeom prst="chevron">
            <a:avLst>
              <a:gd name="adj" fmla="val 20758"/>
            </a:avLst>
          </a:prstGeom>
          <a:solidFill>
            <a:srgbClr val="FFC00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ru-RU" sz="1600" dirty="0">
                <a:solidFill>
                  <a:srgbClr val="FFFFFF"/>
                </a:solidFill>
              </a:rPr>
              <a:t>ИСПОЛЬЗОВАНИЕ НАИБОЛЕЕ ЭФФЕКТИВНЫХ ИНСТРУМЕНТОВ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374112" y="2851867"/>
            <a:ext cx="2350016" cy="1100542"/>
          </a:xfrm>
          <a:prstGeom prst="chevron">
            <a:avLst>
              <a:gd name="adj" fmla="val 20758"/>
            </a:avLst>
          </a:prstGeom>
          <a:solidFill>
            <a:srgbClr val="00206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МОБИЛИЗАЦИЯ РЕСУРСОВ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235391" y="2851867"/>
            <a:ext cx="2256489" cy="1100542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51435" tIns="0" bIns="51435" rtlCol="0" anchor="ctr" anchorCtr="0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ОПРЕДЕЛЕНИЕ ЦЕЛЕЙ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82870" y="4171799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117072" y="4171799"/>
            <a:ext cx="432048" cy="432048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415830" y="4171799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4184960" y="4069278"/>
            <a:ext cx="247277" cy="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275255" y="4069278"/>
            <a:ext cx="247277" cy="12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508216" y="4069278"/>
            <a:ext cx="247277" cy="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Убедительная коммуникация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9591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316311" y="2423300"/>
            <a:ext cx="1807417" cy="919824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51435" tIns="0" bIns="51435" rtlCol="0" anchor="ctr" anchorCtr="0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ОПРЕДЕЛЕНИЕ ЦЕЛЕЙ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50680" y="3562513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1043065" y="3459992"/>
            <a:ext cx="247277" cy="12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33057" y="3127773"/>
            <a:ext cx="6011351" cy="17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1pPr>
            <a:lvl2pPr marL="741363" indent="-2841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Привлечение новых членов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Лояльность существующих членов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Развитие знаний и навыков членов через, например,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проведение тренингов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Мобилизация членов для работы над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определенным проектом, например,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лоббистской кампанией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Убедительная коммуникация</a:t>
            </a:r>
            <a:endParaRPr lang="es-PE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CB1308-8819-C54F-BB5D-B86ABB23F819}"/>
              </a:ext>
            </a:extLst>
          </p:cNvPr>
          <p:cNvSpPr txBox="1">
            <a:spLocks/>
          </p:cNvSpPr>
          <p:nvPr/>
        </p:nvSpPr>
        <p:spPr>
          <a:xfrm>
            <a:off x="573732" y="10904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Стратегический подход к коммуникации с членами </a:t>
            </a:r>
            <a:r>
              <a:rPr lang="en-US" dirty="0">
                <a:solidFill>
                  <a:schemeClr val="accent1"/>
                </a:solidFill>
              </a:rPr>
              <a:t>– </a:t>
            </a:r>
            <a:r>
              <a:rPr lang="ru-RU" dirty="0">
                <a:solidFill>
                  <a:schemeClr val="accent1"/>
                </a:solidFill>
              </a:rPr>
              <a:t>что он подразумевает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72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>
          <a:xfrm>
            <a:off x="224600" y="2423300"/>
            <a:ext cx="2187160" cy="919824"/>
          </a:xfrm>
          <a:prstGeom prst="chevron">
            <a:avLst>
              <a:gd name="adj" fmla="val 20758"/>
            </a:avLst>
          </a:prstGeom>
          <a:solidFill>
            <a:srgbClr val="00206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МОБИЛИЗАЦИЯ РЕСУРСОВ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1600" y="3562513"/>
            <a:ext cx="432048" cy="432048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1063922" y="3459992"/>
            <a:ext cx="247277" cy="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442273" y="3356992"/>
            <a:ext cx="6306191" cy="13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1pPr>
            <a:lvl2pPr marL="741363" indent="-2841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Объем доступных финансовых ресурсов может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ограничить возможности развития некоторых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инструментов коммуникации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. </a:t>
            </a: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Определите приоритеты</a:t>
            </a:r>
            <a:endParaRPr lang="en-GB" altLang="en-US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6858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129778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Кадровые ресурсы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: </a:t>
            </a: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Наличие в штате </a:t>
            </a:r>
          </a:p>
          <a:p>
            <a:pPr>
              <a:spcBef>
                <a:spcPct val="0"/>
              </a:spcBef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менеджера по коммуникациям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?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Убедительная коммуникация</a:t>
            </a:r>
            <a:endParaRPr lang="es-PE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2108C9-F6F8-5D4F-A1A6-4D827805DAD8}"/>
              </a:ext>
            </a:extLst>
          </p:cNvPr>
          <p:cNvSpPr txBox="1">
            <a:spLocks/>
          </p:cNvSpPr>
          <p:nvPr/>
        </p:nvSpPr>
        <p:spPr>
          <a:xfrm>
            <a:off x="573732" y="10904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>
                <a:solidFill>
                  <a:schemeClr val="accent1"/>
                </a:solidFill>
              </a:rPr>
              <a:t>Стратегический подход к коммуникации с членами </a:t>
            </a:r>
            <a:r>
              <a:rPr lang="en-US">
                <a:solidFill>
                  <a:schemeClr val="accent1"/>
                </a:solidFill>
              </a:rPr>
              <a:t>– </a:t>
            </a:r>
            <a:r>
              <a:rPr lang="ru-RU">
                <a:solidFill>
                  <a:schemeClr val="accent1"/>
                </a:solidFill>
              </a:rPr>
              <a:t>что он подразумевает</a:t>
            </a:r>
            <a:r>
              <a:rPr lang="en-US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38980" y="3447899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231366" y="3345378"/>
            <a:ext cx="247277" cy="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38165" y="3110844"/>
            <a:ext cx="6177518" cy="6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1pPr>
            <a:lvl2pPr marL="741363" indent="-2841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Какие инструменты Вы используете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ru-RU" altLang="en-US" sz="2100" dirty="0">
                <a:solidFill>
                  <a:schemeClr val="accent1"/>
                </a:solidFill>
                <a:latin typeface="+mn-lt"/>
                <a:cs typeface="+mn-cs"/>
              </a:rPr>
              <a:t>Насколько эффективна Ваша работа</a:t>
            </a:r>
            <a:r>
              <a:rPr lang="en-GB" altLang="en-US" sz="2100" dirty="0">
                <a:solidFill>
                  <a:schemeClr val="accent1"/>
                </a:solidFill>
                <a:latin typeface="+mn-lt"/>
                <a:cs typeface="+mn-cs"/>
              </a:rPr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745128" y="4838825"/>
            <a:ext cx="2790868" cy="883062"/>
          </a:xfrm>
          <a:prstGeom prst="wedgeRoundRectCallout">
            <a:avLst>
              <a:gd name="adj1" fmla="val -4095"/>
              <a:gd name="adj2" fmla="val 70379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>
                <a:solidFill>
                  <a:srgbClr val="FFFFFF"/>
                </a:solidFill>
              </a:rPr>
              <a:t>1. </a:t>
            </a:r>
            <a:r>
              <a:rPr lang="ru-RU" sz="2100" dirty="0">
                <a:solidFill>
                  <a:srgbClr val="FFFFFF"/>
                </a:solidFill>
              </a:rPr>
              <a:t>ПРАВИЛЬНО ПРЕПОДНОСИТЕ ИНФОРМАЦИЮ</a:t>
            </a:r>
            <a:r>
              <a:rPr lang="en-US" sz="21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4" name="Striped Right Arrow 3"/>
          <p:cNvSpPr/>
          <p:nvPr/>
        </p:nvSpPr>
        <p:spPr>
          <a:xfrm rot="5400000">
            <a:off x="4435976" y="3836312"/>
            <a:ext cx="585898" cy="104775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/>
              <a:t>Убедительная коммуникация</a:t>
            </a:r>
            <a:endParaRPr lang="es-PE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932040" y="4827936"/>
            <a:ext cx="2790868" cy="883062"/>
          </a:xfrm>
          <a:prstGeom prst="wedgeRoundRectCallout">
            <a:avLst>
              <a:gd name="adj1" fmla="val -39352"/>
              <a:gd name="adj2" fmla="val 64751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>
                <a:solidFill>
                  <a:srgbClr val="FFFFFF"/>
                </a:solidFill>
              </a:rPr>
              <a:t>2. </a:t>
            </a:r>
            <a:r>
              <a:rPr lang="ru-RU" sz="2100" dirty="0">
                <a:solidFill>
                  <a:srgbClr val="FFFFFF"/>
                </a:solidFill>
              </a:rPr>
              <a:t>ВЫБИРАЙТЕ ПРАВИЛЬНЫЕ КАНАЛЫ</a:t>
            </a:r>
            <a:r>
              <a:rPr lang="en-US" sz="21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333490" y="5885798"/>
            <a:ext cx="2966701" cy="972202"/>
          </a:xfrm>
          <a:prstGeom prst="wedgeRoundRectCallout">
            <a:avLst>
              <a:gd name="adj1" fmla="val -534"/>
              <a:gd name="adj2" fmla="val -6806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>
                <a:solidFill>
                  <a:srgbClr val="FFFFFF"/>
                </a:solidFill>
              </a:rPr>
              <a:t>3. </a:t>
            </a:r>
            <a:r>
              <a:rPr lang="ru-RU" sz="2100" dirty="0">
                <a:solidFill>
                  <a:srgbClr val="FFFFFF"/>
                </a:solidFill>
              </a:rPr>
              <a:t>СБОР ДАННЫХ, ОЦЕНКА, </a:t>
            </a:r>
            <a:r>
              <a:rPr lang="ru-RU" sz="2100" dirty="0">
                <a:solidFill>
                  <a:srgbClr val="FFFFFF"/>
                </a:solidFill>
              </a:rPr>
              <a:t>СОВЕРШЕНСТВОВАНИЕ</a:t>
            </a:r>
            <a:r>
              <a:rPr lang="en-US" sz="2100" dirty="0" smtClean="0">
                <a:solidFill>
                  <a:srgbClr val="FFFFFF"/>
                </a:solidFill>
              </a:rPr>
              <a:t>!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A43FDF-FEE2-2645-ABF9-066E2D9D2955}"/>
              </a:ext>
            </a:extLst>
          </p:cNvPr>
          <p:cNvSpPr txBox="1">
            <a:spLocks/>
          </p:cNvSpPr>
          <p:nvPr/>
        </p:nvSpPr>
        <p:spPr>
          <a:xfrm>
            <a:off x="573732" y="10904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Стратегический подход к коммуникации с членами </a:t>
            </a:r>
            <a:r>
              <a:rPr lang="en-US" dirty="0">
                <a:solidFill>
                  <a:schemeClr val="accent1"/>
                </a:solidFill>
              </a:rPr>
              <a:t>– </a:t>
            </a:r>
            <a:r>
              <a:rPr lang="ru-RU" dirty="0">
                <a:solidFill>
                  <a:schemeClr val="accent1"/>
                </a:solidFill>
              </a:rPr>
              <a:t>что он подразумевает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5" name="Chevron 15">
            <a:extLst>
              <a:ext uri="{FF2B5EF4-FFF2-40B4-BE49-F238E27FC236}">
                <a16:creationId xmlns:a16="http://schemas.microsoft.com/office/drawing/2014/main" id="{35887013-6F92-234D-B10E-6832D03E70DB}"/>
              </a:ext>
            </a:extLst>
          </p:cNvPr>
          <p:cNvSpPr/>
          <p:nvPr/>
        </p:nvSpPr>
        <p:spPr>
          <a:xfrm>
            <a:off x="198144" y="2184442"/>
            <a:ext cx="2458153" cy="1100542"/>
          </a:xfrm>
          <a:prstGeom prst="chevron">
            <a:avLst>
              <a:gd name="adj" fmla="val 20758"/>
            </a:avLst>
          </a:prstGeom>
          <a:solidFill>
            <a:srgbClr val="FFC00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ru-RU" sz="1600" dirty="0">
                <a:solidFill>
                  <a:srgbClr val="FFFFFF"/>
                </a:solidFill>
              </a:rPr>
              <a:t>ИСПОЛЬЗОВАНИЕ НАИБОЛЕЕ ЭФФЕКТИВНЫХ ИНСТРУМЕНТОВ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6911" y="1803055"/>
            <a:ext cx="3323938" cy="36337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en-US" sz="1800" b="1" dirty="0"/>
              <a:t>Левое полушарие мозга</a:t>
            </a:r>
            <a:endParaRPr lang="en-US" altLang="en-US" sz="1800" b="1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Рациональность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Интеллект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Язык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Анализ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Логика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Оценка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ru-RU" altLang="en-US" sz="1500" dirty="0"/>
              <a:t>ХОЛОДНОЕ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500" dirty="0"/>
              <a:t>	</a:t>
            </a:r>
            <a:r>
              <a:rPr lang="ru-RU" altLang="en-US" sz="1500" dirty="0"/>
              <a:t>МЕДЛЕННОЕ</a:t>
            </a:r>
            <a:r>
              <a:rPr lang="en-US" altLang="en-US" sz="1500" dirty="0"/>
              <a:t>  </a:t>
            </a:r>
            <a:br>
              <a:rPr lang="en-US" altLang="en-US" sz="1500" dirty="0"/>
            </a:br>
            <a:endParaRPr lang="en-US" altLang="en-US" sz="15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800" dirty="0">
                <a:sym typeface="Wingdings" pitchFamily="2" charset="2"/>
              </a:rPr>
              <a:t> </a:t>
            </a:r>
            <a:r>
              <a:rPr lang="ru-RU" altLang="en-US" sz="1800" dirty="0">
                <a:sym typeface="Wingdings" pitchFamily="2" charset="2"/>
              </a:rPr>
              <a:t>тщательная проверка</a:t>
            </a:r>
            <a:r>
              <a:rPr lang="en-US" altLang="en-US" sz="1800" dirty="0">
                <a:sym typeface="Wingdings" pitchFamily="2" charset="2"/>
              </a:rPr>
              <a:t>, </a:t>
            </a:r>
            <a:br>
              <a:rPr lang="en-US" altLang="en-US" sz="1800" dirty="0">
                <a:sym typeface="Wingdings" pitchFamily="2" charset="2"/>
              </a:rPr>
            </a:br>
            <a:r>
              <a:rPr lang="ru-RU" altLang="en-US" sz="1800" dirty="0">
                <a:sym typeface="Wingdings" pitchFamily="2" charset="2"/>
              </a:rPr>
              <a:t>шаг за шагом</a:t>
            </a:r>
            <a:endParaRPr lang="en-US" altLang="en-US" sz="1800" dirty="0">
              <a:sym typeface="Wingdings" pitchFamily="2" charset="2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2" y="1803055"/>
            <a:ext cx="3406378" cy="3465909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ru-RU" altLang="en-US" sz="1800" b="1" dirty="0"/>
              <a:t>Правое</a:t>
            </a:r>
            <a:r>
              <a:rPr lang="en-US" altLang="en-US" sz="1800" b="1" dirty="0"/>
              <a:t> </a:t>
            </a:r>
            <a:r>
              <a:rPr lang="ru-RU" altLang="en-US" sz="1800" b="1" dirty="0"/>
              <a:t>полушарие мозга</a:t>
            </a:r>
            <a:endParaRPr lang="en-US" altLang="en-US" sz="1800" b="1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Отношения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Пространство 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Ассоциации</a:t>
            </a:r>
            <a:r>
              <a:rPr lang="en-US" altLang="en-US" sz="1500" dirty="0"/>
              <a:t>, </a:t>
            </a:r>
            <a:r>
              <a:rPr lang="ru-RU" altLang="en-US" sz="1500" dirty="0"/>
              <a:t>воображение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Визуальное восприятие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Глобальное восприятие</a:t>
            </a:r>
            <a:endParaRPr lang="en-US" altLang="en-US" sz="1500" dirty="0"/>
          </a:p>
          <a:p>
            <a:pPr lvl="1">
              <a:lnSpc>
                <a:spcPct val="90000"/>
              </a:lnSpc>
            </a:pPr>
            <a:r>
              <a:rPr lang="ru-RU" altLang="en-US" sz="1500" dirty="0"/>
              <a:t>Синтетическое восприятие </a:t>
            </a:r>
            <a:endParaRPr lang="en-US" alt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1500" dirty="0"/>
              <a:t>Артистизм</a:t>
            </a:r>
            <a:r>
              <a:rPr lang="en-US" altLang="en-US" sz="1500" dirty="0"/>
              <a:t> </a:t>
            </a:r>
            <a:endParaRPr lang="ru-RU" altLang="en-US" sz="15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ru-RU" altLang="en-US" sz="1500" dirty="0"/>
              <a:t>ТЕПЛОЕ</a:t>
            </a:r>
            <a:r>
              <a:rPr lang="en-US" altLang="en-US" sz="1500" dirty="0"/>
              <a:t> </a:t>
            </a:r>
            <a:br>
              <a:rPr lang="en-US" altLang="en-US" sz="1500" dirty="0"/>
            </a:br>
            <a:r>
              <a:rPr lang="ru-RU" altLang="en-US" sz="1500" dirty="0"/>
              <a:t>СТРЕМИТЕЛЬНОЕ</a:t>
            </a:r>
            <a:r>
              <a:rPr lang="en-US" altLang="en-US" sz="1500" dirty="0"/>
              <a:t>  </a:t>
            </a:r>
            <a:br>
              <a:rPr lang="en-US" altLang="en-US" sz="1500" dirty="0"/>
            </a:br>
            <a:endParaRPr lang="en-US" altLang="en-US" sz="15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800" dirty="0">
                <a:sym typeface="Wingdings" pitchFamily="2" charset="2"/>
              </a:rPr>
              <a:t> </a:t>
            </a:r>
            <a:r>
              <a:rPr lang="ru-RU" altLang="en-US" sz="1800" dirty="0">
                <a:sym typeface="Wingdings" pitchFamily="2" charset="2"/>
              </a:rPr>
              <a:t>постоянное ожидание</a:t>
            </a:r>
            <a:r>
              <a:rPr lang="en-US" altLang="en-US" sz="1800" dirty="0">
                <a:sym typeface="Wingdings" pitchFamily="2" charset="2"/>
              </a:rPr>
              <a:t>, </a:t>
            </a:r>
            <a:br>
              <a:rPr lang="en-US" altLang="en-US" sz="1800" dirty="0">
                <a:sym typeface="Wingdings" pitchFamily="2" charset="2"/>
              </a:rPr>
            </a:br>
            <a:r>
              <a:rPr lang="en-US" altLang="en-US" sz="1800" dirty="0">
                <a:sym typeface="Wingdings" pitchFamily="2" charset="2"/>
              </a:rPr>
              <a:t> </a:t>
            </a:r>
            <a:r>
              <a:rPr lang="ru-RU" altLang="en-US" sz="1800" dirty="0">
                <a:sym typeface="Wingdings" pitchFamily="2" charset="2"/>
              </a:rPr>
              <a:t>без проверки</a:t>
            </a:r>
            <a:endParaRPr lang="en-US" altLang="en-US" sz="1800" dirty="0">
              <a:sym typeface="Wingdings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57" y="2389804"/>
            <a:ext cx="2415494" cy="14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000" dirty="0"/>
              <a:t>1</a:t>
            </a:r>
            <a:r>
              <a:rPr lang="ru-RU" sz="2000" dirty="0"/>
              <a:t>. Правильно преподносите информацию</a:t>
            </a:r>
            <a:r>
              <a:rPr lang="es-PE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03513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1599</TotalTime>
  <Words>1010</Words>
  <Application>Microsoft Office PowerPoint</Application>
  <PresentationFormat>On-screen Show (4:3)</PresentationFormat>
  <Paragraphs>279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SimSun</vt:lpstr>
      <vt:lpstr>Arial</vt:lpstr>
      <vt:lpstr>Articulate Light</vt:lpstr>
      <vt:lpstr>Calibri</vt:lpstr>
      <vt:lpstr>Verdana</vt:lpstr>
      <vt:lpstr>Wingdings</vt:lpstr>
      <vt:lpstr>Theme1</vt:lpstr>
      <vt:lpstr>PowerPoint Presentation</vt:lpstr>
      <vt:lpstr>Убедительная коммуникация</vt:lpstr>
      <vt:lpstr>Убедительная коммуникация</vt:lpstr>
      <vt:lpstr>Внешняя или внутренняя коммуникация?</vt:lpstr>
      <vt:lpstr>Стратегический подход к коммуникации с членами – что он подразумевает?</vt:lpstr>
      <vt:lpstr>PowerPoint Presentation</vt:lpstr>
      <vt:lpstr>PowerPoint Presentation</vt:lpstr>
      <vt:lpstr>PowerPoint Presentation</vt:lpstr>
      <vt:lpstr>PowerPoint Presentation</vt:lpstr>
      <vt:lpstr>Посылы</vt:lpstr>
      <vt:lpstr>Обещание…доказательство</vt:lpstr>
      <vt:lpstr>Привлечение…заверение</vt:lpstr>
      <vt:lpstr>PowerPoint Presentation</vt:lpstr>
      <vt:lpstr>Формирование посыла</vt:lpstr>
      <vt:lpstr>2. Выбирайте правильные каналы!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 чем будет заключаться успех?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Alexandra Giordano</cp:lastModifiedBy>
  <cp:revision>159</cp:revision>
  <dcterms:created xsi:type="dcterms:W3CDTF">2014-08-07T13:00:49Z</dcterms:created>
  <dcterms:modified xsi:type="dcterms:W3CDTF">2018-12-18T16:11:03Z</dcterms:modified>
</cp:coreProperties>
</file>