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6"/>
  </p:notesMasterIdLst>
  <p:handoutMasterIdLst>
    <p:handoutMasterId r:id="rId47"/>
  </p:handoutMasterIdLst>
  <p:sldIdLst>
    <p:sldId id="276" r:id="rId2"/>
    <p:sldId id="289" r:id="rId3"/>
    <p:sldId id="278" r:id="rId4"/>
    <p:sldId id="281" r:id="rId5"/>
    <p:sldId id="282" r:id="rId6"/>
    <p:sldId id="283" r:id="rId7"/>
    <p:sldId id="287" r:id="rId8"/>
    <p:sldId id="340" r:id="rId9"/>
    <p:sldId id="341" r:id="rId10"/>
    <p:sldId id="290" r:id="rId11"/>
    <p:sldId id="291" r:id="rId12"/>
    <p:sldId id="292" r:id="rId13"/>
    <p:sldId id="293" r:id="rId14"/>
    <p:sldId id="294" r:id="rId15"/>
    <p:sldId id="295" r:id="rId16"/>
    <p:sldId id="297" r:id="rId17"/>
    <p:sldId id="298" r:id="rId18"/>
    <p:sldId id="299" r:id="rId19"/>
    <p:sldId id="300" r:id="rId20"/>
    <p:sldId id="301" r:id="rId21"/>
    <p:sldId id="303" r:id="rId22"/>
    <p:sldId id="305" r:id="rId23"/>
    <p:sldId id="306" r:id="rId24"/>
    <p:sldId id="308" r:id="rId25"/>
    <p:sldId id="310" r:id="rId26"/>
    <p:sldId id="312" r:id="rId27"/>
    <p:sldId id="313" r:id="rId28"/>
    <p:sldId id="315" r:id="rId29"/>
    <p:sldId id="316" r:id="rId30"/>
    <p:sldId id="317" r:id="rId31"/>
    <p:sldId id="318" r:id="rId32"/>
    <p:sldId id="342" r:id="rId33"/>
    <p:sldId id="321" r:id="rId34"/>
    <p:sldId id="322" r:id="rId35"/>
    <p:sldId id="323" r:id="rId36"/>
    <p:sldId id="325" r:id="rId37"/>
    <p:sldId id="343" r:id="rId38"/>
    <p:sldId id="344" r:id="rId39"/>
    <p:sldId id="328" r:id="rId40"/>
    <p:sldId id="345" r:id="rId41"/>
    <p:sldId id="346" r:id="rId42"/>
    <p:sldId id="347" r:id="rId43"/>
    <p:sldId id="348" r:id="rId44"/>
    <p:sldId id="280" r:id="rId45"/>
  </p:sldIdLst>
  <p:sldSz cx="9144000" cy="6858000" type="screen4x3"/>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1F5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15" autoAdjust="0"/>
    <p:restoredTop sz="90090" autoAdjust="0"/>
  </p:normalViewPr>
  <p:slideViewPr>
    <p:cSldViewPr>
      <p:cViewPr varScale="1">
        <p:scale>
          <a:sx n="100" d="100"/>
          <a:sy n="100" d="100"/>
        </p:scale>
        <p:origin x="213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5A128-3D74-4B40-AE4D-C20E4D6737A0}" type="doc">
      <dgm:prSet loTypeId="urn:microsoft.com/office/officeart/2009/layout/ReverseList" loCatId="" qsTypeId="urn:microsoft.com/office/officeart/2005/8/quickstyle/simple4" qsCatId="simple" csTypeId="urn:microsoft.com/office/officeart/2005/8/colors/accent1_2" csCatId="accent1" phldr="1"/>
      <dgm:spPr/>
      <dgm:t>
        <a:bodyPr rtlCol="0"/>
        <a:lstStyle/>
        <a:p>
          <a:pPr rtl="0"/>
          <a:endParaRPr lang="en-US"/>
        </a:p>
      </dgm:t>
    </dgm:pt>
    <dgm:pt modelId="{0199BF48-E20C-8E45-B91E-2C34E6854A90}">
      <dgm:prSet phldrT="[Text]"/>
      <dgm:spPr/>
      <dgm:t>
        <a:bodyPr rtlCol="0"/>
        <a:lstStyle/>
        <a:p>
          <a:pPr rtl="0"/>
          <a:r>
            <a:rPr lang="fr" b="1">
              <a:solidFill>
                <a:srgbClr val="2D67AD"/>
              </a:solidFill>
              <a:latin typeface="Arial" panose="020B0604020202020204" pitchFamily="34" charset="0"/>
              <a:cs typeface="Arial" panose="020B0604020202020204" pitchFamily="34" charset="0"/>
            </a:rPr>
            <a:t>Être la voix des entreprises, </a:t>
          </a:r>
        </a:p>
        <a:p>
          <a:pPr rtl="0"/>
          <a:r>
            <a:rPr lang="fr" b="1">
              <a:solidFill>
                <a:srgbClr val="2D67AD"/>
              </a:solidFill>
              <a:latin typeface="Arial" panose="020B0604020202020204" pitchFamily="34" charset="0"/>
              <a:cs typeface="Arial" panose="020B0604020202020204" pitchFamily="34" charset="0"/>
            </a:rPr>
            <a:t>c’est-à-dire mener des actions conçues pour influencer en faveur de leurs adhérents la législation, la réglementation et l’attitude et l’approche générales des décideurs de la politique socioéconomique.</a:t>
          </a:r>
          <a:endParaRPr lang="en-US" dirty="0">
            <a:solidFill>
              <a:srgbClr val="2D67AD"/>
            </a:solidFill>
          </a:endParaRPr>
        </a:p>
      </dgm:t>
    </dgm:pt>
    <dgm:pt modelId="{7A937843-C972-614B-B91C-4DA26C72365D}" type="parTrans" cxnId="{01AC3935-144C-FE46-9FAF-27C999A7DFB1}">
      <dgm:prSet/>
      <dgm:spPr/>
      <dgm:t>
        <a:bodyPr rtlCol="0"/>
        <a:lstStyle/>
        <a:p>
          <a:pPr rtl="0"/>
          <a:endParaRPr lang="en-US">
            <a:solidFill>
              <a:srgbClr val="2D67AD"/>
            </a:solidFill>
          </a:endParaRPr>
        </a:p>
      </dgm:t>
    </dgm:pt>
    <dgm:pt modelId="{02B93E51-02A0-C742-ACEA-F9C3427AAF89}" type="sibTrans" cxnId="{01AC3935-144C-FE46-9FAF-27C999A7DFB1}">
      <dgm:prSet/>
      <dgm:spPr/>
      <dgm:t>
        <a:bodyPr rtlCol="0"/>
        <a:lstStyle/>
        <a:p>
          <a:pPr rtl="0"/>
          <a:endParaRPr lang="en-US">
            <a:solidFill>
              <a:srgbClr val="2D67AD"/>
            </a:solidFill>
          </a:endParaRPr>
        </a:p>
      </dgm:t>
    </dgm:pt>
    <dgm:pt modelId="{5725E261-C2B4-4A4C-9C78-B89240EEDB1B}">
      <dgm:prSet phldrT="[Text]" custT="1"/>
      <dgm:spPr/>
      <dgm:t>
        <a:bodyPr rtlCol="0"/>
        <a:lstStyle/>
        <a:p>
          <a:pPr rtl="0"/>
          <a:r>
            <a:rPr lang="fr" sz="2000" b="1">
              <a:solidFill>
                <a:srgbClr val="2D67AD"/>
              </a:solidFill>
              <a:latin typeface="Arial" panose="020B0604020202020204" pitchFamily="34" charset="0"/>
              <a:cs typeface="Arial" panose="020B0604020202020204" pitchFamily="34" charset="0"/>
            </a:rPr>
            <a:t>Offrir des services, </a:t>
          </a:r>
        </a:p>
        <a:p>
          <a:pPr rtl="0"/>
          <a:r>
            <a:rPr lang="fr" sz="2000" b="1">
              <a:solidFill>
                <a:srgbClr val="2D67AD"/>
              </a:solidFill>
              <a:latin typeface="Arial" panose="020B0604020202020204" pitchFamily="34" charset="0"/>
              <a:cs typeface="Arial" panose="020B0604020202020204" pitchFamily="34" charset="0"/>
            </a:rPr>
            <a:t>c’est-à-dire répondre aux besoins spécifiques des entreprises en matière de savoir/d’information, de capacité à faire des affaires ou d’appui aux activités commerciales.</a:t>
          </a:r>
          <a:endParaRPr lang="en-US" sz="2000" dirty="0">
            <a:solidFill>
              <a:srgbClr val="2D67AD"/>
            </a:solidFill>
          </a:endParaRPr>
        </a:p>
      </dgm:t>
    </dgm:pt>
    <dgm:pt modelId="{5788C0D1-B574-3F40-A2AE-8AA80047CDA9}" type="parTrans" cxnId="{71843E78-4E55-654D-B9CF-F34B9A7848AA}">
      <dgm:prSet/>
      <dgm:spPr/>
      <dgm:t>
        <a:bodyPr rtlCol="0"/>
        <a:lstStyle/>
        <a:p>
          <a:pPr rtl="0"/>
          <a:endParaRPr lang="en-US">
            <a:solidFill>
              <a:srgbClr val="2D67AD"/>
            </a:solidFill>
          </a:endParaRPr>
        </a:p>
      </dgm:t>
    </dgm:pt>
    <dgm:pt modelId="{C74A9541-7A42-0442-AFB2-AF905653E0E4}" type="sibTrans" cxnId="{71843E78-4E55-654D-B9CF-F34B9A7848AA}">
      <dgm:prSet/>
      <dgm:spPr/>
      <dgm:t>
        <a:bodyPr rtlCol="0"/>
        <a:lstStyle/>
        <a:p>
          <a:pPr rtl="0"/>
          <a:endParaRPr lang="en-US">
            <a:solidFill>
              <a:srgbClr val="2D67AD"/>
            </a:solidFill>
          </a:endParaRPr>
        </a:p>
      </dgm:t>
    </dgm:pt>
    <dgm:pt modelId="{35C29764-0D24-AD40-B680-9D65F51E2A03}" type="pres">
      <dgm:prSet presAssocID="{4095A128-3D74-4B40-AE4D-C20E4D6737A0}" presName="Name0" presStyleCnt="0">
        <dgm:presLayoutVars>
          <dgm:chMax val="2"/>
          <dgm:chPref val="2"/>
          <dgm:animLvl val="lvl"/>
        </dgm:presLayoutVars>
      </dgm:prSet>
      <dgm:spPr/>
      <dgm:t>
        <a:bodyPr rtlCol="0"/>
        <a:lstStyle/>
        <a:p>
          <a:pPr rtl="0"/>
          <a:endParaRPr lang="en-US"/>
        </a:p>
      </dgm:t>
    </dgm:pt>
    <dgm:pt modelId="{80ABFA20-1FE1-B940-9162-8FB628D6DD29}" type="pres">
      <dgm:prSet presAssocID="{4095A128-3D74-4B40-AE4D-C20E4D6737A0}" presName="LeftText" presStyleLbl="revTx" presStyleIdx="0" presStyleCnt="0">
        <dgm:presLayoutVars>
          <dgm:bulletEnabled val="1"/>
        </dgm:presLayoutVars>
      </dgm:prSet>
      <dgm:spPr/>
      <dgm:t>
        <a:bodyPr rtlCol="0"/>
        <a:lstStyle/>
        <a:p>
          <a:pPr rtl="0"/>
          <a:endParaRPr lang="en-US"/>
        </a:p>
      </dgm:t>
    </dgm:pt>
    <dgm:pt modelId="{ED2E3D6E-DD10-E94A-8B1C-0C146C015EFC}" type="pres">
      <dgm:prSet presAssocID="{4095A128-3D74-4B40-AE4D-C20E4D6737A0}" presName="LeftNode" presStyleLbl="bgImgPlace1" presStyleIdx="0" presStyleCnt="2" custScaleX="162306" custLinFactNeighborX="-48511">
        <dgm:presLayoutVars>
          <dgm:chMax val="2"/>
          <dgm:chPref val="2"/>
        </dgm:presLayoutVars>
      </dgm:prSet>
      <dgm:spPr/>
      <dgm:t>
        <a:bodyPr rtlCol="0"/>
        <a:lstStyle/>
        <a:p>
          <a:pPr rtl="0"/>
          <a:endParaRPr lang="en-US"/>
        </a:p>
      </dgm:t>
    </dgm:pt>
    <dgm:pt modelId="{6DB42194-BB2B-994D-9DF2-73668F8241F9}" type="pres">
      <dgm:prSet presAssocID="{4095A128-3D74-4B40-AE4D-C20E4D6737A0}" presName="RightText" presStyleLbl="revTx" presStyleIdx="0" presStyleCnt="0">
        <dgm:presLayoutVars>
          <dgm:bulletEnabled val="1"/>
        </dgm:presLayoutVars>
      </dgm:prSet>
      <dgm:spPr/>
      <dgm:t>
        <a:bodyPr rtlCol="0"/>
        <a:lstStyle/>
        <a:p>
          <a:pPr rtl="0"/>
          <a:endParaRPr lang="en-US"/>
        </a:p>
      </dgm:t>
    </dgm:pt>
    <dgm:pt modelId="{B1E31CC6-5B0B-FD48-A9AA-73F6503AE80A}" type="pres">
      <dgm:prSet presAssocID="{4095A128-3D74-4B40-AE4D-C20E4D6737A0}" presName="RightNode" presStyleLbl="bgImgPlace1" presStyleIdx="1" presStyleCnt="2" custScaleX="163991" custLinFactNeighborX="51661">
        <dgm:presLayoutVars>
          <dgm:chMax val="0"/>
          <dgm:chPref val="0"/>
        </dgm:presLayoutVars>
      </dgm:prSet>
      <dgm:spPr/>
      <dgm:t>
        <a:bodyPr rtlCol="0"/>
        <a:lstStyle/>
        <a:p>
          <a:pPr rtl="0"/>
          <a:endParaRPr lang="en-US"/>
        </a:p>
      </dgm:t>
    </dgm:pt>
    <dgm:pt modelId="{BB2D5588-78DA-6B4E-B76A-3335E17895CD}" type="pres">
      <dgm:prSet presAssocID="{4095A128-3D74-4B40-AE4D-C20E4D6737A0}" presName="TopArrow" presStyleLbl="node1" presStyleIdx="0" presStyleCnt="2"/>
      <dgm:spPr/>
    </dgm:pt>
    <dgm:pt modelId="{7075DEA1-61CF-CE4F-AC4C-7763B2DAC7D8}" type="pres">
      <dgm:prSet presAssocID="{4095A128-3D74-4B40-AE4D-C20E4D6737A0}" presName="BottomArrow" presStyleLbl="node1" presStyleIdx="1" presStyleCnt="2"/>
      <dgm:spPr/>
    </dgm:pt>
  </dgm:ptLst>
  <dgm:cxnLst>
    <dgm:cxn modelId="{F4218FAE-5F65-6E4B-B9FB-35FC34FBA894}" type="presOf" srcId="{0199BF48-E20C-8E45-B91E-2C34E6854A90}" destId="{ED2E3D6E-DD10-E94A-8B1C-0C146C015EFC}" srcOrd="1" destOrd="0" presId="urn:microsoft.com/office/officeart/2009/layout/ReverseList"/>
    <dgm:cxn modelId="{9BEEF7A3-2C35-7F4E-BC1B-E193E3C02DDD}" type="presOf" srcId="{5725E261-C2B4-4A4C-9C78-B89240EEDB1B}" destId="{6DB42194-BB2B-994D-9DF2-73668F8241F9}" srcOrd="0" destOrd="0" presId="urn:microsoft.com/office/officeart/2009/layout/ReverseList"/>
    <dgm:cxn modelId="{71843E78-4E55-654D-B9CF-F34B9A7848AA}" srcId="{4095A128-3D74-4B40-AE4D-C20E4D6737A0}" destId="{5725E261-C2B4-4A4C-9C78-B89240EEDB1B}" srcOrd="1" destOrd="0" parTransId="{5788C0D1-B574-3F40-A2AE-8AA80047CDA9}" sibTransId="{C74A9541-7A42-0442-AFB2-AF905653E0E4}"/>
    <dgm:cxn modelId="{FAFE3C63-62C1-E843-9203-EB212EEB808A}" type="presOf" srcId="{5725E261-C2B4-4A4C-9C78-B89240EEDB1B}" destId="{B1E31CC6-5B0B-FD48-A9AA-73F6503AE80A}" srcOrd="1" destOrd="0" presId="urn:microsoft.com/office/officeart/2009/layout/ReverseList"/>
    <dgm:cxn modelId="{F3A79864-6141-1A4D-AD49-E37ED7F705FE}" type="presOf" srcId="{4095A128-3D74-4B40-AE4D-C20E4D6737A0}" destId="{35C29764-0D24-AD40-B680-9D65F51E2A03}" srcOrd="0" destOrd="0" presId="urn:microsoft.com/office/officeart/2009/layout/ReverseList"/>
    <dgm:cxn modelId="{01AC3935-144C-FE46-9FAF-27C999A7DFB1}" srcId="{4095A128-3D74-4B40-AE4D-C20E4D6737A0}" destId="{0199BF48-E20C-8E45-B91E-2C34E6854A90}" srcOrd="0" destOrd="0" parTransId="{7A937843-C972-614B-B91C-4DA26C72365D}" sibTransId="{02B93E51-02A0-C742-ACEA-F9C3427AAF89}"/>
    <dgm:cxn modelId="{7A56E7A0-CA8A-284F-A711-BC75BC294D1F}" type="presOf" srcId="{0199BF48-E20C-8E45-B91E-2C34E6854A90}" destId="{80ABFA20-1FE1-B940-9162-8FB628D6DD29}" srcOrd="0" destOrd="0" presId="urn:microsoft.com/office/officeart/2009/layout/ReverseList"/>
    <dgm:cxn modelId="{357E1C0C-AB9A-6F49-9082-AAC38463981A}" type="presParOf" srcId="{35C29764-0D24-AD40-B680-9D65F51E2A03}" destId="{80ABFA20-1FE1-B940-9162-8FB628D6DD29}" srcOrd="0" destOrd="0" presId="urn:microsoft.com/office/officeart/2009/layout/ReverseList"/>
    <dgm:cxn modelId="{C145D0A0-473B-2249-B940-B446CEA9A1BB}" type="presParOf" srcId="{35C29764-0D24-AD40-B680-9D65F51E2A03}" destId="{ED2E3D6E-DD10-E94A-8B1C-0C146C015EFC}" srcOrd="1" destOrd="0" presId="urn:microsoft.com/office/officeart/2009/layout/ReverseList"/>
    <dgm:cxn modelId="{5B4935D7-D991-C143-A518-303EB06E48E9}" type="presParOf" srcId="{35C29764-0D24-AD40-B680-9D65F51E2A03}" destId="{6DB42194-BB2B-994D-9DF2-73668F8241F9}" srcOrd="2" destOrd="0" presId="urn:microsoft.com/office/officeart/2009/layout/ReverseList"/>
    <dgm:cxn modelId="{4CB7F97C-A7DB-1E42-9C70-4ED8603B1B10}" type="presParOf" srcId="{35C29764-0D24-AD40-B680-9D65F51E2A03}" destId="{B1E31CC6-5B0B-FD48-A9AA-73F6503AE80A}" srcOrd="3" destOrd="0" presId="urn:microsoft.com/office/officeart/2009/layout/ReverseList"/>
    <dgm:cxn modelId="{D72418FC-3A03-9A49-9A0C-1178D39700AB}" type="presParOf" srcId="{35C29764-0D24-AD40-B680-9D65F51E2A03}" destId="{BB2D5588-78DA-6B4E-B76A-3335E17895CD}" srcOrd="4" destOrd="0" presId="urn:microsoft.com/office/officeart/2009/layout/ReverseList"/>
    <dgm:cxn modelId="{85B5DE55-6FCB-DE40-A10E-645C05412748}" type="presParOf" srcId="{35C29764-0D24-AD40-B680-9D65F51E2A03}" destId="{7075DEA1-61CF-CE4F-AC4C-7763B2DAC7D8}"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EB7CF6-0EDC-4057-ADE3-B53BB20FFF48}" type="doc">
      <dgm:prSet loTypeId="urn:microsoft.com/office/officeart/2005/8/layout/hProcess9" loCatId="process" qsTypeId="urn:microsoft.com/office/officeart/2005/8/quickstyle/simple1" qsCatId="simple" csTypeId="urn:microsoft.com/office/officeart/2005/8/colors/accent2_1" csCatId="accent2" phldr="1"/>
      <dgm:spPr/>
    </dgm:pt>
    <dgm:pt modelId="{4DB28318-725F-4123-B97F-62364DAAF6E8}">
      <dgm:prSet custT="1"/>
      <dgm:spPr>
        <a:xfrm>
          <a:off x="2068566" y="790206"/>
          <a:ext cx="1542035" cy="1053609"/>
        </a:xfrm>
        <a:prstGeom prst="roundRect">
          <a:avLst/>
        </a:prstGeom>
        <a:solidFill>
          <a:srgbClr val="FFFFFF">
            <a:hueOff val="0"/>
            <a:satOff val="0"/>
            <a:lumOff val="0"/>
            <a:alphaOff val="0"/>
          </a:srgbClr>
        </a:solidFill>
        <a:ln w="25400" cap="flat" cmpd="sng" algn="ctr">
          <a:solidFill>
            <a:srgbClr val="333399">
              <a:shade val="80000"/>
              <a:hueOff val="0"/>
              <a:satOff val="0"/>
              <a:lumOff val="0"/>
              <a:alphaOff val="0"/>
            </a:srgbClr>
          </a:solidFill>
          <a:prstDash val="solid"/>
        </a:ln>
        <a:effectLst/>
      </dgm:spPr>
      <dgm:t>
        <a:bodyPr rtlCol="0"/>
        <a:lstStyle/>
        <a:p>
          <a:pPr rtl="0"/>
          <a:r>
            <a:rPr lang="fr" sz="1400" b="1" dirty="0">
              <a:solidFill>
                <a:srgbClr val="262626"/>
              </a:solidFill>
              <a:latin typeface="Arial" panose="020B0604020202020204" pitchFamily="34" charset="0"/>
              <a:cs typeface="Arial" panose="020B0604020202020204" pitchFamily="34" charset="0"/>
            </a:rPr>
            <a:t>Échantillon formel ou recensement – internet, courriel, </a:t>
          </a:r>
          <a:r>
            <a:rPr lang="fr" sz="1400" b="1" dirty="0" smtClean="0">
              <a:solidFill>
                <a:srgbClr val="262626"/>
              </a:solidFill>
              <a:latin typeface="Arial" panose="020B0604020202020204" pitchFamily="34" charset="0"/>
              <a:cs typeface="Arial" panose="020B0604020202020204" pitchFamily="34" charset="0"/>
            </a:rPr>
            <a:t>téléphone</a:t>
          </a:r>
          <a:endParaRPr lang="es-ES" altLang="en-US" sz="1400" b="1" dirty="0" smtClean="0">
            <a:solidFill>
              <a:srgbClr val="000000">
                <a:hueOff val="0"/>
                <a:satOff val="0"/>
                <a:lumOff val="0"/>
                <a:alphaOff val="0"/>
              </a:srgbClr>
            </a:solidFill>
            <a:latin typeface="Arial" panose="020B0604020202020204" pitchFamily="34" charset="0"/>
            <a:ea typeface="Verdana" panose="020B0604030504040204" pitchFamily="34" charset="0"/>
            <a:cs typeface="Arial" panose="020B0604020202020204" pitchFamily="34" charset="0"/>
          </a:endParaRPr>
        </a:p>
      </dgm:t>
    </dgm:pt>
    <dgm:pt modelId="{A1F81BAF-A39E-41F8-97E4-F7877EB3A9FB}" type="parTrans" cxnId="{81155869-AEA7-421A-8E8B-883FF552EB6C}">
      <dgm:prSet/>
      <dgm:spPr/>
      <dgm:t>
        <a:bodyPr rtlCol="0"/>
        <a:lstStyle/>
        <a:p>
          <a:pPr rtl="0"/>
          <a:endParaRPr lang="es-PE"/>
        </a:p>
      </dgm:t>
    </dgm:pt>
    <dgm:pt modelId="{776C8278-6A83-48C6-AEE1-50ADEEF9ED45}" type="sibTrans" cxnId="{81155869-AEA7-421A-8E8B-883FF552EB6C}">
      <dgm:prSet/>
      <dgm:spPr/>
      <dgm:t>
        <a:bodyPr rtlCol="0"/>
        <a:lstStyle/>
        <a:p>
          <a:pPr rtl="0"/>
          <a:endParaRPr lang="es-PE"/>
        </a:p>
      </dgm:t>
    </dgm:pt>
    <dgm:pt modelId="{28ACDC73-4186-4323-8AD0-2EC965E6F73B}" type="pres">
      <dgm:prSet presAssocID="{A4EB7CF6-0EDC-4057-ADE3-B53BB20FFF48}" presName="CompostProcess" presStyleCnt="0">
        <dgm:presLayoutVars>
          <dgm:dir/>
          <dgm:resizeHandles val="exact"/>
        </dgm:presLayoutVars>
      </dgm:prSet>
      <dgm:spPr/>
    </dgm:pt>
    <dgm:pt modelId="{679E3D37-D961-4176-93EC-007997571E63}" type="pres">
      <dgm:prSet presAssocID="{A4EB7CF6-0EDC-4057-ADE3-B53BB20FFF48}" presName="arrow" presStyleLbl="bgShp" presStyleIdx="0" presStyleCnt="1" custLinFactNeighborX="8697" custLinFactNeighborY="-3041"/>
      <dgm:spPr>
        <a:xfrm>
          <a:off x="1036761" y="0"/>
          <a:ext cx="6549127" cy="2634023"/>
        </a:xfrm>
        <a:prstGeom prst="rightArrow">
          <a:avLst/>
        </a:prstGeom>
        <a:solidFill>
          <a:srgbClr val="333399">
            <a:tint val="40000"/>
            <a:hueOff val="0"/>
            <a:satOff val="0"/>
            <a:lumOff val="0"/>
            <a:alphaOff val="0"/>
          </a:srgbClr>
        </a:solidFill>
        <a:ln>
          <a:noFill/>
        </a:ln>
        <a:effectLst/>
      </dgm:spPr>
    </dgm:pt>
    <dgm:pt modelId="{49EF7582-575F-4802-8BC6-FB2784A7BBCD}" type="pres">
      <dgm:prSet presAssocID="{A4EB7CF6-0EDC-4057-ADE3-B53BB20FFF48}" presName="linearProcess" presStyleCnt="0"/>
      <dgm:spPr/>
    </dgm:pt>
    <dgm:pt modelId="{E8405FEE-B7EB-4F2F-AE00-6C0CE22C4FB4}" type="pres">
      <dgm:prSet presAssocID="{4DB28318-725F-4123-B97F-62364DAAF6E8}" presName="textNode" presStyleLbl="node1" presStyleIdx="0" presStyleCnt="1" custScaleX="106998">
        <dgm:presLayoutVars>
          <dgm:bulletEnabled val="1"/>
        </dgm:presLayoutVars>
      </dgm:prSet>
      <dgm:spPr/>
      <dgm:t>
        <a:bodyPr rtlCol="0"/>
        <a:lstStyle/>
        <a:p>
          <a:pPr rtl="0"/>
          <a:endParaRPr lang="es-PE"/>
        </a:p>
      </dgm:t>
    </dgm:pt>
  </dgm:ptLst>
  <dgm:cxnLst>
    <dgm:cxn modelId="{F3E390E2-005C-4F39-B914-02F2B18578AE}" type="presOf" srcId="{A4EB7CF6-0EDC-4057-ADE3-B53BB20FFF48}" destId="{28ACDC73-4186-4323-8AD0-2EC965E6F73B}" srcOrd="0" destOrd="0" presId="urn:microsoft.com/office/officeart/2005/8/layout/hProcess9"/>
    <dgm:cxn modelId="{5630A016-F2A1-4E8E-87DE-91417C714C66}" type="presOf" srcId="{4DB28318-725F-4123-B97F-62364DAAF6E8}" destId="{E8405FEE-B7EB-4F2F-AE00-6C0CE22C4FB4}" srcOrd="0" destOrd="0" presId="urn:microsoft.com/office/officeart/2005/8/layout/hProcess9"/>
    <dgm:cxn modelId="{81155869-AEA7-421A-8E8B-883FF552EB6C}" srcId="{A4EB7CF6-0EDC-4057-ADE3-B53BB20FFF48}" destId="{4DB28318-725F-4123-B97F-62364DAAF6E8}" srcOrd="0" destOrd="0" parTransId="{A1F81BAF-A39E-41F8-97E4-F7877EB3A9FB}" sibTransId="{776C8278-6A83-48C6-AEE1-50ADEEF9ED45}"/>
    <dgm:cxn modelId="{60D7735D-C0E9-43E4-ABB2-2B13B642F80A}" type="presParOf" srcId="{28ACDC73-4186-4323-8AD0-2EC965E6F73B}" destId="{679E3D37-D961-4176-93EC-007997571E63}" srcOrd="0" destOrd="0" presId="urn:microsoft.com/office/officeart/2005/8/layout/hProcess9"/>
    <dgm:cxn modelId="{C5E1952B-84CB-4B5F-A58A-4BFB294AB2C9}" type="presParOf" srcId="{28ACDC73-4186-4323-8AD0-2EC965E6F73B}" destId="{49EF7582-575F-4802-8BC6-FB2784A7BBCD}" srcOrd="1" destOrd="0" presId="urn:microsoft.com/office/officeart/2005/8/layout/hProcess9"/>
    <dgm:cxn modelId="{4952BE8D-B9B6-4562-A759-EC4634D106BD}" type="presParOf" srcId="{49EF7582-575F-4802-8BC6-FB2784A7BBCD}" destId="{E8405FEE-B7EB-4F2F-AE00-6C0CE22C4FB4}"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EB7CF6-0EDC-4057-ADE3-B53BB20FFF48}" type="doc">
      <dgm:prSet loTypeId="urn:microsoft.com/office/officeart/2005/8/layout/hProcess9" loCatId="process" qsTypeId="urn:microsoft.com/office/officeart/2005/8/quickstyle/simple1" qsCatId="simple" csTypeId="urn:microsoft.com/office/officeart/2005/8/colors/accent2_1" csCatId="accent2" phldr="1"/>
      <dgm:spPr/>
    </dgm:pt>
    <dgm:pt modelId="{592FD717-5A31-4440-AF79-E3078859249B}">
      <dgm:prSet phldrT="[Texto]" custT="1"/>
      <dgm:spPr>
        <a:xfrm>
          <a:off x="4067" y="761413"/>
          <a:ext cx="1956593" cy="1015218"/>
        </a:xfrm>
        <a:prstGeom prst="roundRect">
          <a:avLst/>
        </a:prstGeom>
        <a:solidFill>
          <a:srgbClr val="FFFFFF">
            <a:hueOff val="0"/>
            <a:satOff val="0"/>
            <a:lumOff val="0"/>
            <a:alphaOff val="0"/>
          </a:srgbClr>
        </a:solidFill>
        <a:ln w="25400" cap="flat" cmpd="sng" algn="ctr">
          <a:solidFill>
            <a:srgbClr val="333399">
              <a:shade val="80000"/>
              <a:hueOff val="0"/>
              <a:satOff val="0"/>
              <a:lumOff val="0"/>
              <a:alphaOff val="0"/>
            </a:srgb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rtlCol="0"/>
        <a:lstStyle/>
        <a:p>
          <a:pPr rtl="0"/>
          <a:r>
            <a:rPr lang="fr" sz="1400" b="1" dirty="0">
              <a:solidFill>
                <a:srgbClr val="262626"/>
              </a:solidFill>
              <a:latin typeface="Arial" panose="020B0604020202020204" pitchFamily="34" charset="0"/>
              <a:cs typeface="Arial" panose="020B0604020202020204" pitchFamily="34" charset="0"/>
            </a:rPr>
            <a:t>Entretiens structurés en face à face ou par </a:t>
          </a:r>
          <a:r>
            <a:rPr lang="fr" sz="1400" b="1" dirty="0" smtClean="0">
              <a:solidFill>
                <a:srgbClr val="262626"/>
              </a:solidFill>
              <a:latin typeface="Arial" panose="020B0604020202020204" pitchFamily="34" charset="0"/>
              <a:cs typeface="Arial" panose="020B0604020202020204" pitchFamily="34" charset="0"/>
            </a:rPr>
            <a:t>téléphone</a:t>
          </a:r>
          <a:endParaRPr lang="es-PE" sz="1400" b="1" dirty="0">
            <a:solidFill>
              <a:srgbClr val="000000">
                <a:hueOff val="0"/>
                <a:satOff val="0"/>
                <a:lumOff val="0"/>
                <a:alphaOff val="0"/>
              </a:srgbClr>
            </a:solidFill>
            <a:latin typeface="Arial" panose="020B0604020202020204" pitchFamily="34" charset="0"/>
            <a:ea typeface="Verdana" panose="020B0604030504040204" pitchFamily="34" charset="0"/>
            <a:cs typeface="Arial" panose="020B0604020202020204" pitchFamily="34" charset="0"/>
          </a:endParaRPr>
        </a:p>
      </dgm:t>
    </dgm:pt>
    <dgm:pt modelId="{7A91B5B3-333A-4EF4-9CDD-F7FBCA6FE7E3}" type="parTrans" cxnId="{FAF7DC2A-1A58-4E62-BE1B-0BAFEA41E13C}">
      <dgm:prSet/>
      <dgm:spPr/>
      <dgm:t>
        <a:bodyPr rtlCol="0"/>
        <a:lstStyle/>
        <a:p>
          <a:pPr rtl="0"/>
          <a:endParaRPr lang="es-PE"/>
        </a:p>
      </dgm:t>
    </dgm:pt>
    <dgm:pt modelId="{003C75C3-7DA3-498C-A05E-845F4B3920A9}" type="sibTrans" cxnId="{FAF7DC2A-1A58-4E62-BE1B-0BAFEA41E13C}">
      <dgm:prSet/>
      <dgm:spPr/>
      <dgm:t>
        <a:bodyPr rtlCol="0"/>
        <a:lstStyle/>
        <a:p>
          <a:pPr rtl="0"/>
          <a:endParaRPr lang="es-PE"/>
        </a:p>
      </dgm:t>
    </dgm:pt>
    <dgm:pt modelId="{4197277C-F9DE-454C-B9CB-C3C02514345C}">
      <dgm:prSet phldrT="[Texto]" custT="1"/>
      <dgm:spPr>
        <a:xfrm>
          <a:off x="2058491" y="761413"/>
          <a:ext cx="1956593" cy="1015218"/>
        </a:xfrm>
        <a:prstGeom prst="roundRect">
          <a:avLst/>
        </a:prstGeom>
        <a:solidFill>
          <a:srgbClr val="FFFFFF">
            <a:hueOff val="0"/>
            <a:satOff val="0"/>
            <a:lumOff val="0"/>
            <a:alphaOff val="0"/>
          </a:srgbClr>
        </a:solidFill>
        <a:ln w="25400" cap="flat" cmpd="sng" algn="ctr">
          <a:solidFill>
            <a:srgbClr val="333399">
              <a:shade val="80000"/>
              <a:hueOff val="0"/>
              <a:satOff val="0"/>
              <a:lumOff val="0"/>
              <a:alphaOff val="0"/>
            </a:srgb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rtlCol="0"/>
        <a:lstStyle/>
        <a:p>
          <a:pPr rtl="0"/>
          <a:r>
            <a:rPr lang="fr" sz="1400" b="1">
              <a:solidFill>
                <a:srgbClr val="262626"/>
              </a:solidFill>
              <a:latin typeface="Arial" panose="020B0604020202020204" pitchFamily="34" charset="0"/>
              <a:cs typeface="Arial" panose="020B0604020202020204" pitchFamily="34" charset="0"/>
            </a:rPr>
            <a:t>Panels de membres ou groupes de discussion</a:t>
          </a:r>
          <a:endParaRPr lang="es-PE" sz="1400" b="1" dirty="0">
            <a:solidFill>
              <a:srgbClr val="000000">
                <a:hueOff val="0"/>
                <a:satOff val="0"/>
                <a:lumOff val="0"/>
                <a:alphaOff val="0"/>
              </a:srgbClr>
            </a:solidFill>
            <a:latin typeface="Arial" panose="020B0604020202020204" pitchFamily="34" charset="0"/>
            <a:ea typeface="Verdana" panose="020B0604030504040204" pitchFamily="34" charset="0"/>
            <a:cs typeface="Arial" panose="020B0604020202020204" pitchFamily="34" charset="0"/>
          </a:endParaRPr>
        </a:p>
      </dgm:t>
    </dgm:pt>
    <dgm:pt modelId="{7F3956C3-D550-464A-9C95-55083FC8402D}" type="parTrans" cxnId="{B1D81485-58C7-41A8-8B1E-315514FACC91}">
      <dgm:prSet/>
      <dgm:spPr/>
      <dgm:t>
        <a:bodyPr rtlCol="0"/>
        <a:lstStyle/>
        <a:p>
          <a:pPr rtl="0"/>
          <a:endParaRPr lang="es-PE"/>
        </a:p>
      </dgm:t>
    </dgm:pt>
    <dgm:pt modelId="{1443B243-331F-4D43-97F3-A13FA3CDE630}" type="sibTrans" cxnId="{B1D81485-58C7-41A8-8B1E-315514FACC91}">
      <dgm:prSet/>
      <dgm:spPr/>
      <dgm:t>
        <a:bodyPr rtlCol="0"/>
        <a:lstStyle/>
        <a:p>
          <a:pPr rtl="0"/>
          <a:endParaRPr lang="es-PE"/>
        </a:p>
      </dgm:t>
    </dgm:pt>
    <dgm:pt modelId="{704898C9-B5A1-44BD-9079-53EE9E0E4CC9}">
      <dgm:prSet phldrT="[Texto]" custT="1"/>
      <dgm:spPr>
        <a:xfrm>
          <a:off x="4112914" y="761413"/>
          <a:ext cx="1956593" cy="1015218"/>
        </a:xfrm>
        <a:prstGeom prst="roundRect">
          <a:avLst/>
        </a:prstGeom>
        <a:solidFill>
          <a:srgbClr val="FFFFFF">
            <a:hueOff val="0"/>
            <a:satOff val="0"/>
            <a:lumOff val="0"/>
            <a:alphaOff val="0"/>
          </a:srgbClr>
        </a:solidFill>
        <a:ln w="25400" cap="flat" cmpd="sng" algn="ctr">
          <a:solidFill>
            <a:srgbClr val="333399">
              <a:shade val="80000"/>
              <a:hueOff val="0"/>
              <a:satOff val="0"/>
              <a:lumOff val="0"/>
              <a:alphaOff val="0"/>
            </a:srgb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rtlCol="0"/>
        <a:lstStyle/>
        <a:p>
          <a:pPr algn="ctr" rtl="0"/>
          <a:r>
            <a:rPr lang="fr" sz="1200" b="1" dirty="0">
              <a:solidFill>
                <a:srgbClr val="262626"/>
              </a:solidFill>
              <a:latin typeface="Arial" panose="020B0604020202020204" pitchFamily="34" charset="0"/>
              <a:cs typeface="Arial" panose="020B0604020202020204" pitchFamily="34" charset="0"/>
            </a:rPr>
            <a:t>Conférences régulières, séances d’information pour les membres ou activités de </a:t>
          </a:r>
          <a:r>
            <a:rPr lang="fr" sz="1200" b="1" dirty="0" smtClean="0">
              <a:solidFill>
                <a:srgbClr val="262626"/>
              </a:solidFill>
              <a:latin typeface="Arial" panose="020B0604020202020204" pitchFamily="34" charset="0"/>
              <a:cs typeface="Arial" panose="020B0604020202020204" pitchFamily="34" charset="0"/>
            </a:rPr>
            <a:t>formation</a:t>
          </a:r>
          <a:endParaRPr lang="es-PE" sz="1200" b="1" dirty="0">
            <a:solidFill>
              <a:srgbClr val="000000">
                <a:hueOff val="0"/>
                <a:satOff val="0"/>
                <a:lumOff val="0"/>
                <a:alphaOff val="0"/>
              </a:srgbClr>
            </a:solidFill>
            <a:latin typeface="Arial" panose="020B0604020202020204" pitchFamily="34" charset="0"/>
            <a:ea typeface="Verdana" panose="020B0604030504040204" pitchFamily="34" charset="0"/>
            <a:cs typeface="Arial" panose="020B0604020202020204" pitchFamily="34" charset="0"/>
          </a:endParaRPr>
        </a:p>
      </dgm:t>
    </dgm:pt>
    <dgm:pt modelId="{8B58DCC6-8565-4BD2-AE21-F719F0BA3F85}" type="parTrans" cxnId="{0B21FA7C-767D-44C8-96FC-525FC63ACDA9}">
      <dgm:prSet/>
      <dgm:spPr/>
      <dgm:t>
        <a:bodyPr rtlCol="0"/>
        <a:lstStyle/>
        <a:p>
          <a:pPr rtl="0"/>
          <a:endParaRPr lang="es-PE"/>
        </a:p>
      </dgm:t>
    </dgm:pt>
    <dgm:pt modelId="{9E709BE4-25D7-4FB3-BF85-FAD634E91839}" type="sibTrans" cxnId="{0B21FA7C-767D-44C8-96FC-525FC63ACDA9}">
      <dgm:prSet/>
      <dgm:spPr/>
      <dgm:t>
        <a:bodyPr rtlCol="0"/>
        <a:lstStyle/>
        <a:p>
          <a:pPr rtl="0"/>
          <a:endParaRPr lang="es-PE"/>
        </a:p>
      </dgm:t>
    </dgm:pt>
    <dgm:pt modelId="{57B77304-8D82-47D6-8DF6-83373AFAF60D}">
      <dgm:prSet custT="1"/>
      <dgm:spPr>
        <a:xfrm>
          <a:off x="6167338" y="761413"/>
          <a:ext cx="1956593" cy="1015218"/>
        </a:xfrm>
        <a:prstGeom prst="roundRect">
          <a:avLst/>
        </a:prstGeom>
        <a:solidFill>
          <a:srgbClr val="FFFFFF">
            <a:hueOff val="0"/>
            <a:satOff val="0"/>
            <a:lumOff val="0"/>
            <a:alphaOff val="0"/>
          </a:srgbClr>
        </a:solidFill>
        <a:ln w="25400" cap="flat" cmpd="sng" algn="ctr">
          <a:solidFill>
            <a:srgbClr val="333399">
              <a:shade val="80000"/>
              <a:hueOff val="0"/>
              <a:satOff val="0"/>
              <a:lumOff val="0"/>
              <a:alphaOff val="0"/>
            </a:srgbClr>
          </a:solidFill>
          <a:prstDash val="solid"/>
        </a:ln>
        <a:effectLst/>
      </dgm:spPr>
      <dgm:t>
        <a:bodyPr rtlCol="0"/>
        <a:lstStyle/>
        <a:p>
          <a:pPr rtl="0"/>
          <a:r>
            <a:rPr lang="fr" sz="1400" b="1" dirty="0" smtClean="0">
              <a:solidFill>
                <a:srgbClr val="262626"/>
              </a:solidFill>
              <a:latin typeface="Arial" panose="020B0604020202020204" pitchFamily="34" charset="0"/>
              <a:cs typeface="Arial" panose="020B0604020202020204" pitchFamily="34" charset="0"/>
            </a:rPr>
            <a:t>Rencontres occasionnelles au cours des activités</a:t>
          </a:r>
          <a:endParaRPr lang="es-ES" altLang="en-US" sz="1400" b="1" dirty="0" smtClean="0">
            <a:solidFill>
              <a:srgbClr val="000000">
                <a:hueOff val="0"/>
                <a:satOff val="0"/>
                <a:lumOff val="0"/>
                <a:alphaOff val="0"/>
              </a:srgbClr>
            </a:solidFill>
            <a:latin typeface="Arial" panose="020B0604020202020204" pitchFamily="34" charset="0"/>
            <a:ea typeface="Verdana" panose="020B0604030504040204" pitchFamily="34" charset="0"/>
            <a:cs typeface="Arial" panose="020B0604020202020204" pitchFamily="34" charset="0"/>
          </a:endParaRPr>
        </a:p>
      </dgm:t>
    </dgm:pt>
    <dgm:pt modelId="{C4EF152D-192E-4057-96C0-348A72612F2C}" type="parTrans" cxnId="{FAD54C25-5670-42DE-B8C5-092C5CEF8386}">
      <dgm:prSet/>
      <dgm:spPr/>
      <dgm:t>
        <a:bodyPr rtlCol="0"/>
        <a:lstStyle/>
        <a:p>
          <a:pPr rtl="0"/>
          <a:endParaRPr lang="es-PE"/>
        </a:p>
      </dgm:t>
    </dgm:pt>
    <dgm:pt modelId="{5EEB4B13-165F-4F63-B842-CFAC285A0016}" type="sibTrans" cxnId="{FAD54C25-5670-42DE-B8C5-092C5CEF8386}">
      <dgm:prSet/>
      <dgm:spPr/>
      <dgm:t>
        <a:bodyPr rtlCol="0"/>
        <a:lstStyle/>
        <a:p>
          <a:pPr rtl="0"/>
          <a:endParaRPr lang="es-PE"/>
        </a:p>
      </dgm:t>
    </dgm:pt>
    <dgm:pt modelId="{28ACDC73-4186-4323-8AD0-2EC965E6F73B}" type="pres">
      <dgm:prSet presAssocID="{A4EB7CF6-0EDC-4057-ADE3-B53BB20FFF48}" presName="CompostProcess" presStyleCnt="0">
        <dgm:presLayoutVars>
          <dgm:dir/>
          <dgm:resizeHandles val="exact"/>
        </dgm:presLayoutVars>
      </dgm:prSet>
      <dgm:spPr/>
    </dgm:pt>
    <dgm:pt modelId="{679E3D37-D961-4176-93EC-007997571E63}" type="pres">
      <dgm:prSet presAssocID="{A4EB7CF6-0EDC-4057-ADE3-B53BB20FFF48}" presName="arrow" presStyleLbl="bgShp" presStyleIdx="0" presStyleCnt="1" custLinFactNeighborX="4354"/>
      <dgm:spPr>
        <a:xfrm>
          <a:off x="1093699" y="0"/>
          <a:ext cx="6908800" cy="2538045"/>
        </a:xfrm>
        <a:prstGeom prst="rightArrow">
          <a:avLst/>
        </a:prstGeom>
        <a:solidFill>
          <a:srgbClr val="333399">
            <a:tint val="40000"/>
            <a:hueOff val="0"/>
            <a:satOff val="0"/>
            <a:lumOff val="0"/>
            <a:alphaOff val="0"/>
          </a:srgbClr>
        </a:solidFill>
        <a:ln>
          <a:noFill/>
        </a:ln>
        <a:effectLst/>
      </dgm:spPr>
    </dgm:pt>
    <dgm:pt modelId="{49EF7582-575F-4802-8BC6-FB2784A7BBCD}" type="pres">
      <dgm:prSet presAssocID="{A4EB7CF6-0EDC-4057-ADE3-B53BB20FFF48}" presName="linearProcess" presStyleCnt="0"/>
      <dgm:spPr/>
    </dgm:pt>
    <dgm:pt modelId="{EFC1086E-4155-4B0C-AB2E-384F669ECA6C}" type="pres">
      <dgm:prSet presAssocID="{592FD717-5A31-4440-AF79-E3078859249B}" presName="textNode" presStyleLbl="node1" presStyleIdx="0" presStyleCnt="4">
        <dgm:presLayoutVars>
          <dgm:bulletEnabled val="1"/>
        </dgm:presLayoutVars>
      </dgm:prSet>
      <dgm:spPr/>
      <dgm:t>
        <a:bodyPr rtlCol="0"/>
        <a:lstStyle/>
        <a:p>
          <a:pPr rtl="0"/>
          <a:endParaRPr lang="es-PE"/>
        </a:p>
      </dgm:t>
    </dgm:pt>
    <dgm:pt modelId="{D5653D00-8293-44BF-9CA0-EECF616BA0DD}" type="pres">
      <dgm:prSet presAssocID="{003C75C3-7DA3-498C-A05E-845F4B3920A9}" presName="sibTrans" presStyleCnt="0"/>
      <dgm:spPr/>
    </dgm:pt>
    <dgm:pt modelId="{8B5118CC-F11C-4192-B9AF-FAF80A4C9B22}" type="pres">
      <dgm:prSet presAssocID="{4197277C-F9DE-454C-B9CB-C3C02514345C}" presName="textNode" presStyleLbl="node1" presStyleIdx="1" presStyleCnt="4">
        <dgm:presLayoutVars>
          <dgm:bulletEnabled val="1"/>
        </dgm:presLayoutVars>
      </dgm:prSet>
      <dgm:spPr/>
      <dgm:t>
        <a:bodyPr rtlCol="0"/>
        <a:lstStyle/>
        <a:p>
          <a:pPr rtl="0"/>
          <a:endParaRPr lang="es-PE"/>
        </a:p>
      </dgm:t>
    </dgm:pt>
    <dgm:pt modelId="{1B6BCF4F-1051-4F57-9647-7D8E93543C02}" type="pres">
      <dgm:prSet presAssocID="{1443B243-331F-4D43-97F3-A13FA3CDE630}" presName="sibTrans" presStyleCnt="0"/>
      <dgm:spPr/>
    </dgm:pt>
    <dgm:pt modelId="{C42DD074-36B6-4FFF-821B-9AA6DF526C0B}" type="pres">
      <dgm:prSet presAssocID="{704898C9-B5A1-44BD-9079-53EE9E0E4CC9}" presName="textNode" presStyleLbl="node1" presStyleIdx="2" presStyleCnt="4">
        <dgm:presLayoutVars>
          <dgm:bulletEnabled val="1"/>
        </dgm:presLayoutVars>
      </dgm:prSet>
      <dgm:spPr/>
      <dgm:t>
        <a:bodyPr rtlCol="0"/>
        <a:lstStyle/>
        <a:p>
          <a:pPr rtl="0"/>
          <a:endParaRPr lang="es-PE"/>
        </a:p>
      </dgm:t>
    </dgm:pt>
    <dgm:pt modelId="{8C1B2949-8CE3-450E-A202-E8363D7ED5D2}" type="pres">
      <dgm:prSet presAssocID="{9E709BE4-25D7-4FB3-BF85-FAD634E91839}" presName="sibTrans" presStyleCnt="0"/>
      <dgm:spPr/>
    </dgm:pt>
    <dgm:pt modelId="{C5BB8E78-BA0F-4921-A6FA-0CD258F65FD2}" type="pres">
      <dgm:prSet presAssocID="{57B77304-8D82-47D6-8DF6-83373AFAF60D}" presName="textNode" presStyleLbl="node1" presStyleIdx="3" presStyleCnt="4">
        <dgm:presLayoutVars>
          <dgm:bulletEnabled val="1"/>
        </dgm:presLayoutVars>
      </dgm:prSet>
      <dgm:spPr/>
      <dgm:t>
        <a:bodyPr rtlCol="0"/>
        <a:lstStyle/>
        <a:p>
          <a:pPr rtl="0"/>
          <a:endParaRPr lang="es-PE"/>
        </a:p>
      </dgm:t>
    </dgm:pt>
  </dgm:ptLst>
  <dgm:cxnLst>
    <dgm:cxn modelId="{B5D18986-E65D-4DD8-9B23-A704DB5A1589}" type="presOf" srcId="{4197277C-F9DE-454C-B9CB-C3C02514345C}" destId="{8B5118CC-F11C-4192-B9AF-FAF80A4C9B22}" srcOrd="0" destOrd="0" presId="urn:microsoft.com/office/officeart/2005/8/layout/hProcess9"/>
    <dgm:cxn modelId="{B3C0343A-14BC-43B7-B33A-C943F76B5935}" type="presOf" srcId="{592FD717-5A31-4440-AF79-E3078859249B}" destId="{EFC1086E-4155-4B0C-AB2E-384F669ECA6C}" srcOrd="0" destOrd="0" presId="urn:microsoft.com/office/officeart/2005/8/layout/hProcess9"/>
    <dgm:cxn modelId="{A57D5C0F-C937-4B44-9CD3-A7151D6142AE}" type="presOf" srcId="{A4EB7CF6-0EDC-4057-ADE3-B53BB20FFF48}" destId="{28ACDC73-4186-4323-8AD0-2EC965E6F73B}" srcOrd="0" destOrd="0" presId="urn:microsoft.com/office/officeart/2005/8/layout/hProcess9"/>
    <dgm:cxn modelId="{0B21FA7C-767D-44C8-96FC-525FC63ACDA9}" srcId="{A4EB7CF6-0EDC-4057-ADE3-B53BB20FFF48}" destId="{704898C9-B5A1-44BD-9079-53EE9E0E4CC9}" srcOrd="2" destOrd="0" parTransId="{8B58DCC6-8565-4BD2-AE21-F719F0BA3F85}" sibTransId="{9E709BE4-25D7-4FB3-BF85-FAD634E91839}"/>
    <dgm:cxn modelId="{FAD54C25-5670-42DE-B8C5-092C5CEF8386}" srcId="{A4EB7CF6-0EDC-4057-ADE3-B53BB20FFF48}" destId="{57B77304-8D82-47D6-8DF6-83373AFAF60D}" srcOrd="3" destOrd="0" parTransId="{C4EF152D-192E-4057-96C0-348A72612F2C}" sibTransId="{5EEB4B13-165F-4F63-B842-CFAC285A0016}"/>
    <dgm:cxn modelId="{94DAF04E-DE63-4E29-ADCE-2FBD9B97AFAA}" type="presOf" srcId="{57B77304-8D82-47D6-8DF6-83373AFAF60D}" destId="{C5BB8E78-BA0F-4921-A6FA-0CD258F65FD2}" srcOrd="0" destOrd="0" presId="urn:microsoft.com/office/officeart/2005/8/layout/hProcess9"/>
    <dgm:cxn modelId="{B1D81485-58C7-41A8-8B1E-315514FACC91}" srcId="{A4EB7CF6-0EDC-4057-ADE3-B53BB20FFF48}" destId="{4197277C-F9DE-454C-B9CB-C3C02514345C}" srcOrd="1" destOrd="0" parTransId="{7F3956C3-D550-464A-9C95-55083FC8402D}" sibTransId="{1443B243-331F-4D43-97F3-A13FA3CDE630}"/>
    <dgm:cxn modelId="{BC46811C-7FBF-4C59-9732-06CCF7937A95}" type="presOf" srcId="{704898C9-B5A1-44BD-9079-53EE9E0E4CC9}" destId="{C42DD074-36B6-4FFF-821B-9AA6DF526C0B}" srcOrd="0" destOrd="0" presId="urn:microsoft.com/office/officeart/2005/8/layout/hProcess9"/>
    <dgm:cxn modelId="{FAF7DC2A-1A58-4E62-BE1B-0BAFEA41E13C}" srcId="{A4EB7CF6-0EDC-4057-ADE3-B53BB20FFF48}" destId="{592FD717-5A31-4440-AF79-E3078859249B}" srcOrd="0" destOrd="0" parTransId="{7A91B5B3-333A-4EF4-9CDD-F7FBCA6FE7E3}" sibTransId="{003C75C3-7DA3-498C-A05E-845F4B3920A9}"/>
    <dgm:cxn modelId="{DEDB491E-6C91-4CC5-8382-453F98363F16}" type="presParOf" srcId="{28ACDC73-4186-4323-8AD0-2EC965E6F73B}" destId="{679E3D37-D961-4176-93EC-007997571E63}" srcOrd="0" destOrd="0" presId="urn:microsoft.com/office/officeart/2005/8/layout/hProcess9"/>
    <dgm:cxn modelId="{35F20053-1F2F-48AA-A871-B70D204D4F95}" type="presParOf" srcId="{28ACDC73-4186-4323-8AD0-2EC965E6F73B}" destId="{49EF7582-575F-4802-8BC6-FB2784A7BBCD}" srcOrd="1" destOrd="0" presId="urn:microsoft.com/office/officeart/2005/8/layout/hProcess9"/>
    <dgm:cxn modelId="{B91EA12B-E0FB-4D42-BC0E-DAC75FBECBAC}" type="presParOf" srcId="{49EF7582-575F-4802-8BC6-FB2784A7BBCD}" destId="{EFC1086E-4155-4B0C-AB2E-384F669ECA6C}" srcOrd="0" destOrd="0" presId="urn:microsoft.com/office/officeart/2005/8/layout/hProcess9"/>
    <dgm:cxn modelId="{6A415486-8269-415C-B806-4FBEEC3C261F}" type="presParOf" srcId="{49EF7582-575F-4802-8BC6-FB2784A7BBCD}" destId="{D5653D00-8293-44BF-9CA0-EECF616BA0DD}" srcOrd="1" destOrd="0" presId="urn:microsoft.com/office/officeart/2005/8/layout/hProcess9"/>
    <dgm:cxn modelId="{8AF40241-211B-4693-ABD6-FAAE5AA1AB7F}" type="presParOf" srcId="{49EF7582-575F-4802-8BC6-FB2784A7BBCD}" destId="{8B5118CC-F11C-4192-B9AF-FAF80A4C9B22}" srcOrd="2" destOrd="0" presId="urn:microsoft.com/office/officeart/2005/8/layout/hProcess9"/>
    <dgm:cxn modelId="{8DDB97AF-5079-4F30-8FA8-45792B18141F}" type="presParOf" srcId="{49EF7582-575F-4802-8BC6-FB2784A7BBCD}" destId="{1B6BCF4F-1051-4F57-9647-7D8E93543C02}" srcOrd="3" destOrd="0" presId="urn:microsoft.com/office/officeart/2005/8/layout/hProcess9"/>
    <dgm:cxn modelId="{103C37BE-6894-493E-9864-FFFE612AFC77}" type="presParOf" srcId="{49EF7582-575F-4802-8BC6-FB2784A7BBCD}" destId="{C42DD074-36B6-4FFF-821B-9AA6DF526C0B}" srcOrd="4" destOrd="0" presId="urn:microsoft.com/office/officeart/2005/8/layout/hProcess9"/>
    <dgm:cxn modelId="{7EBEA0EC-692B-442F-B4AF-35549B2D1DF7}" type="presParOf" srcId="{49EF7582-575F-4802-8BC6-FB2784A7BBCD}" destId="{8C1B2949-8CE3-450E-A202-E8363D7ED5D2}" srcOrd="5" destOrd="0" presId="urn:microsoft.com/office/officeart/2005/8/layout/hProcess9"/>
    <dgm:cxn modelId="{FA55DF20-DC80-43F3-8A26-DEC65229A449}" type="presParOf" srcId="{49EF7582-575F-4802-8BC6-FB2784A7BBCD}" destId="{C5BB8E78-BA0F-4921-A6FA-0CD258F65FD2}" srcOrd="6"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84602C-8AB9-4FC6-A8CB-61E703F3F28B}" type="doc">
      <dgm:prSet loTypeId="urn:microsoft.com/office/officeart/2005/8/layout/vList2" loCatId="list" qsTypeId="urn:microsoft.com/office/officeart/2005/8/quickstyle/simple1" qsCatId="simple" csTypeId="urn:microsoft.com/office/officeart/2005/8/colors/accent1_4" csCatId="accent1" phldr="1"/>
      <dgm:spPr/>
      <dgm:t>
        <a:bodyPr rtlCol="0"/>
        <a:lstStyle/>
        <a:p>
          <a:pPr rtl="0"/>
          <a:endParaRPr lang="es-PE"/>
        </a:p>
      </dgm:t>
    </dgm:pt>
    <dgm:pt modelId="{9EA096C1-478E-41A2-947A-68FADE1FEA73}">
      <dgm:prSet custT="1"/>
      <dgm:spPr>
        <a:xfrm>
          <a:off x="0" y="265"/>
          <a:ext cx="7975797" cy="607004"/>
        </a:xfrm>
        <a:solidFill>
          <a:srgbClr val="5B9BD5">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rtlCol="0"/>
        <a:lstStyle/>
        <a:p>
          <a:pPr rtl="0"/>
          <a:r>
            <a:rPr lang="fr" sz="1800" b="1">
              <a:latin typeface="Arial" panose="020B0604020202020204" pitchFamily="34" charset="0"/>
              <a:cs typeface="Arial" panose="020B0604020202020204" pitchFamily="34" charset="0"/>
            </a:rPr>
            <a:t>Qui sont vos principaux concurrents sur le marché? </a:t>
          </a:r>
          <a:endParaRPr lang="es-PE" sz="1800" b="1" dirty="0">
            <a:solidFill>
              <a:schemeClr val="bg1"/>
            </a:solidFill>
            <a:latin typeface="Arial" panose="020B0604020202020204" pitchFamily="34" charset="0"/>
            <a:ea typeface="+mn-ea"/>
            <a:cs typeface="Arial" panose="020B0604020202020204" pitchFamily="34" charset="0"/>
          </a:endParaRPr>
        </a:p>
      </dgm:t>
    </dgm:pt>
    <dgm:pt modelId="{88D67175-C3BE-44DE-A00F-140533329A6D}" type="parTrans" cxnId="{194FABF5-9DE8-46DC-9BC8-025C813B3990}">
      <dgm:prSet/>
      <dgm:spPr/>
      <dgm:t>
        <a:bodyPr rtlCol="0"/>
        <a:lstStyle/>
        <a:p>
          <a:pPr rtl="0"/>
          <a:endParaRPr lang="es-PE" sz="1800"/>
        </a:p>
      </dgm:t>
    </dgm:pt>
    <dgm:pt modelId="{EA5CD1F9-46F2-4997-854C-C39E27D54BF6}" type="sibTrans" cxnId="{194FABF5-9DE8-46DC-9BC8-025C813B3990}">
      <dgm:prSet/>
      <dgm:spPr/>
      <dgm:t>
        <a:bodyPr rtlCol="0"/>
        <a:lstStyle/>
        <a:p>
          <a:pPr rtl="0"/>
          <a:endParaRPr lang="es-PE" sz="1800"/>
        </a:p>
      </dgm:t>
    </dgm:pt>
    <dgm:pt modelId="{EDF770CC-1DD7-442D-BDA5-6666B962F57C}">
      <dgm:prSet custT="1"/>
      <dgm:spPr>
        <a:xfrm>
          <a:off x="0" y="614983"/>
          <a:ext cx="7975797" cy="607004"/>
        </a:xfrm>
        <a:solidFill>
          <a:srgbClr val="5B9BD5">
            <a:shade val="50000"/>
            <a:hueOff val="95502"/>
            <a:satOff val="2559"/>
            <a:lumOff val="11272"/>
            <a:alphaOff val="0"/>
          </a:srgbClr>
        </a:solidFill>
        <a:ln w="12700" cap="flat" cmpd="sng" algn="ctr">
          <a:solidFill>
            <a:sysClr val="window" lastClr="FFFFFF">
              <a:hueOff val="0"/>
              <a:satOff val="0"/>
              <a:lumOff val="0"/>
              <a:alphaOff val="0"/>
            </a:sysClr>
          </a:solidFill>
          <a:prstDash val="solid"/>
          <a:miter lim="800000"/>
        </a:ln>
        <a:effectLst/>
      </dgm:spPr>
      <dgm:t>
        <a:bodyPr rtlCol="0"/>
        <a:lstStyle/>
        <a:p>
          <a:pPr rtl="0"/>
          <a:r>
            <a:rPr lang="fr" sz="1800" b="1">
              <a:latin typeface="Arial" panose="020B0604020202020204" pitchFamily="34" charset="0"/>
              <a:cs typeface="Arial" panose="020B0604020202020204" pitchFamily="34" charset="0"/>
            </a:rPr>
            <a:t>Qui sont leurs principaux clients? </a:t>
          </a:r>
          <a:endParaRPr lang="es-PE" sz="1800" b="1" dirty="0">
            <a:solidFill>
              <a:schemeClr val="bg1"/>
            </a:solidFill>
            <a:latin typeface="Arial" panose="020B0604020202020204" pitchFamily="34" charset="0"/>
            <a:ea typeface="+mn-ea"/>
            <a:cs typeface="Arial" panose="020B0604020202020204" pitchFamily="34" charset="0"/>
          </a:endParaRPr>
        </a:p>
      </dgm:t>
    </dgm:pt>
    <dgm:pt modelId="{A6CA797E-5E55-4293-888A-B10ABE485C4E}" type="parTrans" cxnId="{A700BD18-F82C-49E9-8CF0-1A6241A3E265}">
      <dgm:prSet/>
      <dgm:spPr/>
      <dgm:t>
        <a:bodyPr rtlCol="0"/>
        <a:lstStyle/>
        <a:p>
          <a:pPr rtl="0"/>
          <a:endParaRPr lang="es-PE" sz="1800"/>
        </a:p>
      </dgm:t>
    </dgm:pt>
    <dgm:pt modelId="{0B759A15-21A8-4602-9E7B-CD4447C49F56}" type="sibTrans" cxnId="{A700BD18-F82C-49E9-8CF0-1A6241A3E265}">
      <dgm:prSet/>
      <dgm:spPr/>
      <dgm:t>
        <a:bodyPr rtlCol="0"/>
        <a:lstStyle/>
        <a:p>
          <a:pPr rtl="0"/>
          <a:endParaRPr lang="es-PE" sz="1800"/>
        </a:p>
      </dgm:t>
    </dgm:pt>
    <dgm:pt modelId="{BF0E05A4-F2F9-44B3-8AD2-4A37AD806641}">
      <dgm:prSet custT="1"/>
      <dgm:spPr>
        <a:xfrm>
          <a:off x="0" y="1241611"/>
          <a:ext cx="7975797" cy="607004"/>
        </a:xfrm>
        <a:solidFill>
          <a:srgbClr val="5B9BD5">
            <a:shade val="50000"/>
            <a:hueOff val="191005"/>
            <a:satOff val="5117"/>
            <a:lumOff val="22545"/>
            <a:alphaOff val="0"/>
          </a:srgbClr>
        </a:solidFill>
        <a:ln w="12700" cap="flat" cmpd="sng" algn="ctr">
          <a:solidFill>
            <a:sysClr val="window" lastClr="FFFFFF">
              <a:hueOff val="0"/>
              <a:satOff val="0"/>
              <a:lumOff val="0"/>
              <a:alphaOff val="0"/>
            </a:sysClr>
          </a:solidFill>
          <a:prstDash val="solid"/>
          <a:miter lim="800000"/>
        </a:ln>
        <a:effectLst/>
      </dgm:spPr>
      <dgm:t>
        <a:bodyPr rtlCol="0"/>
        <a:lstStyle/>
        <a:p>
          <a:pPr rtl="0"/>
          <a:r>
            <a:rPr lang="fr" sz="1800" b="1">
              <a:latin typeface="Arial" panose="020B0604020202020204" pitchFamily="34" charset="0"/>
              <a:cs typeface="Arial" panose="020B0604020202020204" pitchFamily="34" charset="0"/>
            </a:rPr>
            <a:t>Quel genre de service offrent-ils? Quels sont les principaux contenus? Quelle méthodologie utilisent-ils? </a:t>
          </a:r>
          <a:endParaRPr lang="es-PE" sz="1800" b="1" dirty="0">
            <a:solidFill>
              <a:schemeClr val="bg1"/>
            </a:solidFill>
            <a:latin typeface="Arial" panose="020B0604020202020204" pitchFamily="34" charset="0"/>
            <a:ea typeface="+mn-ea"/>
            <a:cs typeface="Arial" panose="020B0604020202020204" pitchFamily="34" charset="0"/>
          </a:endParaRPr>
        </a:p>
      </dgm:t>
    </dgm:pt>
    <dgm:pt modelId="{1EBDAFBB-07BD-479C-AD7B-EBF58F0F4C78}" type="parTrans" cxnId="{2C5ECE9F-105D-4C58-985A-5919622E227C}">
      <dgm:prSet/>
      <dgm:spPr/>
      <dgm:t>
        <a:bodyPr rtlCol="0"/>
        <a:lstStyle/>
        <a:p>
          <a:pPr rtl="0"/>
          <a:endParaRPr lang="es-PE" sz="1800"/>
        </a:p>
      </dgm:t>
    </dgm:pt>
    <dgm:pt modelId="{A204C5F6-7C2F-430F-AB38-39BFB128D673}" type="sibTrans" cxnId="{2C5ECE9F-105D-4C58-985A-5919622E227C}">
      <dgm:prSet/>
      <dgm:spPr/>
      <dgm:t>
        <a:bodyPr rtlCol="0"/>
        <a:lstStyle/>
        <a:p>
          <a:pPr rtl="0"/>
          <a:endParaRPr lang="es-PE" sz="1800"/>
        </a:p>
      </dgm:t>
    </dgm:pt>
    <dgm:pt modelId="{653A3BBA-28FD-4AA8-AD27-8E543CDF1155}">
      <dgm:prSet custT="1"/>
      <dgm:spPr>
        <a:xfrm>
          <a:off x="0" y="1862285"/>
          <a:ext cx="7975797" cy="607004"/>
        </a:xfrm>
        <a:solidFill>
          <a:srgbClr val="5B9BD5">
            <a:shade val="50000"/>
            <a:hueOff val="286507"/>
            <a:satOff val="7676"/>
            <a:lumOff val="33817"/>
            <a:alphaOff val="0"/>
          </a:srgbClr>
        </a:solidFill>
        <a:ln w="12700" cap="flat" cmpd="sng" algn="ctr">
          <a:solidFill>
            <a:sysClr val="window" lastClr="FFFFFF">
              <a:hueOff val="0"/>
              <a:satOff val="0"/>
              <a:lumOff val="0"/>
              <a:alphaOff val="0"/>
            </a:sysClr>
          </a:solidFill>
          <a:prstDash val="solid"/>
          <a:miter lim="800000"/>
        </a:ln>
        <a:effectLst/>
      </dgm:spPr>
      <dgm:t>
        <a:bodyPr rtlCol="0"/>
        <a:lstStyle/>
        <a:p>
          <a:pPr rtl="0"/>
          <a:r>
            <a:rPr lang="fr" sz="1800" b="1">
              <a:latin typeface="Arial" panose="020B0604020202020204" pitchFamily="34" charset="0"/>
              <a:cs typeface="Arial" panose="020B0604020202020204" pitchFamily="34" charset="0"/>
            </a:rPr>
            <a:t>Que savez-vous sur leur réputation? </a:t>
          </a:r>
          <a:endParaRPr lang="es-PE" sz="1800" b="1" dirty="0">
            <a:solidFill>
              <a:schemeClr val="bg1"/>
            </a:solidFill>
            <a:latin typeface="Arial" panose="020B0604020202020204" pitchFamily="34" charset="0"/>
            <a:ea typeface="+mn-ea"/>
            <a:cs typeface="Arial" panose="020B0604020202020204" pitchFamily="34" charset="0"/>
          </a:endParaRPr>
        </a:p>
      </dgm:t>
    </dgm:pt>
    <dgm:pt modelId="{387F879E-41F6-4ED7-8EE7-60D4874014E7}" type="parTrans" cxnId="{95B4CB65-300A-48EC-B28A-9A1CD88F61A0}">
      <dgm:prSet/>
      <dgm:spPr/>
      <dgm:t>
        <a:bodyPr rtlCol="0"/>
        <a:lstStyle/>
        <a:p>
          <a:pPr rtl="0"/>
          <a:endParaRPr lang="es-PE" sz="1800"/>
        </a:p>
      </dgm:t>
    </dgm:pt>
    <dgm:pt modelId="{50E17426-0AC9-4ACE-9FAF-00876F568858}" type="sibTrans" cxnId="{95B4CB65-300A-48EC-B28A-9A1CD88F61A0}">
      <dgm:prSet/>
      <dgm:spPr/>
      <dgm:t>
        <a:bodyPr rtlCol="0"/>
        <a:lstStyle/>
        <a:p>
          <a:pPr rtl="0"/>
          <a:endParaRPr lang="es-PE" sz="1800"/>
        </a:p>
      </dgm:t>
    </dgm:pt>
    <dgm:pt modelId="{F3577AF2-DA8C-4DE7-A5C3-8B4098D0F364}">
      <dgm:prSet custT="1"/>
      <dgm:spPr>
        <a:xfrm>
          <a:off x="0" y="2488980"/>
          <a:ext cx="7975797" cy="607004"/>
        </a:xfrm>
        <a:solidFill>
          <a:srgbClr val="5B9BD5">
            <a:shade val="50000"/>
            <a:hueOff val="286507"/>
            <a:satOff val="7676"/>
            <a:lumOff val="33817"/>
            <a:alphaOff val="0"/>
          </a:srgbClr>
        </a:solidFill>
        <a:ln w="12700" cap="flat" cmpd="sng" algn="ctr">
          <a:solidFill>
            <a:sysClr val="window" lastClr="FFFFFF">
              <a:hueOff val="0"/>
              <a:satOff val="0"/>
              <a:lumOff val="0"/>
              <a:alphaOff val="0"/>
            </a:sysClr>
          </a:solidFill>
          <a:prstDash val="solid"/>
          <a:miter lim="800000"/>
        </a:ln>
        <a:effectLst/>
      </dgm:spPr>
      <dgm:t>
        <a:bodyPr rtlCol="0"/>
        <a:lstStyle/>
        <a:p>
          <a:pPr rtl="0"/>
          <a:r>
            <a:rPr lang="fr" sz="1800" b="1">
              <a:latin typeface="Arial" panose="020B0604020202020204" pitchFamily="34" charset="0"/>
              <a:cs typeface="Arial" panose="020B0604020202020204" pitchFamily="34" charset="0"/>
            </a:rPr>
            <a:t>Avez-vous connaissance de réactions, positives ou négatives, sur les résultats concrets et les avantages du service?  </a:t>
          </a:r>
          <a:endParaRPr lang="es-PE" sz="1800" b="1" dirty="0">
            <a:solidFill>
              <a:schemeClr val="bg1"/>
            </a:solidFill>
            <a:latin typeface="Arial" panose="020B0604020202020204" pitchFamily="34" charset="0"/>
            <a:ea typeface="+mn-ea"/>
            <a:cs typeface="Arial" panose="020B0604020202020204" pitchFamily="34" charset="0"/>
          </a:endParaRPr>
        </a:p>
      </dgm:t>
    </dgm:pt>
    <dgm:pt modelId="{0370A098-9FD2-4020-B316-9FFFB83183D0}" type="parTrans" cxnId="{65564526-DE42-40C4-B9A7-05B86679ED4A}">
      <dgm:prSet/>
      <dgm:spPr/>
      <dgm:t>
        <a:bodyPr rtlCol="0"/>
        <a:lstStyle/>
        <a:p>
          <a:pPr rtl="0"/>
          <a:endParaRPr lang="es-PE" sz="1800"/>
        </a:p>
      </dgm:t>
    </dgm:pt>
    <dgm:pt modelId="{B5BCFD0D-69C7-42F4-BB54-758507EBAE0F}" type="sibTrans" cxnId="{65564526-DE42-40C4-B9A7-05B86679ED4A}">
      <dgm:prSet/>
      <dgm:spPr/>
      <dgm:t>
        <a:bodyPr rtlCol="0"/>
        <a:lstStyle/>
        <a:p>
          <a:pPr rtl="0"/>
          <a:endParaRPr lang="es-PE" sz="1800"/>
        </a:p>
      </dgm:t>
    </dgm:pt>
    <dgm:pt modelId="{68E720EB-7031-45C9-9618-17824692A3FA}">
      <dgm:prSet custT="1"/>
      <dgm:spPr>
        <a:xfrm>
          <a:off x="0" y="3103631"/>
          <a:ext cx="7975797" cy="607004"/>
        </a:xfrm>
        <a:solidFill>
          <a:srgbClr val="5B9BD5">
            <a:shade val="50000"/>
            <a:hueOff val="191005"/>
            <a:satOff val="5117"/>
            <a:lumOff val="22545"/>
            <a:alphaOff val="0"/>
          </a:srgbClr>
        </a:solidFill>
        <a:ln w="12700" cap="flat" cmpd="sng" algn="ctr">
          <a:solidFill>
            <a:sysClr val="window" lastClr="FFFFFF">
              <a:hueOff val="0"/>
              <a:satOff val="0"/>
              <a:lumOff val="0"/>
              <a:alphaOff val="0"/>
            </a:sysClr>
          </a:solidFill>
          <a:prstDash val="solid"/>
          <a:miter lim="800000"/>
        </a:ln>
        <a:effectLst/>
      </dgm:spPr>
      <dgm:t>
        <a:bodyPr rtlCol="0"/>
        <a:lstStyle/>
        <a:p>
          <a:pPr rtl="0"/>
          <a:r>
            <a:rPr lang="fr" sz="1800" b="1">
              <a:latin typeface="Arial" panose="020B0604020202020204" pitchFamily="34" charset="0"/>
              <a:cs typeface="Arial" panose="020B0604020202020204" pitchFamily="34" charset="0"/>
            </a:rPr>
            <a:t>Opèrent-ils avec le soutien institutionnel du gouvernement? Ou d’une organisation internationale? Qu’est-ce que cela implique?</a:t>
          </a:r>
          <a:endParaRPr lang="es-PE" sz="1800" b="1" dirty="0">
            <a:solidFill>
              <a:schemeClr val="bg1"/>
            </a:solidFill>
            <a:latin typeface="Arial" panose="020B0604020202020204" pitchFamily="34" charset="0"/>
            <a:ea typeface="+mn-ea"/>
            <a:cs typeface="Arial" panose="020B0604020202020204" pitchFamily="34" charset="0"/>
          </a:endParaRPr>
        </a:p>
      </dgm:t>
    </dgm:pt>
    <dgm:pt modelId="{42704BF3-F983-443D-864F-B23855FD2FBB}" type="parTrans" cxnId="{4472D2F0-ACBE-42AF-AAFD-79A36A2386C4}">
      <dgm:prSet/>
      <dgm:spPr/>
      <dgm:t>
        <a:bodyPr rtlCol="0"/>
        <a:lstStyle/>
        <a:p>
          <a:pPr rtl="0"/>
          <a:endParaRPr lang="es-PE" sz="1800"/>
        </a:p>
      </dgm:t>
    </dgm:pt>
    <dgm:pt modelId="{2677CDFC-859F-48CF-82EE-818D38AC6EC9}" type="sibTrans" cxnId="{4472D2F0-ACBE-42AF-AAFD-79A36A2386C4}">
      <dgm:prSet/>
      <dgm:spPr/>
      <dgm:t>
        <a:bodyPr rtlCol="0"/>
        <a:lstStyle/>
        <a:p>
          <a:pPr rtl="0"/>
          <a:endParaRPr lang="es-PE" sz="1800"/>
        </a:p>
      </dgm:t>
    </dgm:pt>
    <dgm:pt modelId="{6127983A-919E-4B2A-9F92-690AE5BC89AF}">
      <dgm:prSet custT="1"/>
      <dgm:spPr>
        <a:xfrm>
          <a:off x="0" y="3724305"/>
          <a:ext cx="7975797" cy="607004"/>
        </a:xfrm>
        <a:solidFill>
          <a:srgbClr val="5B9BD5">
            <a:shade val="50000"/>
            <a:hueOff val="95502"/>
            <a:satOff val="2559"/>
            <a:lumOff val="11272"/>
            <a:alphaOff val="0"/>
          </a:srgbClr>
        </a:solidFill>
        <a:ln w="12700" cap="flat" cmpd="sng" algn="ctr">
          <a:solidFill>
            <a:sysClr val="window" lastClr="FFFFFF">
              <a:hueOff val="0"/>
              <a:satOff val="0"/>
              <a:lumOff val="0"/>
              <a:alphaOff val="0"/>
            </a:sysClr>
          </a:solidFill>
          <a:prstDash val="solid"/>
          <a:miter lim="800000"/>
        </a:ln>
        <a:effectLst/>
      </dgm:spPr>
      <dgm:t>
        <a:bodyPr rtlCol="0"/>
        <a:lstStyle/>
        <a:p>
          <a:pPr rtl="0"/>
          <a:r>
            <a:rPr lang="fr" sz="1800" b="1">
              <a:latin typeface="Arial" panose="020B0604020202020204" pitchFamily="34" charset="0"/>
              <a:cs typeface="Arial" panose="020B0604020202020204" pitchFamily="34" charset="0"/>
            </a:rPr>
            <a:t>Aborde-t-il les mêmes secteurs thématiques que votre futur service? </a:t>
          </a:r>
          <a:endParaRPr lang="es-PE" sz="1800" b="1" dirty="0">
            <a:solidFill>
              <a:schemeClr val="bg1"/>
            </a:solidFill>
            <a:latin typeface="Arial" panose="020B0604020202020204" pitchFamily="34" charset="0"/>
            <a:ea typeface="+mn-ea"/>
            <a:cs typeface="Arial" panose="020B0604020202020204" pitchFamily="34" charset="0"/>
          </a:endParaRPr>
        </a:p>
      </dgm:t>
    </dgm:pt>
    <dgm:pt modelId="{0EF58898-90E5-4EDD-AB8C-CE65A4ACA2C5}" type="parTrans" cxnId="{D5A9989F-1B98-48F1-83FD-D8FB552886CC}">
      <dgm:prSet/>
      <dgm:spPr/>
      <dgm:t>
        <a:bodyPr rtlCol="0"/>
        <a:lstStyle/>
        <a:p>
          <a:pPr rtl="0"/>
          <a:endParaRPr lang="es-PE" sz="1800"/>
        </a:p>
      </dgm:t>
    </dgm:pt>
    <dgm:pt modelId="{37DEE3EE-615E-46C0-A6BD-7CCC101EE31A}" type="sibTrans" cxnId="{D5A9989F-1B98-48F1-83FD-D8FB552886CC}">
      <dgm:prSet/>
      <dgm:spPr/>
      <dgm:t>
        <a:bodyPr rtlCol="0"/>
        <a:lstStyle/>
        <a:p>
          <a:pPr rtl="0"/>
          <a:endParaRPr lang="es-PE" sz="1800"/>
        </a:p>
      </dgm:t>
    </dgm:pt>
    <dgm:pt modelId="{981CC567-EEDC-40C8-9754-04C2C978BE0E}">
      <dgm:prSet custT="1"/>
      <dgm:spPr/>
      <dgm:t>
        <a:bodyPr rtlCol="0"/>
        <a:lstStyle/>
        <a:p>
          <a:pPr rtl="0"/>
          <a:r>
            <a:rPr lang="fr" sz="1800" b="1">
              <a:latin typeface="Arial" panose="020B0604020202020204" pitchFamily="34" charset="0"/>
              <a:cs typeface="Arial" panose="020B0604020202020204" pitchFamily="34" charset="0"/>
            </a:rPr>
            <a:t>Combien coûte ce service?</a:t>
          </a:r>
        </a:p>
      </dgm:t>
    </dgm:pt>
    <dgm:pt modelId="{9F81AE12-DCE9-4369-9E4D-34B418FD2950}" type="parTrans" cxnId="{5B684E15-99CA-4072-8D66-7DBA7585F76C}">
      <dgm:prSet/>
      <dgm:spPr/>
      <dgm:t>
        <a:bodyPr rtlCol="0"/>
        <a:lstStyle/>
        <a:p>
          <a:pPr rtl="0"/>
          <a:endParaRPr lang="es-PE" sz="1800"/>
        </a:p>
      </dgm:t>
    </dgm:pt>
    <dgm:pt modelId="{ED644A21-CF39-4E5F-BD0A-C281F61D0428}" type="sibTrans" cxnId="{5B684E15-99CA-4072-8D66-7DBA7585F76C}">
      <dgm:prSet/>
      <dgm:spPr/>
      <dgm:t>
        <a:bodyPr rtlCol="0"/>
        <a:lstStyle/>
        <a:p>
          <a:pPr rtl="0"/>
          <a:endParaRPr lang="es-PE" sz="1800"/>
        </a:p>
      </dgm:t>
    </dgm:pt>
    <dgm:pt modelId="{0CCD54E6-DDDF-4EB1-84AF-A9636BF21811}" type="pres">
      <dgm:prSet presAssocID="{2E84602C-8AB9-4FC6-A8CB-61E703F3F28B}" presName="linear" presStyleCnt="0">
        <dgm:presLayoutVars>
          <dgm:animLvl val="lvl"/>
          <dgm:resizeHandles val="exact"/>
        </dgm:presLayoutVars>
      </dgm:prSet>
      <dgm:spPr/>
      <dgm:t>
        <a:bodyPr rtlCol="0"/>
        <a:lstStyle/>
        <a:p>
          <a:pPr rtl="0"/>
          <a:endParaRPr lang="es-PE"/>
        </a:p>
      </dgm:t>
    </dgm:pt>
    <dgm:pt modelId="{99ADFE44-8CB6-4D26-B358-5E3DC3BFE64E}" type="pres">
      <dgm:prSet presAssocID="{9EA096C1-478E-41A2-947A-68FADE1FEA73}" presName="parentText" presStyleLbl="node1" presStyleIdx="0" presStyleCnt="8">
        <dgm:presLayoutVars>
          <dgm:chMax val="0"/>
          <dgm:bulletEnabled val="1"/>
        </dgm:presLayoutVars>
      </dgm:prSet>
      <dgm:spPr>
        <a:prstGeom prst="roundRect">
          <a:avLst/>
        </a:prstGeom>
      </dgm:spPr>
      <dgm:t>
        <a:bodyPr rtlCol="0"/>
        <a:lstStyle/>
        <a:p>
          <a:pPr rtl="0"/>
          <a:endParaRPr lang="es-PE"/>
        </a:p>
      </dgm:t>
    </dgm:pt>
    <dgm:pt modelId="{7B9B97B0-7DEF-4B86-9994-56346039C822}" type="pres">
      <dgm:prSet presAssocID="{EA5CD1F9-46F2-4997-854C-C39E27D54BF6}" presName="spacer" presStyleCnt="0"/>
      <dgm:spPr/>
    </dgm:pt>
    <dgm:pt modelId="{0E809B4B-F77B-44CE-94DF-56A44C3C555B}" type="pres">
      <dgm:prSet presAssocID="{EDF770CC-1DD7-442D-BDA5-6666B962F57C}" presName="parentText" presStyleLbl="node1" presStyleIdx="1" presStyleCnt="8" custLinFactNeighborX="1129" custLinFactNeighborY="-43565">
        <dgm:presLayoutVars>
          <dgm:chMax val="0"/>
          <dgm:bulletEnabled val="1"/>
        </dgm:presLayoutVars>
      </dgm:prSet>
      <dgm:spPr>
        <a:prstGeom prst="roundRect">
          <a:avLst/>
        </a:prstGeom>
      </dgm:spPr>
      <dgm:t>
        <a:bodyPr rtlCol="0"/>
        <a:lstStyle/>
        <a:p>
          <a:pPr rtl="0"/>
          <a:endParaRPr lang="es-PE"/>
        </a:p>
      </dgm:t>
    </dgm:pt>
    <dgm:pt modelId="{6D564B45-1E75-46EB-9819-E60DE47BD215}" type="pres">
      <dgm:prSet presAssocID="{0B759A15-21A8-4602-9E7B-CD4447C49F56}" presName="spacer" presStyleCnt="0"/>
      <dgm:spPr/>
    </dgm:pt>
    <dgm:pt modelId="{BF221127-A1E8-4D60-A3A8-A9C652DAFBCC}" type="pres">
      <dgm:prSet presAssocID="{BF0E05A4-F2F9-44B3-8AD2-4A37AD806641}" presName="parentText" presStyleLbl="node1" presStyleIdx="2" presStyleCnt="8">
        <dgm:presLayoutVars>
          <dgm:chMax val="0"/>
          <dgm:bulletEnabled val="1"/>
        </dgm:presLayoutVars>
      </dgm:prSet>
      <dgm:spPr>
        <a:prstGeom prst="roundRect">
          <a:avLst/>
        </a:prstGeom>
      </dgm:spPr>
      <dgm:t>
        <a:bodyPr rtlCol="0"/>
        <a:lstStyle/>
        <a:p>
          <a:pPr rtl="0"/>
          <a:endParaRPr lang="es-PE"/>
        </a:p>
      </dgm:t>
    </dgm:pt>
    <dgm:pt modelId="{1AE5D7CE-C586-434D-B99C-B3271BFF11EB}" type="pres">
      <dgm:prSet presAssocID="{A204C5F6-7C2F-430F-AB38-39BFB128D673}" presName="spacer" presStyleCnt="0"/>
      <dgm:spPr/>
    </dgm:pt>
    <dgm:pt modelId="{52DC5C16-DEFC-400F-90BE-AC1C29CE3E25}" type="pres">
      <dgm:prSet presAssocID="{653A3BBA-28FD-4AA8-AD27-8E543CDF1155}" presName="parentText" presStyleLbl="node1" presStyleIdx="3" presStyleCnt="8">
        <dgm:presLayoutVars>
          <dgm:chMax val="0"/>
          <dgm:bulletEnabled val="1"/>
        </dgm:presLayoutVars>
      </dgm:prSet>
      <dgm:spPr>
        <a:prstGeom prst="roundRect">
          <a:avLst/>
        </a:prstGeom>
      </dgm:spPr>
      <dgm:t>
        <a:bodyPr rtlCol="0"/>
        <a:lstStyle/>
        <a:p>
          <a:pPr rtl="0"/>
          <a:endParaRPr lang="es-PE"/>
        </a:p>
      </dgm:t>
    </dgm:pt>
    <dgm:pt modelId="{3AD35EB5-D2F9-4EAD-9EE1-198C98814283}" type="pres">
      <dgm:prSet presAssocID="{50E17426-0AC9-4ACE-9FAF-00876F568858}" presName="spacer" presStyleCnt="0"/>
      <dgm:spPr/>
    </dgm:pt>
    <dgm:pt modelId="{084BBE68-3728-4915-9820-EAF58A627CF4}" type="pres">
      <dgm:prSet presAssocID="{F3577AF2-DA8C-4DE7-A5C3-8B4098D0F364}" presName="parentText" presStyleLbl="node1" presStyleIdx="4" presStyleCnt="8" custLinFactNeighborY="44056">
        <dgm:presLayoutVars>
          <dgm:chMax val="0"/>
          <dgm:bulletEnabled val="1"/>
        </dgm:presLayoutVars>
      </dgm:prSet>
      <dgm:spPr>
        <a:prstGeom prst="roundRect">
          <a:avLst/>
        </a:prstGeom>
      </dgm:spPr>
      <dgm:t>
        <a:bodyPr rtlCol="0"/>
        <a:lstStyle/>
        <a:p>
          <a:pPr rtl="0"/>
          <a:endParaRPr lang="es-PE"/>
        </a:p>
      </dgm:t>
    </dgm:pt>
    <dgm:pt modelId="{6CAD3F98-1C77-41CC-9A52-D64820DBCECA}" type="pres">
      <dgm:prSet presAssocID="{B5BCFD0D-69C7-42F4-BB54-758507EBAE0F}" presName="spacer" presStyleCnt="0"/>
      <dgm:spPr/>
    </dgm:pt>
    <dgm:pt modelId="{6D38A991-3F29-40EF-9992-ED5E6D299DE2}" type="pres">
      <dgm:prSet presAssocID="{68E720EB-7031-45C9-9618-17824692A3FA}" presName="parentText" presStyleLbl="node1" presStyleIdx="5" presStyleCnt="8">
        <dgm:presLayoutVars>
          <dgm:chMax val="0"/>
          <dgm:bulletEnabled val="1"/>
        </dgm:presLayoutVars>
      </dgm:prSet>
      <dgm:spPr>
        <a:prstGeom prst="roundRect">
          <a:avLst/>
        </a:prstGeom>
      </dgm:spPr>
      <dgm:t>
        <a:bodyPr rtlCol="0"/>
        <a:lstStyle/>
        <a:p>
          <a:pPr rtl="0"/>
          <a:endParaRPr lang="es-PE"/>
        </a:p>
      </dgm:t>
    </dgm:pt>
    <dgm:pt modelId="{60305187-0D0C-4011-8BAA-C03158873568}" type="pres">
      <dgm:prSet presAssocID="{2677CDFC-859F-48CF-82EE-818D38AC6EC9}" presName="spacer" presStyleCnt="0"/>
      <dgm:spPr/>
    </dgm:pt>
    <dgm:pt modelId="{BC8C7E52-F175-4FC6-B04C-1BE05DD5FB83}" type="pres">
      <dgm:prSet presAssocID="{6127983A-919E-4B2A-9F92-690AE5BC89AF}" presName="parentText" presStyleLbl="node1" presStyleIdx="6" presStyleCnt="8">
        <dgm:presLayoutVars>
          <dgm:chMax val="0"/>
          <dgm:bulletEnabled val="1"/>
        </dgm:presLayoutVars>
      </dgm:prSet>
      <dgm:spPr>
        <a:prstGeom prst="roundRect">
          <a:avLst/>
        </a:prstGeom>
      </dgm:spPr>
      <dgm:t>
        <a:bodyPr rtlCol="0"/>
        <a:lstStyle/>
        <a:p>
          <a:pPr rtl="0"/>
          <a:endParaRPr lang="es-PE"/>
        </a:p>
      </dgm:t>
    </dgm:pt>
    <dgm:pt modelId="{E43A1353-9314-40B1-9AFF-C1CC5F1A420D}" type="pres">
      <dgm:prSet presAssocID="{37DEE3EE-615E-46C0-A6BD-7CCC101EE31A}" presName="spacer" presStyleCnt="0"/>
      <dgm:spPr/>
    </dgm:pt>
    <dgm:pt modelId="{CAF785B5-0965-45A3-B130-9E10ADF10B78}" type="pres">
      <dgm:prSet presAssocID="{981CC567-EEDC-40C8-9754-04C2C978BE0E}" presName="parentText" presStyleLbl="node1" presStyleIdx="7" presStyleCnt="8">
        <dgm:presLayoutVars>
          <dgm:chMax val="0"/>
          <dgm:bulletEnabled val="1"/>
        </dgm:presLayoutVars>
      </dgm:prSet>
      <dgm:spPr/>
      <dgm:t>
        <a:bodyPr rtlCol="0"/>
        <a:lstStyle/>
        <a:p>
          <a:pPr rtl="0"/>
          <a:endParaRPr lang="es-PE"/>
        </a:p>
      </dgm:t>
    </dgm:pt>
  </dgm:ptLst>
  <dgm:cxnLst>
    <dgm:cxn modelId="{95B4CB65-300A-48EC-B28A-9A1CD88F61A0}" srcId="{2E84602C-8AB9-4FC6-A8CB-61E703F3F28B}" destId="{653A3BBA-28FD-4AA8-AD27-8E543CDF1155}" srcOrd="3" destOrd="0" parTransId="{387F879E-41F6-4ED7-8EE7-60D4874014E7}" sibTransId="{50E17426-0AC9-4ACE-9FAF-00876F568858}"/>
    <dgm:cxn modelId="{A720C3E7-9842-48B7-B8F4-AD5979EF3DAA}" type="presOf" srcId="{F3577AF2-DA8C-4DE7-A5C3-8B4098D0F364}" destId="{084BBE68-3728-4915-9820-EAF58A627CF4}" srcOrd="0" destOrd="0" presId="urn:microsoft.com/office/officeart/2005/8/layout/vList2"/>
    <dgm:cxn modelId="{4B96B618-5B02-42DD-A6B2-321F4869D43A}" type="presOf" srcId="{6127983A-919E-4B2A-9F92-690AE5BC89AF}" destId="{BC8C7E52-F175-4FC6-B04C-1BE05DD5FB83}" srcOrd="0" destOrd="0" presId="urn:microsoft.com/office/officeart/2005/8/layout/vList2"/>
    <dgm:cxn modelId="{65564526-DE42-40C4-B9A7-05B86679ED4A}" srcId="{2E84602C-8AB9-4FC6-A8CB-61E703F3F28B}" destId="{F3577AF2-DA8C-4DE7-A5C3-8B4098D0F364}" srcOrd="4" destOrd="0" parTransId="{0370A098-9FD2-4020-B316-9FFFB83183D0}" sibTransId="{B5BCFD0D-69C7-42F4-BB54-758507EBAE0F}"/>
    <dgm:cxn modelId="{A700BD18-F82C-49E9-8CF0-1A6241A3E265}" srcId="{2E84602C-8AB9-4FC6-A8CB-61E703F3F28B}" destId="{EDF770CC-1DD7-442D-BDA5-6666B962F57C}" srcOrd="1" destOrd="0" parTransId="{A6CA797E-5E55-4293-888A-B10ABE485C4E}" sibTransId="{0B759A15-21A8-4602-9E7B-CD4447C49F56}"/>
    <dgm:cxn modelId="{B70DC539-5B68-406D-8C4D-CE866CEFBBE8}" type="presOf" srcId="{2E84602C-8AB9-4FC6-A8CB-61E703F3F28B}" destId="{0CCD54E6-DDDF-4EB1-84AF-A9636BF21811}" srcOrd="0" destOrd="0" presId="urn:microsoft.com/office/officeart/2005/8/layout/vList2"/>
    <dgm:cxn modelId="{C37401EB-731A-42E9-9264-0FBF06A572A2}" type="presOf" srcId="{981CC567-EEDC-40C8-9754-04C2C978BE0E}" destId="{CAF785B5-0965-45A3-B130-9E10ADF10B78}" srcOrd="0" destOrd="0" presId="urn:microsoft.com/office/officeart/2005/8/layout/vList2"/>
    <dgm:cxn modelId="{1C419658-04F8-4CCB-86BF-16349EDDC51D}" type="presOf" srcId="{EDF770CC-1DD7-442D-BDA5-6666B962F57C}" destId="{0E809B4B-F77B-44CE-94DF-56A44C3C555B}" srcOrd="0" destOrd="0" presId="urn:microsoft.com/office/officeart/2005/8/layout/vList2"/>
    <dgm:cxn modelId="{5B684E15-99CA-4072-8D66-7DBA7585F76C}" srcId="{2E84602C-8AB9-4FC6-A8CB-61E703F3F28B}" destId="{981CC567-EEDC-40C8-9754-04C2C978BE0E}" srcOrd="7" destOrd="0" parTransId="{9F81AE12-DCE9-4369-9E4D-34B418FD2950}" sibTransId="{ED644A21-CF39-4E5F-BD0A-C281F61D0428}"/>
    <dgm:cxn modelId="{AF9D8EF9-110C-4070-9509-3115D5745918}" type="presOf" srcId="{68E720EB-7031-45C9-9618-17824692A3FA}" destId="{6D38A991-3F29-40EF-9992-ED5E6D299DE2}" srcOrd="0" destOrd="0" presId="urn:microsoft.com/office/officeart/2005/8/layout/vList2"/>
    <dgm:cxn modelId="{194FABF5-9DE8-46DC-9BC8-025C813B3990}" srcId="{2E84602C-8AB9-4FC6-A8CB-61E703F3F28B}" destId="{9EA096C1-478E-41A2-947A-68FADE1FEA73}" srcOrd="0" destOrd="0" parTransId="{88D67175-C3BE-44DE-A00F-140533329A6D}" sibTransId="{EA5CD1F9-46F2-4997-854C-C39E27D54BF6}"/>
    <dgm:cxn modelId="{2C5ECE9F-105D-4C58-985A-5919622E227C}" srcId="{2E84602C-8AB9-4FC6-A8CB-61E703F3F28B}" destId="{BF0E05A4-F2F9-44B3-8AD2-4A37AD806641}" srcOrd="2" destOrd="0" parTransId="{1EBDAFBB-07BD-479C-AD7B-EBF58F0F4C78}" sibTransId="{A204C5F6-7C2F-430F-AB38-39BFB128D673}"/>
    <dgm:cxn modelId="{14EA02B5-C01B-470D-84DC-BB0C25B61DBD}" type="presOf" srcId="{9EA096C1-478E-41A2-947A-68FADE1FEA73}" destId="{99ADFE44-8CB6-4D26-B358-5E3DC3BFE64E}" srcOrd="0" destOrd="0" presId="urn:microsoft.com/office/officeart/2005/8/layout/vList2"/>
    <dgm:cxn modelId="{60ED3710-FB48-4667-B9B8-2DCFA003E3CD}" type="presOf" srcId="{653A3BBA-28FD-4AA8-AD27-8E543CDF1155}" destId="{52DC5C16-DEFC-400F-90BE-AC1C29CE3E25}" srcOrd="0" destOrd="0" presId="urn:microsoft.com/office/officeart/2005/8/layout/vList2"/>
    <dgm:cxn modelId="{D5A9989F-1B98-48F1-83FD-D8FB552886CC}" srcId="{2E84602C-8AB9-4FC6-A8CB-61E703F3F28B}" destId="{6127983A-919E-4B2A-9F92-690AE5BC89AF}" srcOrd="6" destOrd="0" parTransId="{0EF58898-90E5-4EDD-AB8C-CE65A4ACA2C5}" sibTransId="{37DEE3EE-615E-46C0-A6BD-7CCC101EE31A}"/>
    <dgm:cxn modelId="{4472D2F0-ACBE-42AF-AAFD-79A36A2386C4}" srcId="{2E84602C-8AB9-4FC6-A8CB-61E703F3F28B}" destId="{68E720EB-7031-45C9-9618-17824692A3FA}" srcOrd="5" destOrd="0" parTransId="{42704BF3-F983-443D-864F-B23855FD2FBB}" sibTransId="{2677CDFC-859F-48CF-82EE-818D38AC6EC9}"/>
    <dgm:cxn modelId="{80570ED0-BE01-408D-9A1B-71FBC71ACEE9}" type="presOf" srcId="{BF0E05A4-F2F9-44B3-8AD2-4A37AD806641}" destId="{BF221127-A1E8-4D60-A3A8-A9C652DAFBCC}" srcOrd="0" destOrd="0" presId="urn:microsoft.com/office/officeart/2005/8/layout/vList2"/>
    <dgm:cxn modelId="{9551F352-804C-4AAC-ADC9-F26C01A73A4E}" type="presParOf" srcId="{0CCD54E6-DDDF-4EB1-84AF-A9636BF21811}" destId="{99ADFE44-8CB6-4D26-B358-5E3DC3BFE64E}" srcOrd="0" destOrd="0" presId="urn:microsoft.com/office/officeart/2005/8/layout/vList2"/>
    <dgm:cxn modelId="{ED3759B2-8CE5-4381-ACC4-C1ACF01B6803}" type="presParOf" srcId="{0CCD54E6-DDDF-4EB1-84AF-A9636BF21811}" destId="{7B9B97B0-7DEF-4B86-9994-56346039C822}" srcOrd="1" destOrd="0" presId="urn:microsoft.com/office/officeart/2005/8/layout/vList2"/>
    <dgm:cxn modelId="{6D49981D-3850-49DE-99E0-EC080014CA77}" type="presParOf" srcId="{0CCD54E6-DDDF-4EB1-84AF-A9636BF21811}" destId="{0E809B4B-F77B-44CE-94DF-56A44C3C555B}" srcOrd="2" destOrd="0" presId="urn:microsoft.com/office/officeart/2005/8/layout/vList2"/>
    <dgm:cxn modelId="{0815174A-BACF-4CBF-B03B-423960FBB20B}" type="presParOf" srcId="{0CCD54E6-DDDF-4EB1-84AF-A9636BF21811}" destId="{6D564B45-1E75-46EB-9819-E60DE47BD215}" srcOrd="3" destOrd="0" presId="urn:microsoft.com/office/officeart/2005/8/layout/vList2"/>
    <dgm:cxn modelId="{278E9C5A-CC23-4C47-9631-8F08518B179E}" type="presParOf" srcId="{0CCD54E6-DDDF-4EB1-84AF-A9636BF21811}" destId="{BF221127-A1E8-4D60-A3A8-A9C652DAFBCC}" srcOrd="4" destOrd="0" presId="urn:microsoft.com/office/officeart/2005/8/layout/vList2"/>
    <dgm:cxn modelId="{DEC6AEFF-0826-4A1E-973D-2FB70E75938E}" type="presParOf" srcId="{0CCD54E6-DDDF-4EB1-84AF-A9636BF21811}" destId="{1AE5D7CE-C586-434D-B99C-B3271BFF11EB}" srcOrd="5" destOrd="0" presId="urn:microsoft.com/office/officeart/2005/8/layout/vList2"/>
    <dgm:cxn modelId="{812C6EA4-6D35-4F8E-ABBC-41C658F44D99}" type="presParOf" srcId="{0CCD54E6-DDDF-4EB1-84AF-A9636BF21811}" destId="{52DC5C16-DEFC-400F-90BE-AC1C29CE3E25}" srcOrd="6" destOrd="0" presId="urn:microsoft.com/office/officeart/2005/8/layout/vList2"/>
    <dgm:cxn modelId="{2C1A3856-2974-4409-8743-25FE74504A82}" type="presParOf" srcId="{0CCD54E6-DDDF-4EB1-84AF-A9636BF21811}" destId="{3AD35EB5-D2F9-4EAD-9EE1-198C98814283}" srcOrd="7" destOrd="0" presId="urn:microsoft.com/office/officeart/2005/8/layout/vList2"/>
    <dgm:cxn modelId="{558F40D7-67B3-4D37-BC29-3AAAF75DB1BD}" type="presParOf" srcId="{0CCD54E6-DDDF-4EB1-84AF-A9636BF21811}" destId="{084BBE68-3728-4915-9820-EAF58A627CF4}" srcOrd="8" destOrd="0" presId="urn:microsoft.com/office/officeart/2005/8/layout/vList2"/>
    <dgm:cxn modelId="{644ABB5B-1B1A-4748-ABB3-8549A995DF9C}" type="presParOf" srcId="{0CCD54E6-DDDF-4EB1-84AF-A9636BF21811}" destId="{6CAD3F98-1C77-41CC-9A52-D64820DBCECA}" srcOrd="9" destOrd="0" presId="urn:microsoft.com/office/officeart/2005/8/layout/vList2"/>
    <dgm:cxn modelId="{178FEF4A-D6C7-48D6-9291-362B855F7A61}" type="presParOf" srcId="{0CCD54E6-DDDF-4EB1-84AF-A9636BF21811}" destId="{6D38A991-3F29-40EF-9992-ED5E6D299DE2}" srcOrd="10" destOrd="0" presId="urn:microsoft.com/office/officeart/2005/8/layout/vList2"/>
    <dgm:cxn modelId="{13E5EE55-ADC6-4B4B-9D01-95672C57A912}" type="presParOf" srcId="{0CCD54E6-DDDF-4EB1-84AF-A9636BF21811}" destId="{60305187-0D0C-4011-8BAA-C03158873568}" srcOrd="11" destOrd="0" presId="urn:microsoft.com/office/officeart/2005/8/layout/vList2"/>
    <dgm:cxn modelId="{515079C3-1B2D-46F2-99C6-F1DB14E1009E}" type="presParOf" srcId="{0CCD54E6-DDDF-4EB1-84AF-A9636BF21811}" destId="{BC8C7E52-F175-4FC6-B04C-1BE05DD5FB83}" srcOrd="12" destOrd="0" presId="urn:microsoft.com/office/officeart/2005/8/layout/vList2"/>
    <dgm:cxn modelId="{AB6E1BE6-0373-4D55-8325-1378BC655DC0}" type="presParOf" srcId="{0CCD54E6-DDDF-4EB1-84AF-A9636BF21811}" destId="{E43A1353-9314-40B1-9AFF-C1CC5F1A420D}" srcOrd="13" destOrd="0" presId="urn:microsoft.com/office/officeart/2005/8/layout/vList2"/>
    <dgm:cxn modelId="{DEC1CAE4-D298-4D1F-B31E-60C382AE8C69}" type="presParOf" srcId="{0CCD54E6-DDDF-4EB1-84AF-A9636BF21811}" destId="{CAF785B5-0965-45A3-B130-9E10ADF10B7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FAFFED-F570-4D5D-B092-C48F35005B2E}" type="doc">
      <dgm:prSet loTypeId="urn:microsoft.com/office/officeart/2005/8/layout/default" loCatId="list" qsTypeId="urn:microsoft.com/office/officeart/2005/8/quickstyle/simple1" qsCatId="simple" csTypeId="urn:microsoft.com/office/officeart/2005/8/colors/accent1_5" csCatId="accent1" phldr="1"/>
      <dgm:spPr/>
      <dgm:t>
        <a:bodyPr rtlCol="0"/>
        <a:lstStyle/>
        <a:p>
          <a:pPr rtl="0"/>
          <a:endParaRPr lang="en-GB"/>
        </a:p>
      </dgm:t>
    </dgm:pt>
    <dgm:pt modelId="{AD9E0812-349E-42CC-AC16-3E1F56C712A9}">
      <dgm:prSet custT="1"/>
      <dgm:spPr/>
      <dgm:t>
        <a:bodyPr rtlCol="0"/>
        <a:lstStyle/>
        <a:p>
          <a:pPr rtl="0"/>
          <a:r>
            <a:rPr lang="fr" sz="1800" b="1">
              <a:latin typeface="Arial" panose="020B0604020202020204" pitchFamily="34" charset="0"/>
              <a:cs typeface="Arial" panose="020B0604020202020204" pitchFamily="34" charset="0"/>
            </a:rPr>
            <a:t>Sur site</a:t>
          </a:r>
        </a:p>
      </dgm:t>
    </dgm:pt>
    <dgm:pt modelId="{862E26DF-9370-444F-8500-A4476DD88AA9}" type="parTrans" cxnId="{DE2CD74E-6793-419A-AB03-25D81A6A44D5}">
      <dgm:prSet/>
      <dgm:spPr/>
      <dgm:t>
        <a:bodyPr rtlCol="0"/>
        <a:lstStyle/>
        <a:p>
          <a:pPr rtl="0"/>
          <a:endParaRPr lang="en-GB" sz="1800"/>
        </a:p>
      </dgm:t>
    </dgm:pt>
    <dgm:pt modelId="{D616A58F-4F79-4AD0-8BFC-A3BBB0B9445F}" type="sibTrans" cxnId="{DE2CD74E-6793-419A-AB03-25D81A6A44D5}">
      <dgm:prSet/>
      <dgm:spPr/>
      <dgm:t>
        <a:bodyPr rtlCol="0"/>
        <a:lstStyle/>
        <a:p>
          <a:pPr rtl="0"/>
          <a:endParaRPr lang="en-GB" sz="1800"/>
        </a:p>
      </dgm:t>
    </dgm:pt>
    <dgm:pt modelId="{68903C4D-8008-40CC-8711-EC9D2DF58CBD}">
      <dgm:prSet custT="1"/>
      <dgm:spPr/>
      <dgm:t>
        <a:bodyPr rtlCol="0"/>
        <a:lstStyle/>
        <a:p>
          <a:pPr rtl="0"/>
          <a:r>
            <a:rPr lang="fr" sz="1800" b="1">
              <a:latin typeface="Arial" panose="020B0604020202020204" pitchFamily="34" charset="0"/>
              <a:cs typeface="Arial" panose="020B0604020202020204" pitchFamily="34" charset="0"/>
            </a:rPr>
            <a:t>Par téléphone</a:t>
          </a:r>
          <a:endParaRPr lang="es-PE" sz="1800" b="1" dirty="0" smtClean="0">
            <a:latin typeface="Arial" panose="020B0604020202020204" pitchFamily="34" charset="0"/>
            <a:cs typeface="Arial" panose="020B0604020202020204" pitchFamily="34" charset="0"/>
          </a:endParaRPr>
        </a:p>
      </dgm:t>
    </dgm:pt>
    <dgm:pt modelId="{37D00198-8427-4927-A142-C2A6068C856A}" type="parTrans" cxnId="{9C46CE09-C5A3-40C3-B2CF-CC5DE7C27BC0}">
      <dgm:prSet/>
      <dgm:spPr/>
      <dgm:t>
        <a:bodyPr rtlCol="0"/>
        <a:lstStyle/>
        <a:p>
          <a:pPr rtl="0"/>
          <a:endParaRPr lang="en-GB" sz="1800"/>
        </a:p>
      </dgm:t>
    </dgm:pt>
    <dgm:pt modelId="{D50BAD0C-37A1-4368-8706-A03CA3373B99}" type="sibTrans" cxnId="{9C46CE09-C5A3-40C3-B2CF-CC5DE7C27BC0}">
      <dgm:prSet/>
      <dgm:spPr/>
      <dgm:t>
        <a:bodyPr rtlCol="0"/>
        <a:lstStyle/>
        <a:p>
          <a:pPr rtl="0"/>
          <a:endParaRPr lang="en-GB" sz="1800"/>
        </a:p>
      </dgm:t>
    </dgm:pt>
    <dgm:pt modelId="{6CFA27CE-D998-4622-9133-5678EEFCB93D}">
      <dgm:prSet custT="1"/>
      <dgm:spPr/>
      <dgm:t>
        <a:bodyPr rtlCol="0"/>
        <a:lstStyle/>
        <a:p>
          <a:pPr rtl="0"/>
          <a:r>
            <a:rPr lang="fr" sz="1800" b="1">
              <a:latin typeface="Arial" panose="020B0604020202020204" pitchFamily="34" charset="0"/>
              <a:cs typeface="Arial" panose="020B0604020202020204" pitchFamily="34" charset="0"/>
            </a:rPr>
            <a:t>Par courrier et par courriel</a:t>
          </a:r>
          <a:endParaRPr lang="es-PE" sz="1800" b="1" dirty="0" smtClean="0">
            <a:latin typeface="Arial" panose="020B0604020202020204" pitchFamily="34" charset="0"/>
            <a:cs typeface="Arial" panose="020B0604020202020204" pitchFamily="34" charset="0"/>
          </a:endParaRPr>
        </a:p>
      </dgm:t>
    </dgm:pt>
    <dgm:pt modelId="{9F6518AF-9CF6-4C44-AB3F-CD7CFE7A2A22}" type="sibTrans" cxnId="{EF034802-29AA-4186-998A-94281BC44881}">
      <dgm:prSet/>
      <dgm:spPr/>
      <dgm:t>
        <a:bodyPr rtlCol="0"/>
        <a:lstStyle/>
        <a:p>
          <a:pPr rtl="0"/>
          <a:endParaRPr lang="en-GB" sz="1800"/>
        </a:p>
      </dgm:t>
    </dgm:pt>
    <dgm:pt modelId="{FF2117BC-733B-485B-B4D9-99CEA5960957}" type="parTrans" cxnId="{EF034802-29AA-4186-998A-94281BC44881}">
      <dgm:prSet/>
      <dgm:spPr/>
      <dgm:t>
        <a:bodyPr rtlCol="0"/>
        <a:lstStyle/>
        <a:p>
          <a:pPr rtl="0"/>
          <a:endParaRPr lang="en-GB" sz="1800"/>
        </a:p>
      </dgm:t>
    </dgm:pt>
    <dgm:pt modelId="{24042940-574F-4F5D-878C-C3399FFE9E29}">
      <dgm:prSet custT="1"/>
      <dgm:spPr/>
      <dgm:t>
        <a:bodyPr rtlCol="0"/>
        <a:lstStyle/>
        <a:p>
          <a:pPr rtl="0"/>
          <a:r>
            <a:rPr lang="fr" sz="1800" b="1">
              <a:latin typeface="Arial" panose="020B0604020202020204" pitchFamily="34" charset="0"/>
              <a:cs typeface="Arial" panose="020B0604020202020204" pitchFamily="34" charset="0"/>
            </a:rPr>
            <a:t>En interne</a:t>
          </a:r>
        </a:p>
      </dgm:t>
    </dgm:pt>
    <dgm:pt modelId="{C204391B-D5E8-472A-9E28-474D3630AB2E}" type="sibTrans" cxnId="{3FCE2E77-DD2B-4C74-BA5B-FF479DAD9799}">
      <dgm:prSet/>
      <dgm:spPr/>
      <dgm:t>
        <a:bodyPr rtlCol="0"/>
        <a:lstStyle/>
        <a:p>
          <a:pPr rtl="0"/>
          <a:endParaRPr lang="en-GB" sz="1800"/>
        </a:p>
      </dgm:t>
    </dgm:pt>
    <dgm:pt modelId="{8AE9CBC1-6F4A-4F7B-9647-31D45BE91C56}" type="parTrans" cxnId="{3FCE2E77-DD2B-4C74-BA5B-FF479DAD9799}">
      <dgm:prSet/>
      <dgm:spPr/>
      <dgm:t>
        <a:bodyPr rtlCol="0"/>
        <a:lstStyle/>
        <a:p>
          <a:pPr rtl="0"/>
          <a:endParaRPr lang="en-GB" sz="1800"/>
        </a:p>
      </dgm:t>
    </dgm:pt>
    <dgm:pt modelId="{96FAC33D-453F-4CB6-8B81-9745665D7945}">
      <dgm:prSet custT="1"/>
      <dgm:spPr/>
      <dgm:t>
        <a:bodyPr rtlCol="0"/>
        <a:lstStyle/>
        <a:p>
          <a:pPr rtl="0"/>
          <a:r>
            <a:rPr lang="fr" sz="1800" b="1">
              <a:latin typeface="Arial" panose="020B0604020202020204" pitchFamily="34" charset="0"/>
              <a:cs typeface="Arial" panose="020B0604020202020204" pitchFamily="34" charset="0"/>
            </a:rPr>
            <a:t>Site web</a:t>
          </a:r>
        </a:p>
      </dgm:t>
    </dgm:pt>
    <dgm:pt modelId="{9719C1A1-3C99-4BC3-BC4A-A4E7D560B7D4}" type="parTrans" cxnId="{8772DAAA-09F5-4E15-AA9B-35E306320662}">
      <dgm:prSet/>
      <dgm:spPr/>
      <dgm:t>
        <a:bodyPr rtlCol="0"/>
        <a:lstStyle/>
        <a:p>
          <a:pPr rtl="0"/>
          <a:endParaRPr lang="es-PE" sz="1800"/>
        </a:p>
      </dgm:t>
    </dgm:pt>
    <dgm:pt modelId="{FC70230B-2A95-4E71-A1E6-63778174252E}" type="sibTrans" cxnId="{8772DAAA-09F5-4E15-AA9B-35E306320662}">
      <dgm:prSet/>
      <dgm:spPr/>
      <dgm:t>
        <a:bodyPr rtlCol="0"/>
        <a:lstStyle/>
        <a:p>
          <a:pPr rtl="0"/>
          <a:endParaRPr lang="es-PE" sz="1800"/>
        </a:p>
      </dgm:t>
    </dgm:pt>
    <dgm:pt modelId="{DF1F07D7-AA6F-445C-BFD5-47A624F23366}" type="pres">
      <dgm:prSet presAssocID="{6FFAFFED-F570-4D5D-B092-C48F35005B2E}" presName="diagram" presStyleCnt="0">
        <dgm:presLayoutVars>
          <dgm:dir/>
          <dgm:resizeHandles val="exact"/>
        </dgm:presLayoutVars>
      </dgm:prSet>
      <dgm:spPr/>
      <dgm:t>
        <a:bodyPr rtlCol="0"/>
        <a:lstStyle/>
        <a:p>
          <a:pPr rtl="0"/>
          <a:endParaRPr lang="en-GB"/>
        </a:p>
      </dgm:t>
    </dgm:pt>
    <dgm:pt modelId="{2276C4D1-5309-4950-BD00-020639693B99}" type="pres">
      <dgm:prSet presAssocID="{AD9E0812-349E-42CC-AC16-3E1F56C712A9}" presName="node" presStyleLbl="node1" presStyleIdx="0" presStyleCnt="5">
        <dgm:presLayoutVars>
          <dgm:bulletEnabled val="1"/>
        </dgm:presLayoutVars>
      </dgm:prSet>
      <dgm:spPr/>
      <dgm:t>
        <a:bodyPr rtlCol="0"/>
        <a:lstStyle/>
        <a:p>
          <a:pPr rtl="0"/>
          <a:endParaRPr lang="en-GB"/>
        </a:p>
      </dgm:t>
    </dgm:pt>
    <dgm:pt modelId="{330C4D54-8702-419A-AC96-AECD255ED9FF}" type="pres">
      <dgm:prSet presAssocID="{D616A58F-4F79-4AD0-8BFC-A3BBB0B9445F}" presName="sibTrans" presStyleCnt="0"/>
      <dgm:spPr/>
      <dgm:t>
        <a:bodyPr rtlCol="0"/>
        <a:lstStyle/>
        <a:p>
          <a:pPr rtl="0"/>
          <a:endParaRPr lang="en-GB"/>
        </a:p>
      </dgm:t>
    </dgm:pt>
    <dgm:pt modelId="{6C72E401-388A-4156-A598-CA0D8E665644}" type="pres">
      <dgm:prSet presAssocID="{24042940-574F-4F5D-878C-C3399FFE9E29}" presName="node" presStyleLbl="node1" presStyleIdx="1" presStyleCnt="5">
        <dgm:presLayoutVars>
          <dgm:bulletEnabled val="1"/>
        </dgm:presLayoutVars>
      </dgm:prSet>
      <dgm:spPr/>
      <dgm:t>
        <a:bodyPr rtlCol="0"/>
        <a:lstStyle/>
        <a:p>
          <a:pPr rtl="0"/>
          <a:endParaRPr lang="en-GB"/>
        </a:p>
      </dgm:t>
    </dgm:pt>
    <dgm:pt modelId="{229186D9-F37D-47C2-91CA-38BCE8BB18F7}" type="pres">
      <dgm:prSet presAssocID="{C204391B-D5E8-472A-9E28-474D3630AB2E}" presName="sibTrans" presStyleCnt="0"/>
      <dgm:spPr/>
      <dgm:t>
        <a:bodyPr rtlCol="0"/>
        <a:lstStyle/>
        <a:p>
          <a:pPr rtl="0"/>
          <a:endParaRPr lang="en-GB"/>
        </a:p>
      </dgm:t>
    </dgm:pt>
    <dgm:pt modelId="{ED71549C-BCBB-4732-8796-2FF519C8F99A}" type="pres">
      <dgm:prSet presAssocID="{68903C4D-8008-40CC-8711-EC9D2DF58CBD}" presName="node" presStyleLbl="node1" presStyleIdx="2" presStyleCnt="5">
        <dgm:presLayoutVars>
          <dgm:bulletEnabled val="1"/>
        </dgm:presLayoutVars>
      </dgm:prSet>
      <dgm:spPr/>
      <dgm:t>
        <a:bodyPr rtlCol="0"/>
        <a:lstStyle/>
        <a:p>
          <a:pPr rtl="0"/>
          <a:endParaRPr lang="en-GB"/>
        </a:p>
      </dgm:t>
    </dgm:pt>
    <dgm:pt modelId="{D00E197C-7435-4821-A0B3-8B9066B77504}" type="pres">
      <dgm:prSet presAssocID="{D50BAD0C-37A1-4368-8706-A03CA3373B99}" presName="sibTrans" presStyleCnt="0"/>
      <dgm:spPr/>
      <dgm:t>
        <a:bodyPr rtlCol="0"/>
        <a:lstStyle/>
        <a:p>
          <a:pPr rtl="0"/>
          <a:endParaRPr lang="en-GB"/>
        </a:p>
      </dgm:t>
    </dgm:pt>
    <dgm:pt modelId="{AF32D189-D417-4A1D-B68A-FDE439BB365C}" type="pres">
      <dgm:prSet presAssocID="{6CFA27CE-D998-4622-9133-5678EEFCB93D}" presName="node" presStyleLbl="node1" presStyleIdx="3" presStyleCnt="5">
        <dgm:presLayoutVars>
          <dgm:bulletEnabled val="1"/>
        </dgm:presLayoutVars>
      </dgm:prSet>
      <dgm:spPr/>
      <dgm:t>
        <a:bodyPr rtlCol="0"/>
        <a:lstStyle/>
        <a:p>
          <a:pPr rtl="0"/>
          <a:endParaRPr lang="en-GB"/>
        </a:p>
      </dgm:t>
    </dgm:pt>
    <dgm:pt modelId="{F974A360-06AE-45FF-A2C8-A9C559D3EC4F}" type="pres">
      <dgm:prSet presAssocID="{9F6518AF-9CF6-4C44-AB3F-CD7CFE7A2A22}" presName="sibTrans" presStyleCnt="0"/>
      <dgm:spPr/>
    </dgm:pt>
    <dgm:pt modelId="{EB75BE27-82E5-4E22-8EAE-D04401210529}" type="pres">
      <dgm:prSet presAssocID="{96FAC33D-453F-4CB6-8B81-9745665D7945}" presName="node" presStyleLbl="node1" presStyleIdx="4" presStyleCnt="5">
        <dgm:presLayoutVars>
          <dgm:bulletEnabled val="1"/>
        </dgm:presLayoutVars>
      </dgm:prSet>
      <dgm:spPr/>
      <dgm:t>
        <a:bodyPr rtlCol="0"/>
        <a:lstStyle/>
        <a:p>
          <a:pPr rtl="0"/>
          <a:endParaRPr lang="es-PE"/>
        </a:p>
      </dgm:t>
    </dgm:pt>
  </dgm:ptLst>
  <dgm:cxnLst>
    <dgm:cxn modelId="{3FCE2E77-DD2B-4C74-BA5B-FF479DAD9799}" srcId="{6FFAFFED-F570-4D5D-B092-C48F35005B2E}" destId="{24042940-574F-4F5D-878C-C3399FFE9E29}" srcOrd="1" destOrd="0" parTransId="{8AE9CBC1-6F4A-4F7B-9647-31D45BE91C56}" sibTransId="{C204391B-D5E8-472A-9E28-474D3630AB2E}"/>
    <dgm:cxn modelId="{00900F68-5275-3C42-9A0A-F9958175A226}" type="presOf" srcId="{AD9E0812-349E-42CC-AC16-3E1F56C712A9}" destId="{2276C4D1-5309-4950-BD00-020639693B99}" srcOrd="0" destOrd="0" presId="urn:microsoft.com/office/officeart/2005/8/layout/default"/>
    <dgm:cxn modelId="{9C46CE09-C5A3-40C3-B2CF-CC5DE7C27BC0}" srcId="{6FFAFFED-F570-4D5D-B092-C48F35005B2E}" destId="{68903C4D-8008-40CC-8711-EC9D2DF58CBD}" srcOrd="2" destOrd="0" parTransId="{37D00198-8427-4927-A142-C2A6068C856A}" sibTransId="{D50BAD0C-37A1-4368-8706-A03CA3373B99}"/>
    <dgm:cxn modelId="{8772DAAA-09F5-4E15-AA9B-35E306320662}" srcId="{6FFAFFED-F570-4D5D-B092-C48F35005B2E}" destId="{96FAC33D-453F-4CB6-8B81-9745665D7945}" srcOrd="4" destOrd="0" parTransId="{9719C1A1-3C99-4BC3-BC4A-A4E7D560B7D4}" sibTransId="{FC70230B-2A95-4E71-A1E6-63778174252E}"/>
    <dgm:cxn modelId="{EF034802-29AA-4186-998A-94281BC44881}" srcId="{6FFAFFED-F570-4D5D-B092-C48F35005B2E}" destId="{6CFA27CE-D998-4622-9133-5678EEFCB93D}" srcOrd="3" destOrd="0" parTransId="{FF2117BC-733B-485B-B4D9-99CEA5960957}" sibTransId="{9F6518AF-9CF6-4C44-AB3F-CD7CFE7A2A22}"/>
    <dgm:cxn modelId="{3CF3267C-A4DB-2441-8215-D5F823126126}" type="presOf" srcId="{68903C4D-8008-40CC-8711-EC9D2DF58CBD}" destId="{ED71549C-BCBB-4732-8796-2FF519C8F99A}" srcOrd="0" destOrd="0" presId="urn:microsoft.com/office/officeart/2005/8/layout/default"/>
    <dgm:cxn modelId="{E2E98303-D957-284C-8881-4C0BA868AE62}" type="presOf" srcId="{6FFAFFED-F570-4D5D-B092-C48F35005B2E}" destId="{DF1F07D7-AA6F-445C-BFD5-47A624F23366}" srcOrd="0" destOrd="0" presId="urn:microsoft.com/office/officeart/2005/8/layout/default"/>
    <dgm:cxn modelId="{DE2CD74E-6793-419A-AB03-25D81A6A44D5}" srcId="{6FFAFFED-F570-4D5D-B092-C48F35005B2E}" destId="{AD9E0812-349E-42CC-AC16-3E1F56C712A9}" srcOrd="0" destOrd="0" parTransId="{862E26DF-9370-444F-8500-A4476DD88AA9}" sibTransId="{D616A58F-4F79-4AD0-8BFC-A3BBB0B9445F}"/>
    <dgm:cxn modelId="{F80CE26A-8157-844A-8B02-A28953394AB9}" type="presOf" srcId="{96FAC33D-453F-4CB6-8B81-9745665D7945}" destId="{EB75BE27-82E5-4E22-8EAE-D04401210529}" srcOrd="0" destOrd="0" presId="urn:microsoft.com/office/officeart/2005/8/layout/default"/>
    <dgm:cxn modelId="{A1262B0F-EF39-3245-AA82-72F04FD12E9B}" type="presOf" srcId="{6CFA27CE-D998-4622-9133-5678EEFCB93D}" destId="{AF32D189-D417-4A1D-B68A-FDE439BB365C}" srcOrd="0" destOrd="0" presId="urn:microsoft.com/office/officeart/2005/8/layout/default"/>
    <dgm:cxn modelId="{19FFA191-C6E2-0D4F-AF6E-928F5326FEBF}" type="presOf" srcId="{24042940-574F-4F5D-878C-C3399FFE9E29}" destId="{6C72E401-388A-4156-A598-CA0D8E665644}" srcOrd="0" destOrd="0" presId="urn:microsoft.com/office/officeart/2005/8/layout/default"/>
    <dgm:cxn modelId="{1B91C9CD-6EA0-704E-A5A4-BA0046B6A8DF}" type="presParOf" srcId="{DF1F07D7-AA6F-445C-BFD5-47A624F23366}" destId="{2276C4D1-5309-4950-BD00-020639693B99}" srcOrd="0" destOrd="0" presId="urn:microsoft.com/office/officeart/2005/8/layout/default"/>
    <dgm:cxn modelId="{FD119C8F-F777-A846-B4D8-F09AE7F7C423}" type="presParOf" srcId="{DF1F07D7-AA6F-445C-BFD5-47A624F23366}" destId="{330C4D54-8702-419A-AC96-AECD255ED9FF}" srcOrd="1" destOrd="0" presId="urn:microsoft.com/office/officeart/2005/8/layout/default"/>
    <dgm:cxn modelId="{C31B743A-5357-534A-8CFB-2284921E4040}" type="presParOf" srcId="{DF1F07D7-AA6F-445C-BFD5-47A624F23366}" destId="{6C72E401-388A-4156-A598-CA0D8E665644}" srcOrd="2" destOrd="0" presId="urn:microsoft.com/office/officeart/2005/8/layout/default"/>
    <dgm:cxn modelId="{800AFCC6-18D9-654F-A805-9C67180D4C25}" type="presParOf" srcId="{DF1F07D7-AA6F-445C-BFD5-47A624F23366}" destId="{229186D9-F37D-47C2-91CA-38BCE8BB18F7}" srcOrd="3" destOrd="0" presId="urn:microsoft.com/office/officeart/2005/8/layout/default"/>
    <dgm:cxn modelId="{F95AC427-4ED5-3143-8FC0-70FDF92F2C89}" type="presParOf" srcId="{DF1F07D7-AA6F-445C-BFD5-47A624F23366}" destId="{ED71549C-BCBB-4732-8796-2FF519C8F99A}" srcOrd="4" destOrd="0" presId="urn:microsoft.com/office/officeart/2005/8/layout/default"/>
    <dgm:cxn modelId="{75BF22D6-824D-CC45-92E7-7EF34FA058D7}" type="presParOf" srcId="{DF1F07D7-AA6F-445C-BFD5-47A624F23366}" destId="{D00E197C-7435-4821-A0B3-8B9066B77504}" srcOrd="5" destOrd="0" presId="urn:microsoft.com/office/officeart/2005/8/layout/default"/>
    <dgm:cxn modelId="{71CB3F6F-7ABF-7146-A240-5A8876F18420}" type="presParOf" srcId="{DF1F07D7-AA6F-445C-BFD5-47A624F23366}" destId="{AF32D189-D417-4A1D-B68A-FDE439BB365C}" srcOrd="6" destOrd="0" presId="urn:microsoft.com/office/officeart/2005/8/layout/default"/>
    <dgm:cxn modelId="{42CBB5A7-E810-784D-AA4B-360A886115FD}" type="presParOf" srcId="{DF1F07D7-AA6F-445C-BFD5-47A624F23366}" destId="{F974A360-06AE-45FF-A2C8-A9C559D3EC4F}" srcOrd="7" destOrd="0" presId="urn:microsoft.com/office/officeart/2005/8/layout/default"/>
    <dgm:cxn modelId="{315C47AA-0182-E240-A837-14C9E54C7A8C}" type="presParOf" srcId="{DF1F07D7-AA6F-445C-BFD5-47A624F23366}" destId="{EB75BE27-82E5-4E22-8EAE-D0440121052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FAFFED-F570-4D5D-B092-C48F35005B2E}" type="doc">
      <dgm:prSet loTypeId="urn:microsoft.com/office/officeart/2005/8/layout/default" loCatId="list" qsTypeId="urn:microsoft.com/office/officeart/2005/8/quickstyle/simple1" qsCatId="simple" csTypeId="urn:microsoft.com/office/officeart/2005/8/colors/accent1_5" csCatId="accent1" phldr="1"/>
      <dgm:spPr/>
      <dgm:t>
        <a:bodyPr rtlCol="0"/>
        <a:lstStyle/>
        <a:p>
          <a:pPr rtl="0"/>
          <a:endParaRPr lang="en-GB"/>
        </a:p>
      </dgm:t>
    </dgm:pt>
    <dgm:pt modelId="{68903C4D-8008-40CC-8711-EC9D2DF58CBD}">
      <dgm:prSet custT="1"/>
      <dgm:spPr/>
      <dgm:t>
        <a:bodyPr rtlCol="0"/>
        <a:lstStyle/>
        <a:p>
          <a:pPr rtl="0"/>
          <a:r>
            <a:rPr lang="fr" sz="2400" b="1">
              <a:latin typeface="Arial" panose="020B0604020202020204" pitchFamily="34" charset="0"/>
              <a:cs typeface="Arial" panose="020B0604020202020204" pitchFamily="34" charset="0"/>
            </a:rPr>
            <a:t>Coût du service</a:t>
          </a:r>
        </a:p>
      </dgm:t>
    </dgm:pt>
    <dgm:pt modelId="{37D00198-8427-4927-A142-C2A6068C856A}" type="parTrans" cxnId="{9C46CE09-C5A3-40C3-B2CF-CC5DE7C27BC0}">
      <dgm:prSet/>
      <dgm:spPr/>
      <dgm:t>
        <a:bodyPr rtlCol="0"/>
        <a:lstStyle/>
        <a:p>
          <a:pPr rtl="0"/>
          <a:endParaRPr lang="en-GB" sz="2400"/>
        </a:p>
      </dgm:t>
    </dgm:pt>
    <dgm:pt modelId="{D50BAD0C-37A1-4368-8706-A03CA3373B99}" type="sibTrans" cxnId="{9C46CE09-C5A3-40C3-B2CF-CC5DE7C27BC0}">
      <dgm:prSet/>
      <dgm:spPr/>
      <dgm:t>
        <a:bodyPr rtlCol="0"/>
        <a:lstStyle/>
        <a:p>
          <a:pPr rtl="0"/>
          <a:endParaRPr lang="en-GB" sz="2400"/>
        </a:p>
      </dgm:t>
    </dgm:pt>
    <dgm:pt modelId="{6CFA27CE-D998-4622-9133-5678EEFCB93D}">
      <dgm:prSet custT="1"/>
      <dgm:spPr/>
      <dgm:t>
        <a:bodyPr rtlCol="0"/>
        <a:lstStyle/>
        <a:p>
          <a:pPr rtl="0"/>
          <a:r>
            <a:rPr lang="fr" sz="2000" b="1" dirty="0">
              <a:latin typeface="Arial" panose="020B0604020202020204" pitchFamily="34" charset="0"/>
              <a:cs typeface="Arial" panose="020B0604020202020204" pitchFamily="34" charset="0"/>
            </a:rPr>
            <a:t>Analyse de la concurrence</a:t>
          </a:r>
          <a:endParaRPr lang="es-PE" sz="2000" b="1" dirty="0" smtClean="0">
            <a:latin typeface="Arial" panose="020B0604020202020204" pitchFamily="34" charset="0"/>
            <a:cs typeface="Arial" panose="020B0604020202020204" pitchFamily="34" charset="0"/>
          </a:endParaRPr>
        </a:p>
      </dgm:t>
    </dgm:pt>
    <dgm:pt modelId="{9F6518AF-9CF6-4C44-AB3F-CD7CFE7A2A22}" type="sibTrans" cxnId="{EF034802-29AA-4186-998A-94281BC44881}">
      <dgm:prSet/>
      <dgm:spPr/>
      <dgm:t>
        <a:bodyPr rtlCol="0"/>
        <a:lstStyle/>
        <a:p>
          <a:pPr rtl="0"/>
          <a:endParaRPr lang="en-GB" sz="2400"/>
        </a:p>
      </dgm:t>
    </dgm:pt>
    <dgm:pt modelId="{FF2117BC-733B-485B-B4D9-99CEA5960957}" type="parTrans" cxnId="{EF034802-29AA-4186-998A-94281BC44881}">
      <dgm:prSet/>
      <dgm:spPr/>
      <dgm:t>
        <a:bodyPr rtlCol="0"/>
        <a:lstStyle/>
        <a:p>
          <a:pPr rtl="0"/>
          <a:endParaRPr lang="en-GB" sz="2400"/>
        </a:p>
      </dgm:t>
    </dgm:pt>
    <dgm:pt modelId="{24042940-574F-4F5D-878C-C3399FFE9E29}">
      <dgm:prSet custT="1"/>
      <dgm:spPr/>
      <dgm:t>
        <a:bodyPr rtlCol="0"/>
        <a:lstStyle/>
        <a:p>
          <a:pPr rtl="0"/>
          <a:r>
            <a:rPr lang="fr" sz="2400" b="1">
              <a:latin typeface="Arial" panose="020B0604020202020204" pitchFamily="34" charset="0"/>
              <a:cs typeface="Arial" panose="020B0604020202020204" pitchFamily="34" charset="0"/>
            </a:rPr>
            <a:t>Modèle commercial</a:t>
          </a:r>
        </a:p>
      </dgm:t>
    </dgm:pt>
    <dgm:pt modelId="{C204391B-D5E8-472A-9E28-474D3630AB2E}" type="sibTrans" cxnId="{3FCE2E77-DD2B-4C74-BA5B-FF479DAD9799}">
      <dgm:prSet/>
      <dgm:spPr/>
      <dgm:t>
        <a:bodyPr rtlCol="0"/>
        <a:lstStyle/>
        <a:p>
          <a:pPr rtl="0"/>
          <a:endParaRPr lang="en-GB" sz="2400"/>
        </a:p>
      </dgm:t>
    </dgm:pt>
    <dgm:pt modelId="{8AE9CBC1-6F4A-4F7B-9647-31D45BE91C56}" type="parTrans" cxnId="{3FCE2E77-DD2B-4C74-BA5B-FF479DAD9799}">
      <dgm:prSet/>
      <dgm:spPr/>
      <dgm:t>
        <a:bodyPr rtlCol="0"/>
        <a:lstStyle/>
        <a:p>
          <a:pPr rtl="0"/>
          <a:endParaRPr lang="en-GB" sz="2400"/>
        </a:p>
      </dgm:t>
    </dgm:pt>
    <dgm:pt modelId="{DF1F07D7-AA6F-445C-BFD5-47A624F23366}" type="pres">
      <dgm:prSet presAssocID="{6FFAFFED-F570-4D5D-B092-C48F35005B2E}" presName="diagram" presStyleCnt="0">
        <dgm:presLayoutVars>
          <dgm:dir/>
          <dgm:resizeHandles val="exact"/>
        </dgm:presLayoutVars>
      </dgm:prSet>
      <dgm:spPr/>
      <dgm:t>
        <a:bodyPr rtlCol="0"/>
        <a:lstStyle/>
        <a:p>
          <a:pPr rtl="0"/>
          <a:endParaRPr lang="en-GB"/>
        </a:p>
      </dgm:t>
    </dgm:pt>
    <dgm:pt modelId="{6C72E401-388A-4156-A598-CA0D8E665644}" type="pres">
      <dgm:prSet presAssocID="{24042940-574F-4F5D-878C-C3399FFE9E29}" presName="node" presStyleLbl="node1" presStyleIdx="0" presStyleCnt="3" custScaleX="55650" custScaleY="56328">
        <dgm:presLayoutVars>
          <dgm:bulletEnabled val="1"/>
        </dgm:presLayoutVars>
      </dgm:prSet>
      <dgm:spPr/>
      <dgm:t>
        <a:bodyPr rtlCol="0"/>
        <a:lstStyle/>
        <a:p>
          <a:pPr rtl="0"/>
          <a:endParaRPr lang="en-GB"/>
        </a:p>
      </dgm:t>
    </dgm:pt>
    <dgm:pt modelId="{229186D9-F37D-47C2-91CA-38BCE8BB18F7}" type="pres">
      <dgm:prSet presAssocID="{C204391B-D5E8-472A-9E28-474D3630AB2E}" presName="sibTrans" presStyleCnt="0"/>
      <dgm:spPr/>
      <dgm:t>
        <a:bodyPr rtlCol="0"/>
        <a:lstStyle/>
        <a:p>
          <a:pPr rtl="0"/>
          <a:endParaRPr lang="en-GB"/>
        </a:p>
      </dgm:t>
    </dgm:pt>
    <dgm:pt modelId="{ED71549C-BCBB-4732-8796-2FF519C8F99A}" type="pres">
      <dgm:prSet presAssocID="{68903C4D-8008-40CC-8711-EC9D2DF58CBD}" presName="node" presStyleLbl="node1" presStyleIdx="1" presStyleCnt="3" custScaleX="52612" custScaleY="56848">
        <dgm:presLayoutVars>
          <dgm:bulletEnabled val="1"/>
        </dgm:presLayoutVars>
      </dgm:prSet>
      <dgm:spPr/>
      <dgm:t>
        <a:bodyPr rtlCol="0"/>
        <a:lstStyle/>
        <a:p>
          <a:pPr rtl="0"/>
          <a:endParaRPr lang="en-GB"/>
        </a:p>
      </dgm:t>
    </dgm:pt>
    <dgm:pt modelId="{D00E197C-7435-4821-A0B3-8B9066B77504}" type="pres">
      <dgm:prSet presAssocID="{D50BAD0C-37A1-4368-8706-A03CA3373B99}" presName="sibTrans" presStyleCnt="0"/>
      <dgm:spPr/>
      <dgm:t>
        <a:bodyPr rtlCol="0"/>
        <a:lstStyle/>
        <a:p>
          <a:pPr rtl="0"/>
          <a:endParaRPr lang="en-GB"/>
        </a:p>
      </dgm:t>
    </dgm:pt>
    <dgm:pt modelId="{AF32D189-D417-4A1D-B68A-FDE439BB365C}" type="pres">
      <dgm:prSet presAssocID="{6CFA27CE-D998-4622-9133-5678EEFCB93D}" presName="node" presStyleLbl="node1" presStyleIdx="2" presStyleCnt="3" custScaleX="56363" custScaleY="56301">
        <dgm:presLayoutVars>
          <dgm:bulletEnabled val="1"/>
        </dgm:presLayoutVars>
      </dgm:prSet>
      <dgm:spPr/>
      <dgm:t>
        <a:bodyPr rtlCol="0"/>
        <a:lstStyle/>
        <a:p>
          <a:pPr rtl="0"/>
          <a:endParaRPr lang="en-GB"/>
        </a:p>
      </dgm:t>
    </dgm:pt>
  </dgm:ptLst>
  <dgm:cxnLst>
    <dgm:cxn modelId="{EF034802-29AA-4186-998A-94281BC44881}" srcId="{6FFAFFED-F570-4D5D-B092-C48F35005B2E}" destId="{6CFA27CE-D998-4622-9133-5678EEFCB93D}" srcOrd="2" destOrd="0" parTransId="{FF2117BC-733B-485B-B4D9-99CEA5960957}" sibTransId="{9F6518AF-9CF6-4C44-AB3F-CD7CFE7A2A22}"/>
    <dgm:cxn modelId="{0361CBD7-00BB-E44F-B9D5-DF693B0D1F1F}" type="presOf" srcId="{6FFAFFED-F570-4D5D-B092-C48F35005B2E}" destId="{DF1F07D7-AA6F-445C-BFD5-47A624F23366}" srcOrd="0" destOrd="0" presId="urn:microsoft.com/office/officeart/2005/8/layout/default"/>
    <dgm:cxn modelId="{3FCE2E77-DD2B-4C74-BA5B-FF479DAD9799}" srcId="{6FFAFFED-F570-4D5D-B092-C48F35005B2E}" destId="{24042940-574F-4F5D-878C-C3399FFE9E29}" srcOrd="0" destOrd="0" parTransId="{8AE9CBC1-6F4A-4F7B-9647-31D45BE91C56}" sibTransId="{C204391B-D5E8-472A-9E28-474D3630AB2E}"/>
    <dgm:cxn modelId="{F1911E05-4FA2-9E42-AA69-4E7EE7443442}" type="presOf" srcId="{6CFA27CE-D998-4622-9133-5678EEFCB93D}" destId="{AF32D189-D417-4A1D-B68A-FDE439BB365C}" srcOrd="0" destOrd="0" presId="urn:microsoft.com/office/officeart/2005/8/layout/default"/>
    <dgm:cxn modelId="{472373CC-B12B-764A-8F57-BAECB7F2A38D}" type="presOf" srcId="{24042940-574F-4F5D-878C-C3399FFE9E29}" destId="{6C72E401-388A-4156-A598-CA0D8E665644}" srcOrd="0" destOrd="0" presId="urn:microsoft.com/office/officeart/2005/8/layout/default"/>
    <dgm:cxn modelId="{1CA2F7ED-14A8-2146-A4F6-82E1273C305B}" type="presOf" srcId="{68903C4D-8008-40CC-8711-EC9D2DF58CBD}" destId="{ED71549C-BCBB-4732-8796-2FF519C8F99A}" srcOrd="0" destOrd="0" presId="urn:microsoft.com/office/officeart/2005/8/layout/default"/>
    <dgm:cxn modelId="{9C46CE09-C5A3-40C3-B2CF-CC5DE7C27BC0}" srcId="{6FFAFFED-F570-4D5D-B092-C48F35005B2E}" destId="{68903C4D-8008-40CC-8711-EC9D2DF58CBD}" srcOrd="1" destOrd="0" parTransId="{37D00198-8427-4927-A142-C2A6068C856A}" sibTransId="{D50BAD0C-37A1-4368-8706-A03CA3373B99}"/>
    <dgm:cxn modelId="{C78CA835-76FA-9F4F-8847-12A0B9F4FD3A}" type="presParOf" srcId="{DF1F07D7-AA6F-445C-BFD5-47A624F23366}" destId="{6C72E401-388A-4156-A598-CA0D8E665644}" srcOrd="0" destOrd="0" presId="urn:microsoft.com/office/officeart/2005/8/layout/default"/>
    <dgm:cxn modelId="{9A748810-3C5E-6349-90BA-B80466AE6028}" type="presParOf" srcId="{DF1F07D7-AA6F-445C-BFD5-47A624F23366}" destId="{229186D9-F37D-47C2-91CA-38BCE8BB18F7}" srcOrd="1" destOrd="0" presId="urn:microsoft.com/office/officeart/2005/8/layout/default"/>
    <dgm:cxn modelId="{360D4DFA-94C0-7D4A-92E9-B8F3EE8E48D0}" type="presParOf" srcId="{DF1F07D7-AA6F-445C-BFD5-47A624F23366}" destId="{ED71549C-BCBB-4732-8796-2FF519C8F99A}" srcOrd="2" destOrd="0" presId="urn:microsoft.com/office/officeart/2005/8/layout/default"/>
    <dgm:cxn modelId="{1FC95756-20F2-0448-A212-F98215285A95}" type="presParOf" srcId="{DF1F07D7-AA6F-445C-BFD5-47A624F23366}" destId="{D00E197C-7435-4821-A0B3-8B9066B77504}" srcOrd="3" destOrd="0" presId="urn:microsoft.com/office/officeart/2005/8/layout/default"/>
    <dgm:cxn modelId="{79B9EACA-2C4C-DF49-9A02-72DEF3F95BCD}" type="presParOf" srcId="{DF1F07D7-AA6F-445C-BFD5-47A624F23366}" destId="{AF32D189-D417-4A1D-B68A-FDE439BB365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FAFFED-F570-4D5D-B092-C48F35005B2E}" type="doc">
      <dgm:prSet loTypeId="urn:microsoft.com/office/officeart/2005/8/layout/default" loCatId="list" qsTypeId="urn:microsoft.com/office/officeart/2005/8/quickstyle/simple1" qsCatId="simple" csTypeId="urn:microsoft.com/office/officeart/2005/8/colors/accent1_5" csCatId="accent1" phldr="1"/>
      <dgm:spPr/>
      <dgm:t>
        <a:bodyPr rtlCol="0"/>
        <a:lstStyle/>
        <a:p>
          <a:pPr rtl="0"/>
          <a:endParaRPr lang="en-GB"/>
        </a:p>
      </dgm:t>
    </dgm:pt>
    <dgm:pt modelId="{68903C4D-8008-40CC-8711-EC9D2DF58CBD}">
      <dgm:prSet custT="1"/>
      <dgm:spPr/>
      <dgm:t>
        <a:bodyPr rtlCol="0"/>
        <a:lstStyle/>
        <a:p>
          <a:pPr rtl="0"/>
          <a:r>
            <a:rPr lang="fr" sz="1400" b="1">
              <a:latin typeface="Arial" panose="020B0604020202020204" pitchFamily="34" charset="0"/>
              <a:cs typeface="Arial" panose="020B0604020202020204" pitchFamily="34" charset="0"/>
            </a:rPr>
            <a:t>Réaliser un profit avec les services</a:t>
          </a:r>
        </a:p>
      </dgm:t>
    </dgm:pt>
    <dgm:pt modelId="{37D00198-8427-4927-A142-C2A6068C856A}" type="parTrans" cxnId="{9C46CE09-C5A3-40C3-B2CF-CC5DE7C27BC0}">
      <dgm:prSet/>
      <dgm:spPr/>
      <dgm:t>
        <a:bodyPr rtlCol="0"/>
        <a:lstStyle/>
        <a:p>
          <a:pPr rtl="0"/>
          <a:endParaRPr lang="en-GB" sz="1500"/>
        </a:p>
      </dgm:t>
    </dgm:pt>
    <dgm:pt modelId="{D50BAD0C-37A1-4368-8706-A03CA3373B99}" type="sibTrans" cxnId="{9C46CE09-C5A3-40C3-B2CF-CC5DE7C27BC0}">
      <dgm:prSet/>
      <dgm:spPr/>
      <dgm:t>
        <a:bodyPr rtlCol="0"/>
        <a:lstStyle/>
        <a:p>
          <a:pPr rtl="0"/>
          <a:endParaRPr lang="en-GB" sz="1500"/>
        </a:p>
      </dgm:t>
    </dgm:pt>
    <dgm:pt modelId="{6CFA27CE-D998-4622-9133-5678EEFCB93D}">
      <dgm:prSet custT="1"/>
      <dgm:spPr/>
      <dgm:t>
        <a:bodyPr rtlCol="0"/>
        <a:lstStyle/>
        <a:p>
          <a:pPr rtl="0"/>
          <a:r>
            <a:rPr lang="fr" sz="1400" b="1">
              <a:latin typeface="Arial" panose="020B0604020202020204" pitchFamily="34" charset="0"/>
              <a:cs typeface="Arial" panose="020B0604020202020204" pitchFamily="34" charset="0"/>
            </a:rPr>
            <a:t>Financement croisé avec d’autres sources</a:t>
          </a:r>
          <a:endParaRPr lang="es-PE" sz="1400" b="1" dirty="0" smtClean="0">
            <a:latin typeface="Arial" panose="020B0604020202020204" pitchFamily="34" charset="0"/>
            <a:cs typeface="Arial" panose="020B0604020202020204" pitchFamily="34" charset="0"/>
          </a:endParaRPr>
        </a:p>
      </dgm:t>
    </dgm:pt>
    <dgm:pt modelId="{9F6518AF-9CF6-4C44-AB3F-CD7CFE7A2A22}" type="sibTrans" cxnId="{EF034802-29AA-4186-998A-94281BC44881}">
      <dgm:prSet/>
      <dgm:spPr/>
      <dgm:t>
        <a:bodyPr rtlCol="0"/>
        <a:lstStyle/>
        <a:p>
          <a:pPr rtl="0"/>
          <a:endParaRPr lang="en-GB" sz="1500"/>
        </a:p>
      </dgm:t>
    </dgm:pt>
    <dgm:pt modelId="{FF2117BC-733B-485B-B4D9-99CEA5960957}" type="parTrans" cxnId="{EF034802-29AA-4186-998A-94281BC44881}">
      <dgm:prSet/>
      <dgm:spPr/>
      <dgm:t>
        <a:bodyPr rtlCol="0"/>
        <a:lstStyle/>
        <a:p>
          <a:pPr rtl="0"/>
          <a:endParaRPr lang="en-GB" sz="1500"/>
        </a:p>
      </dgm:t>
    </dgm:pt>
    <dgm:pt modelId="{24042940-574F-4F5D-878C-C3399FFE9E29}">
      <dgm:prSet custT="1"/>
      <dgm:spPr/>
      <dgm:t>
        <a:bodyPr rtlCol="0"/>
        <a:lstStyle/>
        <a:p>
          <a:pPr rtl="0"/>
          <a:r>
            <a:rPr lang="fr" sz="1400" b="1" dirty="0">
              <a:latin typeface="Arial" panose="020B0604020202020204" pitchFamily="34" charset="0"/>
              <a:cs typeface="Arial" panose="020B0604020202020204" pitchFamily="34" charset="0"/>
            </a:rPr>
            <a:t>Couverture des coûts sans faire </a:t>
          </a:r>
          <a:r>
            <a:rPr lang="fr" sz="1400" b="1" dirty="0" smtClean="0">
              <a:latin typeface="Arial" panose="020B0604020202020204" pitchFamily="34" charset="0"/>
              <a:cs typeface="Arial" panose="020B0604020202020204" pitchFamily="34" charset="0"/>
            </a:rPr>
            <a:t>de </a:t>
          </a:r>
          <a:r>
            <a:rPr lang="fr" sz="1400" b="1" dirty="0">
              <a:latin typeface="Arial" panose="020B0604020202020204" pitchFamily="34" charset="0"/>
              <a:cs typeface="Arial" panose="020B0604020202020204" pitchFamily="34" charset="0"/>
            </a:rPr>
            <a:t>profits</a:t>
          </a:r>
        </a:p>
      </dgm:t>
    </dgm:pt>
    <dgm:pt modelId="{C204391B-D5E8-472A-9E28-474D3630AB2E}" type="sibTrans" cxnId="{3FCE2E77-DD2B-4C74-BA5B-FF479DAD9799}">
      <dgm:prSet/>
      <dgm:spPr/>
      <dgm:t>
        <a:bodyPr rtlCol="0"/>
        <a:lstStyle/>
        <a:p>
          <a:pPr rtl="0"/>
          <a:endParaRPr lang="en-GB" sz="1500"/>
        </a:p>
      </dgm:t>
    </dgm:pt>
    <dgm:pt modelId="{8AE9CBC1-6F4A-4F7B-9647-31D45BE91C56}" type="parTrans" cxnId="{3FCE2E77-DD2B-4C74-BA5B-FF479DAD9799}">
      <dgm:prSet/>
      <dgm:spPr/>
      <dgm:t>
        <a:bodyPr rtlCol="0"/>
        <a:lstStyle/>
        <a:p>
          <a:pPr rtl="0"/>
          <a:endParaRPr lang="en-GB" sz="1500"/>
        </a:p>
      </dgm:t>
    </dgm:pt>
    <dgm:pt modelId="{4A341F8E-809A-4A70-BCB2-4D40A41F512A}">
      <dgm:prSet custT="1"/>
      <dgm:spPr/>
      <dgm:t>
        <a:bodyPr rtlCol="0"/>
        <a:lstStyle/>
        <a:p>
          <a:pPr rtl="0"/>
          <a:r>
            <a:rPr lang="fr" sz="1400" b="1">
              <a:latin typeface="Arial" panose="020B0604020202020204" pitchFamily="34" charset="0"/>
              <a:cs typeface="Arial" panose="020B0604020202020204" pitchFamily="34" charset="0"/>
            </a:rPr>
            <a:t>Gratuitement</a:t>
          </a:r>
        </a:p>
      </dgm:t>
    </dgm:pt>
    <dgm:pt modelId="{C83982CB-6246-4192-9F80-66C367EA3E31}" type="parTrans" cxnId="{07E213C7-8E63-44AE-B2C0-330D7BFA64D7}">
      <dgm:prSet/>
      <dgm:spPr/>
      <dgm:t>
        <a:bodyPr rtlCol="0"/>
        <a:lstStyle/>
        <a:p>
          <a:pPr rtl="0"/>
          <a:endParaRPr lang="es-PE"/>
        </a:p>
      </dgm:t>
    </dgm:pt>
    <dgm:pt modelId="{E5855FC1-89E7-423B-8577-943335555781}" type="sibTrans" cxnId="{07E213C7-8E63-44AE-B2C0-330D7BFA64D7}">
      <dgm:prSet/>
      <dgm:spPr/>
      <dgm:t>
        <a:bodyPr rtlCol="0"/>
        <a:lstStyle/>
        <a:p>
          <a:pPr rtl="0"/>
          <a:endParaRPr lang="es-PE"/>
        </a:p>
      </dgm:t>
    </dgm:pt>
    <dgm:pt modelId="{DF1F07D7-AA6F-445C-BFD5-47A624F23366}" type="pres">
      <dgm:prSet presAssocID="{6FFAFFED-F570-4D5D-B092-C48F35005B2E}" presName="diagram" presStyleCnt="0">
        <dgm:presLayoutVars>
          <dgm:dir/>
          <dgm:resizeHandles val="exact"/>
        </dgm:presLayoutVars>
      </dgm:prSet>
      <dgm:spPr/>
      <dgm:t>
        <a:bodyPr rtlCol="0"/>
        <a:lstStyle/>
        <a:p>
          <a:pPr rtl="0"/>
          <a:endParaRPr lang="en-GB"/>
        </a:p>
      </dgm:t>
    </dgm:pt>
    <dgm:pt modelId="{6C72E401-388A-4156-A598-CA0D8E665644}" type="pres">
      <dgm:prSet presAssocID="{24042940-574F-4F5D-878C-C3399FFE9E29}" presName="node" presStyleLbl="node1" presStyleIdx="0" presStyleCnt="4" custScaleX="55650" custScaleY="56328">
        <dgm:presLayoutVars>
          <dgm:bulletEnabled val="1"/>
        </dgm:presLayoutVars>
      </dgm:prSet>
      <dgm:spPr/>
      <dgm:t>
        <a:bodyPr rtlCol="0"/>
        <a:lstStyle/>
        <a:p>
          <a:pPr rtl="0"/>
          <a:endParaRPr lang="en-GB"/>
        </a:p>
      </dgm:t>
    </dgm:pt>
    <dgm:pt modelId="{229186D9-F37D-47C2-91CA-38BCE8BB18F7}" type="pres">
      <dgm:prSet presAssocID="{C204391B-D5E8-472A-9E28-474D3630AB2E}" presName="sibTrans" presStyleCnt="0"/>
      <dgm:spPr/>
      <dgm:t>
        <a:bodyPr rtlCol="0"/>
        <a:lstStyle/>
        <a:p>
          <a:pPr rtl="0"/>
          <a:endParaRPr lang="en-GB"/>
        </a:p>
      </dgm:t>
    </dgm:pt>
    <dgm:pt modelId="{ED71549C-BCBB-4732-8796-2FF519C8F99A}" type="pres">
      <dgm:prSet presAssocID="{68903C4D-8008-40CC-8711-EC9D2DF58CBD}" presName="node" presStyleLbl="node1" presStyleIdx="1" presStyleCnt="4" custScaleX="52612" custScaleY="56848">
        <dgm:presLayoutVars>
          <dgm:bulletEnabled val="1"/>
        </dgm:presLayoutVars>
      </dgm:prSet>
      <dgm:spPr/>
      <dgm:t>
        <a:bodyPr rtlCol="0"/>
        <a:lstStyle/>
        <a:p>
          <a:pPr rtl="0"/>
          <a:endParaRPr lang="en-GB"/>
        </a:p>
      </dgm:t>
    </dgm:pt>
    <dgm:pt modelId="{D00E197C-7435-4821-A0B3-8B9066B77504}" type="pres">
      <dgm:prSet presAssocID="{D50BAD0C-37A1-4368-8706-A03CA3373B99}" presName="sibTrans" presStyleCnt="0"/>
      <dgm:spPr/>
      <dgm:t>
        <a:bodyPr rtlCol="0"/>
        <a:lstStyle/>
        <a:p>
          <a:pPr rtl="0"/>
          <a:endParaRPr lang="en-GB"/>
        </a:p>
      </dgm:t>
    </dgm:pt>
    <dgm:pt modelId="{AF32D189-D417-4A1D-B68A-FDE439BB365C}" type="pres">
      <dgm:prSet presAssocID="{6CFA27CE-D998-4622-9133-5678EEFCB93D}" presName="node" presStyleLbl="node1" presStyleIdx="2" presStyleCnt="4" custScaleX="56363" custScaleY="56301">
        <dgm:presLayoutVars>
          <dgm:bulletEnabled val="1"/>
        </dgm:presLayoutVars>
      </dgm:prSet>
      <dgm:spPr/>
      <dgm:t>
        <a:bodyPr rtlCol="0"/>
        <a:lstStyle/>
        <a:p>
          <a:pPr rtl="0"/>
          <a:endParaRPr lang="en-GB"/>
        </a:p>
      </dgm:t>
    </dgm:pt>
    <dgm:pt modelId="{337FD722-2CB7-471A-8BE8-9934B15D6283}" type="pres">
      <dgm:prSet presAssocID="{9F6518AF-9CF6-4C44-AB3F-CD7CFE7A2A22}" presName="sibTrans" presStyleCnt="0"/>
      <dgm:spPr/>
    </dgm:pt>
    <dgm:pt modelId="{A2D7BB04-D9C7-4F4E-99FF-6C93902A517E}" type="pres">
      <dgm:prSet presAssocID="{4A341F8E-809A-4A70-BCB2-4D40A41F512A}" presName="node" presStyleLbl="node1" presStyleIdx="3" presStyleCnt="4" custScaleX="54091" custScaleY="52950" custLinFactNeighborX="-2149" custLinFactNeighborY="-76">
        <dgm:presLayoutVars>
          <dgm:bulletEnabled val="1"/>
        </dgm:presLayoutVars>
      </dgm:prSet>
      <dgm:spPr/>
      <dgm:t>
        <a:bodyPr rtlCol="0"/>
        <a:lstStyle/>
        <a:p>
          <a:pPr rtl="0"/>
          <a:endParaRPr lang="es-PE"/>
        </a:p>
      </dgm:t>
    </dgm:pt>
  </dgm:ptLst>
  <dgm:cxnLst>
    <dgm:cxn modelId="{EF034802-29AA-4186-998A-94281BC44881}" srcId="{6FFAFFED-F570-4D5D-B092-C48F35005B2E}" destId="{6CFA27CE-D998-4622-9133-5678EEFCB93D}" srcOrd="2" destOrd="0" parTransId="{FF2117BC-733B-485B-B4D9-99CEA5960957}" sibTransId="{9F6518AF-9CF6-4C44-AB3F-CD7CFE7A2A22}"/>
    <dgm:cxn modelId="{3FCE2E77-DD2B-4C74-BA5B-FF479DAD9799}" srcId="{6FFAFFED-F570-4D5D-B092-C48F35005B2E}" destId="{24042940-574F-4F5D-878C-C3399FFE9E29}" srcOrd="0" destOrd="0" parTransId="{8AE9CBC1-6F4A-4F7B-9647-31D45BE91C56}" sibTransId="{C204391B-D5E8-472A-9E28-474D3630AB2E}"/>
    <dgm:cxn modelId="{50FBFCB1-145D-AA45-9606-AD95DD2F3F17}" type="presOf" srcId="{68903C4D-8008-40CC-8711-EC9D2DF58CBD}" destId="{ED71549C-BCBB-4732-8796-2FF519C8F99A}" srcOrd="0" destOrd="0" presId="urn:microsoft.com/office/officeart/2005/8/layout/default"/>
    <dgm:cxn modelId="{E8232DFF-9CDE-E143-AF48-44BBAB13CE1B}" type="presOf" srcId="{4A341F8E-809A-4A70-BCB2-4D40A41F512A}" destId="{A2D7BB04-D9C7-4F4E-99FF-6C93902A517E}" srcOrd="0" destOrd="0" presId="urn:microsoft.com/office/officeart/2005/8/layout/default"/>
    <dgm:cxn modelId="{07E213C7-8E63-44AE-B2C0-330D7BFA64D7}" srcId="{6FFAFFED-F570-4D5D-B092-C48F35005B2E}" destId="{4A341F8E-809A-4A70-BCB2-4D40A41F512A}" srcOrd="3" destOrd="0" parTransId="{C83982CB-6246-4192-9F80-66C367EA3E31}" sibTransId="{E5855FC1-89E7-423B-8577-943335555781}"/>
    <dgm:cxn modelId="{BB616438-F275-614D-94EE-FA972828CA1E}" type="presOf" srcId="{6CFA27CE-D998-4622-9133-5678EEFCB93D}" destId="{AF32D189-D417-4A1D-B68A-FDE439BB365C}" srcOrd="0" destOrd="0" presId="urn:microsoft.com/office/officeart/2005/8/layout/default"/>
    <dgm:cxn modelId="{9C46CE09-C5A3-40C3-B2CF-CC5DE7C27BC0}" srcId="{6FFAFFED-F570-4D5D-B092-C48F35005B2E}" destId="{68903C4D-8008-40CC-8711-EC9D2DF58CBD}" srcOrd="1" destOrd="0" parTransId="{37D00198-8427-4927-A142-C2A6068C856A}" sibTransId="{D50BAD0C-37A1-4368-8706-A03CA3373B99}"/>
    <dgm:cxn modelId="{11F35A1E-2144-7847-88A3-AAFC904803F6}" type="presOf" srcId="{24042940-574F-4F5D-878C-C3399FFE9E29}" destId="{6C72E401-388A-4156-A598-CA0D8E665644}" srcOrd="0" destOrd="0" presId="urn:microsoft.com/office/officeart/2005/8/layout/default"/>
    <dgm:cxn modelId="{205DF2F0-5FBF-4541-88D1-021568D23F62}" type="presOf" srcId="{6FFAFFED-F570-4D5D-B092-C48F35005B2E}" destId="{DF1F07D7-AA6F-445C-BFD5-47A624F23366}" srcOrd="0" destOrd="0" presId="urn:microsoft.com/office/officeart/2005/8/layout/default"/>
    <dgm:cxn modelId="{ADD3AF88-F7DD-8449-8758-B4EE6F9A6706}" type="presParOf" srcId="{DF1F07D7-AA6F-445C-BFD5-47A624F23366}" destId="{6C72E401-388A-4156-A598-CA0D8E665644}" srcOrd="0" destOrd="0" presId="urn:microsoft.com/office/officeart/2005/8/layout/default"/>
    <dgm:cxn modelId="{BADB4761-09E2-8B4F-A39F-DCA9918E702D}" type="presParOf" srcId="{DF1F07D7-AA6F-445C-BFD5-47A624F23366}" destId="{229186D9-F37D-47C2-91CA-38BCE8BB18F7}" srcOrd="1" destOrd="0" presId="urn:microsoft.com/office/officeart/2005/8/layout/default"/>
    <dgm:cxn modelId="{6727C740-0991-8045-9B31-C1503D277A84}" type="presParOf" srcId="{DF1F07D7-AA6F-445C-BFD5-47A624F23366}" destId="{ED71549C-BCBB-4732-8796-2FF519C8F99A}" srcOrd="2" destOrd="0" presId="urn:microsoft.com/office/officeart/2005/8/layout/default"/>
    <dgm:cxn modelId="{9992AB06-98C0-C34E-B9B6-A565D50DFF57}" type="presParOf" srcId="{DF1F07D7-AA6F-445C-BFD5-47A624F23366}" destId="{D00E197C-7435-4821-A0B3-8B9066B77504}" srcOrd="3" destOrd="0" presId="urn:microsoft.com/office/officeart/2005/8/layout/default"/>
    <dgm:cxn modelId="{CABBA0DA-E8F0-1449-92F6-F4E99D7653C8}" type="presParOf" srcId="{DF1F07D7-AA6F-445C-BFD5-47A624F23366}" destId="{AF32D189-D417-4A1D-B68A-FDE439BB365C}" srcOrd="4" destOrd="0" presId="urn:microsoft.com/office/officeart/2005/8/layout/default"/>
    <dgm:cxn modelId="{200367B5-4A67-A149-A02F-0CBA22CBAAEC}" type="presParOf" srcId="{DF1F07D7-AA6F-445C-BFD5-47A624F23366}" destId="{337FD722-2CB7-471A-8BE8-9934B15D6283}" srcOrd="5" destOrd="0" presId="urn:microsoft.com/office/officeart/2005/8/layout/default"/>
    <dgm:cxn modelId="{4FDBBF8D-4312-FF40-983B-D0B134553509}" type="presParOf" srcId="{DF1F07D7-AA6F-445C-BFD5-47A624F23366}" destId="{A2D7BB04-D9C7-4F4E-99FF-6C93902A517E}"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E3D6E-DD10-E94A-8B1C-0C146C015EFC}">
      <dsp:nvSpPr>
        <dsp:cNvPr id="0" name=""/>
        <dsp:cNvSpPr/>
      </dsp:nvSpPr>
      <dsp:spPr>
        <a:xfrm rot="16200000">
          <a:off x="410517" y="959646"/>
          <a:ext cx="3404538" cy="3376830"/>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4770" tIns="107950" rIns="97155" bIns="107950" numCol="1" spcCol="1270" rtlCol="0" anchor="t" anchorCtr="0">
          <a:noAutofit/>
        </a:bodyPr>
        <a:lstStyle/>
        <a:p>
          <a:pPr lvl="0" algn="l" defTabSz="755650" rtl="0">
            <a:lnSpc>
              <a:spcPct val="90000"/>
            </a:lnSpc>
            <a:spcBef>
              <a:spcPct val="0"/>
            </a:spcBef>
            <a:spcAft>
              <a:spcPct val="35000"/>
            </a:spcAft>
          </a:pPr>
          <a:r>
            <a:rPr lang="fr" sz="1700" b="1" kern="1200">
              <a:solidFill>
                <a:srgbClr val="2D67AD"/>
              </a:solidFill>
              <a:latin typeface="Arial" panose="020B0604020202020204" pitchFamily="34" charset="0"/>
              <a:cs typeface="Arial" panose="020B0604020202020204" pitchFamily="34" charset="0"/>
            </a:rPr>
            <a:t>Être la voix des entreprises, </a:t>
          </a:r>
        </a:p>
        <a:p>
          <a:pPr lvl="0" algn="l" defTabSz="755650" rtl="0">
            <a:lnSpc>
              <a:spcPct val="90000"/>
            </a:lnSpc>
            <a:spcBef>
              <a:spcPct val="0"/>
            </a:spcBef>
            <a:spcAft>
              <a:spcPct val="35000"/>
            </a:spcAft>
          </a:pPr>
          <a:r>
            <a:rPr lang="fr" sz="1700" b="1" kern="1200">
              <a:solidFill>
                <a:srgbClr val="2D67AD"/>
              </a:solidFill>
              <a:latin typeface="Arial" panose="020B0604020202020204" pitchFamily="34" charset="0"/>
              <a:cs typeface="Arial" panose="020B0604020202020204" pitchFamily="34" charset="0"/>
            </a:rPr>
            <a:t>c’est-à-dire mener des actions conçues pour influencer en faveur de leurs adhérents la législation, la réglementation et l’attitude et l’approche générales des décideurs de la politique socioéconomique.</a:t>
          </a:r>
          <a:endParaRPr lang="en-US" sz="1700" kern="1200" dirty="0">
            <a:solidFill>
              <a:srgbClr val="2D67AD"/>
            </a:solidFill>
          </a:endParaRPr>
        </a:p>
      </dsp:txBody>
      <dsp:txXfrm rot="5400000">
        <a:off x="589245" y="1110665"/>
        <a:ext cx="3211957" cy="3074792"/>
      </dsp:txXfrm>
    </dsp:sp>
    <dsp:sp modelId="{B1E31CC6-5B0B-FD48-A9AA-73F6503AE80A}">
      <dsp:nvSpPr>
        <dsp:cNvPr id="0" name=""/>
        <dsp:cNvSpPr/>
      </dsp:nvSpPr>
      <dsp:spPr>
        <a:xfrm rot="5400000">
          <a:off x="4669636" y="942118"/>
          <a:ext cx="3404538" cy="3411887"/>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4300" tIns="127000" rIns="76200" bIns="127000" numCol="1" spcCol="1270" rtlCol="0" anchor="t" anchorCtr="0">
          <a:noAutofit/>
        </a:bodyPr>
        <a:lstStyle/>
        <a:p>
          <a:pPr lvl="0" algn="l" defTabSz="889000" rtl="0">
            <a:lnSpc>
              <a:spcPct val="90000"/>
            </a:lnSpc>
            <a:spcBef>
              <a:spcPct val="0"/>
            </a:spcBef>
            <a:spcAft>
              <a:spcPct val="35000"/>
            </a:spcAft>
          </a:pPr>
          <a:r>
            <a:rPr lang="fr" sz="2000" b="1" kern="1200">
              <a:solidFill>
                <a:srgbClr val="2D67AD"/>
              </a:solidFill>
              <a:latin typeface="Arial" panose="020B0604020202020204" pitchFamily="34" charset="0"/>
              <a:cs typeface="Arial" panose="020B0604020202020204" pitchFamily="34" charset="0"/>
            </a:rPr>
            <a:t>Offrir des services, </a:t>
          </a:r>
        </a:p>
        <a:p>
          <a:pPr lvl="0" algn="l" defTabSz="889000" rtl="0">
            <a:lnSpc>
              <a:spcPct val="90000"/>
            </a:lnSpc>
            <a:spcBef>
              <a:spcPct val="0"/>
            </a:spcBef>
            <a:spcAft>
              <a:spcPct val="35000"/>
            </a:spcAft>
          </a:pPr>
          <a:r>
            <a:rPr lang="fr" sz="2000" b="1" kern="1200">
              <a:solidFill>
                <a:srgbClr val="2D67AD"/>
              </a:solidFill>
              <a:latin typeface="Arial" panose="020B0604020202020204" pitchFamily="34" charset="0"/>
              <a:cs typeface="Arial" panose="020B0604020202020204" pitchFamily="34" charset="0"/>
            </a:rPr>
            <a:t>c’est-à-dire répondre aux besoins spécifiques des entreprises en matière de savoir/d’information, de capacité à faire des affaires ou d’appui aux activités commerciales.</a:t>
          </a:r>
          <a:endParaRPr lang="en-US" sz="2000" kern="1200" dirty="0">
            <a:solidFill>
              <a:srgbClr val="2D67AD"/>
            </a:solidFill>
          </a:endParaRPr>
        </a:p>
      </dsp:txBody>
      <dsp:txXfrm rot="-5400000">
        <a:off x="4665962" y="1112018"/>
        <a:ext cx="3245661" cy="3072086"/>
      </dsp:txXfrm>
    </dsp:sp>
    <dsp:sp modelId="{BB2D5588-78DA-6B4E-B76A-3335E17895CD}">
      <dsp:nvSpPr>
        <dsp:cNvPr id="0" name=""/>
        <dsp:cNvSpPr/>
      </dsp:nvSpPr>
      <dsp:spPr>
        <a:xfrm>
          <a:off x="3121861" y="0"/>
          <a:ext cx="2175006" cy="2174900"/>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75DEA1-61CF-CE4F-AC4C-7763B2DAC7D8}">
      <dsp:nvSpPr>
        <dsp:cNvPr id="0" name=""/>
        <dsp:cNvSpPr/>
      </dsp:nvSpPr>
      <dsp:spPr>
        <a:xfrm rot="10800000">
          <a:off x="3121861" y="3120694"/>
          <a:ext cx="2175006" cy="2174900"/>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E3D37-D961-4176-93EC-007997571E63}">
      <dsp:nvSpPr>
        <dsp:cNvPr id="0" name=""/>
        <dsp:cNvSpPr/>
      </dsp:nvSpPr>
      <dsp:spPr>
        <a:xfrm>
          <a:off x="879347" y="0"/>
          <a:ext cx="5018957" cy="2634023"/>
        </a:xfrm>
        <a:prstGeom prst="rightArrow">
          <a:avLst/>
        </a:prstGeom>
        <a:solidFill>
          <a:srgbClr val="33339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8405FEE-B7EB-4F2F-AE00-6C0CE22C4FB4}">
      <dsp:nvSpPr>
        <dsp:cNvPr id="0" name=""/>
        <dsp:cNvSpPr/>
      </dsp:nvSpPr>
      <dsp:spPr>
        <a:xfrm>
          <a:off x="2004648" y="790206"/>
          <a:ext cx="1895359" cy="1053609"/>
        </a:xfrm>
        <a:prstGeom prst="roundRect">
          <a:avLst/>
        </a:prstGeom>
        <a:solidFill>
          <a:srgbClr val="FFFFFF">
            <a:hueOff val="0"/>
            <a:satOff val="0"/>
            <a:lumOff val="0"/>
            <a:alphaOff val="0"/>
          </a:srgbClr>
        </a:solidFill>
        <a:ln w="25400" cap="flat" cmpd="sng" algn="ctr">
          <a:solidFill>
            <a:srgbClr val="33339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rtlCol="0" anchor="ctr" anchorCtr="0">
          <a:noAutofit/>
        </a:bodyPr>
        <a:lstStyle/>
        <a:p>
          <a:pPr lvl="0" algn="ctr" defTabSz="622300" rtl="0">
            <a:lnSpc>
              <a:spcPct val="90000"/>
            </a:lnSpc>
            <a:spcBef>
              <a:spcPct val="0"/>
            </a:spcBef>
            <a:spcAft>
              <a:spcPct val="35000"/>
            </a:spcAft>
          </a:pPr>
          <a:r>
            <a:rPr lang="fr" sz="1400" b="1" kern="1200" dirty="0">
              <a:solidFill>
                <a:srgbClr val="262626"/>
              </a:solidFill>
              <a:latin typeface="Arial" panose="020B0604020202020204" pitchFamily="34" charset="0"/>
              <a:cs typeface="Arial" panose="020B0604020202020204" pitchFamily="34" charset="0"/>
            </a:rPr>
            <a:t>Échantillon formel ou recensement – internet, courriel, </a:t>
          </a:r>
          <a:r>
            <a:rPr lang="fr" sz="1400" b="1" kern="1200" dirty="0" smtClean="0">
              <a:solidFill>
                <a:srgbClr val="262626"/>
              </a:solidFill>
              <a:latin typeface="Arial" panose="020B0604020202020204" pitchFamily="34" charset="0"/>
              <a:cs typeface="Arial" panose="020B0604020202020204" pitchFamily="34" charset="0"/>
            </a:rPr>
            <a:t>téléphone</a:t>
          </a:r>
          <a:endParaRPr lang="es-ES" altLang="en-US" sz="1400" b="1" kern="1200" dirty="0" smtClean="0">
            <a:solidFill>
              <a:srgbClr val="000000">
                <a:hueOff val="0"/>
                <a:satOff val="0"/>
                <a:lumOff val="0"/>
                <a:alphaOff val="0"/>
              </a:srgbClr>
            </a:solidFill>
            <a:latin typeface="Arial" panose="020B0604020202020204" pitchFamily="34" charset="0"/>
            <a:ea typeface="Verdana" panose="020B0604030504040204" pitchFamily="34" charset="0"/>
            <a:cs typeface="Arial" panose="020B0604020202020204" pitchFamily="34" charset="0"/>
          </a:endParaRPr>
        </a:p>
      </dsp:txBody>
      <dsp:txXfrm>
        <a:off x="2056081" y="841639"/>
        <a:ext cx="1792493" cy="950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E3D37-D961-4176-93EC-007997571E63}">
      <dsp:nvSpPr>
        <dsp:cNvPr id="0" name=""/>
        <dsp:cNvSpPr/>
      </dsp:nvSpPr>
      <dsp:spPr>
        <a:xfrm>
          <a:off x="910409" y="0"/>
          <a:ext cx="6908800" cy="2538045"/>
        </a:xfrm>
        <a:prstGeom prst="rightArrow">
          <a:avLst/>
        </a:prstGeom>
        <a:solidFill>
          <a:srgbClr val="33339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FC1086E-4155-4B0C-AB2E-384F669ECA6C}">
      <dsp:nvSpPr>
        <dsp:cNvPr id="0" name=""/>
        <dsp:cNvSpPr/>
      </dsp:nvSpPr>
      <dsp:spPr>
        <a:xfrm>
          <a:off x="2778" y="761413"/>
          <a:ext cx="1804987" cy="1015218"/>
        </a:xfrm>
        <a:prstGeom prst="roundRect">
          <a:avLst/>
        </a:prstGeom>
        <a:solidFill>
          <a:srgbClr val="FFFFFF">
            <a:hueOff val="0"/>
            <a:satOff val="0"/>
            <a:lumOff val="0"/>
            <a:alphaOff val="0"/>
          </a:srgbClr>
        </a:solidFill>
        <a:ln w="25400" cap="flat" cmpd="sng" algn="ctr">
          <a:solidFill>
            <a:srgbClr val="333399">
              <a:shade val="80000"/>
              <a:hueOff val="0"/>
              <a:satOff val="0"/>
              <a:lumOff val="0"/>
              <a:alphaOff val="0"/>
            </a:srgb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rtlCol="0" anchor="ctr" anchorCtr="0">
          <a:noAutofit/>
        </a:bodyPr>
        <a:lstStyle/>
        <a:p>
          <a:pPr lvl="0" algn="ctr" defTabSz="622300" rtl="0">
            <a:lnSpc>
              <a:spcPct val="90000"/>
            </a:lnSpc>
            <a:spcBef>
              <a:spcPct val="0"/>
            </a:spcBef>
            <a:spcAft>
              <a:spcPct val="35000"/>
            </a:spcAft>
          </a:pPr>
          <a:r>
            <a:rPr lang="fr" sz="1400" b="1" kern="1200" dirty="0">
              <a:solidFill>
                <a:srgbClr val="262626"/>
              </a:solidFill>
              <a:latin typeface="Arial" panose="020B0604020202020204" pitchFamily="34" charset="0"/>
              <a:cs typeface="Arial" panose="020B0604020202020204" pitchFamily="34" charset="0"/>
            </a:rPr>
            <a:t>Entretiens structurés en face à face ou par </a:t>
          </a:r>
          <a:r>
            <a:rPr lang="fr" sz="1400" b="1" kern="1200" dirty="0" smtClean="0">
              <a:solidFill>
                <a:srgbClr val="262626"/>
              </a:solidFill>
              <a:latin typeface="Arial" panose="020B0604020202020204" pitchFamily="34" charset="0"/>
              <a:cs typeface="Arial" panose="020B0604020202020204" pitchFamily="34" charset="0"/>
            </a:rPr>
            <a:t>téléphone</a:t>
          </a:r>
          <a:endParaRPr lang="es-PE" sz="1400" b="1" kern="1200" dirty="0">
            <a:solidFill>
              <a:srgbClr val="000000">
                <a:hueOff val="0"/>
                <a:satOff val="0"/>
                <a:lumOff val="0"/>
                <a:alphaOff val="0"/>
              </a:srgbClr>
            </a:solidFill>
            <a:latin typeface="Arial" panose="020B0604020202020204" pitchFamily="34" charset="0"/>
            <a:ea typeface="Verdana" panose="020B0604030504040204" pitchFamily="34" charset="0"/>
            <a:cs typeface="Arial" panose="020B0604020202020204" pitchFamily="34" charset="0"/>
          </a:endParaRPr>
        </a:p>
      </dsp:txBody>
      <dsp:txXfrm>
        <a:off x="52337" y="810972"/>
        <a:ext cx="1705869" cy="916100"/>
      </dsp:txXfrm>
    </dsp:sp>
    <dsp:sp modelId="{8B5118CC-F11C-4192-B9AF-FAF80A4C9B22}">
      <dsp:nvSpPr>
        <dsp:cNvPr id="0" name=""/>
        <dsp:cNvSpPr/>
      </dsp:nvSpPr>
      <dsp:spPr>
        <a:xfrm>
          <a:off x="2108596" y="761413"/>
          <a:ext cx="1804987" cy="1015218"/>
        </a:xfrm>
        <a:prstGeom prst="roundRect">
          <a:avLst/>
        </a:prstGeom>
        <a:solidFill>
          <a:srgbClr val="FFFFFF">
            <a:hueOff val="0"/>
            <a:satOff val="0"/>
            <a:lumOff val="0"/>
            <a:alphaOff val="0"/>
          </a:srgbClr>
        </a:solidFill>
        <a:ln w="25400" cap="flat" cmpd="sng" algn="ctr">
          <a:solidFill>
            <a:srgbClr val="333399">
              <a:shade val="80000"/>
              <a:hueOff val="0"/>
              <a:satOff val="0"/>
              <a:lumOff val="0"/>
              <a:alphaOff val="0"/>
            </a:srgb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rtlCol="0" anchor="ctr" anchorCtr="0">
          <a:noAutofit/>
        </a:bodyPr>
        <a:lstStyle/>
        <a:p>
          <a:pPr lvl="0" algn="ctr" defTabSz="622300" rtl="0">
            <a:lnSpc>
              <a:spcPct val="90000"/>
            </a:lnSpc>
            <a:spcBef>
              <a:spcPct val="0"/>
            </a:spcBef>
            <a:spcAft>
              <a:spcPct val="35000"/>
            </a:spcAft>
          </a:pPr>
          <a:r>
            <a:rPr lang="fr" sz="1400" b="1" kern="1200">
              <a:solidFill>
                <a:srgbClr val="262626"/>
              </a:solidFill>
              <a:latin typeface="Arial" panose="020B0604020202020204" pitchFamily="34" charset="0"/>
              <a:cs typeface="Arial" panose="020B0604020202020204" pitchFamily="34" charset="0"/>
            </a:rPr>
            <a:t>Panels de membres ou groupes de discussion</a:t>
          </a:r>
          <a:endParaRPr lang="es-PE" sz="1400" b="1" kern="1200" dirty="0">
            <a:solidFill>
              <a:srgbClr val="000000">
                <a:hueOff val="0"/>
                <a:satOff val="0"/>
                <a:lumOff val="0"/>
                <a:alphaOff val="0"/>
              </a:srgbClr>
            </a:solidFill>
            <a:latin typeface="Arial" panose="020B0604020202020204" pitchFamily="34" charset="0"/>
            <a:ea typeface="Verdana" panose="020B0604030504040204" pitchFamily="34" charset="0"/>
            <a:cs typeface="Arial" panose="020B0604020202020204" pitchFamily="34" charset="0"/>
          </a:endParaRPr>
        </a:p>
      </dsp:txBody>
      <dsp:txXfrm>
        <a:off x="2158155" y="810972"/>
        <a:ext cx="1705869" cy="916100"/>
      </dsp:txXfrm>
    </dsp:sp>
    <dsp:sp modelId="{C42DD074-36B6-4FFF-821B-9AA6DF526C0B}">
      <dsp:nvSpPr>
        <dsp:cNvPr id="0" name=""/>
        <dsp:cNvSpPr/>
      </dsp:nvSpPr>
      <dsp:spPr>
        <a:xfrm>
          <a:off x="4214415" y="761413"/>
          <a:ext cx="1804987" cy="1015218"/>
        </a:xfrm>
        <a:prstGeom prst="roundRect">
          <a:avLst/>
        </a:prstGeom>
        <a:solidFill>
          <a:srgbClr val="FFFFFF">
            <a:hueOff val="0"/>
            <a:satOff val="0"/>
            <a:lumOff val="0"/>
            <a:alphaOff val="0"/>
          </a:srgbClr>
        </a:solidFill>
        <a:ln w="25400" cap="flat" cmpd="sng" algn="ctr">
          <a:solidFill>
            <a:srgbClr val="333399">
              <a:shade val="80000"/>
              <a:hueOff val="0"/>
              <a:satOff val="0"/>
              <a:lumOff val="0"/>
              <a:alphaOff val="0"/>
            </a:srgb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lvl="0" algn="ctr" defTabSz="533400" rtl="0">
            <a:lnSpc>
              <a:spcPct val="90000"/>
            </a:lnSpc>
            <a:spcBef>
              <a:spcPct val="0"/>
            </a:spcBef>
            <a:spcAft>
              <a:spcPct val="35000"/>
            </a:spcAft>
          </a:pPr>
          <a:r>
            <a:rPr lang="fr" sz="1200" b="1" kern="1200" dirty="0">
              <a:solidFill>
                <a:srgbClr val="262626"/>
              </a:solidFill>
              <a:latin typeface="Arial" panose="020B0604020202020204" pitchFamily="34" charset="0"/>
              <a:cs typeface="Arial" panose="020B0604020202020204" pitchFamily="34" charset="0"/>
            </a:rPr>
            <a:t>Conférences régulières, séances d’information pour les membres ou activités de </a:t>
          </a:r>
          <a:r>
            <a:rPr lang="fr" sz="1200" b="1" kern="1200" dirty="0" smtClean="0">
              <a:solidFill>
                <a:srgbClr val="262626"/>
              </a:solidFill>
              <a:latin typeface="Arial" panose="020B0604020202020204" pitchFamily="34" charset="0"/>
              <a:cs typeface="Arial" panose="020B0604020202020204" pitchFamily="34" charset="0"/>
            </a:rPr>
            <a:t>formation</a:t>
          </a:r>
          <a:endParaRPr lang="es-PE" sz="1200" b="1" kern="1200" dirty="0">
            <a:solidFill>
              <a:srgbClr val="000000">
                <a:hueOff val="0"/>
                <a:satOff val="0"/>
                <a:lumOff val="0"/>
                <a:alphaOff val="0"/>
              </a:srgbClr>
            </a:solidFill>
            <a:latin typeface="Arial" panose="020B0604020202020204" pitchFamily="34" charset="0"/>
            <a:ea typeface="Verdana" panose="020B0604030504040204" pitchFamily="34" charset="0"/>
            <a:cs typeface="Arial" panose="020B0604020202020204" pitchFamily="34" charset="0"/>
          </a:endParaRPr>
        </a:p>
      </dsp:txBody>
      <dsp:txXfrm>
        <a:off x="4263974" y="810972"/>
        <a:ext cx="1705869" cy="916100"/>
      </dsp:txXfrm>
    </dsp:sp>
    <dsp:sp modelId="{C5BB8E78-BA0F-4921-A6FA-0CD258F65FD2}">
      <dsp:nvSpPr>
        <dsp:cNvPr id="0" name=""/>
        <dsp:cNvSpPr/>
      </dsp:nvSpPr>
      <dsp:spPr>
        <a:xfrm>
          <a:off x="6320234" y="761413"/>
          <a:ext cx="1804987" cy="1015218"/>
        </a:xfrm>
        <a:prstGeom prst="roundRect">
          <a:avLst/>
        </a:prstGeom>
        <a:solidFill>
          <a:srgbClr val="FFFFFF">
            <a:hueOff val="0"/>
            <a:satOff val="0"/>
            <a:lumOff val="0"/>
            <a:alphaOff val="0"/>
          </a:srgbClr>
        </a:solidFill>
        <a:ln w="25400" cap="flat" cmpd="sng" algn="ctr">
          <a:solidFill>
            <a:srgbClr val="33339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rtlCol="0" anchor="ctr" anchorCtr="0">
          <a:noAutofit/>
        </a:bodyPr>
        <a:lstStyle/>
        <a:p>
          <a:pPr lvl="0" algn="ctr" defTabSz="622300" rtl="0">
            <a:lnSpc>
              <a:spcPct val="90000"/>
            </a:lnSpc>
            <a:spcBef>
              <a:spcPct val="0"/>
            </a:spcBef>
            <a:spcAft>
              <a:spcPct val="35000"/>
            </a:spcAft>
          </a:pPr>
          <a:r>
            <a:rPr lang="fr" sz="1400" b="1" kern="1200" dirty="0" smtClean="0">
              <a:solidFill>
                <a:srgbClr val="262626"/>
              </a:solidFill>
              <a:latin typeface="Arial" panose="020B0604020202020204" pitchFamily="34" charset="0"/>
              <a:cs typeface="Arial" panose="020B0604020202020204" pitchFamily="34" charset="0"/>
            </a:rPr>
            <a:t>Rencontres occasionnelles au cours des activités</a:t>
          </a:r>
          <a:endParaRPr lang="es-ES" altLang="en-US" sz="1400" b="1" kern="1200" dirty="0" smtClean="0">
            <a:solidFill>
              <a:srgbClr val="000000">
                <a:hueOff val="0"/>
                <a:satOff val="0"/>
                <a:lumOff val="0"/>
                <a:alphaOff val="0"/>
              </a:srgbClr>
            </a:solidFill>
            <a:latin typeface="Arial" panose="020B0604020202020204" pitchFamily="34" charset="0"/>
            <a:ea typeface="Verdana" panose="020B0604030504040204" pitchFamily="34" charset="0"/>
            <a:cs typeface="Arial" panose="020B0604020202020204" pitchFamily="34" charset="0"/>
          </a:endParaRPr>
        </a:p>
      </dsp:txBody>
      <dsp:txXfrm>
        <a:off x="6369793" y="810972"/>
        <a:ext cx="1705869" cy="916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DFE44-8CB6-4D26-B358-5E3DC3BFE64E}">
      <dsp:nvSpPr>
        <dsp:cNvPr id="0" name=""/>
        <dsp:cNvSpPr/>
      </dsp:nvSpPr>
      <dsp:spPr>
        <a:xfrm>
          <a:off x="0" y="723"/>
          <a:ext cx="7975797" cy="565473"/>
        </a:xfrm>
        <a:prstGeom prst="roundRect">
          <a:avLst/>
        </a:prstGeom>
        <a:solidFill>
          <a:srgbClr val="5B9BD5">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l" defTabSz="800100" rtl="0">
            <a:lnSpc>
              <a:spcPct val="90000"/>
            </a:lnSpc>
            <a:spcBef>
              <a:spcPct val="0"/>
            </a:spcBef>
            <a:spcAft>
              <a:spcPct val="35000"/>
            </a:spcAft>
          </a:pPr>
          <a:r>
            <a:rPr lang="fr" sz="1800" b="1" kern="1200">
              <a:latin typeface="Arial" panose="020B0604020202020204" pitchFamily="34" charset="0"/>
              <a:cs typeface="Arial" panose="020B0604020202020204" pitchFamily="34" charset="0"/>
            </a:rPr>
            <a:t>Qui sont vos principaux concurrents sur le marché? </a:t>
          </a:r>
          <a:endParaRPr lang="es-PE" sz="1800" b="1" kern="1200" dirty="0">
            <a:solidFill>
              <a:schemeClr val="bg1"/>
            </a:solidFill>
            <a:latin typeface="Arial" panose="020B0604020202020204" pitchFamily="34" charset="0"/>
            <a:ea typeface="+mn-ea"/>
            <a:cs typeface="Arial" panose="020B0604020202020204" pitchFamily="34" charset="0"/>
          </a:endParaRPr>
        </a:p>
      </dsp:txBody>
      <dsp:txXfrm>
        <a:off x="27604" y="28327"/>
        <a:ext cx="7920589" cy="510265"/>
      </dsp:txXfrm>
    </dsp:sp>
    <dsp:sp modelId="{0E809B4B-F77B-44CE-94DF-56A44C3C555B}">
      <dsp:nvSpPr>
        <dsp:cNvPr id="0" name=""/>
        <dsp:cNvSpPr/>
      </dsp:nvSpPr>
      <dsp:spPr>
        <a:xfrm>
          <a:off x="0" y="572910"/>
          <a:ext cx="7975797" cy="565473"/>
        </a:xfrm>
        <a:prstGeom prst="roundRect">
          <a:avLst/>
        </a:prstGeom>
        <a:solidFill>
          <a:srgbClr val="5B9BD5">
            <a:shade val="50000"/>
            <a:hueOff val="95502"/>
            <a:satOff val="2559"/>
            <a:lumOff val="1127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l" defTabSz="800100" rtl="0">
            <a:lnSpc>
              <a:spcPct val="90000"/>
            </a:lnSpc>
            <a:spcBef>
              <a:spcPct val="0"/>
            </a:spcBef>
            <a:spcAft>
              <a:spcPct val="35000"/>
            </a:spcAft>
          </a:pPr>
          <a:r>
            <a:rPr lang="fr" sz="1800" b="1" kern="1200">
              <a:latin typeface="Arial" panose="020B0604020202020204" pitchFamily="34" charset="0"/>
              <a:cs typeface="Arial" panose="020B0604020202020204" pitchFamily="34" charset="0"/>
            </a:rPr>
            <a:t>Qui sont leurs principaux clients? </a:t>
          </a:r>
          <a:endParaRPr lang="es-PE" sz="1800" b="1" kern="1200" dirty="0">
            <a:solidFill>
              <a:schemeClr val="bg1"/>
            </a:solidFill>
            <a:latin typeface="Arial" panose="020B0604020202020204" pitchFamily="34" charset="0"/>
            <a:ea typeface="+mn-ea"/>
            <a:cs typeface="Arial" panose="020B0604020202020204" pitchFamily="34" charset="0"/>
          </a:endParaRPr>
        </a:p>
      </dsp:txBody>
      <dsp:txXfrm>
        <a:off x="27604" y="600514"/>
        <a:ext cx="7920589" cy="510265"/>
      </dsp:txXfrm>
    </dsp:sp>
    <dsp:sp modelId="{BF221127-A1E8-4D60-A3A8-A9C652DAFBCC}">
      <dsp:nvSpPr>
        <dsp:cNvPr id="0" name=""/>
        <dsp:cNvSpPr/>
      </dsp:nvSpPr>
      <dsp:spPr>
        <a:xfrm>
          <a:off x="0" y="1155464"/>
          <a:ext cx="7975797" cy="565473"/>
        </a:xfrm>
        <a:prstGeom prst="roundRect">
          <a:avLst/>
        </a:prstGeom>
        <a:solidFill>
          <a:srgbClr val="5B9BD5">
            <a:shade val="50000"/>
            <a:hueOff val="191005"/>
            <a:satOff val="5117"/>
            <a:lumOff val="2254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l" defTabSz="800100" rtl="0">
            <a:lnSpc>
              <a:spcPct val="90000"/>
            </a:lnSpc>
            <a:spcBef>
              <a:spcPct val="0"/>
            </a:spcBef>
            <a:spcAft>
              <a:spcPct val="35000"/>
            </a:spcAft>
          </a:pPr>
          <a:r>
            <a:rPr lang="fr" sz="1800" b="1" kern="1200">
              <a:latin typeface="Arial" panose="020B0604020202020204" pitchFamily="34" charset="0"/>
              <a:cs typeface="Arial" panose="020B0604020202020204" pitchFamily="34" charset="0"/>
            </a:rPr>
            <a:t>Quel genre de service offrent-ils? Quels sont les principaux contenus? Quelle méthodologie utilisent-ils? </a:t>
          </a:r>
          <a:endParaRPr lang="es-PE" sz="1800" b="1" kern="1200" dirty="0">
            <a:solidFill>
              <a:schemeClr val="bg1"/>
            </a:solidFill>
            <a:latin typeface="Arial" panose="020B0604020202020204" pitchFamily="34" charset="0"/>
            <a:ea typeface="+mn-ea"/>
            <a:cs typeface="Arial" panose="020B0604020202020204" pitchFamily="34" charset="0"/>
          </a:endParaRPr>
        </a:p>
      </dsp:txBody>
      <dsp:txXfrm>
        <a:off x="27604" y="1183068"/>
        <a:ext cx="7920589" cy="510265"/>
      </dsp:txXfrm>
    </dsp:sp>
    <dsp:sp modelId="{52DC5C16-DEFC-400F-90BE-AC1C29CE3E25}">
      <dsp:nvSpPr>
        <dsp:cNvPr id="0" name=""/>
        <dsp:cNvSpPr/>
      </dsp:nvSpPr>
      <dsp:spPr>
        <a:xfrm>
          <a:off x="0" y="1732834"/>
          <a:ext cx="7975797" cy="565473"/>
        </a:xfrm>
        <a:prstGeom prst="roundRect">
          <a:avLst/>
        </a:prstGeom>
        <a:solidFill>
          <a:srgbClr val="5B9BD5">
            <a:shade val="50000"/>
            <a:hueOff val="286507"/>
            <a:satOff val="7676"/>
            <a:lumOff val="3381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l" defTabSz="800100" rtl="0">
            <a:lnSpc>
              <a:spcPct val="90000"/>
            </a:lnSpc>
            <a:spcBef>
              <a:spcPct val="0"/>
            </a:spcBef>
            <a:spcAft>
              <a:spcPct val="35000"/>
            </a:spcAft>
          </a:pPr>
          <a:r>
            <a:rPr lang="fr" sz="1800" b="1" kern="1200">
              <a:latin typeface="Arial" panose="020B0604020202020204" pitchFamily="34" charset="0"/>
              <a:cs typeface="Arial" panose="020B0604020202020204" pitchFamily="34" charset="0"/>
            </a:rPr>
            <a:t>Que savez-vous sur leur réputation? </a:t>
          </a:r>
          <a:endParaRPr lang="es-PE" sz="1800" b="1" kern="1200" dirty="0">
            <a:solidFill>
              <a:schemeClr val="bg1"/>
            </a:solidFill>
            <a:latin typeface="Arial" panose="020B0604020202020204" pitchFamily="34" charset="0"/>
            <a:ea typeface="+mn-ea"/>
            <a:cs typeface="Arial" panose="020B0604020202020204" pitchFamily="34" charset="0"/>
          </a:endParaRPr>
        </a:p>
      </dsp:txBody>
      <dsp:txXfrm>
        <a:off x="27604" y="1760438"/>
        <a:ext cx="7920589" cy="510265"/>
      </dsp:txXfrm>
    </dsp:sp>
    <dsp:sp modelId="{084BBE68-3728-4915-9820-EAF58A627CF4}">
      <dsp:nvSpPr>
        <dsp:cNvPr id="0" name=""/>
        <dsp:cNvSpPr/>
      </dsp:nvSpPr>
      <dsp:spPr>
        <a:xfrm>
          <a:off x="0" y="2315445"/>
          <a:ext cx="7975797" cy="565473"/>
        </a:xfrm>
        <a:prstGeom prst="roundRect">
          <a:avLst/>
        </a:prstGeom>
        <a:solidFill>
          <a:srgbClr val="5B9BD5">
            <a:shade val="50000"/>
            <a:hueOff val="286507"/>
            <a:satOff val="7676"/>
            <a:lumOff val="3381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l" defTabSz="800100" rtl="0">
            <a:lnSpc>
              <a:spcPct val="90000"/>
            </a:lnSpc>
            <a:spcBef>
              <a:spcPct val="0"/>
            </a:spcBef>
            <a:spcAft>
              <a:spcPct val="35000"/>
            </a:spcAft>
          </a:pPr>
          <a:r>
            <a:rPr lang="fr" sz="1800" b="1" kern="1200">
              <a:latin typeface="Arial" panose="020B0604020202020204" pitchFamily="34" charset="0"/>
              <a:cs typeface="Arial" panose="020B0604020202020204" pitchFamily="34" charset="0"/>
            </a:rPr>
            <a:t>Avez-vous connaissance de réactions, positives ou négatives, sur les résultats concrets et les avantages du service?  </a:t>
          </a:r>
          <a:endParaRPr lang="es-PE" sz="1800" b="1" kern="1200" dirty="0">
            <a:solidFill>
              <a:schemeClr val="bg1"/>
            </a:solidFill>
            <a:latin typeface="Arial" panose="020B0604020202020204" pitchFamily="34" charset="0"/>
            <a:ea typeface="+mn-ea"/>
            <a:cs typeface="Arial" panose="020B0604020202020204" pitchFamily="34" charset="0"/>
          </a:endParaRPr>
        </a:p>
      </dsp:txBody>
      <dsp:txXfrm>
        <a:off x="27604" y="2343049"/>
        <a:ext cx="7920589" cy="510265"/>
      </dsp:txXfrm>
    </dsp:sp>
    <dsp:sp modelId="{6D38A991-3F29-40EF-9992-ED5E6D299DE2}">
      <dsp:nvSpPr>
        <dsp:cNvPr id="0" name=""/>
        <dsp:cNvSpPr/>
      </dsp:nvSpPr>
      <dsp:spPr>
        <a:xfrm>
          <a:off x="0" y="2887574"/>
          <a:ext cx="7975797" cy="565473"/>
        </a:xfrm>
        <a:prstGeom prst="roundRect">
          <a:avLst/>
        </a:prstGeom>
        <a:solidFill>
          <a:srgbClr val="5B9BD5">
            <a:shade val="50000"/>
            <a:hueOff val="191005"/>
            <a:satOff val="5117"/>
            <a:lumOff val="2254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l" defTabSz="800100" rtl="0">
            <a:lnSpc>
              <a:spcPct val="90000"/>
            </a:lnSpc>
            <a:spcBef>
              <a:spcPct val="0"/>
            </a:spcBef>
            <a:spcAft>
              <a:spcPct val="35000"/>
            </a:spcAft>
          </a:pPr>
          <a:r>
            <a:rPr lang="fr" sz="1800" b="1" kern="1200">
              <a:latin typeface="Arial" panose="020B0604020202020204" pitchFamily="34" charset="0"/>
              <a:cs typeface="Arial" panose="020B0604020202020204" pitchFamily="34" charset="0"/>
            </a:rPr>
            <a:t>Opèrent-ils avec le soutien institutionnel du gouvernement? Ou d’une organisation internationale? Qu’est-ce que cela implique?</a:t>
          </a:r>
          <a:endParaRPr lang="es-PE" sz="1800" b="1" kern="1200" dirty="0">
            <a:solidFill>
              <a:schemeClr val="bg1"/>
            </a:solidFill>
            <a:latin typeface="Arial" panose="020B0604020202020204" pitchFamily="34" charset="0"/>
            <a:ea typeface="+mn-ea"/>
            <a:cs typeface="Arial" panose="020B0604020202020204" pitchFamily="34" charset="0"/>
          </a:endParaRPr>
        </a:p>
      </dsp:txBody>
      <dsp:txXfrm>
        <a:off x="27604" y="2915178"/>
        <a:ext cx="7920589" cy="510265"/>
      </dsp:txXfrm>
    </dsp:sp>
    <dsp:sp modelId="{BC8C7E52-F175-4FC6-B04C-1BE05DD5FB83}">
      <dsp:nvSpPr>
        <dsp:cNvPr id="0" name=""/>
        <dsp:cNvSpPr/>
      </dsp:nvSpPr>
      <dsp:spPr>
        <a:xfrm>
          <a:off x="0" y="3464944"/>
          <a:ext cx="7975797" cy="565473"/>
        </a:xfrm>
        <a:prstGeom prst="roundRect">
          <a:avLst/>
        </a:prstGeom>
        <a:solidFill>
          <a:srgbClr val="5B9BD5">
            <a:shade val="50000"/>
            <a:hueOff val="95502"/>
            <a:satOff val="2559"/>
            <a:lumOff val="1127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l" defTabSz="800100" rtl="0">
            <a:lnSpc>
              <a:spcPct val="90000"/>
            </a:lnSpc>
            <a:spcBef>
              <a:spcPct val="0"/>
            </a:spcBef>
            <a:spcAft>
              <a:spcPct val="35000"/>
            </a:spcAft>
          </a:pPr>
          <a:r>
            <a:rPr lang="fr" sz="1800" b="1" kern="1200">
              <a:latin typeface="Arial" panose="020B0604020202020204" pitchFamily="34" charset="0"/>
              <a:cs typeface="Arial" panose="020B0604020202020204" pitchFamily="34" charset="0"/>
            </a:rPr>
            <a:t>Aborde-t-il les mêmes secteurs thématiques que votre futur service? </a:t>
          </a:r>
          <a:endParaRPr lang="es-PE" sz="1800" b="1" kern="1200" dirty="0">
            <a:solidFill>
              <a:schemeClr val="bg1"/>
            </a:solidFill>
            <a:latin typeface="Arial" panose="020B0604020202020204" pitchFamily="34" charset="0"/>
            <a:ea typeface="+mn-ea"/>
            <a:cs typeface="Arial" panose="020B0604020202020204" pitchFamily="34" charset="0"/>
          </a:endParaRPr>
        </a:p>
      </dsp:txBody>
      <dsp:txXfrm>
        <a:off x="27604" y="3492548"/>
        <a:ext cx="7920589" cy="510265"/>
      </dsp:txXfrm>
    </dsp:sp>
    <dsp:sp modelId="{CAF785B5-0965-45A3-B130-9E10ADF10B78}">
      <dsp:nvSpPr>
        <dsp:cNvPr id="0" name=""/>
        <dsp:cNvSpPr/>
      </dsp:nvSpPr>
      <dsp:spPr>
        <a:xfrm>
          <a:off x="0" y="4042315"/>
          <a:ext cx="7975797" cy="565473"/>
        </a:xfrm>
        <a:prstGeom prst="roundRect">
          <a:avLst/>
        </a:prstGeom>
        <a:solidFill>
          <a:schemeClr val="accent1">
            <a:shade val="50000"/>
            <a:hueOff val="135418"/>
            <a:satOff val="-7936"/>
            <a:lumOff val="117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l" defTabSz="800100" rtl="0">
            <a:lnSpc>
              <a:spcPct val="90000"/>
            </a:lnSpc>
            <a:spcBef>
              <a:spcPct val="0"/>
            </a:spcBef>
            <a:spcAft>
              <a:spcPct val="35000"/>
            </a:spcAft>
          </a:pPr>
          <a:r>
            <a:rPr lang="fr" sz="1800" b="1" kern="1200">
              <a:latin typeface="Arial" panose="020B0604020202020204" pitchFamily="34" charset="0"/>
              <a:cs typeface="Arial" panose="020B0604020202020204" pitchFamily="34" charset="0"/>
            </a:rPr>
            <a:t>Combien coûte ce service?</a:t>
          </a:r>
        </a:p>
      </dsp:txBody>
      <dsp:txXfrm>
        <a:off x="27604" y="4069919"/>
        <a:ext cx="7920589" cy="5102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6C4D1-5309-4950-BD00-020639693B99}">
      <dsp:nvSpPr>
        <dsp:cNvPr id="0" name=""/>
        <dsp:cNvSpPr/>
      </dsp:nvSpPr>
      <dsp:spPr>
        <a:xfrm>
          <a:off x="2867" y="542407"/>
          <a:ext cx="1552349" cy="931409"/>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ctr" defTabSz="800100" rtl="0">
            <a:lnSpc>
              <a:spcPct val="90000"/>
            </a:lnSpc>
            <a:spcBef>
              <a:spcPct val="0"/>
            </a:spcBef>
            <a:spcAft>
              <a:spcPct val="35000"/>
            </a:spcAft>
          </a:pPr>
          <a:r>
            <a:rPr lang="fr" sz="1800" b="1" kern="1200">
              <a:latin typeface="Arial" panose="020B0604020202020204" pitchFamily="34" charset="0"/>
              <a:cs typeface="Arial" panose="020B0604020202020204" pitchFamily="34" charset="0"/>
            </a:rPr>
            <a:t>Sur site</a:t>
          </a:r>
        </a:p>
      </dsp:txBody>
      <dsp:txXfrm>
        <a:off x="2867" y="542407"/>
        <a:ext cx="1552349" cy="931409"/>
      </dsp:txXfrm>
    </dsp:sp>
    <dsp:sp modelId="{6C72E401-388A-4156-A598-CA0D8E665644}">
      <dsp:nvSpPr>
        <dsp:cNvPr id="0" name=""/>
        <dsp:cNvSpPr/>
      </dsp:nvSpPr>
      <dsp:spPr>
        <a:xfrm>
          <a:off x="1710452" y="542407"/>
          <a:ext cx="1552349" cy="931409"/>
        </a:xfrm>
        <a:prstGeom prst="rect">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ctr" defTabSz="800100" rtl="0">
            <a:lnSpc>
              <a:spcPct val="90000"/>
            </a:lnSpc>
            <a:spcBef>
              <a:spcPct val="0"/>
            </a:spcBef>
            <a:spcAft>
              <a:spcPct val="35000"/>
            </a:spcAft>
          </a:pPr>
          <a:r>
            <a:rPr lang="fr" sz="1800" b="1" kern="1200">
              <a:latin typeface="Arial" panose="020B0604020202020204" pitchFamily="34" charset="0"/>
              <a:cs typeface="Arial" panose="020B0604020202020204" pitchFamily="34" charset="0"/>
            </a:rPr>
            <a:t>En interne</a:t>
          </a:r>
        </a:p>
      </dsp:txBody>
      <dsp:txXfrm>
        <a:off x="1710452" y="542407"/>
        <a:ext cx="1552349" cy="931409"/>
      </dsp:txXfrm>
    </dsp:sp>
    <dsp:sp modelId="{ED71549C-BCBB-4732-8796-2FF519C8F99A}">
      <dsp:nvSpPr>
        <dsp:cNvPr id="0" name=""/>
        <dsp:cNvSpPr/>
      </dsp:nvSpPr>
      <dsp:spPr>
        <a:xfrm>
          <a:off x="3418037" y="542407"/>
          <a:ext cx="1552349" cy="931409"/>
        </a:xfrm>
        <a:prstGeom prst="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ctr" defTabSz="800100" rtl="0">
            <a:lnSpc>
              <a:spcPct val="90000"/>
            </a:lnSpc>
            <a:spcBef>
              <a:spcPct val="0"/>
            </a:spcBef>
            <a:spcAft>
              <a:spcPct val="35000"/>
            </a:spcAft>
          </a:pPr>
          <a:r>
            <a:rPr lang="fr" sz="1800" b="1" kern="1200">
              <a:latin typeface="Arial" panose="020B0604020202020204" pitchFamily="34" charset="0"/>
              <a:cs typeface="Arial" panose="020B0604020202020204" pitchFamily="34" charset="0"/>
            </a:rPr>
            <a:t>Par téléphone</a:t>
          </a:r>
          <a:endParaRPr lang="es-PE" sz="1800" b="1" kern="1200" dirty="0" smtClean="0">
            <a:latin typeface="Arial" panose="020B0604020202020204" pitchFamily="34" charset="0"/>
            <a:cs typeface="Arial" panose="020B0604020202020204" pitchFamily="34" charset="0"/>
          </a:endParaRPr>
        </a:p>
      </dsp:txBody>
      <dsp:txXfrm>
        <a:off x="3418037" y="542407"/>
        <a:ext cx="1552349" cy="931409"/>
      </dsp:txXfrm>
    </dsp:sp>
    <dsp:sp modelId="{AF32D189-D417-4A1D-B68A-FDE439BB365C}">
      <dsp:nvSpPr>
        <dsp:cNvPr id="0" name=""/>
        <dsp:cNvSpPr/>
      </dsp:nvSpPr>
      <dsp:spPr>
        <a:xfrm>
          <a:off x="5125621" y="542407"/>
          <a:ext cx="1552349" cy="931409"/>
        </a:xfrm>
        <a:prstGeom prst="rect">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ctr" defTabSz="800100" rtl="0">
            <a:lnSpc>
              <a:spcPct val="90000"/>
            </a:lnSpc>
            <a:spcBef>
              <a:spcPct val="0"/>
            </a:spcBef>
            <a:spcAft>
              <a:spcPct val="35000"/>
            </a:spcAft>
          </a:pPr>
          <a:r>
            <a:rPr lang="fr" sz="1800" b="1" kern="1200">
              <a:latin typeface="Arial" panose="020B0604020202020204" pitchFamily="34" charset="0"/>
              <a:cs typeface="Arial" panose="020B0604020202020204" pitchFamily="34" charset="0"/>
            </a:rPr>
            <a:t>Par courrier et par courriel</a:t>
          </a:r>
          <a:endParaRPr lang="es-PE" sz="1800" b="1" kern="1200" dirty="0" smtClean="0">
            <a:latin typeface="Arial" panose="020B0604020202020204" pitchFamily="34" charset="0"/>
            <a:cs typeface="Arial" panose="020B0604020202020204" pitchFamily="34" charset="0"/>
          </a:endParaRPr>
        </a:p>
      </dsp:txBody>
      <dsp:txXfrm>
        <a:off x="5125621" y="542407"/>
        <a:ext cx="1552349" cy="931409"/>
      </dsp:txXfrm>
    </dsp:sp>
    <dsp:sp modelId="{EB75BE27-82E5-4E22-8EAE-D04401210529}">
      <dsp:nvSpPr>
        <dsp:cNvPr id="0" name=""/>
        <dsp:cNvSpPr/>
      </dsp:nvSpPr>
      <dsp:spPr>
        <a:xfrm>
          <a:off x="6833206" y="542407"/>
          <a:ext cx="1552349" cy="931409"/>
        </a:xfrm>
        <a:prstGeom prst="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ctr" defTabSz="800100" rtl="0">
            <a:lnSpc>
              <a:spcPct val="90000"/>
            </a:lnSpc>
            <a:spcBef>
              <a:spcPct val="0"/>
            </a:spcBef>
            <a:spcAft>
              <a:spcPct val="35000"/>
            </a:spcAft>
          </a:pPr>
          <a:r>
            <a:rPr lang="fr" sz="1800" b="1" kern="1200">
              <a:latin typeface="Arial" panose="020B0604020202020204" pitchFamily="34" charset="0"/>
              <a:cs typeface="Arial" panose="020B0604020202020204" pitchFamily="34" charset="0"/>
            </a:rPr>
            <a:t>Site web</a:t>
          </a:r>
        </a:p>
      </dsp:txBody>
      <dsp:txXfrm>
        <a:off x="6833206" y="542407"/>
        <a:ext cx="1552349" cy="9314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2E401-388A-4156-A598-CA0D8E665644}">
      <dsp:nvSpPr>
        <dsp:cNvPr id="0" name=""/>
        <dsp:cNvSpPr/>
      </dsp:nvSpPr>
      <dsp:spPr>
        <a:xfrm>
          <a:off x="3726" y="199601"/>
          <a:ext cx="1951184" cy="1184973"/>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1066800" rtl="0">
            <a:lnSpc>
              <a:spcPct val="90000"/>
            </a:lnSpc>
            <a:spcBef>
              <a:spcPct val="0"/>
            </a:spcBef>
            <a:spcAft>
              <a:spcPct val="35000"/>
            </a:spcAft>
          </a:pPr>
          <a:r>
            <a:rPr lang="fr" sz="2400" b="1" kern="1200">
              <a:latin typeface="Arial" panose="020B0604020202020204" pitchFamily="34" charset="0"/>
              <a:cs typeface="Arial" panose="020B0604020202020204" pitchFamily="34" charset="0"/>
            </a:rPr>
            <a:t>Modèle commercial</a:t>
          </a:r>
        </a:p>
      </dsp:txBody>
      <dsp:txXfrm>
        <a:off x="3726" y="199601"/>
        <a:ext cx="1951184" cy="1184973"/>
      </dsp:txXfrm>
    </dsp:sp>
    <dsp:sp modelId="{ED71549C-BCBB-4732-8796-2FF519C8F99A}">
      <dsp:nvSpPr>
        <dsp:cNvPr id="0" name=""/>
        <dsp:cNvSpPr/>
      </dsp:nvSpPr>
      <dsp:spPr>
        <a:xfrm>
          <a:off x="2305527" y="194131"/>
          <a:ext cx="1844666" cy="1195912"/>
        </a:xfrm>
        <a:prstGeom prst="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1066800" rtl="0">
            <a:lnSpc>
              <a:spcPct val="90000"/>
            </a:lnSpc>
            <a:spcBef>
              <a:spcPct val="0"/>
            </a:spcBef>
            <a:spcAft>
              <a:spcPct val="35000"/>
            </a:spcAft>
          </a:pPr>
          <a:r>
            <a:rPr lang="fr" sz="2400" b="1" kern="1200">
              <a:latin typeface="Arial" panose="020B0604020202020204" pitchFamily="34" charset="0"/>
              <a:cs typeface="Arial" panose="020B0604020202020204" pitchFamily="34" charset="0"/>
            </a:rPr>
            <a:t>Coût du service</a:t>
          </a:r>
        </a:p>
      </dsp:txBody>
      <dsp:txXfrm>
        <a:off x="2305527" y="194131"/>
        <a:ext cx="1844666" cy="1195912"/>
      </dsp:txXfrm>
    </dsp:sp>
    <dsp:sp modelId="{AF32D189-D417-4A1D-B68A-FDE439BB365C}">
      <dsp:nvSpPr>
        <dsp:cNvPr id="0" name=""/>
        <dsp:cNvSpPr/>
      </dsp:nvSpPr>
      <dsp:spPr>
        <a:xfrm>
          <a:off x="4500810" y="199885"/>
          <a:ext cx="1976183" cy="1184405"/>
        </a:xfrm>
        <a:prstGeom prst="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rtlCol="0" anchor="ctr" anchorCtr="0">
          <a:noAutofit/>
        </a:bodyPr>
        <a:lstStyle/>
        <a:p>
          <a:pPr lvl="0" algn="ctr" defTabSz="889000" rtl="0">
            <a:lnSpc>
              <a:spcPct val="90000"/>
            </a:lnSpc>
            <a:spcBef>
              <a:spcPct val="0"/>
            </a:spcBef>
            <a:spcAft>
              <a:spcPct val="35000"/>
            </a:spcAft>
          </a:pPr>
          <a:r>
            <a:rPr lang="fr" sz="2000" b="1" kern="1200" dirty="0">
              <a:latin typeface="Arial" panose="020B0604020202020204" pitchFamily="34" charset="0"/>
              <a:cs typeface="Arial" panose="020B0604020202020204" pitchFamily="34" charset="0"/>
            </a:rPr>
            <a:t>Analyse de la concurrence</a:t>
          </a:r>
          <a:endParaRPr lang="es-PE" sz="2000" b="1" kern="1200" dirty="0" smtClean="0">
            <a:latin typeface="Arial" panose="020B0604020202020204" pitchFamily="34" charset="0"/>
            <a:cs typeface="Arial" panose="020B0604020202020204" pitchFamily="34" charset="0"/>
          </a:endParaRPr>
        </a:p>
      </dsp:txBody>
      <dsp:txXfrm>
        <a:off x="4500810" y="199885"/>
        <a:ext cx="1976183" cy="11844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2E401-388A-4156-A598-CA0D8E665644}">
      <dsp:nvSpPr>
        <dsp:cNvPr id="0" name=""/>
        <dsp:cNvSpPr/>
      </dsp:nvSpPr>
      <dsp:spPr>
        <a:xfrm>
          <a:off x="2157" y="229754"/>
          <a:ext cx="1851883" cy="1124667"/>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rtlCol="0" anchor="ctr" anchorCtr="0">
          <a:noAutofit/>
        </a:bodyPr>
        <a:lstStyle/>
        <a:p>
          <a:pPr lvl="0" algn="ctr" defTabSz="622300" rtl="0">
            <a:lnSpc>
              <a:spcPct val="90000"/>
            </a:lnSpc>
            <a:spcBef>
              <a:spcPct val="0"/>
            </a:spcBef>
            <a:spcAft>
              <a:spcPct val="35000"/>
            </a:spcAft>
          </a:pPr>
          <a:r>
            <a:rPr lang="fr" sz="1400" b="1" kern="1200" dirty="0">
              <a:latin typeface="Arial" panose="020B0604020202020204" pitchFamily="34" charset="0"/>
              <a:cs typeface="Arial" panose="020B0604020202020204" pitchFamily="34" charset="0"/>
            </a:rPr>
            <a:t>Couverture des coûts sans faire </a:t>
          </a:r>
          <a:r>
            <a:rPr lang="fr" sz="1400" b="1" kern="1200" dirty="0" smtClean="0">
              <a:latin typeface="Arial" panose="020B0604020202020204" pitchFamily="34" charset="0"/>
              <a:cs typeface="Arial" panose="020B0604020202020204" pitchFamily="34" charset="0"/>
            </a:rPr>
            <a:t>de </a:t>
          </a:r>
          <a:r>
            <a:rPr lang="fr" sz="1400" b="1" kern="1200" dirty="0">
              <a:latin typeface="Arial" panose="020B0604020202020204" pitchFamily="34" charset="0"/>
              <a:cs typeface="Arial" panose="020B0604020202020204" pitchFamily="34" charset="0"/>
            </a:rPr>
            <a:t>profits</a:t>
          </a:r>
        </a:p>
      </dsp:txBody>
      <dsp:txXfrm>
        <a:off x="2157" y="229754"/>
        <a:ext cx="1851883" cy="1124667"/>
      </dsp:txXfrm>
    </dsp:sp>
    <dsp:sp modelId="{ED71549C-BCBB-4732-8796-2FF519C8F99A}">
      <dsp:nvSpPr>
        <dsp:cNvPr id="0" name=""/>
        <dsp:cNvSpPr/>
      </dsp:nvSpPr>
      <dsp:spPr>
        <a:xfrm>
          <a:off x="2186814" y="224563"/>
          <a:ext cx="1750786" cy="1135049"/>
        </a:xfrm>
        <a:prstGeom prst="rect">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rtlCol="0" anchor="ctr" anchorCtr="0">
          <a:noAutofit/>
        </a:bodyPr>
        <a:lstStyle/>
        <a:p>
          <a:pPr lvl="0" algn="ctr" defTabSz="622300" rtl="0">
            <a:lnSpc>
              <a:spcPct val="90000"/>
            </a:lnSpc>
            <a:spcBef>
              <a:spcPct val="0"/>
            </a:spcBef>
            <a:spcAft>
              <a:spcPct val="35000"/>
            </a:spcAft>
          </a:pPr>
          <a:r>
            <a:rPr lang="fr" sz="1400" b="1" kern="1200">
              <a:latin typeface="Arial" panose="020B0604020202020204" pitchFamily="34" charset="0"/>
              <a:cs typeface="Arial" panose="020B0604020202020204" pitchFamily="34" charset="0"/>
            </a:rPr>
            <a:t>Réaliser un profit avec les services</a:t>
          </a:r>
        </a:p>
      </dsp:txBody>
      <dsp:txXfrm>
        <a:off x="2186814" y="224563"/>
        <a:ext cx="1750786" cy="1135049"/>
      </dsp:txXfrm>
    </dsp:sp>
    <dsp:sp modelId="{AF32D189-D417-4A1D-B68A-FDE439BB365C}">
      <dsp:nvSpPr>
        <dsp:cNvPr id="0" name=""/>
        <dsp:cNvSpPr/>
      </dsp:nvSpPr>
      <dsp:spPr>
        <a:xfrm>
          <a:off x="4270374" y="230023"/>
          <a:ext cx="1875610" cy="1124128"/>
        </a:xfrm>
        <a:prstGeom prst="rect">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rtlCol="0" anchor="ctr" anchorCtr="0">
          <a:noAutofit/>
        </a:bodyPr>
        <a:lstStyle/>
        <a:p>
          <a:pPr lvl="0" algn="ctr" defTabSz="622300" rtl="0">
            <a:lnSpc>
              <a:spcPct val="90000"/>
            </a:lnSpc>
            <a:spcBef>
              <a:spcPct val="0"/>
            </a:spcBef>
            <a:spcAft>
              <a:spcPct val="35000"/>
            </a:spcAft>
          </a:pPr>
          <a:r>
            <a:rPr lang="fr" sz="1400" b="1" kern="1200">
              <a:latin typeface="Arial" panose="020B0604020202020204" pitchFamily="34" charset="0"/>
              <a:cs typeface="Arial" panose="020B0604020202020204" pitchFamily="34" charset="0"/>
            </a:rPr>
            <a:t>Financement croisé avec d’autres sources</a:t>
          </a:r>
          <a:endParaRPr lang="es-PE" sz="1400" b="1" kern="1200" dirty="0" smtClean="0">
            <a:latin typeface="Arial" panose="020B0604020202020204" pitchFamily="34" charset="0"/>
            <a:cs typeface="Arial" panose="020B0604020202020204" pitchFamily="34" charset="0"/>
          </a:endParaRPr>
        </a:p>
      </dsp:txBody>
      <dsp:txXfrm>
        <a:off x="4270374" y="230023"/>
        <a:ext cx="1875610" cy="1124128"/>
      </dsp:txXfrm>
    </dsp:sp>
    <dsp:sp modelId="{A2D7BB04-D9C7-4F4E-99FF-6C93902A517E}">
      <dsp:nvSpPr>
        <dsp:cNvPr id="0" name=""/>
        <dsp:cNvSpPr/>
      </dsp:nvSpPr>
      <dsp:spPr>
        <a:xfrm>
          <a:off x="6407245" y="261960"/>
          <a:ext cx="1800004" cy="1057220"/>
        </a:xfrm>
        <a:prstGeom prst="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rtlCol="0" anchor="ctr" anchorCtr="0">
          <a:noAutofit/>
        </a:bodyPr>
        <a:lstStyle/>
        <a:p>
          <a:pPr lvl="0" algn="ctr" defTabSz="622300" rtl="0">
            <a:lnSpc>
              <a:spcPct val="90000"/>
            </a:lnSpc>
            <a:spcBef>
              <a:spcPct val="0"/>
            </a:spcBef>
            <a:spcAft>
              <a:spcPct val="35000"/>
            </a:spcAft>
          </a:pPr>
          <a:r>
            <a:rPr lang="fr" sz="1400" b="1" kern="1200">
              <a:latin typeface="Arial" panose="020B0604020202020204" pitchFamily="34" charset="0"/>
              <a:cs typeface="Arial" panose="020B0604020202020204" pitchFamily="34" charset="0"/>
            </a:rPr>
            <a:t>Gratuitement</a:t>
          </a:r>
        </a:p>
      </dsp:txBody>
      <dsp:txXfrm>
        <a:off x="6407245" y="261960"/>
        <a:ext cx="1800004" cy="1057220"/>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r>
              <a:rPr lang="cs-CZ" smtClean="0"/>
              <a:t>24.09.2018</a:t>
            </a:r>
            <a:endParaRPr lang="cs-C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BE9F1BB-7937-4EAC-9BEF-79D905C1AD2A}" type="slidenum">
              <a:rPr lang="cs-CZ" smtClean="0"/>
              <a:t>‹#›</a:t>
            </a:fld>
            <a:endParaRPr lang="cs-CZ"/>
          </a:p>
        </p:txBody>
      </p:sp>
    </p:spTree>
    <p:extLst>
      <p:ext uri="{BB962C8B-B14F-4D97-AF65-F5344CB8AC3E}">
        <p14:creationId xmlns:p14="http://schemas.microsoft.com/office/powerpoint/2010/main" val="222662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r>
              <a:rPr lang="en-GB" smtClean="0"/>
              <a:t>24/09/2018</a:t>
            </a:r>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491BB93F-D445-47D8-A284-AD967FE4B214}" type="slidenum">
              <a:rPr lang="en-GB" smtClean="0"/>
              <a:t>‹#›</a:t>
            </a:fld>
            <a:endParaRPr lang="en-GB" dirty="0"/>
          </a:p>
        </p:txBody>
      </p:sp>
    </p:spTree>
    <p:extLst>
      <p:ext uri="{BB962C8B-B14F-4D97-AF65-F5344CB8AC3E}">
        <p14:creationId xmlns:p14="http://schemas.microsoft.com/office/powerpoint/2010/main" val="78794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491BB93F-D445-47D8-A284-AD967FE4B214}" type="slidenum">
              <a:rPr lang="en-GB" smtClean="0"/>
              <a:t>1</a:t>
            </a:fld>
            <a:endParaRPr lang="en-GB" dirty="0"/>
          </a:p>
        </p:txBody>
      </p:sp>
    </p:spTree>
    <p:extLst>
      <p:ext uri="{BB962C8B-B14F-4D97-AF65-F5344CB8AC3E}">
        <p14:creationId xmlns:p14="http://schemas.microsoft.com/office/powerpoint/2010/main" val="313395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eaLnBrk="1" fontAlgn="auto" hangingPunct="1">
              <a:spcBef>
                <a:spcPts val="0"/>
              </a:spcBef>
              <a:spcAft>
                <a:spcPts val="0"/>
              </a:spcAft>
              <a:defRPr/>
            </a:pPr>
            <a:endParaRPr lang="en-US" dirty="0" smtClean="0"/>
          </a:p>
        </p:txBody>
      </p:sp>
      <p:sp>
        <p:nvSpPr>
          <p:cNvPr id="4" name="Marcador de número de diapositiva 3"/>
          <p:cNvSpPr>
            <a:spLocks noGrp="1"/>
          </p:cNvSpPr>
          <p:nvPr>
            <p:ph type="sldNum" sz="quarter" idx="10"/>
          </p:nvPr>
        </p:nvSpPr>
        <p:spPr/>
        <p:txBody>
          <a:bodyPr rtlCol="0"/>
          <a:lstStyle/>
          <a:p>
            <a:pPr rtl="0"/>
            <a:fld id="{491BB93F-D445-47D8-A284-AD967FE4B214}" type="slidenum">
              <a:rPr lang="en-GB" smtClean="0"/>
              <a:t>2</a:t>
            </a:fld>
            <a:endParaRPr lang="en-GB" dirty="0"/>
          </a:p>
        </p:txBody>
      </p:sp>
    </p:spTree>
    <p:extLst>
      <p:ext uri="{BB962C8B-B14F-4D97-AF65-F5344CB8AC3E}">
        <p14:creationId xmlns:p14="http://schemas.microsoft.com/office/powerpoint/2010/main" val="4286644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PE" dirty="0"/>
          </a:p>
        </p:txBody>
      </p:sp>
      <p:sp>
        <p:nvSpPr>
          <p:cNvPr id="4" name="Marcador de número de diapositiva 3"/>
          <p:cNvSpPr>
            <a:spLocks noGrp="1"/>
          </p:cNvSpPr>
          <p:nvPr>
            <p:ph type="sldNum" sz="quarter" idx="10"/>
          </p:nvPr>
        </p:nvSpPr>
        <p:spPr/>
        <p:txBody>
          <a:bodyPr rtlCol="0"/>
          <a:lstStyle/>
          <a:p>
            <a:pPr rtl="0"/>
            <a:fld id="{491BB93F-D445-47D8-A284-AD967FE4B214}" type="slidenum">
              <a:rPr lang="en-GB" smtClean="0"/>
              <a:t>7</a:t>
            </a:fld>
            <a:endParaRPr lang="en-GB" dirty="0"/>
          </a:p>
        </p:txBody>
      </p:sp>
    </p:spTree>
    <p:extLst>
      <p:ext uri="{BB962C8B-B14F-4D97-AF65-F5344CB8AC3E}">
        <p14:creationId xmlns:p14="http://schemas.microsoft.com/office/powerpoint/2010/main" val="157200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Qui?		Qui</a:t>
            </a:r>
            <a:r>
              <a:rPr lang="fr-FR" baseline="0" dirty="0" smtClean="0"/>
              <a:t> sont les prestataires actuels et potentiels des services?</a:t>
            </a:r>
          </a:p>
          <a:p>
            <a:r>
              <a:rPr lang="fr-FR" baseline="0" dirty="0" smtClean="0"/>
              <a:t>Où?		À quel niveau les services sont-ils fournis (national, régional, local, secteur, entreprise)?</a:t>
            </a:r>
          </a:p>
          <a:p>
            <a:r>
              <a:rPr lang="fr-FR" baseline="0" dirty="0" smtClean="0"/>
              <a:t>Quand?		Timing?</a:t>
            </a:r>
          </a:p>
          <a:p>
            <a:r>
              <a:rPr lang="fr-FR" baseline="0" dirty="0" smtClean="0"/>
              <a:t>Combien?		Quel est le prix? Qu’est-ce qui est inclus dans le prix? Des remises sont-elles possibles?</a:t>
            </a:r>
          </a:p>
          <a:p>
            <a:r>
              <a:rPr lang="fr-FR" baseline="0" dirty="0" smtClean="0"/>
              <a:t>Implication des membres?	Des membres de l’OE proposent-ils les mêmes services?</a:t>
            </a:r>
            <a:endParaRPr lang="fr-FR" dirty="0"/>
          </a:p>
        </p:txBody>
      </p:sp>
      <p:sp>
        <p:nvSpPr>
          <p:cNvPr id="4" name="Slide Number Placeholder 3"/>
          <p:cNvSpPr>
            <a:spLocks noGrp="1"/>
          </p:cNvSpPr>
          <p:nvPr>
            <p:ph type="sldNum" sz="quarter" idx="10"/>
          </p:nvPr>
        </p:nvSpPr>
        <p:spPr/>
        <p:txBody>
          <a:bodyPr/>
          <a:lstStyle/>
          <a:p>
            <a:pPr rtl="0"/>
            <a:fld id="{491BB93F-D445-47D8-A284-AD967FE4B214}" type="slidenum">
              <a:rPr lang="en-GB" smtClean="0"/>
              <a:t>20</a:t>
            </a:fld>
            <a:endParaRPr lang="en-GB" dirty="0"/>
          </a:p>
        </p:txBody>
      </p:sp>
    </p:spTree>
    <p:extLst>
      <p:ext uri="{BB962C8B-B14F-4D97-AF65-F5344CB8AC3E}">
        <p14:creationId xmlns:p14="http://schemas.microsoft.com/office/powerpoint/2010/main" val="246218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PE" dirty="0"/>
          </a:p>
        </p:txBody>
      </p:sp>
      <p:sp>
        <p:nvSpPr>
          <p:cNvPr id="4" name="Marcador de número de diapositiva 3"/>
          <p:cNvSpPr>
            <a:spLocks noGrp="1"/>
          </p:cNvSpPr>
          <p:nvPr>
            <p:ph type="sldNum" sz="quarter" idx="10"/>
          </p:nvPr>
        </p:nvSpPr>
        <p:spPr/>
        <p:txBody>
          <a:bodyPr rtlCol="0"/>
          <a:lstStyle/>
          <a:p>
            <a:pPr rtl="0"/>
            <a:fld id="{491BB93F-D445-47D8-A284-AD967FE4B214}" type="slidenum">
              <a:rPr lang="en-GB" smtClean="0"/>
              <a:t>23</a:t>
            </a:fld>
            <a:endParaRPr lang="en-GB" dirty="0"/>
          </a:p>
        </p:txBody>
      </p:sp>
    </p:spTree>
    <p:extLst>
      <p:ext uri="{BB962C8B-B14F-4D97-AF65-F5344CB8AC3E}">
        <p14:creationId xmlns:p14="http://schemas.microsoft.com/office/powerpoint/2010/main" val="2117586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5"/>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22312"/>
            <a:ext cx="9144000" cy="68803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pPr rtl="0"/>
            <a:r>
              <a:rPr lang="fr"/>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fr"/>
              <a:t>www.itcilo.org</a:t>
            </a:r>
            <a:endParaRPr lang="en-GB" dirty="0" smtClean="0"/>
          </a:p>
        </p:txBody>
      </p:sp>
      <p:sp>
        <p:nvSpPr>
          <p:cNvPr id="6" name="Footer Placeholder 5"/>
          <p:cNvSpPr>
            <a:spLocks noGrp="1"/>
          </p:cNvSpPr>
          <p:nvPr>
            <p:ph type="ftr" sz="quarter" idx="11"/>
          </p:nvPr>
        </p:nvSpPr>
        <p:spPr/>
        <p:txBody>
          <a:bodyPr rtlCol="0"/>
          <a:lstStyle/>
          <a:p>
            <a:pPr rtl="0"/>
            <a:r>
              <a:rPr lang="fr"/>
              <a:t>International Training Centre</a:t>
            </a:r>
            <a:endParaRPr lang="en-GB" dirty="0"/>
          </a:p>
        </p:txBody>
      </p:sp>
      <p:sp>
        <p:nvSpPr>
          <p:cNvPr id="7" name="Slide Number Placeholder 6"/>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515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GB"/>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4" name="Date Placeholder 3"/>
          <p:cNvSpPr>
            <a:spLocks noGrp="1"/>
          </p:cNvSpPr>
          <p:nvPr>
            <p:ph type="dt" sz="half" idx="10"/>
          </p:nvPr>
        </p:nvSpPr>
        <p:spPr/>
        <p:txBody>
          <a:bodyPr rtlCol="0"/>
          <a:lstStyle/>
          <a:p>
            <a:pPr rtl="0"/>
            <a:r>
              <a:rPr lang="fr"/>
              <a:t>www.itcilo.org</a:t>
            </a:r>
            <a:endParaRPr lang="en-GB" dirty="0" smtClean="0"/>
          </a:p>
        </p:txBody>
      </p:sp>
      <p:sp>
        <p:nvSpPr>
          <p:cNvPr id="5" name="Footer Placeholder 4"/>
          <p:cNvSpPr>
            <a:spLocks noGrp="1"/>
          </p:cNvSpPr>
          <p:nvPr>
            <p:ph type="ftr" sz="quarter" idx="11"/>
          </p:nvPr>
        </p:nvSpPr>
        <p:spPr/>
        <p:txBody>
          <a:bodyPr rtlCol="0"/>
          <a:lstStyle/>
          <a:p>
            <a:pPr rtl="0"/>
            <a:r>
              <a:rPr lang="fr"/>
              <a:t>International Training Centre</a:t>
            </a:r>
            <a:endParaRPr lang="en-GB" dirty="0"/>
          </a:p>
        </p:txBody>
      </p:sp>
      <p:sp>
        <p:nvSpPr>
          <p:cNvPr id="6" name="Slide Number Placeholder 5"/>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1161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rtlCol="0"/>
          <a:lstStyle/>
          <a:p>
            <a:pPr rtl="0"/>
            <a:r>
              <a:rPr lang="fr"/>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4" name="Date Placeholder 3"/>
          <p:cNvSpPr>
            <a:spLocks noGrp="1"/>
          </p:cNvSpPr>
          <p:nvPr>
            <p:ph type="dt" sz="half" idx="10"/>
          </p:nvPr>
        </p:nvSpPr>
        <p:spPr/>
        <p:txBody>
          <a:bodyPr rtlCol="0"/>
          <a:lstStyle/>
          <a:p>
            <a:pPr rtl="0"/>
            <a:r>
              <a:rPr lang="fr"/>
              <a:t>www.itcilo.org</a:t>
            </a:r>
            <a:endParaRPr lang="en-GB" dirty="0" smtClean="0"/>
          </a:p>
        </p:txBody>
      </p:sp>
      <p:sp>
        <p:nvSpPr>
          <p:cNvPr id="5" name="Footer Placeholder 4"/>
          <p:cNvSpPr>
            <a:spLocks noGrp="1"/>
          </p:cNvSpPr>
          <p:nvPr>
            <p:ph type="ftr" sz="quarter" idx="11"/>
          </p:nvPr>
        </p:nvSpPr>
        <p:spPr/>
        <p:txBody>
          <a:bodyPr rtlCol="0"/>
          <a:lstStyle/>
          <a:p>
            <a:pPr rtl="0"/>
            <a:r>
              <a:rPr lang="fr"/>
              <a:t>International Training Centre</a:t>
            </a:r>
            <a:endParaRPr lang="en-GB" dirty="0"/>
          </a:p>
        </p:txBody>
      </p:sp>
      <p:sp>
        <p:nvSpPr>
          <p:cNvPr id="6" name="Slide Number Placeholder 5"/>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37593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5" descr="M:\Centre\000 CORSI flyers e covers binders\Corsi 2014\Employment\A907454\title page slides (2).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80000" cy="6912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M:\Centre\000 CORSI flyers e covers binders\Corsi 2014\Employment\A907454\loghi\ILO_organization EN-2.ep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04" y="6186170"/>
            <a:ext cx="1080120" cy="630069"/>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M:\Centre\000 CORSI flyers e covers binders\Corsi 2014\Employment\A907454\loghi\ETF.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1640" y="6172772"/>
            <a:ext cx="1441581" cy="620316"/>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M:\Centre\000 CORSI flyers e covers binders\Corsi 2014\Employment\A907454\loghi\Japan ministry.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40927" y="6348333"/>
            <a:ext cx="1512168" cy="44475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M:\Centre\000 CORSI flyers e covers binders\Corsi 2014\Employment\A907454\loghi\cedefop.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41501" y="6192957"/>
            <a:ext cx="1554497" cy="632903"/>
          </a:xfrm>
          <a:prstGeom prst="rect">
            <a:avLst/>
          </a:prstGeom>
          <a:noFill/>
          <a:extLst>
            <a:ext uri="{909E8E84-426E-40dd-AFC4-6F175D3DCCD1}">
              <a14:hiddenFill xmlns="" xmlns:a14="http://schemas.microsoft.com/office/drawing/2010/main">
                <a:solidFill>
                  <a:srgbClr val="FFFFFF"/>
                </a:solidFill>
              </a14:hiddenFill>
            </a:ext>
          </a:extLst>
        </p:spPr>
      </p:pic>
      <p:pic>
        <p:nvPicPr>
          <p:cNvPr id="1035" name="Picture 11" descr="L:\simboli\Loghi ITCILO\Logo english.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0" y="6215886"/>
            <a:ext cx="1274474" cy="5775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L:\simboli\Cooperazione italiana\Loghi cooperazione jpg e psd\logo h5.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788024" y="6165304"/>
            <a:ext cx="1042684" cy="6281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3200">
                <a:solidFill>
                  <a:schemeClr val="bg1"/>
                </a:solidFill>
              </a:defRPr>
            </a:lvl1pPr>
          </a:lstStyle>
          <a:p>
            <a:pPr rtl="0"/>
            <a:r>
              <a:rPr lang="fr"/>
              <a:t>Click to edit Master title style</a:t>
            </a:r>
            <a:endParaRPr lang="en-GB" dirty="0"/>
          </a:p>
        </p:txBody>
      </p:sp>
      <p:sp>
        <p:nvSpPr>
          <p:cNvPr id="3" name="Content Placeholder 2"/>
          <p:cNvSpPr>
            <a:spLocks noGrp="1"/>
          </p:cNvSpPr>
          <p:nvPr>
            <p:ph sz="half" idx="1"/>
          </p:nvPr>
        </p:nvSpPr>
        <p:spPr>
          <a:xfrm>
            <a:off x="457200" y="1600200"/>
            <a:ext cx="8401080" cy="4525963"/>
          </a:xfrm>
        </p:spPr>
        <p:txBody>
          <a:bodyPr rtlCol="0"/>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Tree>
    <p:extLst>
      <p:ext uri="{BB962C8B-B14F-4D97-AF65-F5344CB8AC3E}">
        <p14:creationId xmlns:p14="http://schemas.microsoft.com/office/powerpoint/2010/main" val="5309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131444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5976664" cy="504056"/>
          </a:xfrm>
        </p:spPr>
        <p:txBody>
          <a:bodyPr rtlCol="0"/>
          <a:lstStyle>
            <a:lvl1pPr algn="ctr">
              <a:defRPr>
                <a:solidFill>
                  <a:schemeClr val="bg1"/>
                </a:solidFill>
              </a:defRPr>
            </a:lvl1pPr>
          </a:lstStyle>
          <a:p>
            <a:pPr rtl="0"/>
            <a:r>
              <a:rPr lang="fr"/>
              <a:t>Click to edit Master title style</a:t>
            </a:r>
            <a:endParaRPr lang="en-GB" dirty="0"/>
          </a:p>
        </p:txBody>
      </p:sp>
      <p:sp>
        <p:nvSpPr>
          <p:cNvPr id="3" name="Content Placeholder 2"/>
          <p:cNvSpPr>
            <a:spLocks noGrp="1"/>
          </p:cNvSpPr>
          <p:nvPr>
            <p:ph idx="1"/>
          </p:nvPr>
        </p:nvSpPr>
        <p:spPr>
          <a:xfrm>
            <a:off x="457200" y="1268760"/>
            <a:ext cx="8229600" cy="4857403"/>
          </a:xfrm>
        </p:spPr>
        <p:txBody>
          <a:bodyPr rtlCol="0"/>
          <a:lstStyle>
            <a:lvl1pPr>
              <a:buClr>
                <a:schemeClr val="accent1"/>
              </a:buCl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Tree>
    <p:extLst>
      <p:ext uri="{BB962C8B-B14F-4D97-AF65-F5344CB8AC3E}">
        <p14:creationId xmlns:p14="http://schemas.microsoft.com/office/powerpoint/2010/main" val="124156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pPr rtl="0"/>
            <a:r>
              <a:rPr lang="fr"/>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
              <a:t>Click to edit Master text styles</a:t>
            </a:r>
          </a:p>
        </p:txBody>
      </p:sp>
    </p:spTree>
    <p:extLst>
      <p:ext uri="{BB962C8B-B14F-4D97-AF65-F5344CB8AC3E}">
        <p14:creationId xmlns:p14="http://schemas.microsoft.com/office/powerpoint/2010/main" val="7850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rtlCol="0"/>
          <a:lstStyle>
            <a:lvl1pPr>
              <a:defRPr>
                <a:solidFill>
                  <a:schemeClr val="tx1">
                    <a:lumMod val="50000"/>
                  </a:schemeClr>
                </a:solidFill>
              </a:defRPr>
            </a:lvl1pPr>
          </a:lstStyle>
          <a:p>
            <a:pPr rtl="0"/>
            <a:r>
              <a:rPr lang="fr"/>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rtlCol="0"/>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4" name="Content Placeholder 3"/>
          <p:cNvSpPr>
            <a:spLocks noGrp="1"/>
          </p:cNvSpPr>
          <p:nvPr>
            <p:ph sz="half" idx="2"/>
          </p:nvPr>
        </p:nvSpPr>
        <p:spPr>
          <a:xfrm>
            <a:off x="4648200" y="1600200"/>
            <a:ext cx="4038600" cy="4525963"/>
          </a:xfrm>
        </p:spPr>
        <p:txBody>
          <a:bodyPr rtlCol="0"/>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Tree>
    <p:extLst>
      <p:ext uri="{BB962C8B-B14F-4D97-AF65-F5344CB8AC3E}">
        <p14:creationId xmlns:p14="http://schemas.microsoft.com/office/powerpoint/2010/main" val="331123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rtlCol="0"/>
          <a:lstStyle>
            <a:lvl1pPr>
              <a:defRPr>
                <a:solidFill>
                  <a:schemeClr val="tx1">
                    <a:lumMod val="50000"/>
                  </a:schemeClr>
                </a:solidFill>
              </a:defRPr>
            </a:lvl1pPr>
          </a:lstStyle>
          <a:p>
            <a:pPr rtl="0"/>
            <a:r>
              <a:rPr lang="fr"/>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7" name="Date Placeholder 6"/>
          <p:cNvSpPr>
            <a:spLocks noGrp="1"/>
          </p:cNvSpPr>
          <p:nvPr>
            <p:ph type="dt" sz="half" idx="10"/>
          </p:nvPr>
        </p:nvSpPr>
        <p:spPr/>
        <p:txBody>
          <a:bodyPr rtlCol="0"/>
          <a:lstStyle/>
          <a:p>
            <a:pPr rtl="0"/>
            <a:r>
              <a:rPr lang="fr"/>
              <a:t>www.itcilo.org</a:t>
            </a:r>
            <a:endParaRPr lang="en-GB" dirty="0" smtClean="0"/>
          </a:p>
        </p:txBody>
      </p:sp>
      <p:sp>
        <p:nvSpPr>
          <p:cNvPr id="8" name="Footer Placeholder 7"/>
          <p:cNvSpPr>
            <a:spLocks noGrp="1"/>
          </p:cNvSpPr>
          <p:nvPr>
            <p:ph type="ftr" sz="quarter" idx="11"/>
          </p:nvPr>
        </p:nvSpPr>
        <p:spPr/>
        <p:txBody>
          <a:bodyPr rtlCol="0"/>
          <a:lstStyle/>
          <a:p>
            <a:pPr rtl="0"/>
            <a:r>
              <a:rPr lang="fr"/>
              <a:t>International Training Centre</a:t>
            </a:r>
            <a:endParaRPr lang="en-GB" dirty="0"/>
          </a:p>
        </p:txBody>
      </p:sp>
      <p:sp>
        <p:nvSpPr>
          <p:cNvPr id="9" name="Slide Number Placeholder 8"/>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990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GB"/>
          </a:p>
        </p:txBody>
      </p:sp>
      <p:sp>
        <p:nvSpPr>
          <p:cNvPr id="3" name="Date Placeholder 2"/>
          <p:cNvSpPr>
            <a:spLocks noGrp="1"/>
          </p:cNvSpPr>
          <p:nvPr>
            <p:ph type="dt" sz="half" idx="10"/>
          </p:nvPr>
        </p:nvSpPr>
        <p:spPr/>
        <p:txBody>
          <a:bodyPr rtlCol="0"/>
          <a:lstStyle/>
          <a:p>
            <a:pPr rtl="0"/>
            <a:r>
              <a:rPr lang="fr"/>
              <a:t>www.itcilo.org</a:t>
            </a:r>
            <a:endParaRPr lang="en-GB" dirty="0" smtClean="0"/>
          </a:p>
        </p:txBody>
      </p:sp>
      <p:sp>
        <p:nvSpPr>
          <p:cNvPr id="4" name="Footer Placeholder 3"/>
          <p:cNvSpPr>
            <a:spLocks noGrp="1"/>
          </p:cNvSpPr>
          <p:nvPr>
            <p:ph type="ftr" sz="quarter" idx="11"/>
          </p:nvPr>
        </p:nvSpPr>
        <p:spPr/>
        <p:txBody>
          <a:bodyPr rtlCol="0"/>
          <a:lstStyle/>
          <a:p>
            <a:pPr rtl="0"/>
            <a:r>
              <a:rPr lang="fr"/>
              <a:t>International Training Centre</a:t>
            </a:r>
            <a:endParaRPr lang="en-GB" dirty="0"/>
          </a:p>
        </p:txBody>
      </p:sp>
      <p:sp>
        <p:nvSpPr>
          <p:cNvPr id="5" name="Slide Number Placeholder 4"/>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9619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fr"/>
              <a:t>www.itcilo.org</a:t>
            </a:r>
            <a:endParaRPr lang="en-GB" dirty="0" smtClean="0"/>
          </a:p>
        </p:txBody>
      </p:sp>
      <p:sp>
        <p:nvSpPr>
          <p:cNvPr id="3" name="Footer Placeholder 2"/>
          <p:cNvSpPr>
            <a:spLocks noGrp="1"/>
          </p:cNvSpPr>
          <p:nvPr>
            <p:ph type="ftr" sz="quarter" idx="11"/>
          </p:nvPr>
        </p:nvSpPr>
        <p:spPr/>
        <p:txBody>
          <a:bodyPr rtlCol="0"/>
          <a:lstStyle/>
          <a:p>
            <a:pPr rtl="0"/>
            <a:r>
              <a:rPr lang="fr"/>
              <a:t>International Training Centre</a:t>
            </a:r>
            <a:endParaRPr lang="en-GB" dirty="0"/>
          </a:p>
        </p:txBody>
      </p:sp>
      <p:sp>
        <p:nvSpPr>
          <p:cNvPr id="4" name="Slide Number Placeholder 3"/>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8086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pPr rtl="0"/>
            <a:r>
              <a:rPr lang="fr"/>
              <a:t>Click to edit Master title style</a:t>
            </a:r>
            <a:endParaRPr lang="en-GB"/>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fr"/>
              <a:t>www.itcilo.org</a:t>
            </a:r>
            <a:endParaRPr lang="en-GB" dirty="0" smtClean="0"/>
          </a:p>
        </p:txBody>
      </p:sp>
      <p:sp>
        <p:nvSpPr>
          <p:cNvPr id="6" name="Footer Placeholder 5"/>
          <p:cNvSpPr>
            <a:spLocks noGrp="1"/>
          </p:cNvSpPr>
          <p:nvPr>
            <p:ph type="ftr" sz="quarter" idx="11"/>
          </p:nvPr>
        </p:nvSpPr>
        <p:spPr/>
        <p:txBody>
          <a:bodyPr rtlCol="0"/>
          <a:lstStyle/>
          <a:p>
            <a:pPr rtl="0"/>
            <a:r>
              <a:rPr lang="fr"/>
              <a:t>International Training Centre</a:t>
            </a:r>
            <a:endParaRPr lang="en-GB" dirty="0"/>
          </a:p>
        </p:txBody>
      </p:sp>
      <p:sp>
        <p:nvSpPr>
          <p:cNvPr id="7" name="Slide Number Placeholder 6"/>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0065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5616624" cy="936104"/>
          </a:xfrm>
          <a:prstGeom prst="rect">
            <a:avLst/>
          </a:prstGeom>
        </p:spPr>
        <p:txBody>
          <a:bodyPr vert="horz" lIns="91440" tIns="45720" rIns="91440" bIns="45720" rtlCol="0" anchor="ctr">
            <a:noAutofit/>
          </a:bodyPr>
          <a:lstStyle/>
          <a:p>
            <a:pPr rtl="0"/>
            <a:r>
              <a:rPr lang="fr"/>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fr"/>
              <a:t>www.itcilo.org</a:t>
            </a:r>
            <a:endParaRPr lang="en-GB"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rtl="0"/>
            <a:r>
              <a:rPr lang="fr"/>
              <a:t>International Training Centre</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6A8831E-AEAD-4287-9ADF-D5A5FA1CF4F8}" type="slidenum">
              <a:rPr lang="en-GB" smtClean="0"/>
              <a:pPr/>
              <a:t>‹#›</a:t>
            </a:fld>
            <a:endParaRPr lang="en-GB" dirty="0"/>
          </a:p>
        </p:txBody>
      </p:sp>
      <p:pic>
        <p:nvPicPr>
          <p:cNvPr id="9" name="Picture 5"/>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0" y="-4683"/>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Slide Number Placeholder 5"/>
          <p:cNvSpPr txBox="1">
            <a:spLocks/>
          </p:cNvSpPr>
          <p:nvPr userDrawn="1"/>
        </p:nvSpPr>
        <p:spPr>
          <a:xfrm>
            <a:off x="8401753" y="6304235"/>
            <a:ext cx="730424" cy="365125"/>
          </a:xfrm>
          <a:prstGeom prst="rect">
            <a:avLst/>
          </a:prstGeom>
        </p:spPr>
        <p:txBody>
          <a:bodyPr rtlCol="0"/>
          <a:lstStyle>
            <a:defPPr>
              <a:defRPr lang="en-US"/>
            </a:defPPr>
            <a:lvl1pPr marL="0" algn="ctr" defTabSz="914400" rtl="0" eaLnBrk="1" latinLnBrk="0" hangingPunct="1">
              <a:defRPr sz="2000" b="1" kern="1200">
                <a:solidFill>
                  <a:schemeClr val="tx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36A8831E-AEAD-4287-9ADF-D5A5FA1CF4F8}" type="slidenum">
              <a:rPr lang="en-GB" smtClean="0">
                <a:solidFill>
                  <a:schemeClr val="accent4">
                    <a:lumMod val="50000"/>
                  </a:schemeClr>
                </a:solidFill>
              </a:rPr>
              <a:pPr/>
              <a:t>‹#›</a:t>
            </a:fld>
            <a:endParaRPr lang="en-GB" dirty="0">
              <a:solidFill>
                <a:schemeClr val="accent4">
                  <a:lumMod val="50000"/>
                </a:schemeClr>
              </a:solidFill>
            </a:endParaRPr>
          </a:p>
        </p:txBody>
      </p:sp>
    </p:spTree>
    <p:extLst>
      <p:ext uri="{BB962C8B-B14F-4D97-AF65-F5344CB8AC3E}">
        <p14:creationId xmlns:p14="http://schemas.microsoft.com/office/powerpoint/2010/main" val="1397841798"/>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49" r:id="rId13"/>
    <p:sldLayoutId id="214748365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15.pn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5.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5448658"/>
            <a:ext cx="7956924" cy="830997"/>
          </a:xfrm>
          <a:prstGeom prst="rect">
            <a:avLst/>
          </a:prstGeom>
          <a:noFill/>
        </p:spPr>
        <p:txBody>
          <a:bodyPr wrap="square" rtlCol="0">
            <a:spAutoFit/>
          </a:bodyPr>
          <a:lstStyle/>
          <a:p>
            <a:pPr algn="ctr" rtl="0"/>
            <a:r>
              <a:rPr lang="fr" sz="2400" dirty="0">
                <a:solidFill>
                  <a:schemeClr val="bg1"/>
                </a:solidFill>
                <a:latin typeface="Arial" panose="020B0604020202020204" pitchFamily="34" charset="0"/>
                <a:cs typeface="Arial" panose="020B0604020202020204" pitchFamily="34" charset="0"/>
              </a:rPr>
              <a:t>Les organisations d’employeurs </a:t>
            </a:r>
          </a:p>
          <a:p>
            <a:pPr algn="ctr" rtl="0"/>
            <a:r>
              <a:rPr lang="fr" sz="2400" dirty="0">
                <a:solidFill>
                  <a:schemeClr val="bg1"/>
                </a:solidFill>
                <a:latin typeface="Arial" panose="020B0604020202020204" pitchFamily="34" charset="0"/>
                <a:cs typeface="Arial" panose="020B0604020202020204" pitchFamily="34" charset="0"/>
              </a:rPr>
              <a:t> et le développement de services</a:t>
            </a:r>
            <a:endParaRPr lang="en-US" sz="2400" baseline="300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503" y="447927"/>
            <a:ext cx="2304293" cy="719329"/>
          </a:xfrm>
          <a:prstGeom prst="rect">
            <a:avLst/>
          </a:prstGeom>
        </p:spPr>
      </p:pic>
      <p:sp>
        <p:nvSpPr>
          <p:cNvPr id="6" name="object 15"/>
          <p:cNvSpPr txBox="1">
            <a:spLocks/>
          </p:cNvSpPr>
          <p:nvPr/>
        </p:nvSpPr>
        <p:spPr>
          <a:xfrm>
            <a:off x="179512" y="312291"/>
            <a:ext cx="6724650" cy="990600"/>
          </a:xfrm>
          <a:prstGeom prst="rect">
            <a:avLst/>
          </a:prstGeom>
        </p:spPr>
        <p:txBody>
          <a:bodyPr rtlCol="0"/>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12700" rtl="0">
              <a:lnSpc>
                <a:spcPts val="4070"/>
              </a:lnSpc>
              <a:spcBef>
                <a:spcPts val="0"/>
              </a:spcBef>
              <a:defRPr/>
            </a:pPr>
            <a:r>
              <a:rPr lang="fr" sz="2400" spc="-220" dirty="0">
                <a:solidFill>
                  <a:srgbClr val="92D050"/>
                </a:solidFill>
              </a:rPr>
              <a:t>Programme</a:t>
            </a:r>
            <a:r>
              <a:rPr sz="2400" dirty="0"/>
              <a:t> des </a:t>
            </a:r>
            <a:r>
              <a:rPr lang="fr" sz="2400" spc="-170" dirty="0">
                <a:solidFill>
                  <a:srgbClr val="92D050"/>
                </a:solidFill>
              </a:rPr>
              <a:t>activités</a:t>
            </a:r>
            <a:r>
              <a:rPr sz="2400" dirty="0"/>
              <a:t> pour les </a:t>
            </a:r>
            <a:r>
              <a:rPr lang="fr" sz="2400" b="0" spc="-80" dirty="0" smtClean="0">
                <a:solidFill>
                  <a:schemeClr val="bg1"/>
                </a:solidFill>
              </a:rPr>
              <a:t>employeurs </a:t>
            </a:r>
            <a:r>
              <a:rPr sz="2400" dirty="0" smtClean="0"/>
              <a:t>Des </a:t>
            </a:r>
            <a:r>
              <a:rPr sz="2400" dirty="0" err="1"/>
              <a:t>organisations</a:t>
            </a:r>
            <a:r>
              <a:rPr sz="2400" dirty="0"/>
              <a:t> </a:t>
            </a:r>
            <a:r>
              <a:rPr sz="2400" dirty="0" err="1"/>
              <a:t>d’employeurs</a:t>
            </a:r>
            <a:r>
              <a:rPr sz="2400" dirty="0"/>
              <a:t> </a:t>
            </a:r>
            <a:r>
              <a:rPr sz="2400" dirty="0" err="1"/>
              <a:t>efficaces</a:t>
            </a:r>
            <a:endParaRPr lang="en-US" sz="1800" spc="-165"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5448658"/>
            <a:ext cx="571500" cy="5715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248" y="4959467"/>
            <a:ext cx="1847950" cy="1809378"/>
          </a:xfrm>
          <a:prstGeom prst="rect">
            <a:avLst/>
          </a:prstGeom>
        </p:spPr>
      </p:pic>
    </p:spTree>
    <p:extLst>
      <p:ext uri="{BB962C8B-B14F-4D97-AF65-F5344CB8AC3E}">
        <p14:creationId xmlns:p14="http://schemas.microsoft.com/office/powerpoint/2010/main" val="28130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000"/>
              <a:t>Trois éléments clés de la gestion stratégique</a:t>
            </a:r>
            <a:endParaRPr lang="es-PE" sz="20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grpSp>
        <p:nvGrpSpPr>
          <p:cNvPr id="5" name="Group 3"/>
          <p:cNvGrpSpPr>
            <a:grpSpLocks noChangeAspect="1"/>
          </p:cNvGrpSpPr>
          <p:nvPr/>
        </p:nvGrpSpPr>
        <p:grpSpPr bwMode="auto">
          <a:xfrm>
            <a:off x="1372216" y="1271587"/>
            <a:ext cx="6729412" cy="5037138"/>
            <a:chOff x="612" y="711"/>
            <a:chExt cx="4239" cy="3173"/>
          </a:xfrm>
        </p:grpSpPr>
        <p:sp>
          <p:nvSpPr>
            <p:cNvPr id="6" name="AutoShape 4"/>
            <p:cNvSpPr>
              <a:spLocks noChangeAspect="1" noChangeArrowheads="1" noTextEdit="1"/>
            </p:cNvSpPr>
            <p:nvPr/>
          </p:nvSpPr>
          <p:spPr bwMode="auto">
            <a:xfrm>
              <a:off x="612" y="711"/>
              <a:ext cx="4239" cy="3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7" name="Oval 5"/>
            <p:cNvSpPr>
              <a:spLocks noChangeArrowheads="1"/>
            </p:cNvSpPr>
            <p:nvPr/>
          </p:nvSpPr>
          <p:spPr bwMode="auto">
            <a:xfrm>
              <a:off x="1771" y="748"/>
              <a:ext cx="1664" cy="1653"/>
            </a:xfrm>
            <a:prstGeom prst="ellipse">
              <a:avLst/>
            </a:prstGeom>
            <a:solidFill>
              <a:srgbClr val="00B050"/>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8" name="Rectangle 6"/>
            <p:cNvSpPr>
              <a:spLocks noChangeArrowheads="1"/>
            </p:cNvSpPr>
            <p:nvPr/>
          </p:nvSpPr>
          <p:spPr bwMode="auto">
            <a:xfrm>
              <a:off x="2104" y="1293"/>
              <a:ext cx="1002"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a:solidFill>
                    <a:srgbClr val="FFFFFF"/>
                  </a:solidFill>
                  <a:latin typeface="Arial" panose="020B0604020202020204" pitchFamily="34" charset="0"/>
                  <a:cs typeface="Arial" panose="020B0604020202020204" pitchFamily="34" charset="0"/>
                </a:rPr>
                <a:t>Position </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9" name="Rectangle 7"/>
            <p:cNvSpPr>
              <a:spLocks noChangeArrowheads="1"/>
            </p:cNvSpPr>
            <p:nvPr/>
          </p:nvSpPr>
          <p:spPr bwMode="auto">
            <a:xfrm>
              <a:off x="2142" y="1578"/>
              <a:ext cx="924"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a:solidFill>
                    <a:srgbClr val="FFFFFF"/>
                  </a:solidFill>
                  <a:latin typeface="Arial" panose="020B0604020202020204" pitchFamily="34" charset="0"/>
                  <a:cs typeface="Arial" panose="020B0604020202020204" pitchFamily="34" charset="0"/>
                </a:rPr>
                <a:t>stratégique</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0" name="Oval 8"/>
            <p:cNvSpPr>
              <a:spLocks noChangeArrowheads="1"/>
            </p:cNvSpPr>
            <p:nvPr/>
          </p:nvSpPr>
          <p:spPr bwMode="auto">
            <a:xfrm>
              <a:off x="1771" y="748"/>
              <a:ext cx="1664"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1" name="Oval 9"/>
            <p:cNvSpPr>
              <a:spLocks noChangeArrowheads="1"/>
            </p:cNvSpPr>
            <p:nvPr/>
          </p:nvSpPr>
          <p:spPr bwMode="auto">
            <a:xfrm>
              <a:off x="649" y="2105"/>
              <a:ext cx="1665" cy="1653"/>
            </a:xfrm>
            <a:prstGeom prst="ellipse">
              <a:avLst/>
            </a:prstGeom>
            <a:solidFill>
              <a:srgbClr val="FFC000"/>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2" name="Rectangle 10"/>
            <p:cNvSpPr>
              <a:spLocks noChangeArrowheads="1"/>
            </p:cNvSpPr>
            <p:nvPr/>
          </p:nvSpPr>
          <p:spPr bwMode="auto">
            <a:xfrm>
              <a:off x="810" y="2650"/>
              <a:ext cx="1348"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dirty="0">
                  <a:solidFill>
                    <a:srgbClr val="FFFFFF"/>
                  </a:solidFill>
                  <a:latin typeface="Arial" panose="020B0604020202020204" pitchFamily="34" charset="0"/>
                  <a:cs typeface="Arial" panose="020B0604020202020204" pitchFamily="34" charset="0"/>
                </a:rPr>
                <a:t>Choix </a:t>
              </a:r>
              <a:endParaRPr lang="fr" sz="2800" b="1" dirty="0" smtClean="0">
                <a:solidFill>
                  <a:srgbClr val="FFFFFF"/>
                </a:solidFill>
                <a:latin typeface="Arial" panose="020B0604020202020204" pitchFamily="34" charset="0"/>
                <a:cs typeface="Arial" panose="020B0604020202020204" pitchFamily="34" charset="0"/>
              </a:endParaRPr>
            </a:p>
            <a:p>
              <a:pPr algn="ctr" rtl="0" fontAlgn="base">
                <a:spcBef>
                  <a:spcPct val="0"/>
                </a:spcBef>
                <a:spcAft>
                  <a:spcPct val="0"/>
                </a:spcAft>
                <a:buClrTx/>
                <a:buSzTx/>
                <a:buFontTx/>
                <a:buNone/>
              </a:pPr>
              <a:r>
                <a:rPr lang="fr" sz="2800" b="1" dirty="0" smtClean="0">
                  <a:solidFill>
                    <a:srgbClr val="FFFFFF"/>
                  </a:solidFill>
                  <a:latin typeface="Arial" panose="020B0604020202020204" pitchFamily="34" charset="0"/>
                  <a:cs typeface="Arial" panose="020B0604020202020204" pitchFamily="34" charset="0"/>
                </a:rPr>
                <a:t>stratégiques</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3" name="Rectangle 11"/>
            <p:cNvSpPr>
              <a:spLocks noChangeArrowheads="1"/>
            </p:cNvSpPr>
            <p:nvPr/>
          </p:nvSpPr>
          <p:spPr bwMode="auto">
            <a:xfrm>
              <a:off x="1028" y="2934"/>
              <a:ext cx="912"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4" name="Oval 12"/>
            <p:cNvSpPr>
              <a:spLocks noChangeArrowheads="1"/>
            </p:cNvSpPr>
            <p:nvPr/>
          </p:nvSpPr>
          <p:spPr bwMode="auto">
            <a:xfrm>
              <a:off x="649" y="2105"/>
              <a:ext cx="1665"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5" name="Oval 13"/>
            <p:cNvSpPr>
              <a:spLocks noChangeArrowheads="1"/>
            </p:cNvSpPr>
            <p:nvPr/>
          </p:nvSpPr>
          <p:spPr bwMode="auto">
            <a:xfrm>
              <a:off x="3128" y="2045"/>
              <a:ext cx="1664" cy="1653"/>
            </a:xfrm>
            <a:prstGeom prst="ellipse">
              <a:avLst/>
            </a:prstGeom>
            <a:solidFill>
              <a:schemeClr val="accent1"/>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6" name="Rectangle 14"/>
            <p:cNvSpPr>
              <a:spLocks noChangeArrowheads="1"/>
            </p:cNvSpPr>
            <p:nvPr/>
          </p:nvSpPr>
          <p:spPr bwMode="auto">
            <a:xfrm>
              <a:off x="3446" y="2448"/>
              <a:ext cx="1032"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dirty="0">
                  <a:solidFill>
                    <a:srgbClr val="FFFFFF"/>
                  </a:solidFill>
                  <a:latin typeface="Arial" panose="020B0604020202020204" pitchFamily="34" charset="0"/>
                  <a:cs typeface="Arial" panose="020B0604020202020204" pitchFamily="34" charset="0"/>
                </a:rPr>
                <a:t>Stratégie </a:t>
              </a:r>
              <a:endParaRPr lang="fr" sz="2800" b="1" dirty="0" smtClean="0">
                <a:solidFill>
                  <a:srgbClr val="FFFFFF"/>
                </a:solidFill>
                <a:latin typeface="Arial" panose="020B0604020202020204" pitchFamily="34" charset="0"/>
                <a:cs typeface="Arial" panose="020B0604020202020204" pitchFamily="34" charset="0"/>
              </a:endParaRPr>
            </a:p>
            <a:p>
              <a:pPr algn="ctr" rtl="0" fontAlgn="base">
                <a:spcBef>
                  <a:spcPct val="0"/>
                </a:spcBef>
                <a:spcAft>
                  <a:spcPct val="0"/>
                </a:spcAft>
                <a:buClrTx/>
                <a:buSzTx/>
                <a:buFontTx/>
                <a:buNone/>
              </a:pPr>
              <a:r>
                <a:rPr lang="fr" sz="2800" b="1" dirty="0" smtClean="0">
                  <a:solidFill>
                    <a:srgbClr val="FFFFFF"/>
                  </a:solidFill>
                  <a:latin typeface="Arial" panose="020B0604020202020204" pitchFamily="34" charset="0"/>
                  <a:cs typeface="Arial" panose="020B0604020202020204" pitchFamily="34" charset="0"/>
                </a:rPr>
                <a:t>en </a:t>
              </a:r>
              <a:r>
                <a:rPr lang="fr" sz="2800" b="1" dirty="0">
                  <a:solidFill>
                    <a:srgbClr val="FFFFFF"/>
                  </a:solidFill>
                  <a:latin typeface="Arial" panose="020B0604020202020204" pitchFamily="34" charset="0"/>
                  <a:cs typeface="Arial" panose="020B0604020202020204" pitchFamily="34" charset="0"/>
                </a:rPr>
                <a:t>action</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7" name="Rectangle 15"/>
            <p:cNvSpPr>
              <a:spLocks noChangeArrowheads="1"/>
            </p:cNvSpPr>
            <p:nvPr/>
          </p:nvSpPr>
          <p:spPr bwMode="auto">
            <a:xfrm>
              <a:off x="3747" y="2732"/>
              <a:ext cx="429"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8" name="Rectangle 16"/>
            <p:cNvSpPr>
              <a:spLocks noChangeArrowheads="1"/>
            </p:cNvSpPr>
            <p:nvPr/>
          </p:nvSpPr>
          <p:spPr bwMode="auto">
            <a:xfrm>
              <a:off x="3596" y="3017"/>
              <a:ext cx="729"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9" name="Oval 17"/>
            <p:cNvSpPr>
              <a:spLocks noChangeArrowheads="1"/>
            </p:cNvSpPr>
            <p:nvPr/>
          </p:nvSpPr>
          <p:spPr bwMode="auto">
            <a:xfrm>
              <a:off x="3128" y="2045"/>
              <a:ext cx="1664"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20" name="Line 18"/>
            <p:cNvSpPr>
              <a:spLocks noChangeShapeType="1"/>
            </p:cNvSpPr>
            <p:nvPr/>
          </p:nvSpPr>
          <p:spPr bwMode="auto">
            <a:xfrm>
              <a:off x="2456" y="2990"/>
              <a:ext cx="587" cy="1"/>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1" name="Freeform 19"/>
            <p:cNvSpPr>
              <a:spLocks/>
            </p:cNvSpPr>
            <p:nvPr/>
          </p:nvSpPr>
          <p:spPr bwMode="auto">
            <a:xfrm>
              <a:off x="2366" y="2932"/>
              <a:ext cx="120" cy="118"/>
            </a:xfrm>
            <a:custGeom>
              <a:avLst/>
              <a:gdLst>
                <a:gd name="T0" fmla="*/ 0 w 120"/>
                <a:gd name="T1" fmla="*/ 58 h 118"/>
                <a:gd name="T2" fmla="*/ 120 w 120"/>
                <a:gd name="T3" fmla="*/ 0 h 118"/>
                <a:gd name="T4" fmla="*/ 120 w 120"/>
                <a:gd name="T5" fmla="*/ 118 h 118"/>
                <a:gd name="T6" fmla="*/ 0 w 120"/>
                <a:gd name="T7" fmla="*/ 58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0" y="58"/>
                  </a:moveTo>
                  <a:lnTo>
                    <a:pt x="120" y="0"/>
                  </a:lnTo>
                  <a:lnTo>
                    <a:pt x="120" y="118"/>
                  </a:lnTo>
                  <a:lnTo>
                    <a:pt x="0" y="58"/>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2" name="Freeform 20"/>
            <p:cNvSpPr>
              <a:spLocks/>
            </p:cNvSpPr>
            <p:nvPr/>
          </p:nvSpPr>
          <p:spPr bwMode="auto">
            <a:xfrm>
              <a:off x="2366" y="2932"/>
              <a:ext cx="120" cy="118"/>
            </a:xfrm>
            <a:custGeom>
              <a:avLst/>
              <a:gdLst>
                <a:gd name="T0" fmla="*/ 0 w 120"/>
                <a:gd name="T1" fmla="*/ 58 h 118"/>
                <a:gd name="T2" fmla="*/ 120 w 120"/>
                <a:gd name="T3" fmla="*/ 0 h 118"/>
                <a:gd name="T4" fmla="*/ 120 w 120"/>
                <a:gd name="T5" fmla="*/ 118 h 118"/>
                <a:gd name="T6" fmla="*/ 0 w 120"/>
                <a:gd name="T7" fmla="*/ 58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0" y="58"/>
                  </a:moveTo>
                  <a:lnTo>
                    <a:pt x="120" y="0"/>
                  </a:lnTo>
                  <a:lnTo>
                    <a:pt x="120" y="118"/>
                  </a:lnTo>
                  <a:lnTo>
                    <a:pt x="0" y="58"/>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3" name="Freeform 21"/>
            <p:cNvSpPr>
              <a:spLocks/>
            </p:cNvSpPr>
            <p:nvPr/>
          </p:nvSpPr>
          <p:spPr bwMode="auto">
            <a:xfrm>
              <a:off x="3013" y="2931"/>
              <a:ext cx="120" cy="118"/>
            </a:xfrm>
            <a:custGeom>
              <a:avLst/>
              <a:gdLst>
                <a:gd name="T0" fmla="*/ 120 w 120"/>
                <a:gd name="T1" fmla="*/ 59 h 118"/>
                <a:gd name="T2" fmla="*/ 0 w 120"/>
                <a:gd name="T3" fmla="*/ 118 h 118"/>
                <a:gd name="T4" fmla="*/ 0 w 120"/>
                <a:gd name="T5" fmla="*/ 0 h 118"/>
                <a:gd name="T6" fmla="*/ 120 w 120"/>
                <a:gd name="T7" fmla="*/ 59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120" y="59"/>
                  </a:moveTo>
                  <a:lnTo>
                    <a:pt x="0" y="118"/>
                  </a:lnTo>
                  <a:lnTo>
                    <a:pt x="0" y="0"/>
                  </a:lnTo>
                  <a:lnTo>
                    <a:pt x="120" y="59"/>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4" name="Freeform 22"/>
            <p:cNvSpPr>
              <a:spLocks/>
            </p:cNvSpPr>
            <p:nvPr/>
          </p:nvSpPr>
          <p:spPr bwMode="auto">
            <a:xfrm>
              <a:off x="3013" y="2931"/>
              <a:ext cx="120" cy="118"/>
            </a:xfrm>
            <a:custGeom>
              <a:avLst/>
              <a:gdLst>
                <a:gd name="T0" fmla="*/ 120 w 120"/>
                <a:gd name="T1" fmla="*/ 59 h 118"/>
                <a:gd name="T2" fmla="*/ 0 w 120"/>
                <a:gd name="T3" fmla="*/ 118 h 118"/>
                <a:gd name="T4" fmla="*/ 0 w 120"/>
                <a:gd name="T5" fmla="*/ 0 h 118"/>
                <a:gd name="T6" fmla="*/ 120 w 120"/>
                <a:gd name="T7" fmla="*/ 59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120" y="59"/>
                  </a:moveTo>
                  <a:lnTo>
                    <a:pt x="0" y="118"/>
                  </a:lnTo>
                  <a:lnTo>
                    <a:pt x="0" y="0"/>
                  </a:lnTo>
                  <a:lnTo>
                    <a:pt x="120" y="59"/>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5" name="Line 23"/>
            <p:cNvSpPr>
              <a:spLocks noChangeShapeType="1"/>
            </p:cNvSpPr>
            <p:nvPr/>
          </p:nvSpPr>
          <p:spPr bwMode="auto">
            <a:xfrm>
              <a:off x="3440" y="1982"/>
              <a:ext cx="93" cy="70"/>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6" name="Freeform 24"/>
            <p:cNvSpPr>
              <a:spLocks/>
            </p:cNvSpPr>
            <p:nvPr/>
          </p:nvSpPr>
          <p:spPr bwMode="auto">
            <a:xfrm>
              <a:off x="3368" y="1928"/>
              <a:ext cx="133" cy="120"/>
            </a:xfrm>
            <a:custGeom>
              <a:avLst/>
              <a:gdLst>
                <a:gd name="T0" fmla="*/ 0 w 133"/>
                <a:gd name="T1" fmla="*/ 0 h 120"/>
                <a:gd name="T2" fmla="*/ 133 w 133"/>
                <a:gd name="T3" fmla="*/ 24 h 120"/>
                <a:gd name="T4" fmla="*/ 60 w 133"/>
                <a:gd name="T5" fmla="*/ 120 h 120"/>
                <a:gd name="T6" fmla="*/ 0 w 133"/>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20">
                  <a:moveTo>
                    <a:pt x="0" y="0"/>
                  </a:moveTo>
                  <a:lnTo>
                    <a:pt x="133" y="24"/>
                  </a:lnTo>
                  <a:lnTo>
                    <a:pt x="60" y="120"/>
                  </a:lnTo>
                  <a:lnTo>
                    <a:pt x="0" y="0"/>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7" name="Freeform 25"/>
            <p:cNvSpPr>
              <a:spLocks/>
            </p:cNvSpPr>
            <p:nvPr/>
          </p:nvSpPr>
          <p:spPr bwMode="auto">
            <a:xfrm>
              <a:off x="3368" y="1928"/>
              <a:ext cx="133" cy="120"/>
            </a:xfrm>
            <a:custGeom>
              <a:avLst/>
              <a:gdLst>
                <a:gd name="T0" fmla="*/ 0 w 133"/>
                <a:gd name="T1" fmla="*/ 0 h 120"/>
                <a:gd name="T2" fmla="*/ 133 w 133"/>
                <a:gd name="T3" fmla="*/ 24 h 120"/>
                <a:gd name="T4" fmla="*/ 60 w 133"/>
                <a:gd name="T5" fmla="*/ 120 h 120"/>
                <a:gd name="T6" fmla="*/ 0 w 133"/>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20">
                  <a:moveTo>
                    <a:pt x="0" y="0"/>
                  </a:moveTo>
                  <a:lnTo>
                    <a:pt x="133" y="24"/>
                  </a:lnTo>
                  <a:lnTo>
                    <a:pt x="60" y="120"/>
                  </a:lnTo>
                  <a:lnTo>
                    <a:pt x="0" y="0"/>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8" name="Freeform 26"/>
            <p:cNvSpPr>
              <a:spLocks/>
            </p:cNvSpPr>
            <p:nvPr/>
          </p:nvSpPr>
          <p:spPr bwMode="auto">
            <a:xfrm>
              <a:off x="3472" y="1986"/>
              <a:ext cx="132" cy="119"/>
            </a:xfrm>
            <a:custGeom>
              <a:avLst/>
              <a:gdLst>
                <a:gd name="T0" fmla="*/ 132 w 132"/>
                <a:gd name="T1" fmla="*/ 119 h 119"/>
                <a:gd name="T2" fmla="*/ 0 w 132"/>
                <a:gd name="T3" fmla="*/ 96 h 119"/>
                <a:gd name="T4" fmla="*/ 72 w 132"/>
                <a:gd name="T5" fmla="*/ 0 h 119"/>
                <a:gd name="T6" fmla="*/ 132 w 132"/>
                <a:gd name="T7" fmla="*/ 119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19">
                  <a:moveTo>
                    <a:pt x="132" y="119"/>
                  </a:moveTo>
                  <a:lnTo>
                    <a:pt x="0" y="96"/>
                  </a:lnTo>
                  <a:lnTo>
                    <a:pt x="72" y="0"/>
                  </a:lnTo>
                  <a:lnTo>
                    <a:pt x="132" y="119"/>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9" name="Freeform 27"/>
            <p:cNvSpPr>
              <a:spLocks/>
            </p:cNvSpPr>
            <p:nvPr/>
          </p:nvSpPr>
          <p:spPr bwMode="auto">
            <a:xfrm>
              <a:off x="3472" y="1986"/>
              <a:ext cx="132" cy="119"/>
            </a:xfrm>
            <a:custGeom>
              <a:avLst/>
              <a:gdLst>
                <a:gd name="T0" fmla="*/ 132 w 132"/>
                <a:gd name="T1" fmla="*/ 119 h 119"/>
                <a:gd name="T2" fmla="*/ 0 w 132"/>
                <a:gd name="T3" fmla="*/ 96 h 119"/>
                <a:gd name="T4" fmla="*/ 72 w 132"/>
                <a:gd name="T5" fmla="*/ 0 h 119"/>
                <a:gd name="T6" fmla="*/ 132 w 132"/>
                <a:gd name="T7" fmla="*/ 119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19">
                  <a:moveTo>
                    <a:pt x="132" y="119"/>
                  </a:moveTo>
                  <a:lnTo>
                    <a:pt x="0" y="96"/>
                  </a:lnTo>
                  <a:lnTo>
                    <a:pt x="72" y="0"/>
                  </a:lnTo>
                  <a:lnTo>
                    <a:pt x="132" y="119"/>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0" name="Line 28"/>
            <p:cNvSpPr>
              <a:spLocks noChangeShapeType="1"/>
            </p:cNvSpPr>
            <p:nvPr/>
          </p:nvSpPr>
          <p:spPr bwMode="auto">
            <a:xfrm flipV="1">
              <a:off x="1617" y="1974"/>
              <a:ext cx="142" cy="85"/>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1" name="Freeform 29"/>
            <p:cNvSpPr>
              <a:spLocks/>
            </p:cNvSpPr>
            <p:nvPr/>
          </p:nvSpPr>
          <p:spPr bwMode="auto">
            <a:xfrm>
              <a:off x="1541" y="1992"/>
              <a:ext cx="133" cy="113"/>
            </a:xfrm>
            <a:custGeom>
              <a:avLst/>
              <a:gdLst>
                <a:gd name="T0" fmla="*/ 0 w 133"/>
                <a:gd name="T1" fmla="*/ 113 h 113"/>
                <a:gd name="T2" fmla="*/ 72 w 133"/>
                <a:gd name="T3" fmla="*/ 0 h 113"/>
                <a:gd name="T4" fmla="*/ 133 w 133"/>
                <a:gd name="T5" fmla="*/ 103 h 113"/>
                <a:gd name="T6" fmla="*/ 0 w 133"/>
                <a:gd name="T7" fmla="*/ 113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3">
                  <a:moveTo>
                    <a:pt x="0" y="113"/>
                  </a:moveTo>
                  <a:lnTo>
                    <a:pt x="72" y="0"/>
                  </a:lnTo>
                  <a:lnTo>
                    <a:pt x="133" y="103"/>
                  </a:lnTo>
                  <a:lnTo>
                    <a:pt x="0" y="113"/>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2" name="Freeform 30"/>
            <p:cNvSpPr>
              <a:spLocks/>
            </p:cNvSpPr>
            <p:nvPr/>
          </p:nvSpPr>
          <p:spPr bwMode="auto">
            <a:xfrm>
              <a:off x="1541" y="1992"/>
              <a:ext cx="133" cy="113"/>
            </a:xfrm>
            <a:custGeom>
              <a:avLst/>
              <a:gdLst>
                <a:gd name="T0" fmla="*/ 0 w 133"/>
                <a:gd name="T1" fmla="*/ 113 h 113"/>
                <a:gd name="T2" fmla="*/ 72 w 133"/>
                <a:gd name="T3" fmla="*/ 0 h 113"/>
                <a:gd name="T4" fmla="*/ 133 w 133"/>
                <a:gd name="T5" fmla="*/ 103 h 113"/>
                <a:gd name="T6" fmla="*/ 0 w 133"/>
                <a:gd name="T7" fmla="*/ 113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3">
                  <a:moveTo>
                    <a:pt x="0" y="113"/>
                  </a:moveTo>
                  <a:lnTo>
                    <a:pt x="72" y="0"/>
                  </a:lnTo>
                  <a:lnTo>
                    <a:pt x="133" y="103"/>
                  </a:lnTo>
                  <a:lnTo>
                    <a:pt x="0" y="113"/>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3" name="Freeform 31"/>
            <p:cNvSpPr>
              <a:spLocks/>
            </p:cNvSpPr>
            <p:nvPr/>
          </p:nvSpPr>
          <p:spPr bwMode="auto">
            <a:xfrm>
              <a:off x="1702" y="1928"/>
              <a:ext cx="133" cy="114"/>
            </a:xfrm>
            <a:custGeom>
              <a:avLst/>
              <a:gdLst>
                <a:gd name="T0" fmla="*/ 133 w 133"/>
                <a:gd name="T1" fmla="*/ 0 h 114"/>
                <a:gd name="T2" fmla="*/ 61 w 133"/>
                <a:gd name="T3" fmla="*/ 114 h 114"/>
                <a:gd name="T4" fmla="*/ 0 w 133"/>
                <a:gd name="T5" fmla="*/ 10 h 114"/>
                <a:gd name="T6" fmla="*/ 133 w 133"/>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4">
                  <a:moveTo>
                    <a:pt x="133" y="0"/>
                  </a:moveTo>
                  <a:lnTo>
                    <a:pt x="61" y="114"/>
                  </a:lnTo>
                  <a:lnTo>
                    <a:pt x="0" y="10"/>
                  </a:lnTo>
                  <a:lnTo>
                    <a:pt x="133" y="0"/>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4" name="Freeform 32"/>
            <p:cNvSpPr>
              <a:spLocks/>
            </p:cNvSpPr>
            <p:nvPr/>
          </p:nvSpPr>
          <p:spPr bwMode="auto">
            <a:xfrm>
              <a:off x="1702" y="1928"/>
              <a:ext cx="133" cy="114"/>
            </a:xfrm>
            <a:custGeom>
              <a:avLst/>
              <a:gdLst>
                <a:gd name="T0" fmla="*/ 133 w 133"/>
                <a:gd name="T1" fmla="*/ 0 h 114"/>
                <a:gd name="T2" fmla="*/ 61 w 133"/>
                <a:gd name="T3" fmla="*/ 114 h 114"/>
                <a:gd name="T4" fmla="*/ 0 w 133"/>
                <a:gd name="T5" fmla="*/ 10 h 114"/>
                <a:gd name="T6" fmla="*/ 133 w 133"/>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4">
                  <a:moveTo>
                    <a:pt x="133" y="0"/>
                  </a:moveTo>
                  <a:lnTo>
                    <a:pt x="61" y="114"/>
                  </a:lnTo>
                  <a:lnTo>
                    <a:pt x="0" y="10"/>
                  </a:lnTo>
                  <a:lnTo>
                    <a:pt x="133" y="0"/>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grpSp>
      <p:sp>
        <p:nvSpPr>
          <p:cNvPr id="35" name="Text Box 4"/>
          <p:cNvSpPr txBox="1">
            <a:spLocks noChangeArrowheads="1"/>
          </p:cNvSpPr>
          <p:nvPr/>
        </p:nvSpPr>
        <p:spPr bwMode="auto">
          <a:xfrm>
            <a:off x="3170854" y="6308725"/>
            <a:ext cx="3132137"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r" rtl="0" eaLnBrk="0" fontAlgn="base" hangingPunct="0">
              <a:lnSpc>
                <a:spcPct val="86000"/>
              </a:lnSpc>
              <a:spcBef>
                <a:spcPct val="50000"/>
              </a:spcBef>
              <a:spcAft>
                <a:spcPct val="0"/>
              </a:spcAft>
              <a:buClr>
                <a:srgbClr val="000000"/>
              </a:buClr>
              <a:buSzPct val="100000"/>
              <a:buFont typeface="Times New Roman" panose="02020603050405020304" pitchFamily="18" charset="0"/>
              <a:buNone/>
            </a:pPr>
            <a:r>
              <a:rPr lang="fr" sz="1600" b="1">
                <a:solidFill>
                  <a:prstClr val="black"/>
                </a:solidFill>
                <a:latin typeface="Arial" panose="020B0604020202020204" pitchFamily="34" charset="0"/>
                <a:cs typeface="Arial" panose="020B0604020202020204" pitchFamily="34" charset="0"/>
              </a:rPr>
              <a:t>JOHNSON &amp; SCHOLES, 2005</a:t>
            </a:r>
            <a:endParaRPr lang="en-US" altLang="en-US" sz="1600" b="1"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6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400" dirty="0"/>
              <a:t>... qui </a:t>
            </a:r>
            <a:r>
              <a:rPr lang="fr" sz="2400" dirty="0" smtClean="0"/>
              <a:t>répondent </a:t>
            </a:r>
            <a:r>
              <a:rPr lang="fr" sz="2400" dirty="0"/>
              <a:t>à trois questions clés</a:t>
            </a:r>
            <a:endParaRPr lang="es-PE" sz="24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grpSp>
        <p:nvGrpSpPr>
          <p:cNvPr id="36" name="Group 3"/>
          <p:cNvGrpSpPr>
            <a:grpSpLocks noChangeAspect="1"/>
          </p:cNvGrpSpPr>
          <p:nvPr/>
        </p:nvGrpSpPr>
        <p:grpSpPr bwMode="auto">
          <a:xfrm>
            <a:off x="1258888" y="1196975"/>
            <a:ext cx="6729412" cy="5037138"/>
            <a:chOff x="612" y="711"/>
            <a:chExt cx="4239" cy="3173"/>
          </a:xfrm>
        </p:grpSpPr>
        <p:sp>
          <p:nvSpPr>
            <p:cNvPr id="37" name="AutoShape 4"/>
            <p:cNvSpPr>
              <a:spLocks noChangeAspect="1" noChangeArrowheads="1" noTextEdit="1"/>
            </p:cNvSpPr>
            <p:nvPr/>
          </p:nvSpPr>
          <p:spPr bwMode="auto">
            <a:xfrm>
              <a:off x="612" y="711"/>
              <a:ext cx="4239" cy="3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8" name="Oval 5"/>
            <p:cNvSpPr>
              <a:spLocks noChangeArrowheads="1"/>
            </p:cNvSpPr>
            <p:nvPr/>
          </p:nvSpPr>
          <p:spPr bwMode="auto">
            <a:xfrm>
              <a:off x="1771" y="748"/>
              <a:ext cx="1664" cy="1653"/>
            </a:xfrm>
            <a:prstGeom prst="ellipse">
              <a:avLst/>
            </a:prstGeom>
            <a:solidFill>
              <a:srgbClr val="00B050"/>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39" name="Rectangle 6"/>
            <p:cNvSpPr>
              <a:spLocks noChangeArrowheads="1"/>
            </p:cNvSpPr>
            <p:nvPr/>
          </p:nvSpPr>
          <p:spPr bwMode="auto">
            <a:xfrm>
              <a:off x="2104" y="1293"/>
              <a:ext cx="1002"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a:solidFill>
                    <a:srgbClr val="FFFFFF"/>
                  </a:solidFill>
                  <a:latin typeface="Arial" panose="020B0604020202020204" pitchFamily="34" charset="0"/>
                  <a:cs typeface="Arial" panose="020B0604020202020204" pitchFamily="34" charset="0"/>
                </a:rPr>
                <a:t>Position </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40" name="Rectangle 7"/>
            <p:cNvSpPr>
              <a:spLocks noChangeArrowheads="1"/>
            </p:cNvSpPr>
            <p:nvPr/>
          </p:nvSpPr>
          <p:spPr bwMode="auto">
            <a:xfrm>
              <a:off x="2142" y="1578"/>
              <a:ext cx="924"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a:solidFill>
                    <a:srgbClr val="FFFFFF"/>
                  </a:solidFill>
                  <a:latin typeface="Arial" panose="020B0604020202020204" pitchFamily="34" charset="0"/>
                  <a:cs typeface="Arial" panose="020B0604020202020204" pitchFamily="34" charset="0"/>
                </a:rPr>
                <a:t>stratégique</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41" name="Oval 8"/>
            <p:cNvSpPr>
              <a:spLocks noChangeArrowheads="1"/>
            </p:cNvSpPr>
            <p:nvPr/>
          </p:nvSpPr>
          <p:spPr bwMode="auto">
            <a:xfrm>
              <a:off x="1771" y="748"/>
              <a:ext cx="1664"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42" name="Oval 9"/>
            <p:cNvSpPr>
              <a:spLocks noChangeArrowheads="1"/>
            </p:cNvSpPr>
            <p:nvPr/>
          </p:nvSpPr>
          <p:spPr bwMode="auto">
            <a:xfrm>
              <a:off x="649" y="2105"/>
              <a:ext cx="1665" cy="1653"/>
            </a:xfrm>
            <a:prstGeom prst="ellipse">
              <a:avLst/>
            </a:prstGeom>
            <a:solidFill>
              <a:srgbClr val="FFC000"/>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43" name="Rectangle 10"/>
            <p:cNvSpPr>
              <a:spLocks noChangeArrowheads="1"/>
            </p:cNvSpPr>
            <p:nvPr/>
          </p:nvSpPr>
          <p:spPr bwMode="auto">
            <a:xfrm>
              <a:off x="810" y="2650"/>
              <a:ext cx="1348"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dirty="0">
                  <a:solidFill>
                    <a:srgbClr val="FFFFFF"/>
                  </a:solidFill>
                  <a:latin typeface="Arial" panose="020B0604020202020204" pitchFamily="34" charset="0"/>
                  <a:cs typeface="Arial" panose="020B0604020202020204" pitchFamily="34" charset="0"/>
                </a:rPr>
                <a:t>Choix </a:t>
              </a:r>
              <a:endParaRPr lang="fr" sz="2800" b="1" dirty="0" smtClean="0">
                <a:solidFill>
                  <a:srgbClr val="FFFFFF"/>
                </a:solidFill>
                <a:latin typeface="Arial" panose="020B0604020202020204" pitchFamily="34" charset="0"/>
                <a:cs typeface="Arial" panose="020B0604020202020204" pitchFamily="34" charset="0"/>
              </a:endParaRPr>
            </a:p>
            <a:p>
              <a:pPr algn="ctr" rtl="0" fontAlgn="base">
                <a:spcBef>
                  <a:spcPct val="0"/>
                </a:spcBef>
                <a:spcAft>
                  <a:spcPct val="0"/>
                </a:spcAft>
                <a:buClrTx/>
                <a:buSzTx/>
                <a:buFontTx/>
                <a:buNone/>
              </a:pPr>
              <a:r>
                <a:rPr lang="fr" sz="2800" b="1" dirty="0" smtClean="0">
                  <a:solidFill>
                    <a:srgbClr val="FFFFFF"/>
                  </a:solidFill>
                  <a:latin typeface="Arial" panose="020B0604020202020204" pitchFamily="34" charset="0"/>
                  <a:cs typeface="Arial" panose="020B0604020202020204" pitchFamily="34" charset="0"/>
                </a:rPr>
                <a:t>stratégiques</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44" name="Rectangle 11"/>
            <p:cNvSpPr>
              <a:spLocks noChangeArrowheads="1"/>
            </p:cNvSpPr>
            <p:nvPr/>
          </p:nvSpPr>
          <p:spPr bwMode="auto">
            <a:xfrm>
              <a:off x="1028" y="2934"/>
              <a:ext cx="912"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45" name="Oval 12"/>
            <p:cNvSpPr>
              <a:spLocks noChangeArrowheads="1"/>
            </p:cNvSpPr>
            <p:nvPr/>
          </p:nvSpPr>
          <p:spPr bwMode="auto">
            <a:xfrm>
              <a:off x="649" y="2105"/>
              <a:ext cx="1665"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46" name="Oval 13"/>
            <p:cNvSpPr>
              <a:spLocks noChangeArrowheads="1"/>
            </p:cNvSpPr>
            <p:nvPr/>
          </p:nvSpPr>
          <p:spPr bwMode="auto">
            <a:xfrm>
              <a:off x="3128" y="2045"/>
              <a:ext cx="1664" cy="1653"/>
            </a:xfrm>
            <a:prstGeom prst="ellipse">
              <a:avLst/>
            </a:prstGeom>
            <a:solidFill>
              <a:schemeClr val="accent1"/>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47" name="Rectangle 14"/>
            <p:cNvSpPr>
              <a:spLocks noChangeArrowheads="1"/>
            </p:cNvSpPr>
            <p:nvPr/>
          </p:nvSpPr>
          <p:spPr bwMode="auto">
            <a:xfrm>
              <a:off x="3446" y="2448"/>
              <a:ext cx="1032"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dirty="0">
                  <a:solidFill>
                    <a:srgbClr val="FFFFFF"/>
                  </a:solidFill>
                  <a:latin typeface="Arial" panose="020B0604020202020204" pitchFamily="34" charset="0"/>
                  <a:cs typeface="Arial" panose="020B0604020202020204" pitchFamily="34" charset="0"/>
                </a:rPr>
                <a:t>Stratégie </a:t>
              </a:r>
              <a:endParaRPr lang="fr" sz="2800" b="1" dirty="0" smtClean="0">
                <a:solidFill>
                  <a:srgbClr val="FFFFFF"/>
                </a:solidFill>
                <a:latin typeface="Arial" panose="020B0604020202020204" pitchFamily="34" charset="0"/>
                <a:cs typeface="Arial" panose="020B0604020202020204" pitchFamily="34" charset="0"/>
              </a:endParaRPr>
            </a:p>
            <a:p>
              <a:pPr algn="ctr" rtl="0" fontAlgn="base">
                <a:spcBef>
                  <a:spcPct val="0"/>
                </a:spcBef>
                <a:spcAft>
                  <a:spcPct val="0"/>
                </a:spcAft>
                <a:buClrTx/>
                <a:buSzTx/>
                <a:buFontTx/>
                <a:buNone/>
              </a:pPr>
              <a:r>
                <a:rPr lang="fr" sz="2800" b="1" dirty="0" smtClean="0">
                  <a:solidFill>
                    <a:srgbClr val="FFFFFF"/>
                  </a:solidFill>
                  <a:latin typeface="Arial" panose="020B0604020202020204" pitchFamily="34" charset="0"/>
                  <a:cs typeface="Arial" panose="020B0604020202020204" pitchFamily="34" charset="0"/>
                </a:rPr>
                <a:t>en </a:t>
              </a:r>
              <a:r>
                <a:rPr lang="fr" sz="2800" b="1" dirty="0">
                  <a:solidFill>
                    <a:srgbClr val="FFFFFF"/>
                  </a:solidFill>
                  <a:latin typeface="Arial" panose="020B0604020202020204" pitchFamily="34" charset="0"/>
                  <a:cs typeface="Arial" panose="020B0604020202020204" pitchFamily="34" charset="0"/>
                </a:rPr>
                <a:t>action</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48" name="Rectangle 15"/>
            <p:cNvSpPr>
              <a:spLocks noChangeArrowheads="1"/>
            </p:cNvSpPr>
            <p:nvPr/>
          </p:nvSpPr>
          <p:spPr bwMode="auto">
            <a:xfrm>
              <a:off x="3747" y="2732"/>
              <a:ext cx="429"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49" name="Rectangle 16"/>
            <p:cNvSpPr>
              <a:spLocks noChangeArrowheads="1"/>
            </p:cNvSpPr>
            <p:nvPr/>
          </p:nvSpPr>
          <p:spPr bwMode="auto">
            <a:xfrm>
              <a:off x="3596" y="3017"/>
              <a:ext cx="729"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50" name="Oval 17"/>
            <p:cNvSpPr>
              <a:spLocks noChangeArrowheads="1"/>
            </p:cNvSpPr>
            <p:nvPr/>
          </p:nvSpPr>
          <p:spPr bwMode="auto">
            <a:xfrm>
              <a:off x="3128" y="2045"/>
              <a:ext cx="1664"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51" name="Line 18"/>
            <p:cNvSpPr>
              <a:spLocks noChangeShapeType="1"/>
            </p:cNvSpPr>
            <p:nvPr/>
          </p:nvSpPr>
          <p:spPr bwMode="auto">
            <a:xfrm>
              <a:off x="2456" y="2990"/>
              <a:ext cx="587" cy="1"/>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52" name="Freeform 19"/>
            <p:cNvSpPr>
              <a:spLocks/>
            </p:cNvSpPr>
            <p:nvPr/>
          </p:nvSpPr>
          <p:spPr bwMode="auto">
            <a:xfrm>
              <a:off x="2366" y="2932"/>
              <a:ext cx="120" cy="118"/>
            </a:xfrm>
            <a:custGeom>
              <a:avLst/>
              <a:gdLst>
                <a:gd name="T0" fmla="*/ 0 w 120"/>
                <a:gd name="T1" fmla="*/ 58 h 118"/>
                <a:gd name="T2" fmla="*/ 120 w 120"/>
                <a:gd name="T3" fmla="*/ 0 h 118"/>
                <a:gd name="T4" fmla="*/ 120 w 120"/>
                <a:gd name="T5" fmla="*/ 118 h 118"/>
                <a:gd name="T6" fmla="*/ 0 w 120"/>
                <a:gd name="T7" fmla="*/ 58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0" y="58"/>
                  </a:moveTo>
                  <a:lnTo>
                    <a:pt x="120" y="0"/>
                  </a:lnTo>
                  <a:lnTo>
                    <a:pt x="120" y="118"/>
                  </a:lnTo>
                  <a:lnTo>
                    <a:pt x="0" y="58"/>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53" name="Freeform 20"/>
            <p:cNvSpPr>
              <a:spLocks/>
            </p:cNvSpPr>
            <p:nvPr/>
          </p:nvSpPr>
          <p:spPr bwMode="auto">
            <a:xfrm>
              <a:off x="2366" y="2932"/>
              <a:ext cx="120" cy="118"/>
            </a:xfrm>
            <a:custGeom>
              <a:avLst/>
              <a:gdLst>
                <a:gd name="T0" fmla="*/ 0 w 120"/>
                <a:gd name="T1" fmla="*/ 58 h 118"/>
                <a:gd name="T2" fmla="*/ 120 w 120"/>
                <a:gd name="T3" fmla="*/ 0 h 118"/>
                <a:gd name="T4" fmla="*/ 120 w 120"/>
                <a:gd name="T5" fmla="*/ 118 h 118"/>
                <a:gd name="T6" fmla="*/ 0 w 120"/>
                <a:gd name="T7" fmla="*/ 58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0" y="58"/>
                  </a:moveTo>
                  <a:lnTo>
                    <a:pt x="120" y="0"/>
                  </a:lnTo>
                  <a:lnTo>
                    <a:pt x="120" y="118"/>
                  </a:lnTo>
                  <a:lnTo>
                    <a:pt x="0" y="58"/>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54" name="Freeform 21"/>
            <p:cNvSpPr>
              <a:spLocks/>
            </p:cNvSpPr>
            <p:nvPr/>
          </p:nvSpPr>
          <p:spPr bwMode="auto">
            <a:xfrm>
              <a:off x="3013" y="2931"/>
              <a:ext cx="120" cy="118"/>
            </a:xfrm>
            <a:custGeom>
              <a:avLst/>
              <a:gdLst>
                <a:gd name="T0" fmla="*/ 120 w 120"/>
                <a:gd name="T1" fmla="*/ 59 h 118"/>
                <a:gd name="T2" fmla="*/ 0 w 120"/>
                <a:gd name="T3" fmla="*/ 118 h 118"/>
                <a:gd name="T4" fmla="*/ 0 w 120"/>
                <a:gd name="T5" fmla="*/ 0 h 118"/>
                <a:gd name="T6" fmla="*/ 120 w 120"/>
                <a:gd name="T7" fmla="*/ 59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120" y="59"/>
                  </a:moveTo>
                  <a:lnTo>
                    <a:pt x="0" y="118"/>
                  </a:lnTo>
                  <a:lnTo>
                    <a:pt x="0" y="0"/>
                  </a:lnTo>
                  <a:lnTo>
                    <a:pt x="120" y="59"/>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55" name="Freeform 22"/>
            <p:cNvSpPr>
              <a:spLocks/>
            </p:cNvSpPr>
            <p:nvPr/>
          </p:nvSpPr>
          <p:spPr bwMode="auto">
            <a:xfrm>
              <a:off x="3013" y="2931"/>
              <a:ext cx="120" cy="118"/>
            </a:xfrm>
            <a:custGeom>
              <a:avLst/>
              <a:gdLst>
                <a:gd name="T0" fmla="*/ 120 w 120"/>
                <a:gd name="T1" fmla="*/ 59 h 118"/>
                <a:gd name="T2" fmla="*/ 0 w 120"/>
                <a:gd name="T3" fmla="*/ 118 h 118"/>
                <a:gd name="T4" fmla="*/ 0 w 120"/>
                <a:gd name="T5" fmla="*/ 0 h 118"/>
                <a:gd name="T6" fmla="*/ 120 w 120"/>
                <a:gd name="T7" fmla="*/ 59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120" y="59"/>
                  </a:moveTo>
                  <a:lnTo>
                    <a:pt x="0" y="118"/>
                  </a:lnTo>
                  <a:lnTo>
                    <a:pt x="0" y="0"/>
                  </a:lnTo>
                  <a:lnTo>
                    <a:pt x="120" y="59"/>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56" name="Line 23"/>
            <p:cNvSpPr>
              <a:spLocks noChangeShapeType="1"/>
            </p:cNvSpPr>
            <p:nvPr/>
          </p:nvSpPr>
          <p:spPr bwMode="auto">
            <a:xfrm>
              <a:off x="3440" y="1982"/>
              <a:ext cx="93" cy="70"/>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57" name="Freeform 24"/>
            <p:cNvSpPr>
              <a:spLocks/>
            </p:cNvSpPr>
            <p:nvPr/>
          </p:nvSpPr>
          <p:spPr bwMode="auto">
            <a:xfrm>
              <a:off x="3368" y="1928"/>
              <a:ext cx="133" cy="120"/>
            </a:xfrm>
            <a:custGeom>
              <a:avLst/>
              <a:gdLst>
                <a:gd name="T0" fmla="*/ 0 w 133"/>
                <a:gd name="T1" fmla="*/ 0 h 120"/>
                <a:gd name="T2" fmla="*/ 133 w 133"/>
                <a:gd name="T3" fmla="*/ 24 h 120"/>
                <a:gd name="T4" fmla="*/ 60 w 133"/>
                <a:gd name="T5" fmla="*/ 120 h 120"/>
                <a:gd name="T6" fmla="*/ 0 w 133"/>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20">
                  <a:moveTo>
                    <a:pt x="0" y="0"/>
                  </a:moveTo>
                  <a:lnTo>
                    <a:pt x="133" y="24"/>
                  </a:lnTo>
                  <a:lnTo>
                    <a:pt x="60" y="120"/>
                  </a:lnTo>
                  <a:lnTo>
                    <a:pt x="0" y="0"/>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58" name="Freeform 25"/>
            <p:cNvSpPr>
              <a:spLocks/>
            </p:cNvSpPr>
            <p:nvPr/>
          </p:nvSpPr>
          <p:spPr bwMode="auto">
            <a:xfrm>
              <a:off x="3368" y="1928"/>
              <a:ext cx="133" cy="120"/>
            </a:xfrm>
            <a:custGeom>
              <a:avLst/>
              <a:gdLst>
                <a:gd name="T0" fmla="*/ 0 w 133"/>
                <a:gd name="T1" fmla="*/ 0 h 120"/>
                <a:gd name="T2" fmla="*/ 133 w 133"/>
                <a:gd name="T3" fmla="*/ 24 h 120"/>
                <a:gd name="T4" fmla="*/ 60 w 133"/>
                <a:gd name="T5" fmla="*/ 120 h 120"/>
                <a:gd name="T6" fmla="*/ 0 w 133"/>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20">
                  <a:moveTo>
                    <a:pt x="0" y="0"/>
                  </a:moveTo>
                  <a:lnTo>
                    <a:pt x="133" y="24"/>
                  </a:lnTo>
                  <a:lnTo>
                    <a:pt x="60" y="120"/>
                  </a:lnTo>
                  <a:lnTo>
                    <a:pt x="0" y="0"/>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59" name="Freeform 26"/>
            <p:cNvSpPr>
              <a:spLocks/>
            </p:cNvSpPr>
            <p:nvPr/>
          </p:nvSpPr>
          <p:spPr bwMode="auto">
            <a:xfrm>
              <a:off x="3472" y="1986"/>
              <a:ext cx="132" cy="119"/>
            </a:xfrm>
            <a:custGeom>
              <a:avLst/>
              <a:gdLst>
                <a:gd name="T0" fmla="*/ 132 w 132"/>
                <a:gd name="T1" fmla="*/ 119 h 119"/>
                <a:gd name="T2" fmla="*/ 0 w 132"/>
                <a:gd name="T3" fmla="*/ 96 h 119"/>
                <a:gd name="T4" fmla="*/ 72 w 132"/>
                <a:gd name="T5" fmla="*/ 0 h 119"/>
                <a:gd name="T6" fmla="*/ 132 w 132"/>
                <a:gd name="T7" fmla="*/ 119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19">
                  <a:moveTo>
                    <a:pt x="132" y="119"/>
                  </a:moveTo>
                  <a:lnTo>
                    <a:pt x="0" y="96"/>
                  </a:lnTo>
                  <a:lnTo>
                    <a:pt x="72" y="0"/>
                  </a:lnTo>
                  <a:lnTo>
                    <a:pt x="132" y="119"/>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60" name="Freeform 27"/>
            <p:cNvSpPr>
              <a:spLocks/>
            </p:cNvSpPr>
            <p:nvPr/>
          </p:nvSpPr>
          <p:spPr bwMode="auto">
            <a:xfrm>
              <a:off x="3472" y="1986"/>
              <a:ext cx="132" cy="119"/>
            </a:xfrm>
            <a:custGeom>
              <a:avLst/>
              <a:gdLst>
                <a:gd name="T0" fmla="*/ 132 w 132"/>
                <a:gd name="T1" fmla="*/ 119 h 119"/>
                <a:gd name="T2" fmla="*/ 0 w 132"/>
                <a:gd name="T3" fmla="*/ 96 h 119"/>
                <a:gd name="T4" fmla="*/ 72 w 132"/>
                <a:gd name="T5" fmla="*/ 0 h 119"/>
                <a:gd name="T6" fmla="*/ 132 w 132"/>
                <a:gd name="T7" fmla="*/ 119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19">
                  <a:moveTo>
                    <a:pt x="132" y="119"/>
                  </a:moveTo>
                  <a:lnTo>
                    <a:pt x="0" y="96"/>
                  </a:lnTo>
                  <a:lnTo>
                    <a:pt x="72" y="0"/>
                  </a:lnTo>
                  <a:lnTo>
                    <a:pt x="132" y="119"/>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61" name="Line 28"/>
            <p:cNvSpPr>
              <a:spLocks noChangeShapeType="1"/>
            </p:cNvSpPr>
            <p:nvPr/>
          </p:nvSpPr>
          <p:spPr bwMode="auto">
            <a:xfrm flipV="1">
              <a:off x="1617" y="1974"/>
              <a:ext cx="142" cy="85"/>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62" name="Freeform 29"/>
            <p:cNvSpPr>
              <a:spLocks/>
            </p:cNvSpPr>
            <p:nvPr/>
          </p:nvSpPr>
          <p:spPr bwMode="auto">
            <a:xfrm>
              <a:off x="1541" y="1992"/>
              <a:ext cx="133" cy="113"/>
            </a:xfrm>
            <a:custGeom>
              <a:avLst/>
              <a:gdLst>
                <a:gd name="T0" fmla="*/ 0 w 133"/>
                <a:gd name="T1" fmla="*/ 113 h 113"/>
                <a:gd name="T2" fmla="*/ 72 w 133"/>
                <a:gd name="T3" fmla="*/ 0 h 113"/>
                <a:gd name="T4" fmla="*/ 133 w 133"/>
                <a:gd name="T5" fmla="*/ 103 h 113"/>
                <a:gd name="T6" fmla="*/ 0 w 133"/>
                <a:gd name="T7" fmla="*/ 113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3">
                  <a:moveTo>
                    <a:pt x="0" y="113"/>
                  </a:moveTo>
                  <a:lnTo>
                    <a:pt x="72" y="0"/>
                  </a:lnTo>
                  <a:lnTo>
                    <a:pt x="133" y="103"/>
                  </a:lnTo>
                  <a:lnTo>
                    <a:pt x="0" y="113"/>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63" name="Freeform 30"/>
            <p:cNvSpPr>
              <a:spLocks/>
            </p:cNvSpPr>
            <p:nvPr/>
          </p:nvSpPr>
          <p:spPr bwMode="auto">
            <a:xfrm>
              <a:off x="1541" y="1992"/>
              <a:ext cx="133" cy="113"/>
            </a:xfrm>
            <a:custGeom>
              <a:avLst/>
              <a:gdLst>
                <a:gd name="T0" fmla="*/ 0 w 133"/>
                <a:gd name="T1" fmla="*/ 113 h 113"/>
                <a:gd name="T2" fmla="*/ 72 w 133"/>
                <a:gd name="T3" fmla="*/ 0 h 113"/>
                <a:gd name="T4" fmla="*/ 133 w 133"/>
                <a:gd name="T5" fmla="*/ 103 h 113"/>
                <a:gd name="T6" fmla="*/ 0 w 133"/>
                <a:gd name="T7" fmla="*/ 113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3">
                  <a:moveTo>
                    <a:pt x="0" y="113"/>
                  </a:moveTo>
                  <a:lnTo>
                    <a:pt x="72" y="0"/>
                  </a:lnTo>
                  <a:lnTo>
                    <a:pt x="133" y="103"/>
                  </a:lnTo>
                  <a:lnTo>
                    <a:pt x="0" y="113"/>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64" name="Freeform 31"/>
            <p:cNvSpPr>
              <a:spLocks/>
            </p:cNvSpPr>
            <p:nvPr/>
          </p:nvSpPr>
          <p:spPr bwMode="auto">
            <a:xfrm>
              <a:off x="1702" y="1928"/>
              <a:ext cx="133" cy="114"/>
            </a:xfrm>
            <a:custGeom>
              <a:avLst/>
              <a:gdLst>
                <a:gd name="T0" fmla="*/ 133 w 133"/>
                <a:gd name="T1" fmla="*/ 0 h 114"/>
                <a:gd name="T2" fmla="*/ 61 w 133"/>
                <a:gd name="T3" fmla="*/ 114 h 114"/>
                <a:gd name="T4" fmla="*/ 0 w 133"/>
                <a:gd name="T5" fmla="*/ 10 h 114"/>
                <a:gd name="T6" fmla="*/ 133 w 133"/>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4">
                  <a:moveTo>
                    <a:pt x="133" y="0"/>
                  </a:moveTo>
                  <a:lnTo>
                    <a:pt x="61" y="114"/>
                  </a:lnTo>
                  <a:lnTo>
                    <a:pt x="0" y="10"/>
                  </a:lnTo>
                  <a:lnTo>
                    <a:pt x="133" y="0"/>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65" name="Freeform 32"/>
            <p:cNvSpPr>
              <a:spLocks/>
            </p:cNvSpPr>
            <p:nvPr/>
          </p:nvSpPr>
          <p:spPr bwMode="auto">
            <a:xfrm>
              <a:off x="1702" y="1928"/>
              <a:ext cx="133" cy="114"/>
            </a:xfrm>
            <a:custGeom>
              <a:avLst/>
              <a:gdLst>
                <a:gd name="T0" fmla="*/ 133 w 133"/>
                <a:gd name="T1" fmla="*/ 0 h 114"/>
                <a:gd name="T2" fmla="*/ 61 w 133"/>
                <a:gd name="T3" fmla="*/ 114 h 114"/>
                <a:gd name="T4" fmla="*/ 0 w 133"/>
                <a:gd name="T5" fmla="*/ 10 h 114"/>
                <a:gd name="T6" fmla="*/ 133 w 133"/>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4">
                  <a:moveTo>
                    <a:pt x="133" y="0"/>
                  </a:moveTo>
                  <a:lnTo>
                    <a:pt x="61" y="114"/>
                  </a:lnTo>
                  <a:lnTo>
                    <a:pt x="0" y="10"/>
                  </a:lnTo>
                  <a:lnTo>
                    <a:pt x="133" y="0"/>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grpSp>
      <p:sp>
        <p:nvSpPr>
          <p:cNvPr id="66" name="AutoShape 34"/>
          <p:cNvSpPr>
            <a:spLocks noChangeArrowheads="1"/>
          </p:cNvSpPr>
          <p:nvPr/>
        </p:nvSpPr>
        <p:spPr bwMode="auto">
          <a:xfrm>
            <a:off x="179388" y="2565400"/>
            <a:ext cx="1979612" cy="720725"/>
          </a:xfrm>
          <a:prstGeom prst="wedgeRectCallout">
            <a:avLst>
              <a:gd name="adj1" fmla="val 33560"/>
              <a:gd name="adj2" fmla="val 90310"/>
            </a:avLst>
          </a:prstGeom>
          <a:solidFill>
            <a:sysClr val="window" lastClr="FFFFFF">
              <a:alpha val="89803"/>
            </a:sysClr>
          </a:solidFill>
          <a:ln w="38100" cap="rnd">
            <a:solidFill>
              <a:srgbClr val="FFC000"/>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 sz="2000" b="0" i="0" u="none" strike="noStrike" kern="0" cap="none" spc="0" normalizeH="0" noProof="0">
                <a:ln>
                  <a:noFill/>
                </a:ln>
                <a:solidFill>
                  <a:srgbClr val="FFC000"/>
                </a:solidFill>
                <a:effectLst/>
                <a:uLnTx/>
                <a:uFillTx/>
                <a:latin typeface="Arial" panose="020B0604020202020204" pitchFamily="34" charset="0"/>
                <a:cs typeface="Arial" panose="020B0604020202020204" pitchFamily="34" charset="0"/>
              </a:rPr>
              <a:t>Où voulons-nous être?</a:t>
            </a:r>
            <a:endParaRPr kumimoji="0" lang="en-US" altLang="en-US" sz="2000" b="0" i="0" u="none" strike="noStrike" kern="0" cap="none" spc="0" normalizeH="0" baseline="0" noProof="0" dirty="0" smtClean="0">
              <a:ln>
                <a:noFill/>
              </a:ln>
              <a:solidFill>
                <a:srgbClr val="FFC000"/>
              </a:solidFill>
              <a:effectLst/>
              <a:uLnTx/>
              <a:uFillTx/>
              <a:latin typeface="Arial" panose="020B0604020202020204" pitchFamily="34" charset="0"/>
              <a:cs typeface="Arial" panose="020B0604020202020204" pitchFamily="34" charset="0"/>
            </a:endParaRPr>
          </a:p>
        </p:txBody>
      </p:sp>
      <p:sp>
        <p:nvSpPr>
          <p:cNvPr id="67" name="AutoShape 33"/>
          <p:cNvSpPr>
            <a:spLocks noChangeArrowheads="1"/>
          </p:cNvSpPr>
          <p:nvPr/>
        </p:nvSpPr>
        <p:spPr bwMode="auto">
          <a:xfrm>
            <a:off x="5799138" y="1268412"/>
            <a:ext cx="2189162" cy="648419"/>
          </a:xfrm>
          <a:prstGeom prst="wedgeRectCallout">
            <a:avLst>
              <a:gd name="adj1" fmla="val -45831"/>
              <a:gd name="adj2" fmla="val 111426"/>
            </a:avLst>
          </a:prstGeom>
          <a:solidFill>
            <a:sysClr val="window" lastClr="FFFFFF"/>
          </a:solidFill>
          <a:ln w="38100" cap="rnd">
            <a:solidFill>
              <a:srgbClr val="00B050"/>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 sz="2000" b="0" i="0" u="none" strike="noStrike" kern="0" cap="none" spc="0" normalizeH="0" noProof="0" dirty="0">
                <a:ln>
                  <a:noFill/>
                </a:ln>
                <a:solidFill>
                  <a:srgbClr val="00B050"/>
                </a:solidFill>
                <a:effectLst/>
                <a:uLnTx/>
                <a:uFillTx/>
                <a:latin typeface="Arial" panose="020B0604020202020204" pitchFamily="34" charset="0"/>
                <a:cs typeface="Arial" panose="020B0604020202020204" pitchFamily="34" charset="0"/>
              </a:rPr>
              <a:t>Où sommes-nous actuellement?</a:t>
            </a:r>
            <a:endParaRPr kumimoji="0" lang="en-US" altLang="en-US" sz="2000" b="0" i="0" u="none" strike="noStrike" kern="0" cap="none" spc="0" normalizeH="0" baseline="0" noProof="0" dirty="0" smtClean="0">
              <a:ln>
                <a:noFill/>
              </a:ln>
              <a:solidFill>
                <a:srgbClr val="00B050"/>
              </a:solidFill>
              <a:effectLst/>
              <a:uLnTx/>
              <a:uFillTx/>
              <a:latin typeface="Arial" panose="020B0604020202020204" pitchFamily="34" charset="0"/>
              <a:cs typeface="Arial" panose="020B0604020202020204" pitchFamily="34" charset="0"/>
            </a:endParaRPr>
          </a:p>
        </p:txBody>
      </p:sp>
      <p:sp>
        <p:nvSpPr>
          <p:cNvPr id="68" name="AutoShape 35"/>
          <p:cNvSpPr>
            <a:spLocks noChangeArrowheads="1"/>
          </p:cNvSpPr>
          <p:nvPr/>
        </p:nvSpPr>
        <p:spPr bwMode="auto">
          <a:xfrm>
            <a:off x="7235825" y="2636838"/>
            <a:ext cx="1728788" cy="719137"/>
          </a:xfrm>
          <a:prstGeom prst="wedgeRectCallout">
            <a:avLst>
              <a:gd name="adj1" fmla="val -36227"/>
              <a:gd name="adj2" fmla="val 80463"/>
            </a:avLst>
          </a:prstGeom>
          <a:solidFill>
            <a:sysClr val="window" lastClr="FFFFFF"/>
          </a:solidFill>
          <a:ln w="38100">
            <a:solidFill>
              <a:schemeClr val="accent1"/>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 sz="2000" b="0" i="0" u="none" strike="noStrike" kern="0" cap="none" spc="0" normalizeH="0" noProof="0">
                <a:ln>
                  <a:noFill/>
                </a:ln>
                <a:solidFill>
                  <a:schemeClr val="accent1"/>
                </a:solidFill>
                <a:effectLst/>
                <a:uLnTx/>
                <a:uFillTx/>
                <a:latin typeface="Arial" panose="020B0604020202020204" pitchFamily="34" charset="0"/>
                <a:cs typeface="Arial" panose="020B0604020202020204" pitchFamily="34" charset="0"/>
              </a:rPr>
              <a:t>Comment y parvenir?</a:t>
            </a:r>
            <a:endParaRPr kumimoji="0" lang="en-US" altLang="en-US" sz="2000" b="0" i="0" u="none" strike="noStrike" kern="0" cap="none" spc="0" normalizeH="0" baseline="0" noProof="0" dirty="0" smtClean="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505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Long terme </a:t>
            </a:r>
            <a:endParaRPr lang="es-PE" sz="26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grpSp>
        <p:nvGrpSpPr>
          <p:cNvPr id="5" name="Group 3"/>
          <p:cNvGrpSpPr>
            <a:grpSpLocks noChangeAspect="1"/>
          </p:cNvGrpSpPr>
          <p:nvPr/>
        </p:nvGrpSpPr>
        <p:grpSpPr bwMode="auto">
          <a:xfrm>
            <a:off x="1259632" y="1501563"/>
            <a:ext cx="6729412" cy="5037138"/>
            <a:chOff x="612" y="711"/>
            <a:chExt cx="4239" cy="3173"/>
          </a:xfrm>
        </p:grpSpPr>
        <p:sp>
          <p:nvSpPr>
            <p:cNvPr id="6" name="AutoShape 4"/>
            <p:cNvSpPr>
              <a:spLocks noChangeAspect="1" noChangeArrowheads="1" noTextEdit="1"/>
            </p:cNvSpPr>
            <p:nvPr/>
          </p:nvSpPr>
          <p:spPr bwMode="auto">
            <a:xfrm>
              <a:off x="612" y="711"/>
              <a:ext cx="4239" cy="3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7" name="Oval 5"/>
            <p:cNvSpPr>
              <a:spLocks noChangeArrowheads="1"/>
            </p:cNvSpPr>
            <p:nvPr/>
          </p:nvSpPr>
          <p:spPr bwMode="auto">
            <a:xfrm>
              <a:off x="1771" y="748"/>
              <a:ext cx="1664" cy="1653"/>
            </a:xfrm>
            <a:prstGeom prst="ellipse">
              <a:avLst/>
            </a:prstGeom>
            <a:solidFill>
              <a:srgbClr val="00B050"/>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8" name="Rectangle 6"/>
            <p:cNvSpPr>
              <a:spLocks noChangeArrowheads="1"/>
            </p:cNvSpPr>
            <p:nvPr/>
          </p:nvSpPr>
          <p:spPr bwMode="auto">
            <a:xfrm>
              <a:off x="2104" y="1293"/>
              <a:ext cx="1002"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a:solidFill>
                    <a:srgbClr val="FFFFFF"/>
                  </a:solidFill>
                  <a:latin typeface="Arial" panose="020B0604020202020204" pitchFamily="34" charset="0"/>
                  <a:cs typeface="Arial" panose="020B0604020202020204" pitchFamily="34" charset="0"/>
                </a:rPr>
                <a:t>Position </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9" name="Rectangle 7"/>
            <p:cNvSpPr>
              <a:spLocks noChangeArrowheads="1"/>
            </p:cNvSpPr>
            <p:nvPr/>
          </p:nvSpPr>
          <p:spPr bwMode="auto">
            <a:xfrm>
              <a:off x="2142" y="1578"/>
              <a:ext cx="924"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a:solidFill>
                    <a:srgbClr val="FFFFFF"/>
                  </a:solidFill>
                  <a:latin typeface="Arial" panose="020B0604020202020204" pitchFamily="34" charset="0"/>
                  <a:cs typeface="Arial" panose="020B0604020202020204" pitchFamily="34" charset="0"/>
                </a:rPr>
                <a:t>stratégique</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0" name="Oval 8"/>
            <p:cNvSpPr>
              <a:spLocks noChangeArrowheads="1"/>
            </p:cNvSpPr>
            <p:nvPr/>
          </p:nvSpPr>
          <p:spPr bwMode="auto">
            <a:xfrm>
              <a:off x="1771" y="748"/>
              <a:ext cx="1664"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1" name="Oval 9"/>
            <p:cNvSpPr>
              <a:spLocks noChangeArrowheads="1"/>
            </p:cNvSpPr>
            <p:nvPr/>
          </p:nvSpPr>
          <p:spPr bwMode="auto">
            <a:xfrm>
              <a:off x="649" y="2105"/>
              <a:ext cx="1665" cy="1653"/>
            </a:xfrm>
            <a:prstGeom prst="ellipse">
              <a:avLst/>
            </a:prstGeom>
            <a:solidFill>
              <a:srgbClr val="FFC000"/>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2" name="Rectangle 10"/>
            <p:cNvSpPr>
              <a:spLocks noChangeArrowheads="1"/>
            </p:cNvSpPr>
            <p:nvPr/>
          </p:nvSpPr>
          <p:spPr bwMode="auto">
            <a:xfrm>
              <a:off x="810" y="2650"/>
              <a:ext cx="1348"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dirty="0">
                  <a:solidFill>
                    <a:srgbClr val="FFFFFF"/>
                  </a:solidFill>
                  <a:latin typeface="Arial" panose="020B0604020202020204" pitchFamily="34" charset="0"/>
                  <a:cs typeface="Arial" panose="020B0604020202020204" pitchFamily="34" charset="0"/>
                </a:rPr>
                <a:t>Choix </a:t>
              </a:r>
              <a:endParaRPr lang="fr" sz="2800" b="1" dirty="0" smtClean="0">
                <a:solidFill>
                  <a:srgbClr val="FFFFFF"/>
                </a:solidFill>
                <a:latin typeface="Arial" panose="020B0604020202020204" pitchFamily="34" charset="0"/>
                <a:cs typeface="Arial" panose="020B0604020202020204" pitchFamily="34" charset="0"/>
              </a:endParaRPr>
            </a:p>
            <a:p>
              <a:pPr algn="ctr" rtl="0" fontAlgn="base">
                <a:spcBef>
                  <a:spcPct val="0"/>
                </a:spcBef>
                <a:spcAft>
                  <a:spcPct val="0"/>
                </a:spcAft>
                <a:buClrTx/>
                <a:buSzTx/>
                <a:buFontTx/>
                <a:buNone/>
              </a:pPr>
              <a:r>
                <a:rPr lang="fr" sz="2800" b="1" dirty="0" smtClean="0">
                  <a:solidFill>
                    <a:srgbClr val="FFFFFF"/>
                  </a:solidFill>
                  <a:latin typeface="Arial" panose="020B0604020202020204" pitchFamily="34" charset="0"/>
                  <a:cs typeface="Arial" panose="020B0604020202020204" pitchFamily="34" charset="0"/>
                </a:rPr>
                <a:t>stratégiques</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3" name="Rectangle 11"/>
            <p:cNvSpPr>
              <a:spLocks noChangeArrowheads="1"/>
            </p:cNvSpPr>
            <p:nvPr/>
          </p:nvSpPr>
          <p:spPr bwMode="auto">
            <a:xfrm>
              <a:off x="1028" y="2934"/>
              <a:ext cx="912"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4" name="Oval 12"/>
            <p:cNvSpPr>
              <a:spLocks noChangeArrowheads="1"/>
            </p:cNvSpPr>
            <p:nvPr/>
          </p:nvSpPr>
          <p:spPr bwMode="auto">
            <a:xfrm>
              <a:off x="649" y="2105"/>
              <a:ext cx="1665"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5" name="Oval 13"/>
            <p:cNvSpPr>
              <a:spLocks noChangeArrowheads="1"/>
            </p:cNvSpPr>
            <p:nvPr/>
          </p:nvSpPr>
          <p:spPr bwMode="auto">
            <a:xfrm>
              <a:off x="3128" y="2045"/>
              <a:ext cx="1664" cy="1653"/>
            </a:xfrm>
            <a:prstGeom prst="ellipse">
              <a:avLst/>
            </a:prstGeom>
            <a:solidFill>
              <a:schemeClr val="accent1"/>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6" name="Rectangle 14"/>
            <p:cNvSpPr>
              <a:spLocks noChangeArrowheads="1"/>
            </p:cNvSpPr>
            <p:nvPr/>
          </p:nvSpPr>
          <p:spPr bwMode="auto">
            <a:xfrm>
              <a:off x="3446" y="2448"/>
              <a:ext cx="1032"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dirty="0">
                  <a:solidFill>
                    <a:srgbClr val="FFFFFF"/>
                  </a:solidFill>
                  <a:latin typeface="Arial" panose="020B0604020202020204" pitchFamily="34" charset="0"/>
                  <a:cs typeface="Arial" panose="020B0604020202020204" pitchFamily="34" charset="0"/>
                </a:rPr>
                <a:t>Stratégie </a:t>
              </a:r>
              <a:endParaRPr lang="fr" sz="2800" b="1" dirty="0" smtClean="0">
                <a:solidFill>
                  <a:srgbClr val="FFFFFF"/>
                </a:solidFill>
                <a:latin typeface="Arial" panose="020B0604020202020204" pitchFamily="34" charset="0"/>
                <a:cs typeface="Arial" panose="020B0604020202020204" pitchFamily="34" charset="0"/>
              </a:endParaRPr>
            </a:p>
            <a:p>
              <a:pPr algn="ctr" rtl="0" fontAlgn="base">
                <a:spcBef>
                  <a:spcPct val="0"/>
                </a:spcBef>
                <a:spcAft>
                  <a:spcPct val="0"/>
                </a:spcAft>
                <a:buClrTx/>
                <a:buSzTx/>
                <a:buFontTx/>
                <a:buNone/>
              </a:pPr>
              <a:r>
                <a:rPr lang="fr" sz="2800" b="1" dirty="0" smtClean="0">
                  <a:solidFill>
                    <a:srgbClr val="FFFFFF"/>
                  </a:solidFill>
                  <a:latin typeface="Arial" panose="020B0604020202020204" pitchFamily="34" charset="0"/>
                  <a:cs typeface="Arial" panose="020B0604020202020204" pitchFamily="34" charset="0"/>
                </a:rPr>
                <a:t>en </a:t>
              </a:r>
              <a:r>
                <a:rPr lang="fr" sz="2800" b="1" dirty="0">
                  <a:solidFill>
                    <a:srgbClr val="FFFFFF"/>
                  </a:solidFill>
                  <a:latin typeface="Arial" panose="020B0604020202020204" pitchFamily="34" charset="0"/>
                  <a:cs typeface="Arial" panose="020B0604020202020204" pitchFamily="34" charset="0"/>
                </a:rPr>
                <a:t>action</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7" name="Rectangle 15"/>
            <p:cNvSpPr>
              <a:spLocks noChangeArrowheads="1"/>
            </p:cNvSpPr>
            <p:nvPr/>
          </p:nvSpPr>
          <p:spPr bwMode="auto">
            <a:xfrm>
              <a:off x="3747" y="2732"/>
              <a:ext cx="429"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8" name="Rectangle 16"/>
            <p:cNvSpPr>
              <a:spLocks noChangeArrowheads="1"/>
            </p:cNvSpPr>
            <p:nvPr/>
          </p:nvSpPr>
          <p:spPr bwMode="auto">
            <a:xfrm>
              <a:off x="3596" y="3017"/>
              <a:ext cx="729"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9" name="Oval 17"/>
            <p:cNvSpPr>
              <a:spLocks noChangeArrowheads="1"/>
            </p:cNvSpPr>
            <p:nvPr/>
          </p:nvSpPr>
          <p:spPr bwMode="auto">
            <a:xfrm>
              <a:off x="3128" y="2045"/>
              <a:ext cx="1664"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20" name="Line 18"/>
            <p:cNvSpPr>
              <a:spLocks noChangeShapeType="1"/>
            </p:cNvSpPr>
            <p:nvPr/>
          </p:nvSpPr>
          <p:spPr bwMode="auto">
            <a:xfrm>
              <a:off x="2456" y="2990"/>
              <a:ext cx="587" cy="1"/>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1" name="Freeform 19"/>
            <p:cNvSpPr>
              <a:spLocks/>
            </p:cNvSpPr>
            <p:nvPr/>
          </p:nvSpPr>
          <p:spPr bwMode="auto">
            <a:xfrm>
              <a:off x="2366" y="2932"/>
              <a:ext cx="120" cy="118"/>
            </a:xfrm>
            <a:custGeom>
              <a:avLst/>
              <a:gdLst>
                <a:gd name="T0" fmla="*/ 0 w 120"/>
                <a:gd name="T1" fmla="*/ 58 h 118"/>
                <a:gd name="T2" fmla="*/ 120 w 120"/>
                <a:gd name="T3" fmla="*/ 0 h 118"/>
                <a:gd name="T4" fmla="*/ 120 w 120"/>
                <a:gd name="T5" fmla="*/ 118 h 118"/>
                <a:gd name="T6" fmla="*/ 0 w 120"/>
                <a:gd name="T7" fmla="*/ 58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0" y="58"/>
                  </a:moveTo>
                  <a:lnTo>
                    <a:pt x="120" y="0"/>
                  </a:lnTo>
                  <a:lnTo>
                    <a:pt x="120" y="118"/>
                  </a:lnTo>
                  <a:lnTo>
                    <a:pt x="0" y="58"/>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2" name="Freeform 20"/>
            <p:cNvSpPr>
              <a:spLocks/>
            </p:cNvSpPr>
            <p:nvPr/>
          </p:nvSpPr>
          <p:spPr bwMode="auto">
            <a:xfrm>
              <a:off x="2366" y="2932"/>
              <a:ext cx="120" cy="118"/>
            </a:xfrm>
            <a:custGeom>
              <a:avLst/>
              <a:gdLst>
                <a:gd name="T0" fmla="*/ 0 w 120"/>
                <a:gd name="T1" fmla="*/ 58 h 118"/>
                <a:gd name="T2" fmla="*/ 120 w 120"/>
                <a:gd name="T3" fmla="*/ 0 h 118"/>
                <a:gd name="T4" fmla="*/ 120 w 120"/>
                <a:gd name="T5" fmla="*/ 118 h 118"/>
                <a:gd name="T6" fmla="*/ 0 w 120"/>
                <a:gd name="T7" fmla="*/ 58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0" y="58"/>
                  </a:moveTo>
                  <a:lnTo>
                    <a:pt x="120" y="0"/>
                  </a:lnTo>
                  <a:lnTo>
                    <a:pt x="120" y="118"/>
                  </a:lnTo>
                  <a:lnTo>
                    <a:pt x="0" y="58"/>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3" name="Freeform 21"/>
            <p:cNvSpPr>
              <a:spLocks/>
            </p:cNvSpPr>
            <p:nvPr/>
          </p:nvSpPr>
          <p:spPr bwMode="auto">
            <a:xfrm>
              <a:off x="3013" y="2931"/>
              <a:ext cx="120" cy="118"/>
            </a:xfrm>
            <a:custGeom>
              <a:avLst/>
              <a:gdLst>
                <a:gd name="T0" fmla="*/ 120 w 120"/>
                <a:gd name="T1" fmla="*/ 59 h 118"/>
                <a:gd name="T2" fmla="*/ 0 w 120"/>
                <a:gd name="T3" fmla="*/ 118 h 118"/>
                <a:gd name="T4" fmla="*/ 0 w 120"/>
                <a:gd name="T5" fmla="*/ 0 h 118"/>
                <a:gd name="T6" fmla="*/ 120 w 120"/>
                <a:gd name="T7" fmla="*/ 59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120" y="59"/>
                  </a:moveTo>
                  <a:lnTo>
                    <a:pt x="0" y="118"/>
                  </a:lnTo>
                  <a:lnTo>
                    <a:pt x="0" y="0"/>
                  </a:lnTo>
                  <a:lnTo>
                    <a:pt x="120" y="59"/>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4" name="Freeform 22"/>
            <p:cNvSpPr>
              <a:spLocks/>
            </p:cNvSpPr>
            <p:nvPr/>
          </p:nvSpPr>
          <p:spPr bwMode="auto">
            <a:xfrm>
              <a:off x="3013" y="2931"/>
              <a:ext cx="120" cy="118"/>
            </a:xfrm>
            <a:custGeom>
              <a:avLst/>
              <a:gdLst>
                <a:gd name="T0" fmla="*/ 120 w 120"/>
                <a:gd name="T1" fmla="*/ 59 h 118"/>
                <a:gd name="T2" fmla="*/ 0 w 120"/>
                <a:gd name="T3" fmla="*/ 118 h 118"/>
                <a:gd name="T4" fmla="*/ 0 w 120"/>
                <a:gd name="T5" fmla="*/ 0 h 118"/>
                <a:gd name="T6" fmla="*/ 120 w 120"/>
                <a:gd name="T7" fmla="*/ 59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120" y="59"/>
                  </a:moveTo>
                  <a:lnTo>
                    <a:pt x="0" y="118"/>
                  </a:lnTo>
                  <a:lnTo>
                    <a:pt x="0" y="0"/>
                  </a:lnTo>
                  <a:lnTo>
                    <a:pt x="120" y="59"/>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5" name="Line 23"/>
            <p:cNvSpPr>
              <a:spLocks noChangeShapeType="1"/>
            </p:cNvSpPr>
            <p:nvPr/>
          </p:nvSpPr>
          <p:spPr bwMode="auto">
            <a:xfrm>
              <a:off x="3440" y="1982"/>
              <a:ext cx="93" cy="70"/>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6" name="Freeform 24"/>
            <p:cNvSpPr>
              <a:spLocks/>
            </p:cNvSpPr>
            <p:nvPr/>
          </p:nvSpPr>
          <p:spPr bwMode="auto">
            <a:xfrm>
              <a:off x="3368" y="1928"/>
              <a:ext cx="133" cy="120"/>
            </a:xfrm>
            <a:custGeom>
              <a:avLst/>
              <a:gdLst>
                <a:gd name="T0" fmla="*/ 0 w 133"/>
                <a:gd name="T1" fmla="*/ 0 h 120"/>
                <a:gd name="T2" fmla="*/ 133 w 133"/>
                <a:gd name="T3" fmla="*/ 24 h 120"/>
                <a:gd name="T4" fmla="*/ 60 w 133"/>
                <a:gd name="T5" fmla="*/ 120 h 120"/>
                <a:gd name="T6" fmla="*/ 0 w 133"/>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20">
                  <a:moveTo>
                    <a:pt x="0" y="0"/>
                  </a:moveTo>
                  <a:lnTo>
                    <a:pt x="133" y="24"/>
                  </a:lnTo>
                  <a:lnTo>
                    <a:pt x="60" y="120"/>
                  </a:lnTo>
                  <a:lnTo>
                    <a:pt x="0" y="0"/>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7" name="Freeform 25"/>
            <p:cNvSpPr>
              <a:spLocks/>
            </p:cNvSpPr>
            <p:nvPr/>
          </p:nvSpPr>
          <p:spPr bwMode="auto">
            <a:xfrm>
              <a:off x="3368" y="1928"/>
              <a:ext cx="133" cy="120"/>
            </a:xfrm>
            <a:custGeom>
              <a:avLst/>
              <a:gdLst>
                <a:gd name="T0" fmla="*/ 0 w 133"/>
                <a:gd name="T1" fmla="*/ 0 h 120"/>
                <a:gd name="T2" fmla="*/ 133 w 133"/>
                <a:gd name="T3" fmla="*/ 24 h 120"/>
                <a:gd name="T4" fmla="*/ 60 w 133"/>
                <a:gd name="T5" fmla="*/ 120 h 120"/>
                <a:gd name="T6" fmla="*/ 0 w 133"/>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20">
                  <a:moveTo>
                    <a:pt x="0" y="0"/>
                  </a:moveTo>
                  <a:lnTo>
                    <a:pt x="133" y="24"/>
                  </a:lnTo>
                  <a:lnTo>
                    <a:pt x="60" y="120"/>
                  </a:lnTo>
                  <a:lnTo>
                    <a:pt x="0" y="0"/>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8" name="Freeform 26"/>
            <p:cNvSpPr>
              <a:spLocks/>
            </p:cNvSpPr>
            <p:nvPr/>
          </p:nvSpPr>
          <p:spPr bwMode="auto">
            <a:xfrm>
              <a:off x="3472" y="1986"/>
              <a:ext cx="132" cy="119"/>
            </a:xfrm>
            <a:custGeom>
              <a:avLst/>
              <a:gdLst>
                <a:gd name="T0" fmla="*/ 132 w 132"/>
                <a:gd name="T1" fmla="*/ 119 h 119"/>
                <a:gd name="T2" fmla="*/ 0 w 132"/>
                <a:gd name="T3" fmla="*/ 96 h 119"/>
                <a:gd name="T4" fmla="*/ 72 w 132"/>
                <a:gd name="T5" fmla="*/ 0 h 119"/>
                <a:gd name="T6" fmla="*/ 132 w 132"/>
                <a:gd name="T7" fmla="*/ 119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19">
                  <a:moveTo>
                    <a:pt x="132" y="119"/>
                  </a:moveTo>
                  <a:lnTo>
                    <a:pt x="0" y="96"/>
                  </a:lnTo>
                  <a:lnTo>
                    <a:pt x="72" y="0"/>
                  </a:lnTo>
                  <a:lnTo>
                    <a:pt x="132" y="119"/>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9" name="Freeform 27"/>
            <p:cNvSpPr>
              <a:spLocks/>
            </p:cNvSpPr>
            <p:nvPr/>
          </p:nvSpPr>
          <p:spPr bwMode="auto">
            <a:xfrm>
              <a:off x="3472" y="1986"/>
              <a:ext cx="132" cy="119"/>
            </a:xfrm>
            <a:custGeom>
              <a:avLst/>
              <a:gdLst>
                <a:gd name="T0" fmla="*/ 132 w 132"/>
                <a:gd name="T1" fmla="*/ 119 h 119"/>
                <a:gd name="T2" fmla="*/ 0 w 132"/>
                <a:gd name="T3" fmla="*/ 96 h 119"/>
                <a:gd name="T4" fmla="*/ 72 w 132"/>
                <a:gd name="T5" fmla="*/ 0 h 119"/>
                <a:gd name="T6" fmla="*/ 132 w 132"/>
                <a:gd name="T7" fmla="*/ 119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19">
                  <a:moveTo>
                    <a:pt x="132" y="119"/>
                  </a:moveTo>
                  <a:lnTo>
                    <a:pt x="0" y="96"/>
                  </a:lnTo>
                  <a:lnTo>
                    <a:pt x="72" y="0"/>
                  </a:lnTo>
                  <a:lnTo>
                    <a:pt x="132" y="119"/>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0" name="Line 28"/>
            <p:cNvSpPr>
              <a:spLocks noChangeShapeType="1"/>
            </p:cNvSpPr>
            <p:nvPr/>
          </p:nvSpPr>
          <p:spPr bwMode="auto">
            <a:xfrm flipV="1">
              <a:off x="1617" y="1974"/>
              <a:ext cx="142" cy="85"/>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1" name="Freeform 29"/>
            <p:cNvSpPr>
              <a:spLocks/>
            </p:cNvSpPr>
            <p:nvPr/>
          </p:nvSpPr>
          <p:spPr bwMode="auto">
            <a:xfrm>
              <a:off x="1541" y="1992"/>
              <a:ext cx="133" cy="113"/>
            </a:xfrm>
            <a:custGeom>
              <a:avLst/>
              <a:gdLst>
                <a:gd name="T0" fmla="*/ 0 w 133"/>
                <a:gd name="T1" fmla="*/ 113 h 113"/>
                <a:gd name="T2" fmla="*/ 72 w 133"/>
                <a:gd name="T3" fmla="*/ 0 h 113"/>
                <a:gd name="T4" fmla="*/ 133 w 133"/>
                <a:gd name="T5" fmla="*/ 103 h 113"/>
                <a:gd name="T6" fmla="*/ 0 w 133"/>
                <a:gd name="T7" fmla="*/ 113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3">
                  <a:moveTo>
                    <a:pt x="0" y="113"/>
                  </a:moveTo>
                  <a:lnTo>
                    <a:pt x="72" y="0"/>
                  </a:lnTo>
                  <a:lnTo>
                    <a:pt x="133" y="103"/>
                  </a:lnTo>
                  <a:lnTo>
                    <a:pt x="0" y="113"/>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2" name="Freeform 30"/>
            <p:cNvSpPr>
              <a:spLocks/>
            </p:cNvSpPr>
            <p:nvPr/>
          </p:nvSpPr>
          <p:spPr bwMode="auto">
            <a:xfrm>
              <a:off x="1541" y="1992"/>
              <a:ext cx="133" cy="113"/>
            </a:xfrm>
            <a:custGeom>
              <a:avLst/>
              <a:gdLst>
                <a:gd name="T0" fmla="*/ 0 w 133"/>
                <a:gd name="T1" fmla="*/ 113 h 113"/>
                <a:gd name="T2" fmla="*/ 72 w 133"/>
                <a:gd name="T3" fmla="*/ 0 h 113"/>
                <a:gd name="T4" fmla="*/ 133 w 133"/>
                <a:gd name="T5" fmla="*/ 103 h 113"/>
                <a:gd name="T6" fmla="*/ 0 w 133"/>
                <a:gd name="T7" fmla="*/ 113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3">
                  <a:moveTo>
                    <a:pt x="0" y="113"/>
                  </a:moveTo>
                  <a:lnTo>
                    <a:pt x="72" y="0"/>
                  </a:lnTo>
                  <a:lnTo>
                    <a:pt x="133" y="103"/>
                  </a:lnTo>
                  <a:lnTo>
                    <a:pt x="0" y="113"/>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3" name="Freeform 31"/>
            <p:cNvSpPr>
              <a:spLocks/>
            </p:cNvSpPr>
            <p:nvPr/>
          </p:nvSpPr>
          <p:spPr bwMode="auto">
            <a:xfrm>
              <a:off x="1702" y="1928"/>
              <a:ext cx="133" cy="114"/>
            </a:xfrm>
            <a:custGeom>
              <a:avLst/>
              <a:gdLst>
                <a:gd name="T0" fmla="*/ 133 w 133"/>
                <a:gd name="T1" fmla="*/ 0 h 114"/>
                <a:gd name="T2" fmla="*/ 61 w 133"/>
                <a:gd name="T3" fmla="*/ 114 h 114"/>
                <a:gd name="T4" fmla="*/ 0 w 133"/>
                <a:gd name="T5" fmla="*/ 10 h 114"/>
                <a:gd name="T6" fmla="*/ 133 w 133"/>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4">
                  <a:moveTo>
                    <a:pt x="133" y="0"/>
                  </a:moveTo>
                  <a:lnTo>
                    <a:pt x="61" y="114"/>
                  </a:lnTo>
                  <a:lnTo>
                    <a:pt x="0" y="10"/>
                  </a:lnTo>
                  <a:lnTo>
                    <a:pt x="133" y="0"/>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4" name="Freeform 32"/>
            <p:cNvSpPr>
              <a:spLocks/>
            </p:cNvSpPr>
            <p:nvPr/>
          </p:nvSpPr>
          <p:spPr bwMode="auto">
            <a:xfrm>
              <a:off x="1702" y="1928"/>
              <a:ext cx="133" cy="114"/>
            </a:xfrm>
            <a:custGeom>
              <a:avLst/>
              <a:gdLst>
                <a:gd name="T0" fmla="*/ 133 w 133"/>
                <a:gd name="T1" fmla="*/ 0 h 114"/>
                <a:gd name="T2" fmla="*/ 61 w 133"/>
                <a:gd name="T3" fmla="*/ 114 h 114"/>
                <a:gd name="T4" fmla="*/ 0 w 133"/>
                <a:gd name="T5" fmla="*/ 10 h 114"/>
                <a:gd name="T6" fmla="*/ 133 w 133"/>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4">
                  <a:moveTo>
                    <a:pt x="133" y="0"/>
                  </a:moveTo>
                  <a:lnTo>
                    <a:pt x="61" y="114"/>
                  </a:lnTo>
                  <a:lnTo>
                    <a:pt x="0" y="10"/>
                  </a:lnTo>
                  <a:lnTo>
                    <a:pt x="133" y="0"/>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grpSp>
      <p:sp>
        <p:nvSpPr>
          <p:cNvPr id="35" name="Oval 36"/>
          <p:cNvSpPr>
            <a:spLocks noChangeArrowheads="1"/>
          </p:cNvSpPr>
          <p:nvPr/>
        </p:nvSpPr>
        <p:spPr bwMode="auto">
          <a:xfrm rot="2192871">
            <a:off x="1768968" y="728554"/>
            <a:ext cx="3503612" cy="6487743"/>
          </a:xfrm>
          <a:prstGeom prst="ellipse">
            <a:avLst/>
          </a:prstGeom>
          <a:noFill/>
          <a:ln w="38100">
            <a:solidFill>
              <a:srgbClr val="0000CC"/>
            </a:solidFill>
            <a:prstDash val="lg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nchor="ct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eaLnBrk="1" hangingPunct="1">
              <a:spcBef>
                <a:spcPct val="0"/>
              </a:spcBef>
              <a:buClrTx/>
              <a:buSzTx/>
              <a:buFontTx/>
              <a:buNone/>
            </a:pPr>
            <a:endParaRPr lang="en-GB" altLang="en-US" sz="1800" dirty="0">
              <a:latin typeface="Arial" panose="020B0604020202020204" pitchFamily="34" charset="0"/>
            </a:endParaRPr>
          </a:p>
        </p:txBody>
      </p:sp>
    </p:spTree>
    <p:extLst>
      <p:ext uri="{BB962C8B-B14F-4D97-AF65-F5344CB8AC3E}">
        <p14:creationId xmlns:p14="http://schemas.microsoft.com/office/powerpoint/2010/main" val="10963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Court terme</a:t>
            </a:r>
            <a:endParaRPr lang="es-PE" sz="26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grpSp>
        <p:nvGrpSpPr>
          <p:cNvPr id="5" name="Group 3"/>
          <p:cNvGrpSpPr>
            <a:grpSpLocks noChangeAspect="1"/>
          </p:cNvGrpSpPr>
          <p:nvPr/>
        </p:nvGrpSpPr>
        <p:grpSpPr bwMode="auto">
          <a:xfrm>
            <a:off x="1171290" y="1196752"/>
            <a:ext cx="6729412" cy="5037138"/>
            <a:chOff x="612" y="711"/>
            <a:chExt cx="4239" cy="3173"/>
          </a:xfrm>
        </p:grpSpPr>
        <p:sp>
          <p:nvSpPr>
            <p:cNvPr id="6" name="AutoShape 4"/>
            <p:cNvSpPr>
              <a:spLocks noChangeAspect="1" noChangeArrowheads="1" noTextEdit="1"/>
            </p:cNvSpPr>
            <p:nvPr/>
          </p:nvSpPr>
          <p:spPr bwMode="auto">
            <a:xfrm>
              <a:off x="612" y="711"/>
              <a:ext cx="4239" cy="3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7" name="Oval 5"/>
            <p:cNvSpPr>
              <a:spLocks noChangeArrowheads="1"/>
            </p:cNvSpPr>
            <p:nvPr/>
          </p:nvSpPr>
          <p:spPr bwMode="auto">
            <a:xfrm>
              <a:off x="1771" y="748"/>
              <a:ext cx="1664" cy="1653"/>
            </a:xfrm>
            <a:prstGeom prst="ellipse">
              <a:avLst/>
            </a:prstGeom>
            <a:solidFill>
              <a:srgbClr val="00B050"/>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8" name="Rectangle 6"/>
            <p:cNvSpPr>
              <a:spLocks noChangeArrowheads="1"/>
            </p:cNvSpPr>
            <p:nvPr/>
          </p:nvSpPr>
          <p:spPr bwMode="auto">
            <a:xfrm>
              <a:off x="2104" y="1293"/>
              <a:ext cx="1002"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a:solidFill>
                    <a:srgbClr val="FFFFFF"/>
                  </a:solidFill>
                  <a:latin typeface="Arial" panose="020B0604020202020204" pitchFamily="34" charset="0"/>
                  <a:cs typeface="Arial" panose="020B0604020202020204" pitchFamily="34" charset="0"/>
                </a:rPr>
                <a:t>Position </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9" name="Rectangle 7"/>
            <p:cNvSpPr>
              <a:spLocks noChangeArrowheads="1"/>
            </p:cNvSpPr>
            <p:nvPr/>
          </p:nvSpPr>
          <p:spPr bwMode="auto">
            <a:xfrm>
              <a:off x="2142" y="1578"/>
              <a:ext cx="924"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a:solidFill>
                    <a:srgbClr val="FFFFFF"/>
                  </a:solidFill>
                  <a:latin typeface="Arial" panose="020B0604020202020204" pitchFamily="34" charset="0"/>
                  <a:cs typeface="Arial" panose="020B0604020202020204" pitchFamily="34" charset="0"/>
                </a:rPr>
                <a:t>stratégique</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0" name="Oval 8"/>
            <p:cNvSpPr>
              <a:spLocks noChangeArrowheads="1"/>
            </p:cNvSpPr>
            <p:nvPr/>
          </p:nvSpPr>
          <p:spPr bwMode="auto">
            <a:xfrm>
              <a:off x="1771" y="748"/>
              <a:ext cx="1664"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1" name="Oval 9"/>
            <p:cNvSpPr>
              <a:spLocks noChangeArrowheads="1"/>
            </p:cNvSpPr>
            <p:nvPr/>
          </p:nvSpPr>
          <p:spPr bwMode="auto">
            <a:xfrm>
              <a:off x="649" y="2105"/>
              <a:ext cx="1665" cy="1653"/>
            </a:xfrm>
            <a:prstGeom prst="ellipse">
              <a:avLst/>
            </a:prstGeom>
            <a:solidFill>
              <a:srgbClr val="FFC000"/>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2" name="Rectangle 10"/>
            <p:cNvSpPr>
              <a:spLocks noChangeArrowheads="1"/>
            </p:cNvSpPr>
            <p:nvPr/>
          </p:nvSpPr>
          <p:spPr bwMode="auto">
            <a:xfrm>
              <a:off x="810" y="2650"/>
              <a:ext cx="1348"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dirty="0">
                  <a:solidFill>
                    <a:srgbClr val="FFFFFF"/>
                  </a:solidFill>
                  <a:latin typeface="Arial" panose="020B0604020202020204" pitchFamily="34" charset="0"/>
                  <a:cs typeface="Arial" panose="020B0604020202020204" pitchFamily="34" charset="0"/>
                </a:rPr>
                <a:t>Choix </a:t>
              </a:r>
              <a:endParaRPr lang="fr" sz="2800" b="1" dirty="0" smtClean="0">
                <a:solidFill>
                  <a:srgbClr val="FFFFFF"/>
                </a:solidFill>
                <a:latin typeface="Arial" panose="020B0604020202020204" pitchFamily="34" charset="0"/>
                <a:cs typeface="Arial" panose="020B0604020202020204" pitchFamily="34" charset="0"/>
              </a:endParaRPr>
            </a:p>
            <a:p>
              <a:pPr algn="ctr" rtl="0" fontAlgn="base">
                <a:spcBef>
                  <a:spcPct val="0"/>
                </a:spcBef>
                <a:spcAft>
                  <a:spcPct val="0"/>
                </a:spcAft>
                <a:buClrTx/>
                <a:buSzTx/>
                <a:buFontTx/>
                <a:buNone/>
              </a:pPr>
              <a:r>
                <a:rPr lang="fr" sz="2800" b="1" dirty="0" smtClean="0">
                  <a:solidFill>
                    <a:srgbClr val="FFFFFF"/>
                  </a:solidFill>
                  <a:latin typeface="Arial" panose="020B0604020202020204" pitchFamily="34" charset="0"/>
                  <a:cs typeface="Arial" panose="020B0604020202020204" pitchFamily="34" charset="0"/>
                </a:rPr>
                <a:t>stratégiques</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3" name="Rectangle 11"/>
            <p:cNvSpPr>
              <a:spLocks noChangeArrowheads="1"/>
            </p:cNvSpPr>
            <p:nvPr/>
          </p:nvSpPr>
          <p:spPr bwMode="auto">
            <a:xfrm>
              <a:off x="1028" y="2934"/>
              <a:ext cx="912"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4" name="Oval 12"/>
            <p:cNvSpPr>
              <a:spLocks noChangeArrowheads="1"/>
            </p:cNvSpPr>
            <p:nvPr/>
          </p:nvSpPr>
          <p:spPr bwMode="auto">
            <a:xfrm>
              <a:off x="649" y="2105"/>
              <a:ext cx="1665"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5" name="Oval 13"/>
            <p:cNvSpPr>
              <a:spLocks noChangeArrowheads="1"/>
            </p:cNvSpPr>
            <p:nvPr/>
          </p:nvSpPr>
          <p:spPr bwMode="auto">
            <a:xfrm>
              <a:off x="3128" y="2045"/>
              <a:ext cx="1664" cy="1653"/>
            </a:xfrm>
            <a:prstGeom prst="ellipse">
              <a:avLst/>
            </a:prstGeom>
            <a:solidFill>
              <a:schemeClr val="accent1"/>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6" name="Rectangle 14"/>
            <p:cNvSpPr>
              <a:spLocks noChangeArrowheads="1"/>
            </p:cNvSpPr>
            <p:nvPr/>
          </p:nvSpPr>
          <p:spPr bwMode="auto">
            <a:xfrm>
              <a:off x="3446" y="2448"/>
              <a:ext cx="1032"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dirty="0">
                  <a:solidFill>
                    <a:srgbClr val="FFFFFF"/>
                  </a:solidFill>
                  <a:latin typeface="Arial" panose="020B0604020202020204" pitchFamily="34" charset="0"/>
                  <a:cs typeface="Arial" panose="020B0604020202020204" pitchFamily="34" charset="0"/>
                </a:rPr>
                <a:t>Stratégie </a:t>
              </a:r>
              <a:endParaRPr lang="fr" sz="2800" b="1" dirty="0" smtClean="0">
                <a:solidFill>
                  <a:srgbClr val="FFFFFF"/>
                </a:solidFill>
                <a:latin typeface="Arial" panose="020B0604020202020204" pitchFamily="34" charset="0"/>
                <a:cs typeface="Arial" panose="020B0604020202020204" pitchFamily="34" charset="0"/>
              </a:endParaRPr>
            </a:p>
            <a:p>
              <a:pPr algn="ctr" rtl="0" fontAlgn="base">
                <a:spcBef>
                  <a:spcPct val="0"/>
                </a:spcBef>
                <a:spcAft>
                  <a:spcPct val="0"/>
                </a:spcAft>
                <a:buClrTx/>
                <a:buSzTx/>
                <a:buFontTx/>
                <a:buNone/>
              </a:pPr>
              <a:r>
                <a:rPr lang="fr" sz="2800" b="1" dirty="0" smtClean="0">
                  <a:solidFill>
                    <a:srgbClr val="FFFFFF"/>
                  </a:solidFill>
                  <a:latin typeface="Arial" panose="020B0604020202020204" pitchFamily="34" charset="0"/>
                  <a:cs typeface="Arial" panose="020B0604020202020204" pitchFamily="34" charset="0"/>
                </a:rPr>
                <a:t>en </a:t>
              </a:r>
              <a:r>
                <a:rPr lang="fr" sz="2800" b="1" dirty="0">
                  <a:solidFill>
                    <a:srgbClr val="FFFFFF"/>
                  </a:solidFill>
                  <a:latin typeface="Arial" panose="020B0604020202020204" pitchFamily="34" charset="0"/>
                  <a:cs typeface="Arial" panose="020B0604020202020204" pitchFamily="34" charset="0"/>
                </a:rPr>
                <a:t>action</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7" name="Rectangle 15"/>
            <p:cNvSpPr>
              <a:spLocks noChangeArrowheads="1"/>
            </p:cNvSpPr>
            <p:nvPr/>
          </p:nvSpPr>
          <p:spPr bwMode="auto">
            <a:xfrm>
              <a:off x="3747" y="2732"/>
              <a:ext cx="429"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8" name="Rectangle 16"/>
            <p:cNvSpPr>
              <a:spLocks noChangeArrowheads="1"/>
            </p:cNvSpPr>
            <p:nvPr/>
          </p:nvSpPr>
          <p:spPr bwMode="auto">
            <a:xfrm>
              <a:off x="3596" y="3017"/>
              <a:ext cx="729"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9" name="Oval 17"/>
            <p:cNvSpPr>
              <a:spLocks noChangeArrowheads="1"/>
            </p:cNvSpPr>
            <p:nvPr/>
          </p:nvSpPr>
          <p:spPr bwMode="auto">
            <a:xfrm>
              <a:off x="3128" y="2045"/>
              <a:ext cx="1664"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20" name="Line 18"/>
            <p:cNvSpPr>
              <a:spLocks noChangeShapeType="1"/>
            </p:cNvSpPr>
            <p:nvPr/>
          </p:nvSpPr>
          <p:spPr bwMode="auto">
            <a:xfrm>
              <a:off x="2456" y="2990"/>
              <a:ext cx="587" cy="1"/>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1" name="Freeform 19"/>
            <p:cNvSpPr>
              <a:spLocks/>
            </p:cNvSpPr>
            <p:nvPr/>
          </p:nvSpPr>
          <p:spPr bwMode="auto">
            <a:xfrm>
              <a:off x="2366" y="2932"/>
              <a:ext cx="120" cy="118"/>
            </a:xfrm>
            <a:custGeom>
              <a:avLst/>
              <a:gdLst>
                <a:gd name="T0" fmla="*/ 0 w 120"/>
                <a:gd name="T1" fmla="*/ 58 h 118"/>
                <a:gd name="T2" fmla="*/ 120 w 120"/>
                <a:gd name="T3" fmla="*/ 0 h 118"/>
                <a:gd name="T4" fmla="*/ 120 w 120"/>
                <a:gd name="T5" fmla="*/ 118 h 118"/>
                <a:gd name="T6" fmla="*/ 0 w 120"/>
                <a:gd name="T7" fmla="*/ 58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0" y="58"/>
                  </a:moveTo>
                  <a:lnTo>
                    <a:pt x="120" y="0"/>
                  </a:lnTo>
                  <a:lnTo>
                    <a:pt x="120" y="118"/>
                  </a:lnTo>
                  <a:lnTo>
                    <a:pt x="0" y="58"/>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2" name="Freeform 20"/>
            <p:cNvSpPr>
              <a:spLocks/>
            </p:cNvSpPr>
            <p:nvPr/>
          </p:nvSpPr>
          <p:spPr bwMode="auto">
            <a:xfrm>
              <a:off x="2366" y="2932"/>
              <a:ext cx="120" cy="118"/>
            </a:xfrm>
            <a:custGeom>
              <a:avLst/>
              <a:gdLst>
                <a:gd name="T0" fmla="*/ 0 w 120"/>
                <a:gd name="T1" fmla="*/ 58 h 118"/>
                <a:gd name="T2" fmla="*/ 120 w 120"/>
                <a:gd name="T3" fmla="*/ 0 h 118"/>
                <a:gd name="T4" fmla="*/ 120 w 120"/>
                <a:gd name="T5" fmla="*/ 118 h 118"/>
                <a:gd name="T6" fmla="*/ 0 w 120"/>
                <a:gd name="T7" fmla="*/ 58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0" y="58"/>
                  </a:moveTo>
                  <a:lnTo>
                    <a:pt x="120" y="0"/>
                  </a:lnTo>
                  <a:lnTo>
                    <a:pt x="120" y="118"/>
                  </a:lnTo>
                  <a:lnTo>
                    <a:pt x="0" y="58"/>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3" name="Freeform 21"/>
            <p:cNvSpPr>
              <a:spLocks/>
            </p:cNvSpPr>
            <p:nvPr/>
          </p:nvSpPr>
          <p:spPr bwMode="auto">
            <a:xfrm>
              <a:off x="3013" y="2931"/>
              <a:ext cx="120" cy="118"/>
            </a:xfrm>
            <a:custGeom>
              <a:avLst/>
              <a:gdLst>
                <a:gd name="T0" fmla="*/ 120 w 120"/>
                <a:gd name="T1" fmla="*/ 59 h 118"/>
                <a:gd name="T2" fmla="*/ 0 w 120"/>
                <a:gd name="T3" fmla="*/ 118 h 118"/>
                <a:gd name="T4" fmla="*/ 0 w 120"/>
                <a:gd name="T5" fmla="*/ 0 h 118"/>
                <a:gd name="T6" fmla="*/ 120 w 120"/>
                <a:gd name="T7" fmla="*/ 59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120" y="59"/>
                  </a:moveTo>
                  <a:lnTo>
                    <a:pt x="0" y="118"/>
                  </a:lnTo>
                  <a:lnTo>
                    <a:pt x="0" y="0"/>
                  </a:lnTo>
                  <a:lnTo>
                    <a:pt x="120" y="59"/>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4" name="Freeform 22"/>
            <p:cNvSpPr>
              <a:spLocks/>
            </p:cNvSpPr>
            <p:nvPr/>
          </p:nvSpPr>
          <p:spPr bwMode="auto">
            <a:xfrm>
              <a:off x="3013" y="2931"/>
              <a:ext cx="120" cy="118"/>
            </a:xfrm>
            <a:custGeom>
              <a:avLst/>
              <a:gdLst>
                <a:gd name="T0" fmla="*/ 120 w 120"/>
                <a:gd name="T1" fmla="*/ 59 h 118"/>
                <a:gd name="T2" fmla="*/ 0 w 120"/>
                <a:gd name="T3" fmla="*/ 118 h 118"/>
                <a:gd name="T4" fmla="*/ 0 w 120"/>
                <a:gd name="T5" fmla="*/ 0 h 118"/>
                <a:gd name="T6" fmla="*/ 120 w 120"/>
                <a:gd name="T7" fmla="*/ 59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120" y="59"/>
                  </a:moveTo>
                  <a:lnTo>
                    <a:pt x="0" y="118"/>
                  </a:lnTo>
                  <a:lnTo>
                    <a:pt x="0" y="0"/>
                  </a:lnTo>
                  <a:lnTo>
                    <a:pt x="120" y="59"/>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5" name="Line 23"/>
            <p:cNvSpPr>
              <a:spLocks noChangeShapeType="1"/>
            </p:cNvSpPr>
            <p:nvPr/>
          </p:nvSpPr>
          <p:spPr bwMode="auto">
            <a:xfrm>
              <a:off x="3440" y="1982"/>
              <a:ext cx="93" cy="70"/>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6" name="Freeform 24"/>
            <p:cNvSpPr>
              <a:spLocks/>
            </p:cNvSpPr>
            <p:nvPr/>
          </p:nvSpPr>
          <p:spPr bwMode="auto">
            <a:xfrm>
              <a:off x="3368" y="1928"/>
              <a:ext cx="133" cy="120"/>
            </a:xfrm>
            <a:custGeom>
              <a:avLst/>
              <a:gdLst>
                <a:gd name="T0" fmla="*/ 0 w 133"/>
                <a:gd name="T1" fmla="*/ 0 h 120"/>
                <a:gd name="T2" fmla="*/ 133 w 133"/>
                <a:gd name="T3" fmla="*/ 24 h 120"/>
                <a:gd name="T4" fmla="*/ 60 w 133"/>
                <a:gd name="T5" fmla="*/ 120 h 120"/>
                <a:gd name="T6" fmla="*/ 0 w 133"/>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20">
                  <a:moveTo>
                    <a:pt x="0" y="0"/>
                  </a:moveTo>
                  <a:lnTo>
                    <a:pt x="133" y="24"/>
                  </a:lnTo>
                  <a:lnTo>
                    <a:pt x="60" y="120"/>
                  </a:lnTo>
                  <a:lnTo>
                    <a:pt x="0" y="0"/>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7" name="Freeform 25"/>
            <p:cNvSpPr>
              <a:spLocks/>
            </p:cNvSpPr>
            <p:nvPr/>
          </p:nvSpPr>
          <p:spPr bwMode="auto">
            <a:xfrm>
              <a:off x="3368" y="1928"/>
              <a:ext cx="133" cy="120"/>
            </a:xfrm>
            <a:custGeom>
              <a:avLst/>
              <a:gdLst>
                <a:gd name="T0" fmla="*/ 0 w 133"/>
                <a:gd name="T1" fmla="*/ 0 h 120"/>
                <a:gd name="T2" fmla="*/ 133 w 133"/>
                <a:gd name="T3" fmla="*/ 24 h 120"/>
                <a:gd name="T4" fmla="*/ 60 w 133"/>
                <a:gd name="T5" fmla="*/ 120 h 120"/>
                <a:gd name="T6" fmla="*/ 0 w 133"/>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20">
                  <a:moveTo>
                    <a:pt x="0" y="0"/>
                  </a:moveTo>
                  <a:lnTo>
                    <a:pt x="133" y="24"/>
                  </a:lnTo>
                  <a:lnTo>
                    <a:pt x="60" y="120"/>
                  </a:lnTo>
                  <a:lnTo>
                    <a:pt x="0" y="0"/>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8" name="Freeform 26"/>
            <p:cNvSpPr>
              <a:spLocks/>
            </p:cNvSpPr>
            <p:nvPr/>
          </p:nvSpPr>
          <p:spPr bwMode="auto">
            <a:xfrm>
              <a:off x="3472" y="1986"/>
              <a:ext cx="132" cy="119"/>
            </a:xfrm>
            <a:custGeom>
              <a:avLst/>
              <a:gdLst>
                <a:gd name="T0" fmla="*/ 132 w 132"/>
                <a:gd name="T1" fmla="*/ 119 h 119"/>
                <a:gd name="T2" fmla="*/ 0 w 132"/>
                <a:gd name="T3" fmla="*/ 96 h 119"/>
                <a:gd name="T4" fmla="*/ 72 w 132"/>
                <a:gd name="T5" fmla="*/ 0 h 119"/>
                <a:gd name="T6" fmla="*/ 132 w 132"/>
                <a:gd name="T7" fmla="*/ 119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19">
                  <a:moveTo>
                    <a:pt x="132" y="119"/>
                  </a:moveTo>
                  <a:lnTo>
                    <a:pt x="0" y="96"/>
                  </a:lnTo>
                  <a:lnTo>
                    <a:pt x="72" y="0"/>
                  </a:lnTo>
                  <a:lnTo>
                    <a:pt x="132" y="119"/>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9" name="Freeform 27"/>
            <p:cNvSpPr>
              <a:spLocks/>
            </p:cNvSpPr>
            <p:nvPr/>
          </p:nvSpPr>
          <p:spPr bwMode="auto">
            <a:xfrm>
              <a:off x="3472" y="1986"/>
              <a:ext cx="132" cy="119"/>
            </a:xfrm>
            <a:custGeom>
              <a:avLst/>
              <a:gdLst>
                <a:gd name="T0" fmla="*/ 132 w 132"/>
                <a:gd name="T1" fmla="*/ 119 h 119"/>
                <a:gd name="T2" fmla="*/ 0 w 132"/>
                <a:gd name="T3" fmla="*/ 96 h 119"/>
                <a:gd name="T4" fmla="*/ 72 w 132"/>
                <a:gd name="T5" fmla="*/ 0 h 119"/>
                <a:gd name="T6" fmla="*/ 132 w 132"/>
                <a:gd name="T7" fmla="*/ 119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19">
                  <a:moveTo>
                    <a:pt x="132" y="119"/>
                  </a:moveTo>
                  <a:lnTo>
                    <a:pt x="0" y="96"/>
                  </a:lnTo>
                  <a:lnTo>
                    <a:pt x="72" y="0"/>
                  </a:lnTo>
                  <a:lnTo>
                    <a:pt x="132" y="119"/>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0" name="Line 28"/>
            <p:cNvSpPr>
              <a:spLocks noChangeShapeType="1"/>
            </p:cNvSpPr>
            <p:nvPr/>
          </p:nvSpPr>
          <p:spPr bwMode="auto">
            <a:xfrm flipV="1">
              <a:off x="1617" y="1974"/>
              <a:ext cx="142" cy="85"/>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1" name="Freeform 29"/>
            <p:cNvSpPr>
              <a:spLocks/>
            </p:cNvSpPr>
            <p:nvPr/>
          </p:nvSpPr>
          <p:spPr bwMode="auto">
            <a:xfrm>
              <a:off x="1541" y="1992"/>
              <a:ext cx="133" cy="113"/>
            </a:xfrm>
            <a:custGeom>
              <a:avLst/>
              <a:gdLst>
                <a:gd name="T0" fmla="*/ 0 w 133"/>
                <a:gd name="T1" fmla="*/ 113 h 113"/>
                <a:gd name="T2" fmla="*/ 72 w 133"/>
                <a:gd name="T3" fmla="*/ 0 h 113"/>
                <a:gd name="T4" fmla="*/ 133 w 133"/>
                <a:gd name="T5" fmla="*/ 103 h 113"/>
                <a:gd name="T6" fmla="*/ 0 w 133"/>
                <a:gd name="T7" fmla="*/ 113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3">
                  <a:moveTo>
                    <a:pt x="0" y="113"/>
                  </a:moveTo>
                  <a:lnTo>
                    <a:pt x="72" y="0"/>
                  </a:lnTo>
                  <a:lnTo>
                    <a:pt x="133" y="103"/>
                  </a:lnTo>
                  <a:lnTo>
                    <a:pt x="0" y="113"/>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2" name="Freeform 30"/>
            <p:cNvSpPr>
              <a:spLocks/>
            </p:cNvSpPr>
            <p:nvPr/>
          </p:nvSpPr>
          <p:spPr bwMode="auto">
            <a:xfrm>
              <a:off x="1541" y="1992"/>
              <a:ext cx="133" cy="113"/>
            </a:xfrm>
            <a:custGeom>
              <a:avLst/>
              <a:gdLst>
                <a:gd name="T0" fmla="*/ 0 w 133"/>
                <a:gd name="T1" fmla="*/ 113 h 113"/>
                <a:gd name="T2" fmla="*/ 72 w 133"/>
                <a:gd name="T3" fmla="*/ 0 h 113"/>
                <a:gd name="T4" fmla="*/ 133 w 133"/>
                <a:gd name="T5" fmla="*/ 103 h 113"/>
                <a:gd name="T6" fmla="*/ 0 w 133"/>
                <a:gd name="T7" fmla="*/ 113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3">
                  <a:moveTo>
                    <a:pt x="0" y="113"/>
                  </a:moveTo>
                  <a:lnTo>
                    <a:pt x="72" y="0"/>
                  </a:lnTo>
                  <a:lnTo>
                    <a:pt x="133" y="103"/>
                  </a:lnTo>
                  <a:lnTo>
                    <a:pt x="0" y="113"/>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3" name="Freeform 31"/>
            <p:cNvSpPr>
              <a:spLocks/>
            </p:cNvSpPr>
            <p:nvPr/>
          </p:nvSpPr>
          <p:spPr bwMode="auto">
            <a:xfrm>
              <a:off x="1702" y="1928"/>
              <a:ext cx="133" cy="114"/>
            </a:xfrm>
            <a:custGeom>
              <a:avLst/>
              <a:gdLst>
                <a:gd name="T0" fmla="*/ 133 w 133"/>
                <a:gd name="T1" fmla="*/ 0 h 114"/>
                <a:gd name="T2" fmla="*/ 61 w 133"/>
                <a:gd name="T3" fmla="*/ 114 h 114"/>
                <a:gd name="T4" fmla="*/ 0 w 133"/>
                <a:gd name="T5" fmla="*/ 10 h 114"/>
                <a:gd name="T6" fmla="*/ 133 w 133"/>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4">
                  <a:moveTo>
                    <a:pt x="133" y="0"/>
                  </a:moveTo>
                  <a:lnTo>
                    <a:pt x="61" y="114"/>
                  </a:lnTo>
                  <a:lnTo>
                    <a:pt x="0" y="10"/>
                  </a:lnTo>
                  <a:lnTo>
                    <a:pt x="133" y="0"/>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4" name="Freeform 32"/>
            <p:cNvSpPr>
              <a:spLocks/>
            </p:cNvSpPr>
            <p:nvPr/>
          </p:nvSpPr>
          <p:spPr bwMode="auto">
            <a:xfrm>
              <a:off x="1702" y="1928"/>
              <a:ext cx="133" cy="114"/>
            </a:xfrm>
            <a:custGeom>
              <a:avLst/>
              <a:gdLst>
                <a:gd name="T0" fmla="*/ 133 w 133"/>
                <a:gd name="T1" fmla="*/ 0 h 114"/>
                <a:gd name="T2" fmla="*/ 61 w 133"/>
                <a:gd name="T3" fmla="*/ 114 h 114"/>
                <a:gd name="T4" fmla="*/ 0 w 133"/>
                <a:gd name="T5" fmla="*/ 10 h 114"/>
                <a:gd name="T6" fmla="*/ 133 w 133"/>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4">
                  <a:moveTo>
                    <a:pt x="133" y="0"/>
                  </a:moveTo>
                  <a:lnTo>
                    <a:pt x="61" y="114"/>
                  </a:lnTo>
                  <a:lnTo>
                    <a:pt x="0" y="10"/>
                  </a:lnTo>
                  <a:lnTo>
                    <a:pt x="133" y="0"/>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grpSp>
      <p:sp>
        <p:nvSpPr>
          <p:cNvPr id="35" name="Oval 32"/>
          <p:cNvSpPr>
            <a:spLocks noChangeArrowheads="1"/>
          </p:cNvSpPr>
          <p:nvPr/>
        </p:nvSpPr>
        <p:spPr bwMode="auto">
          <a:xfrm rot="2192871">
            <a:off x="4844966" y="2920777"/>
            <a:ext cx="3503612" cy="3600450"/>
          </a:xfrm>
          <a:prstGeom prst="ellipse">
            <a:avLst/>
          </a:prstGeom>
          <a:noFill/>
          <a:ln w="38100">
            <a:solidFill>
              <a:srgbClr val="9B2D1F"/>
            </a:solidFill>
            <a:prstDash val="lg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nchor="ct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83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Plan commercial </a:t>
            </a:r>
            <a:endParaRPr lang="es-PE" sz="26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pic>
        <p:nvPicPr>
          <p:cNvPr id="3" name="Imagen 2"/>
          <p:cNvPicPr>
            <a:picLocks noChangeAspect="1"/>
          </p:cNvPicPr>
          <p:nvPr/>
        </p:nvPicPr>
        <p:blipFill rotWithShape="1">
          <a:blip r:embed="rId3"/>
          <a:srcRect l="16241" t="20470" r="38931" b="12594"/>
          <a:stretch/>
        </p:blipFill>
        <p:spPr>
          <a:xfrm>
            <a:off x="1259631" y="1285528"/>
            <a:ext cx="6552729" cy="5184576"/>
          </a:xfrm>
          <a:prstGeom prst="rect">
            <a:avLst/>
          </a:prstGeom>
        </p:spPr>
      </p:pic>
    </p:spTree>
    <p:extLst>
      <p:ext uri="{BB962C8B-B14F-4D97-AF65-F5344CB8AC3E}">
        <p14:creationId xmlns:p14="http://schemas.microsoft.com/office/powerpoint/2010/main" val="39375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Où sommes-nous actuellement?</a:t>
            </a:r>
            <a:endParaRPr lang="es-PE" sz="26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grpSp>
        <p:nvGrpSpPr>
          <p:cNvPr id="5" name="Group 3"/>
          <p:cNvGrpSpPr>
            <a:grpSpLocks noChangeAspect="1"/>
          </p:cNvGrpSpPr>
          <p:nvPr/>
        </p:nvGrpSpPr>
        <p:grpSpPr bwMode="auto">
          <a:xfrm>
            <a:off x="1171290" y="1432966"/>
            <a:ext cx="6729412" cy="5037138"/>
            <a:chOff x="612" y="711"/>
            <a:chExt cx="4239" cy="3173"/>
          </a:xfrm>
        </p:grpSpPr>
        <p:sp>
          <p:nvSpPr>
            <p:cNvPr id="6" name="AutoShape 4"/>
            <p:cNvSpPr>
              <a:spLocks noChangeAspect="1" noChangeArrowheads="1" noTextEdit="1"/>
            </p:cNvSpPr>
            <p:nvPr/>
          </p:nvSpPr>
          <p:spPr bwMode="auto">
            <a:xfrm>
              <a:off x="612" y="711"/>
              <a:ext cx="4239" cy="3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7" name="Oval 5"/>
            <p:cNvSpPr>
              <a:spLocks noChangeArrowheads="1"/>
            </p:cNvSpPr>
            <p:nvPr/>
          </p:nvSpPr>
          <p:spPr bwMode="auto">
            <a:xfrm>
              <a:off x="1771" y="748"/>
              <a:ext cx="1664" cy="1653"/>
            </a:xfrm>
            <a:prstGeom prst="ellipse">
              <a:avLst/>
            </a:prstGeom>
            <a:solidFill>
              <a:srgbClr val="00B050"/>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8" name="Rectangle 6"/>
            <p:cNvSpPr>
              <a:spLocks noChangeArrowheads="1"/>
            </p:cNvSpPr>
            <p:nvPr/>
          </p:nvSpPr>
          <p:spPr bwMode="auto">
            <a:xfrm>
              <a:off x="2104" y="1293"/>
              <a:ext cx="1002"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a:solidFill>
                    <a:srgbClr val="FFFFFF"/>
                  </a:solidFill>
                  <a:latin typeface="Arial" panose="020B0604020202020204" pitchFamily="34" charset="0"/>
                  <a:cs typeface="Arial" panose="020B0604020202020204" pitchFamily="34" charset="0"/>
                </a:rPr>
                <a:t>Position </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9" name="Rectangle 7"/>
            <p:cNvSpPr>
              <a:spLocks noChangeArrowheads="1"/>
            </p:cNvSpPr>
            <p:nvPr/>
          </p:nvSpPr>
          <p:spPr bwMode="auto">
            <a:xfrm>
              <a:off x="2142" y="1578"/>
              <a:ext cx="924"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a:solidFill>
                    <a:srgbClr val="FFFFFF"/>
                  </a:solidFill>
                  <a:latin typeface="Arial" panose="020B0604020202020204" pitchFamily="34" charset="0"/>
                  <a:cs typeface="Arial" panose="020B0604020202020204" pitchFamily="34" charset="0"/>
                </a:rPr>
                <a:t>stratégique</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0" name="Oval 8"/>
            <p:cNvSpPr>
              <a:spLocks noChangeArrowheads="1"/>
            </p:cNvSpPr>
            <p:nvPr/>
          </p:nvSpPr>
          <p:spPr bwMode="auto">
            <a:xfrm>
              <a:off x="1771" y="748"/>
              <a:ext cx="1664"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1" name="Oval 9"/>
            <p:cNvSpPr>
              <a:spLocks noChangeArrowheads="1"/>
            </p:cNvSpPr>
            <p:nvPr/>
          </p:nvSpPr>
          <p:spPr bwMode="auto">
            <a:xfrm>
              <a:off x="649" y="2105"/>
              <a:ext cx="1665" cy="1653"/>
            </a:xfrm>
            <a:prstGeom prst="ellipse">
              <a:avLst/>
            </a:prstGeom>
            <a:solidFill>
              <a:srgbClr val="FFC000"/>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2" name="Rectangle 10"/>
            <p:cNvSpPr>
              <a:spLocks noChangeArrowheads="1"/>
            </p:cNvSpPr>
            <p:nvPr/>
          </p:nvSpPr>
          <p:spPr bwMode="auto">
            <a:xfrm>
              <a:off x="810" y="2650"/>
              <a:ext cx="1348"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dirty="0">
                  <a:solidFill>
                    <a:srgbClr val="FFFFFF"/>
                  </a:solidFill>
                  <a:latin typeface="Arial" panose="020B0604020202020204" pitchFamily="34" charset="0"/>
                  <a:cs typeface="Arial" panose="020B0604020202020204" pitchFamily="34" charset="0"/>
                </a:rPr>
                <a:t>Choix </a:t>
              </a:r>
              <a:endParaRPr lang="fr" sz="2800" b="1" dirty="0" smtClean="0">
                <a:solidFill>
                  <a:srgbClr val="FFFFFF"/>
                </a:solidFill>
                <a:latin typeface="Arial" panose="020B0604020202020204" pitchFamily="34" charset="0"/>
                <a:cs typeface="Arial" panose="020B0604020202020204" pitchFamily="34" charset="0"/>
              </a:endParaRPr>
            </a:p>
            <a:p>
              <a:pPr algn="ctr" rtl="0" fontAlgn="base">
                <a:spcBef>
                  <a:spcPct val="0"/>
                </a:spcBef>
                <a:spcAft>
                  <a:spcPct val="0"/>
                </a:spcAft>
                <a:buClrTx/>
                <a:buSzTx/>
                <a:buFontTx/>
                <a:buNone/>
              </a:pPr>
              <a:r>
                <a:rPr lang="fr" sz="2800" b="1" dirty="0" smtClean="0">
                  <a:solidFill>
                    <a:srgbClr val="FFFFFF"/>
                  </a:solidFill>
                  <a:latin typeface="Arial" panose="020B0604020202020204" pitchFamily="34" charset="0"/>
                  <a:cs typeface="Arial" panose="020B0604020202020204" pitchFamily="34" charset="0"/>
                </a:rPr>
                <a:t>stratégiques</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3" name="Rectangle 11"/>
            <p:cNvSpPr>
              <a:spLocks noChangeArrowheads="1"/>
            </p:cNvSpPr>
            <p:nvPr/>
          </p:nvSpPr>
          <p:spPr bwMode="auto">
            <a:xfrm>
              <a:off x="1028" y="2934"/>
              <a:ext cx="912"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4" name="Oval 12"/>
            <p:cNvSpPr>
              <a:spLocks noChangeArrowheads="1"/>
            </p:cNvSpPr>
            <p:nvPr/>
          </p:nvSpPr>
          <p:spPr bwMode="auto">
            <a:xfrm>
              <a:off x="649" y="2105"/>
              <a:ext cx="1665"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5" name="Oval 13"/>
            <p:cNvSpPr>
              <a:spLocks noChangeArrowheads="1"/>
            </p:cNvSpPr>
            <p:nvPr/>
          </p:nvSpPr>
          <p:spPr bwMode="auto">
            <a:xfrm>
              <a:off x="3128" y="2045"/>
              <a:ext cx="1664" cy="1653"/>
            </a:xfrm>
            <a:prstGeom prst="ellipse">
              <a:avLst/>
            </a:prstGeom>
            <a:solidFill>
              <a:schemeClr val="accent1"/>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6" name="Rectangle 14"/>
            <p:cNvSpPr>
              <a:spLocks noChangeArrowheads="1"/>
            </p:cNvSpPr>
            <p:nvPr/>
          </p:nvSpPr>
          <p:spPr bwMode="auto">
            <a:xfrm>
              <a:off x="3446" y="2448"/>
              <a:ext cx="1032"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dirty="0">
                  <a:solidFill>
                    <a:srgbClr val="FFFFFF"/>
                  </a:solidFill>
                  <a:latin typeface="Arial" panose="020B0604020202020204" pitchFamily="34" charset="0"/>
                  <a:cs typeface="Arial" panose="020B0604020202020204" pitchFamily="34" charset="0"/>
                </a:rPr>
                <a:t>Stratégie </a:t>
              </a:r>
              <a:endParaRPr lang="fr" sz="2800" b="1" dirty="0" smtClean="0">
                <a:solidFill>
                  <a:srgbClr val="FFFFFF"/>
                </a:solidFill>
                <a:latin typeface="Arial" panose="020B0604020202020204" pitchFamily="34" charset="0"/>
                <a:cs typeface="Arial" panose="020B0604020202020204" pitchFamily="34" charset="0"/>
              </a:endParaRPr>
            </a:p>
            <a:p>
              <a:pPr algn="ctr" rtl="0" fontAlgn="base">
                <a:spcBef>
                  <a:spcPct val="0"/>
                </a:spcBef>
                <a:spcAft>
                  <a:spcPct val="0"/>
                </a:spcAft>
                <a:buClrTx/>
                <a:buSzTx/>
                <a:buFontTx/>
                <a:buNone/>
              </a:pPr>
              <a:r>
                <a:rPr lang="fr" sz="2800" b="1" dirty="0" smtClean="0">
                  <a:solidFill>
                    <a:srgbClr val="FFFFFF"/>
                  </a:solidFill>
                  <a:latin typeface="Arial" panose="020B0604020202020204" pitchFamily="34" charset="0"/>
                  <a:cs typeface="Arial" panose="020B0604020202020204" pitchFamily="34" charset="0"/>
                </a:rPr>
                <a:t>en </a:t>
              </a:r>
              <a:r>
                <a:rPr lang="fr" sz="2800" b="1" dirty="0">
                  <a:solidFill>
                    <a:srgbClr val="FFFFFF"/>
                  </a:solidFill>
                  <a:latin typeface="Arial" panose="020B0604020202020204" pitchFamily="34" charset="0"/>
                  <a:cs typeface="Arial" panose="020B0604020202020204" pitchFamily="34" charset="0"/>
                </a:rPr>
                <a:t>action</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7" name="Rectangle 15"/>
            <p:cNvSpPr>
              <a:spLocks noChangeArrowheads="1"/>
            </p:cNvSpPr>
            <p:nvPr/>
          </p:nvSpPr>
          <p:spPr bwMode="auto">
            <a:xfrm>
              <a:off x="3747" y="2732"/>
              <a:ext cx="429"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8" name="Rectangle 16"/>
            <p:cNvSpPr>
              <a:spLocks noChangeArrowheads="1"/>
            </p:cNvSpPr>
            <p:nvPr/>
          </p:nvSpPr>
          <p:spPr bwMode="auto">
            <a:xfrm>
              <a:off x="3596" y="3017"/>
              <a:ext cx="729"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9" name="Oval 17"/>
            <p:cNvSpPr>
              <a:spLocks noChangeArrowheads="1"/>
            </p:cNvSpPr>
            <p:nvPr/>
          </p:nvSpPr>
          <p:spPr bwMode="auto">
            <a:xfrm>
              <a:off x="3128" y="2045"/>
              <a:ext cx="1664"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20" name="Line 18"/>
            <p:cNvSpPr>
              <a:spLocks noChangeShapeType="1"/>
            </p:cNvSpPr>
            <p:nvPr/>
          </p:nvSpPr>
          <p:spPr bwMode="auto">
            <a:xfrm>
              <a:off x="2456" y="2990"/>
              <a:ext cx="587" cy="1"/>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1" name="Freeform 19"/>
            <p:cNvSpPr>
              <a:spLocks/>
            </p:cNvSpPr>
            <p:nvPr/>
          </p:nvSpPr>
          <p:spPr bwMode="auto">
            <a:xfrm>
              <a:off x="2366" y="2932"/>
              <a:ext cx="120" cy="118"/>
            </a:xfrm>
            <a:custGeom>
              <a:avLst/>
              <a:gdLst>
                <a:gd name="T0" fmla="*/ 0 w 120"/>
                <a:gd name="T1" fmla="*/ 58 h 118"/>
                <a:gd name="T2" fmla="*/ 120 w 120"/>
                <a:gd name="T3" fmla="*/ 0 h 118"/>
                <a:gd name="T4" fmla="*/ 120 w 120"/>
                <a:gd name="T5" fmla="*/ 118 h 118"/>
                <a:gd name="T6" fmla="*/ 0 w 120"/>
                <a:gd name="T7" fmla="*/ 58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0" y="58"/>
                  </a:moveTo>
                  <a:lnTo>
                    <a:pt x="120" y="0"/>
                  </a:lnTo>
                  <a:lnTo>
                    <a:pt x="120" y="118"/>
                  </a:lnTo>
                  <a:lnTo>
                    <a:pt x="0" y="58"/>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2" name="Freeform 20"/>
            <p:cNvSpPr>
              <a:spLocks/>
            </p:cNvSpPr>
            <p:nvPr/>
          </p:nvSpPr>
          <p:spPr bwMode="auto">
            <a:xfrm>
              <a:off x="2366" y="2932"/>
              <a:ext cx="120" cy="118"/>
            </a:xfrm>
            <a:custGeom>
              <a:avLst/>
              <a:gdLst>
                <a:gd name="T0" fmla="*/ 0 w 120"/>
                <a:gd name="T1" fmla="*/ 58 h 118"/>
                <a:gd name="T2" fmla="*/ 120 w 120"/>
                <a:gd name="T3" fmla="*/ 0 h 118"/>
                <a:gd name="T4" fmla="*/ 120 w 120"/>
                <a:gd name="T5" fmla="*/ 118 h 118"/>
                <a:gd name="T6" fmla="*/ 0 w 120"/>
                <a:gd name="T7" fmla="*/ 58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0" y="58"/>
                  </a:moveTo>
                  <a:lnTo>
                    <a:pt x="120" y="0"/>
                  </a:lnTo>
                  <a:lnTo>
                    <a:pt x="120" y="118"/>
                  </a:lnTo>
                  <a:lnTo>
                    <a:pt x="0" y="58"/>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3" name="Freeform 21"/>
            <p:cNvSpPr>
              <a:spLocks/>
            </p:cNvSpPr>
            <p:nvPr/>
          </p:nvSpPr>
          <p:spPr bwMode="auto">
            <a:xfrm>
              <a:off x="3013" y="2931"/>
              <a:ext cx="120" cy="118"/>
            </a:xfrm>
            <a:custGeom>
              <a:avLst/>
              <a:gdLst>
                <a:gd name="T0" fmla="*/ 120 w 120"/>
                <a:gd name="T1" fmla="*/ 59 h 118"/>
                <a:gd name="T2" fmla="*/ 0 w 120"/>
                <a:gd name="T3" fmla="*/ 118 h 118"/>
                <a:gd name="T4" fmla="*/ 0 w 120"/>
                <a:gd name="T5" fmla="*/ 0 h 118"/>
                <a:gd name="T6" fmla="*/ 120 w 120"/>
                <a:gd name="T7" fmla="*/ 59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120" y="59"/>
                  </a:moveTo>
                  <a:lnTo>
                    <a:pt x="0" y="118"/>
                  </a:lnTo>
                  <a:lnTo>
                    <a:pt x="0" y="0"/>
                  </a:lnTo>
                  <a:lnTo>
                    <a:pt x="120" y="59"/>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4" name="Freeform 22"/>
            <p:cNvSpPr>
              <a:spLocks/>
            </p:cNvSpPr>
            <p:nvPr/>
          </p:nvSpPr>
          <p:spPr bwMode="auto">
            <a:xfrm>
              <a:off x="3013" y="2931"/>
              <a:ext cx="120" cy="118"/>
            </a:xfrm>
            <a:custGeom>
              <a:avLst/>
              <a:gdLst>
                <a:gd name="T0" fmla="*/ 120 w 120"/>
                <a:gd name="T1" fmla="*/ 59 h 118"/>
                <a:gd name="T2" fmla="*/ 0 w 120"/>
                <a:gd name="T3" fmla="*/ 118 h 118"/>
                <a:gd name="T4" fmla="*/ 0 w 120"/>
                <a:gd name="T5" fmla="*/ 0 h 118"/>
                <a:gd name="T6" fmla="*/ 120 w 120"/>
                <a:gd name="T7" fmla="*/ 59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120" y="59"/>
                  </a:moveTo>
                  <a:lnTo>
                    <a:pt x="0" y="118"/>
                  </a:lnTo>
                  <a:lnTo>
                    <a:pt x="0" y="0"/>
                  </a:lnTo>
                  <a:lnTo>
                    <a:pt x="120" y="59"/>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5" name="Line 23"/>
            <p:cNvSpPr>
              <a:spLocks noChangeShapeType="1"/>
            </p:cNvSpPr>
            <p:nvPr/>
          </p:nvSpPr>
          <p:spPr bwMode="auto">
            <a:xfrm>
              <a:off x="3440" y="1982"/>
              <a:ext cx="93" cy="70"/>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6" name="Freeform 24"/>
            <p:cNvSpPr>
              <a:spLocks/>
            </p:cNvSpPr>
            <p:nvPr/>
          </p:nvSpPr>
          <p:spPr bwMode="auto">
            <a:xfrm>
              <a:off x="3368" y="1928"/>
              <a:ext cx="133" cy="120"/>
            </a:xfrm>
            <a:custGeom>
              <a:avLst/>
              <a:gdLst>
                <a:gd name="T0" fmla="*/ 0 w 133"/>
                <a:gd name="T1" fmla="*/ 0 h 120"/>
                <a:gd name="T2" fmla="*/ 133 w 133"/>
                <a:gd name="T3" fmla="*/ 24 h 120"/>
                <a:gd name="T4" fmla="*/ 60 w 133"/>
                <a:gd name="T5" fmla="*/ 120 h 120"/>
                <a:gd name="T6" fmla="*/ 0 w 133"/>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20">
                  <a:moveTo>
                    <a:pt x="0" y="0"/>
                  </a:moveTo>
                  <a:lnTo>
                    <a:pt x="133" y="24"/>
                  </a:lnTo>
                  <a:lnTo>
                    <a:pt x="60" y="120"/>
                  </a:lnTo>
                  <a:lnTo>
                    <a:pt x="0" y="0"/>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7" name="Freeform 25"/>
            <p:cNvSpPr>
              <a:spLocks/>
            </p:cNvSpPr>
            <p:nvPr/>
          </p:nvSpPr>
          <p:spPr bwMode="auto">
            <a:xfrm>
              <a:off x="3368" y="1928"/>
              <a:ext cx="133" cy="120"/>
            </a:xfrm>
            <a:custGeom>
              <a:avLst/>
              <a:gdLst>
                <a:gd name="T0" fmla="*/ 0 w 133"/>
                <a:gd name="T1" fmla="*/ 0 h 120"/>
                <a:gd name="T2" fmla="*/ 133 w 133"/>
                <a:gd name="T3" fmla="*/ 24 h 120"/>
                <a:gd name="T4" fmla="*/ 60 w 133"/>
                <a:gd name="T5" fmla="*/ 120 h 120"/>
                <a:gd name="T6" fmla="*/ 0 w 133"/>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20">
                  <a:moveTo>
                    <a:pt x="0" y="0"/>
                  </a:moveTo>
                  <a:lnTo>
                    <a:pt x="133" y="24"/>
                  </a:lnTo>
                  <a:lnTo>
                    <a:pt x="60" y="120"/>
                  </a:lnTo>
                  <a:lnTo>
                    <a:pt x="0" y="0"/>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8" name="Freeform 26"/>
            <p:cNvSpPr>
              <a:spLocks/>
            </p:cNvSpPr>
            <p:nvPr/>
          </p:nvSpPr>
          <p:spPr bwMode="auto">
            <a:xfrm>
              <a:off x="3472" y="1986"/>
              <a:ext cx="132" cy="119"/>
            </a:xfrm>
            <a:custGeom>
              <a:avLst/>
              <a:gdLst>
                <a:gd name="T0" fmla="*/ 132 w 132"/>
                <a:gd name="T1" fmla="*/ 119 h 119"/>
                <a:gd name="T2" fmla="*/ 0 w 132"/>
                <a:gd name="T3" fmla="*/ 96 h 119"/>
                <a:gd name="T4" fmla="*/ 72 w 132"/>
                <a:gd name="T5" fmla="*/ 0 h 119"/>
                <a:gd name="T6" fmla="*/ 132 w 132"/>
                <a:gd name="T7" fmla="*/ 119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19">
                  <a:moveTo>
                    <a:pt x="132" y="119"/>
                  </a:moveTo>
                  <a:lnTo>
                    <a:pt x="0" y="96"/>
                  </a:lnTo>
                  <a:lnTo>
                    <a:pt x="72" y="0"/>
                  </a:lnTo>
                  <a:lnTo>
                    <a:pt x="132" y="119"/>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9" name="Freeform 27"/>
            <p:cNvSpPr>
              <a:spLocks/>
            </p:cNvSpPr>
            <p:nvPr/>
          </p:nvSpPr>
          <p:spPr bwMode="auto">
            <a:xfrm>
              <a:off x="3472" y="1986"/>
              <a:ext cx="132" cy="119"/>
            </a:xfrm>
            <a:custGeom>
              <a:avLst/>
              <a:gdLst>
                <a:gd name="T0" fmla="*/ 132 w 132"/>
                <a:gd name="T1" fmla="*/ 119 h 119"/>
                <a:gd name="T2" fmla="*/ 0 w 132"/>
                <a:gd name="T3" fmla="*/ 96 h 119"/>
                <a:gd name="T4" fmla="*/ 72 w 132"/>
                <a:gd name="T5" fmla="*/ 0 h 119"/>
                <a:gd name="T6" fmla="*/ 132 w 132"/>
                <a:gd name="T7" fmla="*/ 119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19">
                  <a:moveTo>
                    <a:pt x="132" y="119"/>
                  </a:moveTo>
                  <a:lnTo>
                    <a:pt x="0" y="96"/>
                  </a:lnTo>
                  <a:lnTo>
                    <a:pt x="72" y="0"/>
                  </a:lnTo>
                  <a:lnTo>
                    <a:pt x="132" y="119"/>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0" name="Line 28"/>
            <p:cNvSpPr>
              <a:spLocks noChangeShapeType="1"/>
            </p:cNvSpPr>
            <p:nvPr/>
          </p:nvSpPr>
          <p:spPr bwMode="auto">
            <a:xfrm flipV="1">
              <a:off x="1617" y="1974"/>
              <a:ext cx="142" cy="85"/>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1" name="Freeform 29"/>
            <p:cNvSpPr>
              <a:spLocks/>
            </p:cNvSpPr>
            <p:nvPr/>
          </p:nvSpPr>
          <p:spPr bwMode="auto">
            <a:xfrm>
              <a:off x="1541" y="1992"/>
              <a:ext cx="133" cy="113"/>
            </a:xfrm>
            <a:custGeom>
              <a:avLst/>
              <a:gdLst>
                <a:gd name="T0" fmla="*/ 0 w 133"/>
                <a:gd name="T1" fmla="*/ 113 h 113"/>
                <a:gd name="T2" fmla="*/ 72 w 133"/>
                <a:gd name="T3" fmla="*/ 0 h 113"/>
                <a:gd name="T4" fmla="*/ 133 w 133"/>
                <a:gd name="T5" fmla="*/ 103 h 113"/>
                <a:gd name="T6" fmla="*/ 0 w 133"/>
                <a:gd name="T7" fmla="*/ 113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3">
                  <a:moveTo>
                    <a:pt x="0" y="113"/>
                  </a:moveTo>
                  <a:lnTo>
                    <a:pt x="72" y="0"/>
                  </a:lnTo>
                  <a:lnTo>
                    <a:pt x="133" y="103"/>
                  </a:lnTo>
                  <a:lnTo>
                    <a:pt x="0" y="113"/>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2" name="Freeform 30"/>
            <p:cNvSpPr>
              <a:spLocks/>
            </p:cNvSpPr>
            <p:nvPr/>
          </p:nvSpPr>
          <p:spPr bwMode="auto">
            <a:xfrm>
              <a:off x="1541" y="1992"/>
              <a:ext cx="133" cy="113"/>
            </a:xfrm>
            <a:custGeom>
              <a:avLst/>
              <a:gdLst>
                <a:gd name="T0" fmla="*/ 0 w 133"/>
                <a:gd name="T1" fmla="*/ 113 h 113"/>
                <a:gd name="T2" fmla="*/ 72 w 133"/>
                <a:gd name="T3" fmla="*/ 0 h 113"/>
                <a:gd name="T4" fmla="*/ 133 w 133"/>
                <a:gd name="T5" fmla="*/ 103 h 113"/>
                <a:gd name="T6" fmla="*/ 0 w 133"/>
                <a:gd name="T7" fmla="*/ 113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3">
                  <a:moveTo>
                    <a:pt x="0" y="113"/>
                  </a:moveTo>
                  <a:lnTo>
                    <a:pt x="72" y="0"/>
                  </a:lnTo>
                  <a:lnTo>
                    <a:pt x="133" y="103"/>
                  </a:lnTo>
                  <a:lnTo>
                    <a:pt x="0" y="113"/>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3" name="Freeform 31"/>
            <p:cNvSpPr>
              <a:spLocks/>
            </p:cNvSpPr>
            <p:nvPr/>
          </p:nvSpPr>
          <p:spPr bwMode="auto">
            <a:xfrm>
              <a:off x="1702" y="1928"/>
              <a:ext cx="133" cy="114"/>
            </a:xfrm>
            <a:custGeom>
              <a:avLst/>
              <a:gdLst>
                <a:gd name="T0" fmla="*/ 133 w 133"/>
                <a:gd name="T1" fmla="*/ 0 h 114"/>
                <a:gd name="T2" fmla="*/ 61 w 133"/>
                <a:gd name="T3" fmla="*/ 114 h 114"/>
                <a:gd name="T4" fmla="*/ 0 w 133"/>
                <a:gd name="T5" fmla="*/ 10 h 114"/>
                <a:gd name="T6" fmla="*/ 133 w 133"/>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4">
                  <a:moveTo>
                    <a:pt x="133" y="0"/>
                  </a:moveTo>
                  <a:lnTo>
                    <a:pt x="61" y="114"/>
                  </a:lnTo>
                  <a:lnTo>
                    <a:pt x="0" y="10"/>
                  </a:lnTo>
                  <a:lnTo>
                    <a:pt x="133" y="0"/>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4" name="Freeform 32"/>
            <p:cNvSpPr>
              <a:spLocks/>
            </p:cNvSpPr>
            <p:nvPr/>
          </p:nvSpPr>
          <p:spPr bwMode="auto">
            <a:xfrm>
              <a:off x="1702" y="1928"/>
              <a:ext cx="133" cy="114"/>
            </a:xfrm>
            <a:custGeom>
              <a:avLst/>
              <a:gdLst>
                <a:gd name="T0" fmla="*/ 133 w 133"/>
                <a:gd name="T1" fmla="*/ 0 h 114"/>
                <a:gd name="T2" fmla="*/ 61 w 133"/>
                <a:gd name="T3" fmla="*/ 114 h 114"/>
                <a:gd name="T4" fmla="*/ 0 w 133"/>
                <a:gd name="T5" fmla="*/ 10 h 114"/>
                <a:gd name="T6" fmla="*/ 133 w 133"/>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4">
                  <a:moveTo>
                    <a:pt x="133" y="0"/>
                  </a:moveTo>
                  <a:lnTo>
                    <a:pt x="61" y="114"/>
                  </a:lnTo>
                  <a:lnTo>
                    <a:pt x="0" y="10"/>
                  </a:lnTo>
                  <a:lnTo>
                    <a:pt x="133" y="0"/>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grpSp>
      <p:sp>
        <p:nvSpPr>
          <p:cNvPr id="35" name="AutoShape 33"/>
          <p:cNvSpPr>
            <a:spLocks noChangeArrowheads="1"/>
          </p:cNvSpPr>
          <p:nvPr/>
        </p:nvSpPr>
        <p:spPr bwMode="auto">
          <a:xfrm>
            <a:off x="287051" y="1491703"/>
            <a:ext cx="2614614" cy="633413"/>
          </a:xfrm>
          <a:prstGeom prst="wedgeRectCallout">
            <a:avLst>
              <a:gd name="adj1" fmla="val 38954"/>
              <a:gd name="adj2" fmla="val 126760"/>
            </a:avLst>
          </a:prstGeom>
          <a:solidFill>
            <a:sysClr val="window" lastClr="FFFFFF"/>
          </a:solidFill>
          <a:ln w="38100" cap="rnd">
            <a:solidFill>
              <a:srgbClr val="00B050"/>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 sz="2000" b="0" i="0" u="none" strike="noStrike" kern="0" cap="none" spc="0" normalizeH="0" noProof="0">
                <a:ln>
                  <a:noFill/>
                </a:ln>
                <a:solidFill>
                  <a:srgbClr val="00B050"/>
                </a:solidFill>
                <a:effectLst/>
                <a:uLnTx/>
                <a:uFillTx/>
                <a:latin typeface="Arial" panose="020B0604020202020204" pitchFamily="34" charset="0"/>
                <a:cs typeface="Arial" panose="020B0604020202020204" pitchFamily="34" charset="0"/>
              </a:rPr>
              <a:t>Où sommes-nous actuellement?</a:t>
            </a:r>
            <a:endParaRPr kumimoji="0" lang="en-US" altLang="en-US" sz="2000" b="0" i="0" u="none" strike="noStrike" kern="0" cap="none" spc="0" normalizeH="0" baseline="0" noProof="0" dirty="0" smtClean="0">
              <a:ln>
                <a:noFill/>
              </a:ln>
              <a:solidFill>
                <a:srgbClr val="00B050"/>
              </a:solidFill>
              <a:effectLst/>
              <a:uLnTx/>
              <a:uFillTx/>
              <a:latin typeface="Arial" panose="020B0604020202020204" pitchFamily="34" charset="0"/>
              <a:cs typeface="Arial" panose="020B0604020202020204" pitchFamily="34" charset="0"/>
            </a:endParaRPr>
          </a:p>
        </p:txBody>
      </p:sp>
      <p:sp>
        <p:nvSpPr>
          <p:cNvPr id="36" name="Rectángulo redondeado 35"/>
          <p:cNvSpPr/>
          <p:nvPr/>
        </p:nvSpPr>
        <p:spPr>
          <a:xfrm>
            <a:off x="6842503" y="1333530"/>
            <a:ext cx="1929073" cy="582736"/>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PE" dirty="0"/>
          </a:p>
        </p:txBody>
      </p:sp>
      <p:sp>
        <p:nvSpPr>
          <p:cNvPr id="37" name="CuadroTexto 36"/>
          <p:cNvSpPr txBox="1"/>
          <p:nvPr/>
        </p:nvSpPr>
        <p:spPr>
          <a:xfrm>
            <a:off x="6979610" y="1342509"/>
            <a:ext cx="1911636" cy="338554"/>
          </a:xfrm>
          <a:prstGeom prst="rect">
            <a:avLst/>
          </a:prstGeom>
          <a:noFill/>
        </p:spPr>
        <p:txBody>
          <a:bodyPr wrap="square" rtlCol="0">
            <a:spAutoFit/>
          </a:bodyPr>
          <a:lstStyle/>
          <a:p>
            <a:pPr rtl="0"/>
            <a:r>
              <a:rPr lang="fr" sz="1600" b="1" dirty="0">
                <a:solidFill>
                  <a:schemeClr val="bg1"/>
                </a:solidFill>
                <a:latin typeface="Arial" panose="020B0604020202020204" pitchFamily="34" charset="0"/>
                <a:cs typeface="Arial" panose="020B0604020202020204" pitchFamily="34" charset="0"/>
              </a:rPr>
              <a:t>Analyse du marché</a:t>
            </a:r>
            <a:endParaRPr lang="es-PE" sz="1600" b="1" dirty="0">
              <a:solidFill>
                <a:schemeClr val="bg1"/>
              </a:solidFill>
              <a:latin typeface="Arial" panose="020B0604020202020204" pitchFamily="34" charset="0"/>
              <a:cs typeface="Arial" panose="020B0604020202020204" pitchFamily="34" charset="0"/>
            </a:endParaRPr>
          </a:p>
        </p:txBody>
      </p:sp>
      <p:sp>
        <p:nvSpPr>
          <p:cNvPr id="38" name="Flecha derecha 37"/>
          <p:cNvSpPr/>
          <p:nvPr/>
        </p:nvSpPr>
        <p:spPr>
          <a:xfrm>
            <a:off x="5589388" y="1478009"/>
            <a:ext cx="886129" cy="308253"/>
          </a:xfrm>
          <a:prstGeom prst="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PE" dirty="0"/>
          </a:p>
        </p:txBody>
      </p:sp>
    </p:spTree>
    <p:extLst>
      <p:ext uri="{BB962C8B-B14F-4D97-AF65-F5344CB8AC3E}">
        <p14:creationId xmlns:p14="http://schemas.microsoft.com/office/powerpoint/2010/main" val="219844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1800" dirty="0"/>
              <a:t>Position stratégique: où sommes-nous </a:t>
            </a:r>
            <a:r>
              <a:rPr lang="fr" sz="1800" dirty="0" smtClean="0"/>
              <a:t>actuellement? </a:t>
            </a:r>
            <a:endParaRPr lang="es-PE" sz="18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5" name="Rectángulo redondeado 4"/>
          <p:cNvSpPr/>
          <p:nvPr/>
        </p:nvSpPr>
        <p:spPr>
          <a:xfrm>
            <a:off x="2123728" y="1343526"/>
            <a:ext cx="4824536" cy="864096"/>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PE" dirty="0"/>
          </a:p>
        </p:txBody>
      </p:sp>
      <p:sp>
        <p:nvSpPr>
          <p:cNvPr id="6" name="CuadroTexto 5"/>
          <p:cNvSpPr txBox="1"/>
          <p:nvPr/>
        </p:nvSpPr>
        <p:spPr>
          <a:xfrm>
            <a:off x="2915816" y="1515941"/>
            <a:ext cx="3240360" cy="400110"/>
          </a:xfrm>
          <a:prstGeom prst="rect">
            <a:avLst/>
          </a:prstGeom>
          <a:noFill/>
        </p:spPr>
        <p:txBody>
          <a:bodyPr wrap="square" rtlCol="0">
            <a:spAutoFit/>
          </a:bodyPr>
          <a:lstStyle/>
          <a:p>
            <a:pPr algn="ctr" rtl="0"/>
            <a:r>
              <a:rPr lang="fr" sz="2000" b="1">
                <a:solidFill>
                  <a:schemeClr val="bg1"/>
                </a:solidFill>
                <a:latin typeface="Arial" panose="020B0604020202020204" pitchFamily="34" charset="0"/>
                <a:cs typeface="Arial" panose="020B0604020202020204" pitchFamily="34" charset="0"/>
              </a:rPr>
              <a:t>Analyse du marché</a:t>
            </a:r>
            <a:endParaRPr lang="es-PE" sz="2000" b="1" dirty="0">
              <a:solidFill>
                <a:schemeClr val="bg1"/>
              </a:solidFill>
              <a:latin typeface="Arial" panose="020B0604020202020204" pitchFamily="34" charset="0"/>
              <a:cs typeface="Arial" panose="020B0604020202020204" pitchFamily="34" charset="0"/>
            </a:endParaRPr>
          </a:p>
        </p:txBody>
      </p:sp>
      <p:sp>
        <p:nvSpPr>
          <p:cNvPr id="8" name="Rectángulo redondeado 7"/>
          <p:cNvSpPr/>
          <p:nvPr/>
        </p:nvSpPr>
        <p:spPr>
          <a:xfrm>
            <a:off x="2091235" y="3110388"/>
            <a:ext cx="2160240" cy="129614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PE" dirty="0"/>
          </a:p>
        </p:txBody>
      </p:sp>
      <p:sp>
        <p:nvSpPr>
          <p:cNvPr id="9" name="CuadroTexto 8"/>
          <p:cNvSpPr txBox="1"/>
          <p:nvPr/>
        </p:nvSpPr>
        <p:spPr>
          <a:xfrm>
            <a:off x="2699792" y="3500518"/>
            <a:ext cx="1368152" cy="369332"/>
          </a:xfrm>
          <a:prstGeom prst="rect">
            <a:avLst/>
          </a:prstGeom>
          <a:noFill/>
        </p:spPr>
        <p:txBody>
          <a:bodyPr wrap="square" rtlCol="0">
            <a:spAutoFit/>
          </a:bodyPr>
          <a:lstStyle/>
          <a:p>
            <a:pPr rtl="0"/>
            <a:r>
              <a:rPr lang="fr" b="1">
                <a:solidFill>
                  <a:schemeClr val="bg1"/>
                </a:solidFill>
                <a:latin typeface="Arial" panose="020B0604020202020204" pitchFamily="34" charset="0"/>
                <a:cs typeface="Arial" panose="020B0604020202020204" pitchFamily="34" charset="0"/>
              </a:rPr>
              <a:t>Offre</a:t>
            </a:r>
            <a:endParaRPr lang="es-PE" b="1" dirty="0">
              <a:solidFill>
                <a:schemeClr val="bg1"/>
              </a:solidFill>
              <a:latin typeface="Arial" panose="020B0604020202020204" pitchFamily="34" charset="0"/>
              <a:cs typeface="Arial" panose="020B0604020202020204" pitchFamily="34" charset="0"/>
            </a:endParaRPr>
          </a:p>
        </p:txBody>
      </p:sp>
      <p:sp>
        <p:nvSpPr>
          <p:cNvPr id="10" name="Rectángulo redondeado 9"/>
          <p:cNvSpPr/>
          <p:nvPr/>
        </p:nvSpPr>
        <p:spPr>
          <a:xfrm>
            <a:off x="4723037" y="3140968"/>
            <a:ext cx="2160240" cy="1296144"/>
          </a:xfrm>
          <a:prstGeom prst="roundRect">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PE" dirty="0"/>
          </a:p>
        </p:txBody>
      </p:sp>
      <p:sp>
        <p:nvSpPr>
          <p:cNvPr id="11" name="CuadroTexto 10"/>
          <p:cNvSpPr txBox="1"/>
          <p:nvPr/>
        </p:nvSpPr>
        <p:spPr>
          <a:xfrm>
            <a:off x="5292080" y="3573794"/>
            <a:ext cx="1368152" cy="369332"/>
          </a:xfrm>
          <a:prstGeom prst="rect">
            <a:avLst/>
          </a:prstGeom>
          <a:noFill/>
        </p:spPr>
        <p:txBody>
          <a:bodyPr wrap="square" rtlCol="0">
            <a:spAutoFit/>
          </a:bodyPr>
          <a:lstStyle/>
          <a:p>
            <a:pPr rtl="0"/>
            <a:r>
              <a:rPr lang="fr" b="1">
                <a:solidFill>
                  <a:schemeClr val="bg1"/>
                </a:solidFill>
                <a:latin typeface="Arial" panose="020B0604020202020204" pitchFamily="34" charset="0"/>
                <a:cs typeface="Arial" panose="020B0604020202020204" pitchFamily="34" charset="0"/>
              </a:rPr>
              <a:t>Demande</a:t>
            </a:r>
            <a:endParaRPr lang="es-PE" b="1" dirty="0">
              <a:solidFill>
                <a:schemeClr val="bg1"/>
              </a:solidFill>
              <a:latin typeface="Arial" panose="020B0604020202020204" pitchFamily="34" charset="0"/>
              <a:cs typeface="Arial" panose="020B0604020202020204" pitchFamily="34" charset="0"/>
            </a:endParaRPr>
          </a:p>
        </p:txBody>
      </p:sp>
      <p:sp>
        <p:nvSpPr>
          <p:cNvPr id="12" name="Text Box 26"/>
          <p:cNvSpPr txBox="1">
            <a:spLocks noChangeArrowheads="1"/>
          </p:cNvSpPr>
          <p:nvPr/>
        </p:nvSpPr>
        <p:spPr bwMode="auto">
          <a:xfrm>
            <a:off x="1763068" y="4939571"/>
            <a:ext cx="3529012"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spAutoFit/>
          </a:bodyPr>
          <a:lstStyle>
            <a:lvl1pPr marL="342900" indent="-342900">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50000"/>
              </a:spcBef>
              <a:spcAft>
                <a:spcPct val="0"/>
              </a:spcAft>
              <a:buClrTx/>
              <a:buSzTx/>
              <a:buFontTx/>
              <a:buAutoNum type="arabicPeriod"/>
            </a:pPr>
            <a:r>
              <a:rPr lang="fr" sz="2000">
                <a:solidFill>
                  <a:srgbClr val="C00000"/>
                </a:solidFill>
                <a:latin typeface="Arial" panose="020B0604020202020204" pitchFamily="34" charset="0"/>
                <a:cs typeface="Arial" panose="020B0604020202020204" pitchFamily="34" charset="0"/>
              </a:rPr>
              <a:t>Matrice d’audit du service </a:t>
            </a:r>
          </a:p>
          <a:p>
            <a:pPr rtl="0" fontAlgn="base">
              <a:spcBef>
                <a:spcPct val="50000"/>
              </a:spcBef>
              <a:spcAft>
                <a:spcPct val="0"/>
              </a:spcAft>
              <a:buClrTx/>
              <a:buSzTx/>
              <a:buFontTx/>
              <a:buAutoNum type="arabicPeriod"/>
            </a:pPr>
            <a:r>
              <a:rPr lang="fr" sz="2000">
                <a:solidFill>
                  <a:srgbClr val="C00000"/>
                </a:solidFill>
                <a:latin typeface="Arial" panose="020B0604020202020204" pitchFamily="34" charset="0"/>
                <a:cs typeface="Arial" panose="020B0604020202020204" pitchFamily="34" charset="0"/>
              </a:rPr>
              <a:t>Analyse de la concurrence</a:t>
            </a:r>
            <a:endParaRPr lang="en-US" altLang="en-US" sz="2000" dirty="0" smtClean="0">
              <a:solidFill>
                <a:srgbClr val="C00000"/>
              </a:solidFill>
              <a:latin typeface="Arial" panose="020B0604020202020204" pitchFamily="34" charset="0"/>
              <a:cs typeface="Arial" panose="020B0604020202020204" pitchFamily="34" charset="0"/>
            </a:endParaRPr>
          </a:p>
        </p:txBody>
      </p:sp>
      <p:sp>
        <p:nvSpPr>
          <p:cNvPr id="13" name="Text Box 27"/>
          <p:cNvSpPr txBox="1">
            <a:spLocks noChangeArrowheads="1"/>
          </p:cNvSpPr>
          <p:nvPr/>
        </p:nvSpPr>
        <p:spPr bwMode="auto">
          <a:xfrm>
            <a:off x="5238626" y="4947845"/>
            <a:ext cx="2843212"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spAutoFit/>
          </a:bodyPr>
          <a:lstStyle>
            <a:lvl1pPr marL="342900" indent="-342900">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50000"/>
              </a:spcBef>
              <a:spcAft>
                <a:spcPct val="0"/>
              </a:spcAft>
              <a:buClrTx/>
              <a:buSzTx/>
              <a:buFontTx/>
              <a:buAutoNum type="arabicPeriod"/>
            </a:pPr>
            <a:r>
              <a:rPr lang="fr" sz="2000" dirty="0">
                <a:solidFill>
                  <a:schemeClr val="bg2">
                    <a:lumMod val="50000"/>
                  </a:schemeClr>
                </a:solidFill>
                <a:latin typeface="Arial" panose="020B0604020202020204" pitchFamily="34" charset="0"/>
                <a:cs typeface="Arial" panose="020B0604020202020204" pitchFamily="34" charset="0"/>
              </a:rPr>
              <a:t>Besoins des membres</a:t>
            </a:r>
          </a:p>
        </p:txBody>
      </p:sp>
      <p:sp>
        <p:nvSpPr>
          <p:cNvPr id="3" name="TextBox 2"/>
          <p:cNvSpPr txBox="1"/>
          <p:nvPr/>
        </p:nvSpPr>
        <p:spPr>
          <a:xfrm>
            <a:off x="179512" y="1628800"/>
            <a:ext cx="883475" cy="369332"/>
          </a:xfrm>
          <a:prstGeom prst="rect">
            <a:avLst/>
          </a:prstGeom>
          <a:noFill/>
        </p:spPr>
        <p:txBody>
          <a:bodyPr wrap="none" rtlCol="0">
            <a:spAutoFit/>
          </a:bodyPr>
          <a:lstStyle/>
          <a:p>
            <a:pPr rtl="0"/>
            <a:r>
              <a:rPr lang="fr">
                <a:solidFill>
                  <a:srgbClr val="2D67AD"/>
                </a:solidFill>
              </a:rPr>
              <a:t>Activité</a:t>
            </a:r>
            <a:endParaRPr lang="en-US" dirty="0">
              <a:solidFill>
                <a:srgbClr val="2D67AD"/>
              </a:solidFill>
            </a:endParaRPr>
          </a:p>
        </p:txBody>
      </p:sp>
      <p:sp>
        <p:nvSpPr>
          <p:cNvPr id="14" name="TextBox 13"/>
          <p:cNvSpPr txBox="1"/>
          <p:nvPr/>
        </p:nvSpPr>
        <p:spPr>
          <a:xfrm>
            <a:off x="35496" y="3429000"/>
            <a:ext cx="1446918" cy="369332"/>
          </a:xfrm>
          <a:prstGeom prst="rect">
            <a:avLst/>
          </a:prstGeom>
          <a:noFill/>
        </p:spPr>
        <p:txBody>
          <a:bodyPr wrap="none" rtlCol="0">
            <a:spAutoFit/>
          </a:bodyPr>
          <a:lstStyle/>
          <a:p>
            <a:pPr rtl="0"/>
            <a:r>
              <a:rPr lang="fr">
                <a:solidFill>
                  <a:srgbClr val="2D67AD"/>
                </a:solidFill>
              </a:rPr>
              <a:t>Éléments clés</a:t>
            </a:r>
            <a:endParaRPr lang="en-US" dirty="0">
              <a:solidFill>
                <a:srgbClr val="2D67AD"/>
              </a:solidFill>
            </a:endParaRPr>
          </a:p>
        </p:txBody>
      </p:sp>
      <p:sp>
        <p:nvSpPr>
          <p:cNvPr id="15" name="TextBox 14"/>
          <p:cNvSpPr txBox="1"/>
          <p:nvPr/>
        </p:nvSpPr>
        <p:spPr>
          <a:xfrm>
            <a:off x="286797" y="5147900"/>
            <a:ext cx="684803" cy="369332"/>
          </a:xfrm>
          <a:prstGeom prst="rect">
            <a:avLst/>
          </a:prstGeom>
          <a:noFill/>
        </p:spPr>
        <p:txBody>
          <a:bodyPr wrap="none" rtlCol="0">
            <a:spAutoFit/>
          </a:bodyPr>
          <a:lstStyle/>
          <a:p>
            <a:pPr rtl="0"/>
            <a:r>
              <a:rPr lang="fr">
                <a:solidFill>
                  <a:srgbClr val="2D67AD"/>
                </a:solidFill>
              </a:rPr>
              <a:t>Outils</a:t>
            </a:r>
            <a:endParaRPr lang="en-US" dirty="0">
              <a:solidFill>
                <a:srgbClr val="2D67AD"/>
              </a:solidFill>
            </a:endParaRPr>
          </a:p>
        </p:txBody>
      </p:sp>
      <p:cxnSp>
        <p:nvCxnSpPr>
          <p:cNvPr id="16" name="Straight Arrow Connector 15"/>
          <p:cNvCxnSpPr/>
          <p:nvPr/>
        </p:nvCxnSpPr>
        <p:spPr>
          <a:xfrm>
            <a:off x="611560" y="2276872"/>
            <a:ext cx="0"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11560" y="4005064"/>
            <a:ext cx="0"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011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rtlCol="0">
            <a:noAutofit/>
          </a:bodyPr>
          <a:lstStyle/>
          <a:p>
            <a:pPr rtl="0">
              <a:buNone/>
              <a:defRPr/>
            </a:pPr>
            <a:r>
              <a:rPr lang="fr" sz="2400" b="1" dirty="0">
                <a:solidFill>
                  <a:srgbClr val="C00000"/>
                </a:solidFill>
              </a:rPr>
              <a:t> Matrice d’audit du service </a:t>
            </a:r>
            <a:r>
              <a:rPr lang="fr" sz="2400" b="1" dirty="0" smtClean="0">
                <a:solidFill>
                  <a:srgbClr val="C00000"/>
                </a:solidFill>
              </a:rPr>
              <a:t>(SAM)</a:t>
            </a:r>
            <a:endParaRPr lang="fr" sz="2400" b="1" dirty="0">
              <a:solidFill>
                <a:srgbClr val="C00000"/>
              </a:solidFill>
            </a:endParaRPr>
          </a:p>
          <a:p>
            <a:pPr rtl="0">
              <a:buNone/>
              <a:defRPr/>
            </a:pPr>
            <a:endParaRPr lang="en-US" altLang="en-US" sz="2400" dirty="0">
              <a:solidFill>
                <a:srgbClr val="C00000"/>
              </a:solidFill>
            </a:endParaRPr>
          </a:p>
          <a:p>
            <a:pPr rtl="0">
              <a:defRPr/>
            </a:pPr>
            <a:r>
              <a:rPr lang="fr" sz="2400" dirty="0">
                <a:solidFill>
                  <a:schemeClr val="accent4">
                    <a:lumMod val="25000"/>
                  </a:schemeClr>
                </a:solidFill>
              </a:rPr>
              <a:t>But: fournir des outils pour décider quels </a:t>
            </a:r>
            <a:r>
              <a:rPr lang="fr" sz="2400" dirty="0" smtClean="0">
                <a:solidFill>
                  <a:schemeClr val="accent4">
                    <a:lumMod val="25000"/>
                  </a:schemeClr>
                </a:solidFill>
              </a:rPr>
              <a:t>services</a:t>
            </a:r>
          </a:p>
          <a:p>
            <a:pPr>
              <a:buFontTx/>
              <a:buChar char="-"/>
              <a:defRPr/>
            </a:pPr>
            <a:r>
              <a:rPr lang="fr" sz="2400" dirty="0" smtClean="0">
                <a:solidFill>
                  <a:schemeClr val="accent4">
                    <a:lumMod val="25000"/>
                  </a:schemeClr>
                </a:solidFill>
              </a:rPr>
              <a:t>peuvent </a:t>
            </a:r>
            <a:r>
              <a:rPr lang="fr" sz="2400" dirty="0">
                <a:solidFill>
                  <a:schemeClr val="accent4">
                    <a:lumMod val="25000"/>
                  </a:schemeClr>
                </a:solidFill>
              </a:rPr>
              <a:t>rester </a:t>
            </a:r>
            <a:r>
              <a:rPr lang="fr" sz="2400" dirty="0" smtClean="0">
                <a:solidFill>
                  <a:schemeClr val="accent4">
                    <a:lumMod val="25000"/>
                  </a:schemeClr>
                </a:solidFill>
              </a:rPr>
              <a:t>inchangés;   </a:t>
            </a:r>
            <a:endParaRPr lang="en-US" altLang="en-US" sz="2400" dirty="0">
              <a:solidFill>
                <a:schemeClr val="accent4">
                  <a:lumMod val="25000"/>
                </a:schemeClr>
              </a:solidFill>
            </a:endParaRPr>
          </a:p>
          <a:p>
            <a:pPr rtl="0">
              <a:buFontTx/>
              <a:buChar char="-"/>
              <a:defRPr/>
            </a:pPr>
            <a:r>
              <a:rPr lang="fr" sz="2400" dirty="0" smtClean="0">
                <a:solidFill>
                  <a:schemeClr val="accent4">
                    <a:lumMod val="25000"/>
                  </a:schemeClr>
                </a:solidFill>
              </a:rPr>
              <a:t>doivent </a:t>
            </a:r>
            <a:r>
              <a:rPr lang="fr" sz="2400" dirty="0">
                <a:solidFill>
                  <a:schemeClr val="accent4">
                    <a:lumMod val="25000"/>
                  </a:schemeClr>
                </a:solidFill>
              </a:rPr>
              <a:t>être </a:t>
            </a:r>
            <a:r>
              <a:rPr lang="fr" sz="2400" dirty="0" smtClean="0">
                <a:solidFill>
                  <a:schemeClr val="accent4">
                    <a:lumMod val="25000"/>
                  </a:schemeClr>
                </a:solidFill>
              </a:rPr>
              <a:t>restructurés/reconditionnés;</a:t>
            </a:r>
            <a:endParaRPr lang="fr" sz="2400" dirty="0">
              <a:solidFill>
                <a:schemeClr val="accent4">
                  <a:lumMod val="25000"/>
                </a:schemeClr>
              </a:solidFill>
            </a:endParaRPr>
          </a:p>
          <a:p>
            <a:pPr rtl="0">
              <a:buFontTx/>
              <a:buChar char="-"/>
              <a:defRPr/>
            </a:pPr>
            <a:r>
              <a:rPr lang="fr" sz="2400" dirty="0">
                <a:solidFill>
                  <a:schemeClr val="accent4">
                    <a:lumMod val="25000"/>
                  </a:schemeClr>
                </a:solidFill>
              </a:rPr>
              <a:t>doivent être </a:t>
            </a:r>
            <a:r>
              <a:rPr lang="fr" sz="2400" dirty="0" smtClean="0">
                <a:solidFill>
                  <a:schemeClr val="accent4">
                    <a:lumMod val="25000"/>
                  </a:schemeClr>
                </a:solidFill>
              </a:rPr>
              <a:t>abandonnés.</a:t>
            </a:r>
            <a:endParaRPr lang="fr" sz="2400" dirty="0">
              <a:solidFill>
                <a:schemeClr val="accent4">
                  <a:lumMod val="25000"/>
                </a:schemeClr>
              </a:solidFill>
            </a:endParaRPr>
          </a:p>
          <a:p>
            <a:pPr rtl="0">
              <a:buFontTx/>
              <a:buChar char="-"/>
              <a:defRPr/>
            </a:pPr>
            <a:endParaRPr lang="en-US" altLang="en-US" sz="2400" dirty="0">
              <a:solidFill>
                <a:schemeClr val="accent4">
                  <a:lumMod val="25000"/>
                </a:schemeClr>
              </a:solidFill>
            </a:endParaRPr>
          </a:p>
          <a:p>
            <a:pPr marL="0" indent="0" algn="ctr" rtl="0">
              <a:buNone/>
              <a:defRPr/>
            </a:pPr>
            <a:r>
              <a:rPr lang="fr" sz="2400" dirty="0">
                <a:solidFill>
                  <a:schemeClr val="accent4">
                    <a:lumMod val="25000"/>
                  </a:schemeClr>
                </a:solidFill>
              </a:rPr>
              <a:t>Pour maintenir la pertinence des activités, il est essentiel d’avoir le courage d’abandonner ou de restructurer certains services! </a:t>
            </a:r>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5" name="Título 4"/>
          <p:cNvSpPr>
            <a:spLocks noGrp="1"/>
          </p:cNvSpPr>
          <p:nvPr>
            <p:ph type="title"/>
          </p:nvPr>
        </p:nvSpPr>
        <p:spPr/>
        <p:txBody>
          <a:bodyPr rtlCol="0"/>
          <a:lstStyle/>
          <a:p>
            <a:pPr rtl="0"/>
            <a:r>
              <a:rPr lang="fr" sz="2600"/>
              <a:t>Analyse du marché - Offre</a:t>
            </a:r>
            <a:endParaRPr lang="es-PE" sz="2600" dirty="0"/>
          </a:p>
        </p:txBody>
      </p:sp>
    </p:spTree>
    <p:extLst>
      <p:ext uri="{BB962C8B-B14F-4D97-AF65-F5344CB8AC3E}">
        <p14:creationId xmlns:p14="http://schemas.microsoft.com/office/powerpoint/2010/main" val="100779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Analyse du marché - Offre</a:t>
            </a:r>
            <a:endParaRPr lang="es-PE" sz="26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6" name="CuadroTexto 5"/>
          <p:cNvSpPr txBox="1"/>
          <p:nvPr/>
        </p:nvSpPr>
        <p:spPr>
          <a:xfrm>
            <a:off x="991221" y="951815"/>
            <a:ext cx="4680520" cy="369332"/>
          </a:xfrm>
          <a:prstGeom prst="rect">
            <a:avLst/>
          </a:prstGeom>
          <a:noFill/>
        </p:spPr>
        <p:txBody>
          <a:bodyPr wrap="square" rtlCol="0">
            <a:spAutoFit/>
          </a:bodyPr>
          <a:lstStyle/>
          <a:p>
            <a:pPr rtl="0"/>
            <a:r>
              <a:rPr lang="fr" b="1">
                <a:solidFill>
                  <a:srgbClr val="C00000"/>
                </a:solidFill>
                <a:latin typeface="Arial" panose="020B0604020202020204" pitchFamily="34" charset="0"/>
                <a:cs typeface="Arial" panose="020B0604020202020204" pitchFamily="34" charset="0"/>
              </a:rPr>
              <a:t>Matrice d’audit du service (SAM)</a:t>
            </a:r>
            <a:endParaRPr lang="es-PE" b="1" dirty="0">
              <a:solidFill>
                <a:srgbClr val="C00000"/>
              </a:solidFill>
              <a:latin typeface="Arial" panose="020B0604020202020204" pitchFamily="34" charset="0"/>
              <a:cs typeface="Arial" panose="020B0604020202020204" pitchFamily="34" charset="0"/>
            </a:endParaRPr>
          </a:p>
        </p:txBody>
      </p:sp>
      <p:sp>
        <p:nvSpPr>
          <p:cNvPr id="8" name="Rectángulo 7"/>
          <p:cNvSpPr/>
          <p:nvPr/>
        </p:nvSpPr>
        <p:spPr>
          <a:xfrm>
            <a:off x="595138" y="2108353"/>
            <a:ext cx="8137525" cy="374421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rtl="0">
              <a:buFontTx/>
              <a:buAutoNum type="arabicPeriod"/>
              <a:defRPr/>
            </a:pPr>
            <a:r>
              <a:rPr lang="fr" sz="1600">
                <a:latin typeface="Arial" panose="020B0604020202020204" pitchFamily="34" charset="0"/>
                <a:ea typeface="Verdana" panose="020B0604030504040204" pitchFamily="34" charset="0"/>
                <a:cs typeface="Arial" panose="020B0604020202020204" pitchFamily="34" charset="0"/>
              </a:rPr>
              <a:t>Pourquoi ce service a-t-il été développé?</a:t>
            </a:r>
            <a:endParaRPr lang="es-PE" sz="1600" dirty="0">
              <a:latin typeface="Arial" panose="020B0604020202020204" pitchFamily="34" charset="0"/>
              <a:ea typeface="Verdana" panose="020B0604030504040204" pitchFamily="34" charset="0"/>
              <a:cs typeface="Arial" panose="020B0604020202020204" pitchFamily="34" charset="0"/>
            </a:endParaRPr>
          </a:p>
          <a:p>
            <a:pPr marL="342900" indent="-342900" rtl="0">
              <a:buFontTx/>
              <a:buAutoNum type="arabicPeriod"/>
              <a:defRPr/>
            </a:pPr>
            <a:r>
              <a:rPr lang="fr" sz="1600">
                <a:latin typeface="Arial" panose="020B0604020202020204" pitchFamily="34" charset="0"/>
                <a:ea typeface="Verdana" panose="020B0604030504040204" pitchFamily="34" charset="0"/>
                <a:cs typeface="Arial" panose="020B0604020202020204" pitchFamily="34" charset="0"/>
              </a:rPr>
              <a:t>À quelle fréquence est-il utilisé?</a:t>
            </a:r>
            <a:endParaRPr lang="es-PE" sz="1600" dirty="0">
              <a:latin typeface="Arial" panose="020B0604020202020204" pitchFamily="34" charset="0"/>
              <a:ea typeface="Verdana" panose="020B0604030504040204" pitchFamily="34" charset="0"/>
              <a:cs typeface="Arial" panose="020B0604020202020204" pitchFamily="34" charset="0"/>
            </a:endParaRPr>
          </a:p>
          <a:p>
            <a:pPr marL="342900" indent="-342900" rtl="0">
              <a:buFontTx/>
              <a:buAutoNum type="arabicPeriod"/>
              <a:defRPr/>
            </a:pPr>
            <a:r>
              <a:rPr lang="fr" sz="1600">
                <a:latin typeface="Arial" panose="020B0604020202020204" pitchFamily="34" charset="0"/>
                <a:ea typeface="Verdana" panose="020B0604030504040204" pitchFamily="34" charset="0"/>
                <a:cs typeface="Arial" panose="020B0604020202020204" pitchFamily="34" charset="0"/>
              </a:rPr>
              <a:t>Par combien de membres/clients? + informations sur la dimension, la région, le secteur d’activité</a:t>
            </a:r>
            <a:endParaRPr lang="es-PE" sz="1600" dirty="0">
              <a:latin typeface="Arial" panose="020B0604020202020204" pitchFamily="34" charset="0"/>
              <a:ea typeface="Verdana" panose="020B0604030504040204" pitchFamily="34" charset="0"/>
              <a:cs typeface="Arial" panose="020B0604020202020204" pitchFamily="34" charset="0"/>
            </a:endParaRPr>
          </a:p>
          <a:p>
            <a:pPr marL="342900" indent="-342900" rtl="0">
              <a:buFontTx/>
              <a:buAutoNum type="arabicPeriod"/>
              <a:defRPr/>
            </a:pPr>
            <a:r>
              <a:rPr lang="fr" sz="1600">
                <a:latin typeface="Arial" panose="020B0604020202020204" pitchFamily="34" charset="0"/>
                <a:ea typeface="Verdana" panose="020B0604030504040204" pitchFamily="34" charset="0"/>
                <a:cs typeface="Arial" panose="020B0604020202020204" pitchFamily="34" charset="0"/>
              </a:rPr>
              <a:t>A-t-il pour effet de couvrir les coûts/de générer des bénéfices? Si non, donnez de bonnes raisons de le maintenir dans l’offre.</a:t>
            </a:r>
            <a:endParaRPr lang="es-PE" sz="1600" dirty="0">
              <a:latin typeface="Arial" panose="020B0604020202020204" pitchFamily="34" charset="0"/>
              <a:ea typeface="Verdana" panose="020B0604030504040204" pitchFamily="34" charset="0"/>
              <a:cs typeface="Arial" panose="020B0604020202020204" pitchFamily="34" charset="0"/>
            </a:endParaRPr>
          </a:p>
          <a:p>
            <a:pPr marL="342900" indent="-342900" rtl="0">
              <a:buFontTx/>
              <a:buAutoNum type="arabicPeriod"/>
              <a:defRPr/>
            </a:pPr>
            <a:r>
              <a:rPr lang="fr" sz="1600">
                <a:latin typeface="Arial" panose="020B0604020202020204" pitchFamily="34" charset="0"/>
                <a:ea typeface="Verdana" panose="020B0604030504040204" pitchFamily="34" charset="0"/>
                <a:cs typeface="Arial" panose="020B0604020202020204" pitchFamily="34" charset="0"/>
              </a:rPr>
              <a:t>Comment est-il dispensé (recours à des experts internes/externes, sous-traitance)? Sa prestation est-elle simple ou compliquée? </a:t>
            </a:r>
            <a:endParaRPr lang="es-PE" sz="1600" dirty="0">
              <a:latin typeface="Arial" panose="020B0604020202020204" pitchFamily="34" charset="0"/>
              <a:ea typeface="Verdana" panose="020B0604030504040204" pitchFamily="34" charset="0"/>
              <a:cs typeface="Arial" panose="020B0604020202020204" pitchFamily="34" charset="0"/>
            </a:endParaRPr>
          </a:p>
          <a:p>
            <a:pPr marL="342900" indent="-342900" rtl="0">
              <a:buFontTx/>
              <a:buAutoNum type="arabicPeriod"/>
              <a:defRPr/>
            </a:pPr>
            <a:r>
              <a:rPr lang="fr" sz="1600">
                <a:latin typeface="Arial" panose="020B0604020202020204" pitchFamily="34" charset="0"/>
                <a:ea typeface="Verdana" panose="020B0604030504040204" pitchFamily="34" charset="0"/>
                <a:cs typeface="Arial" panose="020B0604020202020204" pitchFamily="34" charset="0"/>
              </a:rPr>
              <a:t>Ce service est-il intégré dans votre activité ou non? Est-il lié aux objectifs stratégiques de l’OE? </a:t>
            </a:r>
            <a:endParaRPr lang="es-PE" sz="1600" dirty="0">
              <a:latin typeface="Arial" panose="020B0604020202020204" pitchFamily="34" charset="0"/>
              <a:ea typeface="Verdana" panose="020B0604030504040204" pitchFamily="34" charset="0"/>
              <a:cs typeface="Arial" panose="020B0604020202020204" pitchFamily="34" charset="0"/>
            </a:endParaRPr>
          </a:p>
          <a:p>
            <a:pPr marL="342900" indent="-342900" rtl="0">
              <a:buFontTx/>
              <a:buAutoNum type="arabicPeriod"/>
              <a:defRPr/>
            </a:pPr>
            <a:r>
              <a:rPr lang="fr" sz="1600">
                <a:latin typeface="Arial" panose="020B0604020202020204" pitchFamily="34" charset="0"/>
                <a:ea typeface="Verdana" panose="020B0604030504040204" pitchFamily="34" charset="0"/>
                <a:cs typeface="Arial" panose="020B0604020202020204" pitchFamily="34" charset="0"/>
              </a:rPr>
              <a:t>Combien de personnes sont-elles engagées dans la prestation de ce service? Leurs compétences sont-elles en conformité avec l’activité du service? </a:t>
            </a:r>
            <a:endParaRPr lang="es-PE" sz="1600" dirty="0">
              <a:latin typeface="Arial" panose="020B0604020202020204" pitchFamily="34" charset="0"/>
              <a:ea typeface="Verdana" panose="020B0604030504040204" pitchFamily="34" charset="0"/>
              <a:cs typeface="Arial" panose="020B0604020202020204" pitchFamily="34" charset="0"/>
            </a:endParaRPr>
          </a:p>
          <a:p>
            <a:pPr marL="342900" indent="-342900" rtl="0">
              <a:buFontTx/>
              <a:buAutoNum type="arabicPeriod"/>
              <a:defRPr/>
            </a:pPr>
            <a:r>
              <a:rPr lang="fr" sz="1600">
                <a:latin typeface="Arial" panose="020B0604020202020204" pitchFamily="34" charset="0"/>
                <a:ea typeface="Verdana" panose="020B0604030504040204" pitchFamily="34" charset="0"/>
                <a:cs typeface="Arial" panose="020B0604020202020204" pitchFamily="34" charset="0"/>
              </a:rPr>
              <a:t>Est-il possible d’obtenir ce service à moindre prix sur le marché? La qualité de cette option est-elle comparable? </a:t>
            </a:r>
            <a:endParaRPr lang="es-PE" sz="1600" dirty="0">
              <a:latin typeface="Arial" panose="020B0604020202020204" pitchFamily="34" charset="0"/>
              <a:ea typeface="Verdana" panose="020B0604030504040204" pitchFamily="34" charset="0"/>
              <a:cs typeface="Arial" panose="020B0604020202020204" pitchFamily="34" charset="0"/>
            </a:endParaRPr>
          </a:p>
          <a:p>
            <a:pPr marL="342900" indent="-342900" rtl="0">
              <a:buFontTx/>
              <a:buAutoNum type="arabicPeriod"/>
              <a:defRPr/>
            </a:pPr>
            <a:endParaRPr lang="es-PE" dirty="0"/>
          </a:p>
        </p:txBody>
      </p:sp>
      <p:sp>
        <p:nvSpPr>
          <p:cNvPr id="9" name="Rectángulo 8"/>
          <p:cNvSpPr/>
          <p:nvPr/>
        </p:nvSpPr>
        <p:spPr>
          <a:xfrm>
            <a:off x="595138" y="1532091"/>
            <a:ext cx="8137525" cy="57626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 b="1">
                <a:latin typeface="Arial" panose="020B0604020202020204" pitchFamily="34" charset="0"/>
                <a:ea typeface="Verdana" panose="020B0604030504040204" pitchFamily="34" charset="0"/>
                <a:cs typeface="Arial" panose="020B0604020202020204" pitchFamily="34" charset="0"/>
              </a:rPr>
              <a:t>CRITÈRES </a:t>
            </a:r>
            <a:endParaRPr lang="es-PE" b="1"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42109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Analyse du marché - Offre</a:t>
            </a:r>
            <a:endParaRPr lang="es-PE" sz="2600" dirty="0"/>
          </a:p>
        </p:txBody>
      </p:sp>
      <p:sp>
        <p:nvSpPr>
          <p:cNvPr id="3" name="Marcador de contenido 2"/>
          <p:cNvSpPr>
            <a:spLocks noGrp="1"/>
          </p:cNvSpPr>
          <p:nvPr>
            <p:ph idx="1"/>
          </p:nvPr>
        </p:nvSpPr>
        <p:spPr/>
        <p:txBody>
          <a:bodyPr rtlCol="0">
            <a:normAutofit/>
          </a:bodyPr>
          <a:lstStyle/>
          <a:p>
            <a:pPr marL="0" indent="0" rtl="0">
              <a:lnSpc>
                <a:spcPct val="90000"/>
              </a:lnSpc>
              <a:buNone/>
            </a:pPr>
            <a:r>
              <a:rPr lang="fr" sz="2400" b="1" dirty="0">
                <a:solidFill>
                  <a:srgbClr val="C00000"/>
                </a:solidFill>
              </a:rPr>
              <a:t>Analyser la concurrence</a:t>
            </a:r>
          </a:p>
          <a:p>
            <a:pPr marL="0" indent="0" rtl="0">
              <a:lnSpc>
                <a:spcPct val="90000"/>
              </a:lnSpc>
              <a:buNone/>
            </a:pPr>
            <a:endParaRPr lang="en-GB" altLang="en-US" sz="2400" dirty="0"/>
          </a:p>
          <a:p>
            <a:pPr marL="0" indent="0" rtl="0">
              <a:lnSpc>
                <a:spcPct val="90000"/>
              </a:lnSpc>
            </a:pPr>
            <a:r>
              <a:rPr lang="fr" sz="2400" dirty="0" smtClean="0">
                <a:solidFill>
                  <a:schemeClr val="accent4">
                    <a:lumMod val="25000"/>
                  </a:schemeClr>
                </a:solidFill>
              </a:rPr>
              <a:t> La </a:t>
            </a:r>
            <a:r>
              <a:rPr lang="fr" sz="2400" dirty="0">
                <a:solidFill>
                  <a:schemeClr val="accent4">
                    <a:lumMod val="25000"/>
                  </a:schemeClr>
                </a:solidFill>
              </a:rPr>
              <a:t>force de la concurrence peut affecter l’activité de votre organisation dans la mise en place de nouveaux services ou l’amélioration des services existants.</a:t>
            </a:r>
          </a:p>
          <a:p>
            <a:pPr marL="0" indent="0" rtl="0">
              <a:lnSpc>
                <a:spcPct val="90000"/>
              </a:lnSpc>
            </a:pPr>
            <a:endParaRPr lang="en-GB" altLang="en-US" sz="2400" dirty="0">
              <a:solidFill>
                <a:schemeClr val="accent4">
                  <a:lumMod val="25000"/>
                </a:schemeClr>
              </a:solidFill>
            </a:endParaRPr>
          </a:p>
          <a:p>
            <a:pPr marL="0" indent="0" rtl="0">
              <a:lnSpc>
                <a:spcPct val="90000"/>
              </a:lnSpc>
            </a:pPr>
            <a:r>
              <a:rPr lang="fr" sz="2400" dirty="0">
                <a:solidFill>
                  <a:schemeClr val="accent4">
                    <a:lumMod val="25000"/>
                  </a:schemeClr>
                </a:solidFill>
              </a:rPr>
              <a:t> Vous devez savoir si des services semblables sont déjà proposés, et par qui.</a:t>
            </a:r>
          </a:p>
          <a:p>
            <a:pPr marL="0" indent="0" rtl="0">
              <a:lnSpc>
                <a:spcPct val="90000"/>
              </a:lnSpc>
            </a:pPr>
            <a:endParaRPr lang="en-GB" altLang="en-US" sz="2400" dirty="0">
              <a:solidFill>
                <a:schemeClr val="accent4">
                  <a:lumMod val="25000"/>
                </a:schemeClr>
              </a:solidFill>
            </a:endParaRPr>
          </a:p>
          <a:p>
            <a:pPr marL="0" indent="0" rtl="0">
              <a:lnSpc>
                <a:spcPct val="90000"/>
              </a:lnSpc>
            </a:pPr>
            <a:r>
              <a:rPr lang="fr" sz="2400" dirty="0">
                <a:solidFill>
                  <a:schemeClr val="accent4">
                    <a:lumMod val="25000"/>
                  </a:schemeClr>
                </a:solidFill>
              </a:rPr>
              <a:t> Il est nécessaire d’inclure dans votre analyse les concurrents actuels et les concurrents futurs/potentiels.</a:t>
            </a:r>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18656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124744"/>
            <a:ext cx="2873629" cy="427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rtlCol="0"/>
          <a:lstStyle/>
          <a:p>
            <a:pPr rtl="0"/>
            <a:r>
              <a:rPr lang="fr" sz="2600"/>
              <a:t>Une série de trois guides</a:t>
            </a:r>
            <a:endParaRPr lang="es-PE" sz="2600" dirty="0"/>
          </a:p>
        </p:txBody>
      </p:sp>
      <p:sp>
        <p:nvSpPr>
          <p:cNvPr id="4" name="object 20"/>
          <p:cNvSpPr>
            <a:spLocks noChangeArrowheads="1"/>
          </p:cNvSpPr>
          <p:nvPr/>
        </p:nvSpPr>
        <p:spPr bwMode="auto">
          <a:xfrm>
            <a:off x="8358162" y="6089104"/>
            <a:ext cx="636588" cy="762000"/>
          </a:xfrm>
          <a:prstGeom prst="rect">
            <a:avLst/>
          </a:prstGeom>
          <a:blipFill dpi="0" rotWithShape="1">
            <a:blip r:embed="rId4"/>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pic>
        <p:nvPicPr>
          <p:cNvPr id="5"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0767" y="1585729"/>
            <a:ext cx="3009089" cy="4115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magin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75650" y="2149202"/>
            <a:ext cx="3294063" cy="4320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48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Analyse du marché - Offre</a:t>
            </a:r>
            <a:endParaRPr lang="es-PE" sz="2600" dirty="0"/>
          </a:p>
        </p:txBody>
      </p:sp>
      <p:sp>
        <p:nvSpPr>
          <p:cNvPr id="4" name="object 20"/>
          <p:cNvSpPr>
            <a:spLocks noChangeArrowheads="1"/>
          </p:cNvSpPr>
          <p:nvPr/>
        </p:nvSpPr>
        <p:spPr bwMode="auto">
          <a:xfrm>
            <a:off x="8358162" y="6089104"/>
            <a:ext cx="636588" cy="762000"/>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pic>
        <p:nvPicPr>
          <p:cNvPr id="7" name="Imagen 6"/>
          <p:cNvPicPr>
            <a:picLocks noChangeAspect="1"/>
          </p:cNvPicPr>
          <p:nvPr/>
        </p:nvPicPr>
        <p:blipFill>
          <a:blip r:embed="rId4"/>
          <a:stretch>
            <a:fillRect/>
          </a:stretch>
        </p:blipFill>
        <p:spPr>
          <a:xfrm>
            <a:off x="795908" y="1820180"/>
            <a:ext cx="7846232" cy="4285859"/>
          </a:xfrm>
          <a:prstGeom prst="rect">
            <a:avLst/>
          </a:prstGeom>
        </p:spPr>
      </p:pic>
      <p:pic>
        <p:nvPicPr>
          <p:cNvPr id="8" name="Picture 27" descr="money_bag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4365104"/>
            <a:ext cx="720725" cy="890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6" descr="j04308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4482" y="3620039"/>
            <a:ext cx="900112" cy="598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5" descr="where-are-yo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2196" y="2612677"/>
            <a:ext cx="1317625" cy="81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4" descr="MMj02832070000[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916189" y="1867612"/>
            <a:ext cx="755650" cy="614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3"/>
          <p:cNvSpPr txBox="1">
            <a:spLocks/>
          </p:cNvSpPr>
          <p:nvPr/>
        </p:nvSpPr>
        <p:spPr bwMode="auto">
          <a:xfrm>
            <a:off x="795908" y="1093746"/>
            <a:ext cx="9284569" cy="1008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marL="273050" indent="-273050" algn="l" rtl="0" eaLnBrk="0" fontAlgn="base" hangingPunct="0">
              <a:spcBef>
                <a:spcPts val="575"/>
              </a:spcBef>
              <a:spcAft>
                <a:spcPct val="0"/>
              </a:spcAft>
              <a:buClr>
                <a:schemeClr val="tx1"/>
              </a:buClr>
              <a:buSzPct val="80000"/>
              <a:buFont typeface="Wingdings" panose="05000000000000000000" pitchFamily="2"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tx1"/>
              </a:buClr>
              <a:buSzPct val="80000"/>
              <a:buFont typeface="Wingdings" panose="05000000000000000000" pitchFamily="2"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chemeClr val="tx1"/>
              </a:buClr>
              <a:buSzPct val="80000"/>
              <a:buFont typeface="Wingdings" panose="05000000000000000000" pitchFamily="2"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chemeClr val="tx1"/>
              </a:buClr>
              <a:buSzPct val="8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chemeClr val="tx1"/>
              </a:buClr>
              <a:buSzPct val="80000"/>
              <a:buFont typeface="Wingdings" panose="05000000000000000000" pitchFamily="2" charset="2"/>
              <a:buChar char="§"/>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419100" marR="0" lvl="0" indent="-419100" algn="l" defTabSz="914400" rtl="0" eaLnBrk="1" fontAlgn="base" latinLnBrk="0" hangingPunct="1">
              <a:lnSpc>
                <a:spcPct val="100000"/>
              </a:lnSpc>
              <a:spcBef>
                <a:spcPts val="575"/>
              </a:spcBef>
              <a:spcAft>
                <a:spcPct val="0"/>
              </a:spcAft>
              <a:buClr>
                <a:sysClr val="windowText" lastClr="000000"/>
              </a:buClr>
              <a:buSzPct val="80000"/>
              <a:buFont typeface="Wingdings" panose="05000000000000000000" pitchFamily="2" charset="2"/>
              <a:buNone/>
              <a:tabLst/>
              <a:defRPr/>
            </a:pPr>
            <a:r>
              <a:rPr lang="fr" sz="2000" b="1"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Cartographier la concurrence: </a:t>
            </a:r>
            <a:r>
              <a:rPr lang="fr" sz="2000" b="0" i="1" u="none" strike="noStrike" kern="1200" cap="none" spc="0" normalizeH="0" noProof="0" dirty="0">
                <a:ln>
                  <a:noFill/>
                </a:ln>
                <a:solidFill>
                  <a:sysClr val="windowText" lastClr="000000"/>
                </a:solidFill>
                <a:effectLst/>
                <a:uLnTx/>
                <a:uFillTx/>
                <a:latin typeface="Arial" panose="020B0604020202020204" pitchFamily="34" charset="0"/>
                <a:cs typeface="Arial" panose="020B0604020202020204" pitchFamily="34" charset="0"/>
              </a:rPr>
              <a:t>Identifier les principaux concurrents</a:t>
            </a:r>
          </a:p>
          <a:p>
            <a:pPr marL="419100" marR="0" lvl="0" indent="-419100" algn="l" defTabSz="914400" rtl="0" eaLnBrk="1" fontAlgn="base" latinLnBrk="0" hangingPunct="1">
              <a:lnSpc>
                <a:spcPct val="100000"/>
              </a:lnSpc>
              <a:spcBef>
                <a:spcPts val="575"/>
              </a:spcBef>
              <a:spcAft>
                <a:spcPct val="0"/>
              </a:spcAft>
              <a:buClr>
                <a:sysClr val="windowText" lastClr="000000"/>
              </a:buClr>
              <a:buSzPct val="80000"/>
              <a:buFont typeface="Wingdings" panose="05000000000000000000" pitchFamily="2" charset="2"/>
              <a:buChar char="§"/>
              <a:tabLst/>
              <a:defRPr/>
            </a:pPr>
            <a:endParaRPr kumimoji="0" lang="en-GB" altLang="en-US" sz="2400" b="0" i="1" u="none" strike="noStrike" kern="1200" cap="none" spc="0" normalizeH="0" baseline="0" noProof="0" dirty="0" smtClean="0">
              <a:ln>
                <a:noFill/>
              </a:ln>
              <a:solidFill>
                <a:sysClr val="windowText" lastClr="000000"/>
              </a:solidFill>
              <a:effectLst/>
              <a:uLnTx/>
              <a:uFillTx/>
              <a:latin typeface="Verdana"/>
            </a:endParaRPr>
          </a:p>
          <a:p>
            <a:pPr marL="419100" marR="0" lvl="0" indent="-419100" algn="l" defTabSz="914400" rtl="0" eaLnBrk="1" fontAlgn="base" latinLnBrk="0" hangingPunct="1">
              <a:lnSpc>
                <a:spcPct val="100000"/>
              </a:lnSpc>
              <a:spcBef>
                <a:spcPts val="575"/>
              </a:spcBef>
              <a:spcAft>
                <a:spcPct val="0"/>
              </a:spcAft>
              <a:buClr>
                <a:sysClr val="windowText" lastClr="000000"/>
              </a:buClr>
              <a:buSzPct val="80000"/>
              <a:buFont typeface="Wingdings" panose="05000000000000000000" pitchFamily="2" charset="2"/>
              <a:buChar char="§"/>
              <a:tabLst/>
              <a:defRPr/>
            </a:pPr>
            <a:endParaRPr kumimoji="0" lang="en-GB" altLang="en-US" sz="2400" b="0" i="1" u="none" strike="noStrike" kern="1200" cap="none" spc="0" normalizeH="0" baseline="0" noProof="0" dirty="0" smtClean="0">
              <a:ln>
                <a:noFill/>
              </a:ln>
              <a:solidFill>
                <a:sysClr val="windowText" lastClr="000000"/>
              </a:solidFill>
              <a:effectLst/>
              <a:uLnTx/>
              <a:uFillTx/>
              <a:latin typeface="Verdana"/>
            </a:endParaRPr>
          </a:p>
          <a:p>
            <a:pPr marL="419100" marR="0" lvl="0" indent="-419100" algn="l" defTabSz="914400" rtl="0" eaLnBrk="1" fontAlgn="base" latinLnBrk="0" hangingPunct="1">
              <a:lnSpc>
                <a:spcPct val="100000"/>
              </a:lnSpc>
              <a:spcBef>
                <a:spcPts val="575"/>
              </a:spcBef>
              <a:spcAft>
                <a:spcPct val="0"/>
              </a:spcAft>
              <a:buClr>
                <a:sysClr val="windowText" lastClr="000000"/>
              </a:buClr>
              <a:buSzPct val="80000"/>
              <a:buFont typeface="Wingdings" panose="05000000000000000000" pitchFamily="2" charset="2"/>
              <a:buChar char="§"/>
              <a:tabLst/>
              <a:defRPr/>
            </a:pPr>
            <a:endParaRPr kumimoji="0" lang="en-GB" altLang="en-US" sz="2400" b="0" i="0" u="none" strike="noStrike" kern="1200" cap="none" spc="0" normalizeH="0" baseline="0" noProof="0" dirty="0" smtClean="0">
              <a:ln>
                <a:noFill/>
              </a:ln>
              <a:solidFill>
                <a:sysClr val="windowText" lastClr="000000"/>
              </a:solidFill>
              <a:effectLst/>
              <a:uLnTx/>
              <a:uFillTx/>
              <a:latin typeface="Verdana"/>
            </a:endParaRPr>
          </a:p>
          <a:p>
            <a:pPr marL="419100" marR="0" lvl="0" indent="-419100" algn="l" defTabSz="914400" rtl="0" eaLnBrk="1" fontAlgn="base" latinLnBrk="0" hangingPunct="1">
              <a:lnSpc>
                <a:spcPct val="100000"/>
              </a:lnSpc>
              <a:spcBef>
                <a:spcPts val="575"/>
              </a:spcBef>
              <a:spcAft>
                <a:spcPct val="0"/>
              </a:spcAft>
              <a:buClr>
                <a:sysClr val="windowText" lastClr="000000"/>
              </a:buClr>
              <a:buSzPct val="80000"/>
              <a:buFont typeface="Wingdings" panose="05000000000000000000" pitchFamily="2" charset="2"/>
              <a:buNone/>
              <a:tabLst/>
              <a:defRPr/>
            </a:pPr>
            <a:endParaRPr kumimoji="0" lang="en-GB" altLang="en-US" sz="2400" b="0" i="1" u="none" strike="noStrike" kern="1200" cap="none" spc="0" normalizeH="0" baseline="0" noProof="0" dirty="0" smtClean="0">
              <a:ln>
                <a:noFill/>
              </a:ln>
              <a:solidFill>
                <a:sysClr val="windowText" lastClr="000000"/>
              </a:solidFill>
              <a:effectLst/>
              <a:uLnTx/>
              <a:uFillTx/>
              <a:latin typeface="Verdana"/>
            </a:endParaRPr>
          </a:p>
        </p:txBody>
      </p:sp>
    </p:spTree>
    <p:extLst>
      <p:ext uri="{BB962C8B-B14F-4D97-AF65-F5344CB8AC3E}">
        <p14:creationId xmlns:p14="http://schemas.microsoft.com/office/powerpoint/2010/main" val="138188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Analyse du marché - Demande</a:t>
            </a:r>
            <a:endParaRPr lang="es-PE" sz="2600" dirty="0"/>
          </a:p>
        </p:txBody>
      </p:sp>
      <p:sp>
        <p:nvSpPr>
          <p:cNvPr id="3" name="Marcador de contenido 2"/>
          <p:cNvSpPr>
            <a:spLocks noGrp="1"/>
          </p:cNvSpPr>
          <p:nvPr>
            <p:ph idx="1"/>
          </p:nvPr>
        </p:nvSpPr>
        <p:spPr>
          <a:xfrm>
            <a:off x="395536" y="1484784"/>
            <a:ext cx="8229600" cy="4752528"/>
          </a:xfrm>
        </p:spPr>
        <p:txBody>
          <a:bodyPr rtlCol="0">
            <a:normAutofit/>
          </a:bodyPr>
          <a:lstStyle/>
          <a:p>
            <a:pPr rtl="0"/>
            <a:r>
              <a:rPr lang="fr" sz="2800">
                <a:sym typeface="Wingdings" panose="05000000000000000000" pitchFamily="2" charset="2"/>
              </a:rPr>
              <a:t>Pourquoi est-il important de connaître les besoins des membres?</a:t>
            </a:r>
          </a:p>
          <a:p>
            <a:pPr lvl="1" rtl="0"/>
            <a:r>
              <a:rPr lang="fr">
                <a:sym typeface="Wingdings" panose="05000000000000000000" pitchFamily="2" charset="2"/>
              </a:rPr>
              <a:t>Pour comprendre votre positionnement actuel et potentiel dans la prestation de services</a:t>
            </a:r>
          </a:p>
          <a:p>
            <a:pPr lvl="1" rtl="0"/>
            <a:r>
              <a:rPr lang="fr">
                <a:sym typeface="Wingdings" panose="05000000000000000000" pitchFamily="2" charset="2"/>
              </a:rPr>
              <a:t>Pour comprendre vos clients/membres potentiels</a:t>
            </a:r>
          </a:p>
          <a:p>
            <a:pPr lvl="1" rtl="0"/>
            <a:endParaRPr lang="it-IT" altLang="en-US" dirty="0" smtClean="0">
              <a:sym typeface="Wingdings" panose="05000000000000000000" pitchFamily="2" charset="2"/>
            </a:endParaRPr>
          </a:p>
          <a:p>
            <a:pPr rtl="0"/>
            <a:r>
              <a:rPr lang="fr" sz="2800">
                <a:sym typeface="Wingdings" panose="05000000000000000000" pitchFamily="2" charset="2"/>
              </a:rPr>
              <a:t>Savez-vous quels sont les besoins de vos membres? À qui pouvez-vous demander? Quels outils pouvez-vous utiliser? </a:t>
            </a:r>
          </a:p>
          <a:p>
            <a:pPr rtl="0"/>
            <a:endParaRPr lang="en-GB" altLang="en-US" b="1" dirty="0">
              <a:sym typeface="Wingdings" panose="05000000000000000000" pitchFamily="2" charset="2"/>
            </a:endParaRPr>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8402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dirty="0"/>
              <a:t>Analyse du marché – </a:t>
            </a:r>
            <a:r>
              <a:rPr lang="fr" sz="2600" dirty="0" smtClean="0"/>
              <a:t>Demande </a:t>
            </a:r>
            <a:endParaRPr lang="es-PE" sz="26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6" name="Rectangle 6"/>
          <p:cNvSpPr>
            <a:spLocks noChangeArrowheads="1"/>
          </p:cNvSpPr>
          <p:nvPr/>
        </p:nvSpPr>
        <p:spPr bwMode="auto">
          <a:xfrm>
            <a:off x="755576" y="2204864"/>
            <a:ext cx="557210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eaLnBrk="1" hangingPunct="1">
              <a:spcBef>
                <a:spcPct val="0"/>
              </a:spcBef>
              <a:buClrTx/>
              <a:buSzTx/>
              <a:buFontTx/>
              <a:buNone/>
            </a:pPr>
            <a:r>
              <a:rPr lang="fr" sz="2400" b="1">
                <a:solidFill>
                  <a:schemeClr val="accent4">
                    <a:lumMod val="25000"/>
                  </a:schemeClr>
                </a:solidFill>
                <a:latin typeface="Arial" panose="020B0604020202020204" pitchFamily="34" charset="0"/>
                <a:cs typeface="Arial" panose="020B0604020202020204" pitchFamily="34" charset="0"/>
              </a:rPr>
              <a:t>Utilisez les canaux internes de l’OE</a:t>
            </a:r>
            <a:endParaRPr lang="en-US" altLang="en-US" sz="2400" b="1" dirty="0">
              <a:solidFill>
                <a:schemeClr val="accent4">
                  <a:lumMod val="25000"/>
                </a:schemeClr>
              </a:solidFill>
              <a:latin typeface="Arial" panose="020B0604020202020204" pitchFamily="34" charset="0"/>
              <a:cs typeface="Arial" panose="020B0604020202020204" pitchFamily="34" charset="0"/>
            </a:endParaRPr>
          </a:p>
        </p:txBody>
      </p:sp>
      <p:sp>
        <p:nvSpPr>
          <p:cNvPr id="7" name="Text Box 2"/>
          <p:cNvSpPr txBox="1">
            <a:spLocks noChangeArrowheads="1"/>
          </p:cNvSpPr>
          <p:nvPr/>
        </p:nvSpPr>
        <p:spPr bwMode="auto">
          <a:xfrm>
            <a:off x="755576" y="1223174"/>
            <a:ext cx="3875154" cy="523220"/>
          </a:xfrm>
          <a:prstGeom prst="rect">
            <a:avLst/>
          </a:prstGeom>
          <a:noFill/>
          <a:ln>
            <a:noFill/>
          </a:ln>
          <a:effectLst/>
          <a:extLst/>
        </p:spPr>
        <p:txBody>
          <a:bodyPr wrap="none" rtlCol="0">
            <a:spAutoFit/>
          </a:bodyPr>
          <a:lstStyle>
            <a:lvl1pPr>
              <a:defRPr>
                <a:solidFill>
                  <a:schemeClr val="tx1"/>
                </a:solidFill>
                <a:latin typeface="Perpetua" pitchFamily="18" charset="0"/>
                <a:cs typeface="Arial" charset="0"/>
              </a:defRPr>
            </a:lvl1pPr>
            <a:lvl2pPr marL="742950" indent="-285750">
              <a:defRPr>
                <a:solidFill>
                  <a:schemeClr val="tx1"/>
                </a:solidFill>
                <a:latin typeface="Perpetua" pitchFamily="18" charset="0"/>
                <a:cs typeface="Arial" charset="0"/>
              </a:defRPr>
            </a:lvl2pPr>
            <a:lvl3pPr marL="1143000" indent="-228600">
              <a:defRPr>
                <a:solidFill>
                  <a:schemeClr val="tx1"/>
                </a:solidFill>
                <a:latin typeface="Perpetua" pitchFamily="18" charset="0"/>
                <a:cs typeface="Arial" charset="0"/>
              </a:defRPr>
            </a:lvl3pPr>
            <a:lvl4pPr marL="1600200" indent="-228600">
              <a:defRPr>
                <a:solidFill>
                  <a:schemeClr val="tx1"/>
                </a:solidFill>
                <a:latin typeface="Perpetua" pitchFamily="18" charset="0"/>
                <a:cs typeface="Arial" charset="0"/>
              </a:defRPr>
            </a:lvl4pPr>
            <a:lvl5pPr marL="2057400" indent="-228600">
              <a:defRPr>
                <a:solidFill>
                  <a:schemeClr val="tx1"/>
                </a:solidFill>
                <a:latin typeface="Perpetua" pitchFamily="18" charset="0"/>
                <a:cs typeface="Arial" charset="0"/>
              </a:defRPr>
            </a:lvl5pPr>
            <a:lvl6pPr marL="2514600" indent="-228600" fontAlgn="base">
              <a:spcBef>
                <a:spcPct val="0"/>
              </a:spcBef>
              <a:spcAft>
                <a:spcPct val="0"/>
              </a:spcAft>
              <a:defRPr>
                <a:solidFill>
                  <a:schemeClr val="tx1"/>
                </a:solidFill>
                <a:latin typeface="Perpetua" pitchFamily="18" charset="0"/>
                <a:cs typeface="Arial" charset="0"/>
              </a:defRPr>
            </a:lvl6pPr>
            <a:lvl7pPr marL="2971800" indent="-228600" fontAlgn="base">
              <a:spcBef>
                <a:spcPct val="0"/>
              </a:spcBef>
              <a:spcAft>
                <a:spcPct val="0"/>
              </a:spcAft>
              <a:defRPr>
                <a:solidFill>
                  <a:schemeClr val="tx1"/>
                </a:solidFill>
                <a:latin typeface="Perpetua" pitchFamily="18" charset="0"/>
                <a:cs typeface="Arial" charset="0"/>
              </a:defRPr>
            </a:lvl7pPr>
            <a:lvl8pPr marL="3429000" indent="-228600" fontAlgn="base">
              <a:spcBef>
                <a:spcPct val="0"/>
              </a:spcBef>
              <a:spcAft>
                <a:spcPct val="0"/>
              </a:spcAft>
              <a:defRPr>
                <a:solidFill>
                  <a:schemeClr val="tx1"/>
                </a:solidFill>
                <a:latin typeface="Perpetua" pitchFamily="18" charset="0"/>
                <a:cs typeface="Arial" charset="0"/>
              </a:defRPr>
            </a:lvl8pPr>
            <a:lvl9pPr marL="3886200" indent="-228600" fontAlgn="base">
              <a:spcBef>
                <a:spcPct val="0"/>
              </a:spcBef>
              <a:spcAft>
                <a:spcPct val="0"/>
              </a:spcAft>
              <a:defRPr>
                <a:solidFill>
                  <a:schemeClr val="tx1"/>
                </a:solidFill>
                <a:latin typeface="Perpetua" pitchFamily="18" charset="0"/>
                <a:cs typeface="Arial" charset="0"/>
              </a:defRPr>
            </a:lvl9pPr>
          </a:lstStyle>
          <a:p>
            <a:pPr rtl="0" eaLnBrk="1" hangingPunct="1">
              <a:defRPr/>
            </a:pPr>
            <a:r>
              <a:rPr lang="fr" sz="2800" b="1">
                <a:solidFill>
                  <a:schemeClr val="bg2">
                    <a:lumMod val="50000"/>
                  </a:schemeClr>
                </a:solidFill>
                <a:latin typeface="Arial" panose="020B0604020202020204" pitchFamily="34" charset="0"/>
                <a:cs typeface="Arial" panose="020B0604020202020204" pitchFamily="34" charset="0"/>
              </a:rPr>
              <a:t>À QUI POUVEZ-VOUS DEMANDER?</a:t>
            </a:r>
          </a:p>
        </p:txBody>
      </p:sp>
      <p:grpSp>
        <p:nvGrpSpPr>
          <p:cNvPr id="8" name="Grupo 7"/>
          <p:cNvGrpSpPr/>
          <p:nvPr/>
        </p:nvGrpSpPr>
        <p:grpSpPr>
          <a:xfrm>
            <a:off x="1227547" y="3204684"/>
            <a:ext cx="6688906" cy="2502391"/>
            <a:chOff x="2183101" y="1351261"/>
            <a:chExt cx="8071590" cy="4427779"/>
          </a:xfrm>
          <a:solidFill>
            <a:schemeClr val="accent1"/>
          </a:solidFill>
          <a:scene3d>
            <a:camera prst="orthographicFront">
              <a:rot lat="0" lon="0" rev="0"/>
            </a:camera>
            <a:lightRig rig="soft" dir="t">
              <a:rot lat="0" lon="0" rev="0"/>
            </a:lightRig>
          </a:scene3d>
        </p:grpSpPr>
        <p:sp>
          <p:nvSpPr>
            <p:cNvPr id="9" name="Forma libre 8"/>
            <p:cNvSpPr/>
            <p:nvPr/>
          </p:nvSpPr>
          <p:spPr>
            <a:xfrm>
              <a:off x="2183101" y="1351263"/>
              <a:ext cx="2365752" cy="1840037"/>
            </a:xfrm>
            <a:custGeom>
              <a:avLst/>
              <a:gdLst>
                <a:gd name="connsiteX0" fmla="*/ 0 w 2365752"/>
                <a:gd name="connsiteY0" fmla="*/ 0 h 1840037"/>
                <a:gd name="connsiteX1" fmla="*/ 2365752 w 2365752"/>
                <a:gd name="connsiteY1" fmla="*/ 0 h 1840037"/>
                <a:gd name="connsiteX2" fmla="*/ 2365752 w 2365752"/>
                <a:gd name="connsiteY2" fmla="*/ 1840037 h 1840037"/>
                <a:gd name="connsiteX3" fmla="*/ 0 w 2365752"/>
                <a:gd name="connsiteY3" fmla="*/ 1840037 h 1840037"/>
                <a:gd name="connsiteX4" fmla="*/ 0 w 2365752"/>
                <a:gd name="connsiteY4" fmla="*/ 0 h 184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752" h="1840037">
                  <a:moveTo>
                    <a:pt x="0" y="0"/>
                  </a:moveTo>
                  <a:lnTo>
                    <a:pt x="2365752" y="0"/>
                  </a:lnTo>
                  <a:lnTo>
                    <a:pt x="2365752" y="1840037"/>
                  </a:lnTo>
                  <a:lnTo>
                    <a:pt x="0" y="1840037"/>
                  </a:lnTo>
                  <a:lnTo>
                    <a:pt x="0" y="0"/>
                  </a:lnTo>
                  <a:close/>
                </a:path>
              </a:pathLst>
            </a:custGeom>
            <a:grpFill/>
            <a:ln>
              <a:noFill/>
            </a:ln>
            <a:effectLst>
              <a:outerShdw blurRad="107950" dist="12700" dir="5400000" algn="ctr">
                <a:srgbClr val="000000"/>
              </a:outerShdw>
            </a:effectLst>
            <a:scene3d>
              <a:camera prst="orthographicFront">
                <a:rot lat="0" lon="0" rev="0"/>
              </a:camera>
              <a:lightRig rig="threePt" dir="t">
                <a:rot lat="0" lon="0" rev="120000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fr" sz="1600" b="1">
                  <a:latin typeface="Arial" panose="020B0604020202020204" pitchFamily="34" charset="0"/>
                  <a:ea typeface="Verdana" panose="020B0604030504040204" pitchFamily="34" charset="0"/>
                  <a:cs typeface="Arial" panose="020B0604020202020204" pitchFamily="34" charset="0"/>
                </a:rPr>
                <a:t>Conseil d’administration</a:t>
              </a:r>
              <a:endParaRPr lang="es-ES_tradnl" sz="1600" b="1" kern="1200" dirty="0" smtClean="0">
                <a:latin typeface="Arial" panose="020B0604020202020204" pitchFamily="34" charset="0"/>
                <a:ea typeface="Verdana" panose="020B0604030504040204" pitchFamily="34" charset="0"/>
                <a:cs typeface="Arial" panose="020B0604020202020204" pitchFamily="34" charset="0"/>
              </a:endParaRPr>
            </a:p>
          </p:txBody>
        </p:sp>
        <p:sp>
          <p:nvSpPr>
            <p:cNvPr id="10" name="Forma libre 9"/>
            <p:cNvSpPr/>
            <p:nvPr/>
          </p:nvSpPr>
          <p:spPr>
            <a:xfrm>
              <a:off x="5036020" y="1351261"/>
              <a:ext cx="2365752" cy="1840037"/>
            </a:xfrm>
            <a:custGeom>
              <a:avLst/>
              <a:gdLst>
                <a:gd name="connsiteX0" fmla="*/ 0 w 2365752"/>
                <a:gd name="connsiteY0" fmla="*/ 0 h 1840037"/>
                <a:gd name="connsiteX1" fmla="*/ 2365752 w 2365752"/>
                <a:gd name="connsiteY1" fmla="*/ 0 h 1840037"/>
                <a:gd name="connsiteX2" fmla="*/ 2365752 w 2365752"/>
                <a:gd name="connsiteY2" fmla="*/ 1840037 h 1840037"/>
                <a:gd name="connsiteX3" fmla="*/ 0 w 2365752"/>
                <a:gd name="connsiteY3" fmla="*/ 1840037 h 1840037"/>
                <a:gd name="connsiteX4" fmla="*/ 0 w 2365752"/>
                <a:gd name="connsiteY4" fmla="*/ 0 h 184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752" h="1840037">
                  <a:moveTo>
                    <a:pt x="0" y="0"/>
                  </a:moveTo>
                  <a:lnTo>
                    <a:pt x="2365752" y="0"/>
                  </a:lnTo>
                  <a:lnTo>
                    <a:pt x="2365752" y="1840037"/>
                  </a:lnTo>
                  <a:lnTo>
                    <a:pt x="0" y="1840037"/>
                  </a:lnTo>
                  <a:lnTo>
                    <a:pt x="0" y="0"/>
                  </a:lnTo>
                  <a:close/>
                </a:path>
              </a:pathLst>
            </a:custGeom>
            <a:grpFill/>
            <a:ln>
              <a:noFill/>
            </a:ln>
            <a:effectLst>
              <a:outerShdw blurRad="107950" dist="12700" dir="5400000" algn="ctr">
                <a:srgbClr val="000000"/>
              </a:outerShdw>
            </a:effectLst>
            <a:scene3d>
              <a:camera prst="orthographicFront">
                <a:rot lat="0" lon="0" rev="0"/>
              </a:camera>
              <a:lightRig rig="threePt" dir="t">
                <a:rot lat="0" lon="0" rev="120000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fr" sz="1600" b="1" kern="1200">
                  <a:latin typeface="Arial" panose="020B0604020202020204" pitchFamily="34" charset="0"/>
                  <a:ea typeface="Verdana" panose="020B0604030504040204" pitchFamily="34" charset="0"/>
                  <a:cs typeface="Arial" panose="020B0604020202020204" pitchFamily="34" charset="0"/>
                </a:rPr>
                <a:t>Comités permanents ou groupes de travail</a:t>
              </a:r>
            </a:p>
          </p:txBody>
        </p:sp>
        <p:sp>
          <p:nvSpPr>
            <p:cNvPr id="11" name="Forma libre 10"/>
            <p:cNvSpPr/>
            <p:nvPr/>
          </p:nvSpPr>
          <p:spPr>
            <a:xfrm>
              <a:off x="7888939" y="1351261"/>
              <a:ext cx="2365752" cy="1840037"/>
            </a:xfrm>
            <a:custGeom>
              <a:avLst/>
              <a:gdLst>
                <a:gd name="connsiteX0" fmla="*/ 0 w 2365752"/>
                <a:gd name="connsiteY0" fmla="*/ 0 h 1840037"/>
                <a:gd name="connsiteX1" fmla="*/ 2365752 w 2365752"/>
                <a:gd name="connsiteY1" fmla="*/ 0 h 1840037"/>
                <a:gd name="connsiteX2" fmla="*/ 2365752 w 2365752"/>
                <a:gd name="connsiteY2" fmla="*/ 1840037 h 1840037"/>
                <a:gd name="connsiteX3" fmla="*/ 0 w 2365752"/>
                <a:gd name="connsiteY3" fmla="*/ 1840037 h 1840037"/>
                <a:gd name="connsiteX4" fmla="*/ 0 w 2365752"/>
                <a:gd name="connsiteY4" fmla="*/ 0 h 184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752" h="1840037">
                  <a:moveTo>
                    <a:pt x="0" y="0"/>
                  </a:moveTo>
                  <a:lnTo>
                    <a:pt x="2365752" y="0"/>
                  </a:lnTo>
                  <a:lnTo>
                    <a:pt x="2365752" y="1840037"/>
                  </a:lnTo>
                  <a:lnTo>
                    <a:pt x="0" y="1840037"/>
                  </a:lnTo>
                  <a:lnTo>
                    <a:pt x="0" y="0"/>
                  </a:lnTo>
                  <a:close/>
                </a:path>
              </a:pathLst>
            </a:custGeom>
            <a:grpFill/>
            <a:ln>
              <a:noFill/>
            </a:ln>
            <a:effectLst>
              <a:outerShdw blurRad="107950" dist="12700" dir="5400000" algn="ctr">
                <a:srgbClr val="000000"/>
              </a:outerShdw>
            </a:effectLst>
            <a:scene3d>
              <a:camera prst="orthographicFront">
                <a:rot lat="0" lon="0" rev="0"/>
              </a:camera>
              <a:lightRig rig="threePt" dir="t">
                <a:rot lat="0" lon="0" rev="120000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fr" sz="1600" b="1" kern="1200">
                  <a:latin typeface="Arial" panose="020B0604020202020204" pitchFamily="34" charset="0"/>
                  <a:ea typeface="Verdana" panose="020B0604030504040204" pitchFamily="34" charset="0"/>
                  <a:cs typeface="Arial" panose="020B0604020202020204" pitchFamily="34" charset="0"/>
                </a:rPr>
                <a:t>Membres clés</a:t>
              </a:r>
            </a:p>
          </p:txBody>
        </p:sp>
        <p:sp>
          <p:nvSpPr>
            <p:cNvPr id="12" name="Forma libre 11"/>
            <p:cNvSpPr/>
            <p:nvPr/>
          </p:nvSpPr>
          <p:spPr>
            <a:xfrm>
              <a:off x="3381903" y="3879684"/>
              <a:ext cx="2365752" cy="1840037"/>
            </a:xfrm>
            <a:custGeom>
              <a:avLst/>
              <a:gdLst>
                <a:gd name="connsiteX0" fmla="*/ 0 w 2365752"/>
                <a:gd name="connsiteY0" fmla="*/ 0 h 1840037"/>
                <a:gd name="connsiteX1" fmla="*/ 2365752 w 2365752"/>
                <a:gd name="connsiteY1" fmla="*/ 0 h 1840037"/>
                <a:gd name="connsiteX2" fmla="*/ 2365752 w 2365752"/>
                <a:gd name="connsiteY2" fmla="*/ 1840037 h 1840037"/>
                <a:gd name="connsiteX3" fmla="*/ 0 w 2365752"/>
                <a:gd name="connsiteY3" fmla="*/ 1840037 h 1840037"/>
                <a:gd name="connsiteX4" fmla="*/ 0 w 2365752"/>
                <a:gd name="connsiteY4" fmla="*/ 0 h 184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752" h="1840037">
                  <a:moveTo>
                    <a:pt x="0" y="0"/>
                  </a:moveTo>
                  <a:lnTo>
                    <a:pt x="2365752" y="0"/>
                  </a:lnTo>
                  <a:lnTo>
                    <a:pt x="2365752" y="1840037"/>
                  </a:lnTo>
                  <a:lnTo>
                    <a:pt x="0" y="1840037"/>
                  </a:lnTo>
                  <a:lnTo>
                    <a:pt x="0" y="0"/>
                  </a:lnTo>
                  <a:close/>
                </a:path>
              </a:pathLst>
            </a:custGeom>
            <a:grpFill/>
            <a:ln>
              <a:noFill/>
            </a:ln>
            <a:effectLst>
              <a:outerShdw blurRad="107950" dist="12700" dir="5400000" algn="ctr">
                <a:srgbClr val="000000"/>
              </a:outerShdw>
            </a:effectLst>
            <a:scene3d>
              <a:camera prst="orthographicFront">
                <a:rot lat="0" lon="0" rev="0"/>
              </a:camera>
              <a:lightRig rig="threePt" dir="t">
                <a:rot lat="0" lon="0" rev="120000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fr" sz="1600" b="1">
                  <a:latin typeface="Arial" panose="020B0604020202020204" pitchFamily="34" charset="0"/>
                  <a:ea typeface="Verdana" panose="020B0604030504040204" pitchFamily="34" charset="0"/>
                  <a:cs typeface="Arial" panose="020B0604020202020204" pitchFamily="34" charset="0"/>
                </a:rPr>
                <a:t>Membres</a:t>
              </a:r>
              <a:endParaRPr lang="es-PE" sz="1600" b="1" kern="1200" dirty="0" smtClean="0">
                <a:latin typeface="Arial" panose="020B0604020202020204" pitchFamily="34" charset="0"/>
                <a:ea typeface="Verdana" panose="020B0604030504040204" pitchFamily="34" charset="0"/>
                <a:cs typeface="Arial" panose="020B0604020202020204" pitchFamily="34" charset="0"/>
              </a:endParaRPr>
            </a:p>
          </p:txBody>
        </p:sp>
        <p:sp>
          <p:nvSpPr>
            <p:cNvPr id="13" name="Forma libre 12"/>
            <p:cNvSpPr/>
            <p:nvPr/>
          </p:nvSpPr>
          <p:spPr>
            <a:xfrm>
              <a:off x="6338192" y="3939003"/>
              <a:ext cx="2365752" cy="1840037"/>
            </a:xfrm>
            <a:custGeom>
              <a:avLst/>
              <a:gdLst>
                <a:gd name="connsiteX0" fmla="*/ 0 w 2365752"/>
                <a:gd name="connsiteY0" fmla="*/ 0 h 1840037"/>
                <a:gd name="connsiteX1" fmla="*/ 2365752 w 2365752"/>
                <a:gd name="connsiteY1" fmla="*/ 0 h 1840037"/>
                <a:gd name="connsiteX2" fmla="*/ 2365752 w 2365752"/>
                <a:gd name="connsiteY2" fmla="*/ 1840037 h 1840037"/>
                <a:gd name="connsiteX3" fmla="*/ 0 w 2365752"/>
                <a:gd name="connsiteY3" fmla="*/ 1840037 h 1840037"/>
                <a:gd name="connsiteX4" fmla="*/ 0 w 2365752"/>
                <a:gd name="connsiteY4" fmla="*/ 0 h 184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752" h="1840037">
                  <a:moveTo>
                    <a:pt x="0" y="0"/>
                  </a:moveTo>
                  <a:lnTo>
                    <a:pt x="2365752" y="0"/>
                  </a:lnTo>
                  <a:lnTo>
                    <a:pt x="2365752" y="1840037"/>
                  </a:lnTo>
                  <a:lnTo>
                    <a:pt x="0" y="1840037"/>
                  </a:lnTo>
                  <a:lnTo>
                    <a:pt x="0" y="0"/>
                  </a:lnTo>
                  <a:close/>
                </a:path>
              </a:pathLst>
            </a:custGeom>
            <a:grpFill/>
            <a:ln>
              <a:noFill/>
            </a:ln>
            <a:effectLst>
              <a:outerShdw blurRad="107950" dist="12700" dir="5400000" algn="ctr">
                <a:srgbClr val="000000"/>
              </a:outerShdw>
            </a:effectLst>
            <a:scene3d>
              <a:camera prst="orthographicFront">
                <a:rot lat="0" lon="0" rev="0"/>
              </a:camera>
              <a:lightRig rig="threePt" dir="t">
                <a:rot lat="0" lon="0" rev="120000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fr" sz="1600" b="1">
                  <a:latin typeface="Arial" panose="020B0604020202020204" pitchFamily="34" charset="0"/>
                  <a:ea typeface="Verdana" panose="020B0604030504040204" pitchFamily="34" charset="0"/>
                  <a:cs typeface="Arial" panose="020B0604020202020204" pitchFamily="34" charset="0"/>
                </a:rPr>
                <a:t>Membres potentiels</a:t>
              </a:r>
              <a:endParaRPr lang="es-PE" sz="1600" b="1" kern="1200" dirty="0" smtClean="0">
                <a:latin typeface="Arial" panose="020B060402020202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63767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Analyse du marché - Demande</a:t>
            </a:r>
            <a:endParaRPr lang="es-PE" sz="2600" dirty="0"/>
          </a:p>
        </p:txBody>
      </p:sp>
      <p:sp>
        <p:nvSpPr>
          <p:cNvPr id="4" name="object 20"/>
          <p:cNvSpPr>
            <a:spLocks noChangeArrowheads="1"/>
          </p:cNvSpPr>
          <p:nvPr/>
        </p:nvSpPr>
        <p:spPr bwMode="auto">
          <a:xfrm>
            <a:off x="8358162" y="6089104"/>
            <a:ext cx="636588" cy="762000"/>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graphicFrame>
        <p:nvGraphicFramePr>
          <p:cNvPr id="5" name="Diagrama 4"/>
          <p:cNvGraphicFramePr/>
          <p:nvPr>
            <p:extLst>
              <p:ext uri="{D42A27DB-BD31-4B8C-83A1-F6EECF244321}">
                <p14:modId xmlns:p14="http://schemas.microsoft.com/office/powerpoint/2010/main" val="3006284363"/>
              </p:ext>
            </p:extLst>
          </p:nvPr>
        </p:nvGraphicFramePr>
        <p:xfrm>
          <a:off x="338804" y="1894642"/>
          <a:ext cx="5904656" cy="26340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p:cNvGraphicFramePr/>
          <p:nvPr>
            <p:extLst>
              <p:ext uri="{D42A27DB-BD31-4B8C-83A1-F6EECF244321}">
                <p14:modId xmlns:p14="http://schemas.microsoft.com/office/powerpoint/2010/main" val="870976493"/>
              </p:ext>
            </p:extLst>
          </p:nvPr>
        </p:nvGraphicFramePr>
        <p:xfrm>
          <a:off x="476448" y="4176139"/>
          <a:ext cx="8128000" cy="253804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CuadroTexto 7"/>
          <p:cNvSpPr txBox="1">
            <a:spLocks noChangeArrowheads="1"/>
          </p:cNvSpPr>
          <p:nvPr/>
        </p:nvSpPr>
        <p:spPr bwMode="auto">
          <a:xfrm>
            <a:off x="1188010" y="2134529"/>
            <a:ext cx="208915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rtl="0" eaLnBrk="0" fontAlgn="base" hangingPunct="0">
              <a:spcBef>
                <a:spcPct val="0"/>
              </a:spcBef>
              <a:spcAft>
                <a:spcPct val="0"/>
              </a:spcAft>
              <a:buFontTx/>
              <a:buNone/>
            </a:pPr>
            <a:r>
              <a:rPr lang="fr" sz="1600" b="1">
                <a:solidFill>
                  <a:schemeClr val="accent4">
                    <a:lumMod val="25000"/>
                  </a:schemeClr>
                </a:solidFill>
                <a:cs typeface="Arial" panose="020B0604020202020204" pitchFamily="34" charset="0"/>
              </a:rPr>
              <a:t>Données quantitatives:</a:t>
            </a:r>
          </a:p>
        </p:txBody>
      </p:sp>
      <p:sp>
        <p:nvSpPr>
          <p:cNvPr id="8" name="CuadroTexto 9"/>
          <p:cNvSpPr txBox="1">
            <a:spLocks noChangeArrowheads="1"/>
          </p:cNvSpPr>
          <p:nvPr/>
        </p:nvSpPr>
        <p:spPr bwMode="auto">
          <a:xfrm>
            <a:off x="1254725" y="4365104"/>
            <a:ext cx="223361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rtl="0">
              <a:spcBef>
                <a:spcPct val="0"/>
              </a:spcBef>
              <a:buFontTx/>
              <a:buNone/>
            </a:pPr>
            <a:r>
              <a:rPr lang="fr" sz="1600" b="1">
                <a:solidFill>
                  <a:schemeClr val="accent4">
                    <a:lumMod val="25000"/>
                  </a:schemeClr>
                </a:solidFill>
                <a:cs typeface="Arial" panose="020B0604020202020204" pitchFamily="34" charset="0"/>
              </a:rPr>
              <a:t>Données qualitatives: </a:t>
            </a:r>
            <a:endParaRPr lang="es-PE" sz="1600" b="1" dirty="0">
              <a:solidFill>
                <a:schemeClr val="accent4">
                  <a:lumMod val="25000"/>
                </a:schemeClr>
              </a:solidFill>
              <a:cs typeface="Arial" panose="020B0604020202020204" pitchFamily="34" charset="0"/>
            </a:endParaRPr>
          </a:p>
        </p:txBody>
      </p:sp>
      <p:sp>
        <p:nvSpPr>
          <p:cNvPr id="9" name="Rectangle 14"/>
          <p:cNvSpPr>
            <a:spLocks noChangeArrowheads="1"/>
          </p:cNvSpPr>
          <p:nvPr/>
        </p:nvSpPr>
        <p:spPr bwMode="auto">
          <a:xfrm>
            <a:off x="323528" y="1196752"/>
            <a:ext cx="853244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0">
              <a:spcBef>
                <a:spcPct val="0"/>
              </a:spcBef>
              <a:buNone/>
            </a:pPr>
            <a:r>
              <a:rPr lang="fr" sz="2800" b="1">
                <a:solidFill>
                  <a:schemeClr val="bg2">
                    <a:lumMod val="50000"/>
                  </a:schemeClr>
                </a:solidFill>
                <a:cs typeface="Arial" panose="020B0604020202020204" pitchFamily="34" charset="0"/>
              </a:rPr>
              <a:t>DIVERS OUTILS SONT DISPONIBLES – </a:t>
            </a:r>
            <a:r>
              <a:rPr lang="fr" sz="2000" b="1">
                <a:solidFill>
                  <a:schemeClr val="accent4">
                    <a:lumMod val="25000"/>
                  </a:schemeClr>
                </a:solidFill>
              </a:rPr>
              <a:t>Les OE devraient utiliser un mélange de ces outils</a:t>
            </a:r>
            <a:endParaRPr lang="en-US" altLang="en-US" sz="2000" b="1" dirty="0">
              <a:solidFill>
                <a:schemeClr val="accent4">
                  <a:lumMod val="25000"/>
                </a:schemeClr>
              </a:solidFill>
            </a:endParaRPr>
          </a:p>
        </p:txBody>
      </p:sp>
    </p:spTree>
    <p:extLst>
      <p:ext uri="{BB962C8B-B14F-4D97-AF65-F5344CB8AC3E}">
        <p14:creationId xmlns:p14="http://schemas.microsoft.com/office/powerpoint/2010/main" val="147117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Où voulons-nous être?</a:t>
            </a:r>
            <a:endParaRPr lang="es-PE" sz="26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grpSp>
        <p:nvGrpSpPr>
          <p:cNvPr id="5" name="Group 3"/>
          <p:cNvGrpSpPr>
            <a:grpSpLocks noChangeAspect="1"/>
          </p:cNvGrpSpPr>
          <p:nvPr/>
        </p:nvGrpSpPr>
        <p:grpSpPr bwMode="auto">
          <a:xfrm>
            <a:off x="1258888" y="1196975"/>
            <a:ext cx="6729412" cy="5037138"/>
            <a:chOff x="612" y="711"/>
            <a:chExt cx="4239" cy="3173"/>
          </a:xfrm>
        </p:grpSpPr>
        <p:sp>
          <p:nvSpPr>
            <p:cNvPr id="6" name="AutoShape 4"/>
            <p:cNvSpPr>
              <a:spLocks noChangeAspect="1" noChangeArrowheads="1" noTextEdit="1"/>
            </p:cNvSpPr>
            <p:nvPr/>
          </p:nvSpPr>
          <p:spPr bwMode="auto">
            <a:xfrm>
              <a:off x="612" y="711"/>
              <a:ext cx="4239" cy="3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7" name="Oval 5"/>
            <p:cNvSpPr>
              <a:spLocks noChangeArrowheads="1"/>
            </p:cNvSpPr>
            <p:nvPr/>
          </p:nvSpPr>
          <p:spPr bwMode="auto">
            <a:xfrm>
              <a:off x="1771" y="748"/>
              <a:ext cx="1664" cy="1653"/>
            </a:xfrm>
            <a:prstGeom prst="ellipse">
              <a:avLst/>
            </a:prstGeom>
            <a:solidFill>
              <a:srgbClr val="00B050"/>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8" name="Rectangle 6"/>
            <p:cNvSpPr>
              <a:spLocks noChangeArrowheads="1"/>
            </p:cNvSpPr>
            <p:nvPr/>
          </p:nvSpPr>
          <p:spPr bwMode="auto">
            <a:xfrm>
              <a:off x="2104" y="1293"/>
              <a:ext cx="1002"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a:solidFill>
                    <a:srgbClr val="FFFFFF"/>
                  </a:solidFill>
                  <a:latin typeface="Arial" panose="020B0604020202020204" pitchFamily="34" charset="0"/>
                  <a:cs typeface="Arial" panose="020B0604020202020204" pitchFamily="34" charset="0"/>
                </a:rPr>
                <a:t>Position </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9" name="Rectangle 7"/>
            <p:cNvSpPr>
              <a:spLocks noChangeArrowheads="1"/>
            </p:cNvSpPr>
            <p:nvPr/>
          </p:nvSpPr>
          <p:spPr bwMode="auto">
            <a:xfrm>
              <a:off x="2142" y="1578"/>
              <a:ext cx="924"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a:solidFill>
                    <a:srgbClr val="FFFFFF"/>
                  </a:solidFill>
                  <a:latin typeface="Arial" panose="020B0604020202020204" pitchFamily="34" charset="0"/>
                  <a:cs typeface="Arial" panose="020B0604020202020204" pitchFamily="34" charset="0"/>
                </a:rPr>
                <a:t>stratégique</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0" name="Oval 8"/>
            <p:cNvSpPr>
              <a:spLocks noChangeArrowheads="1"/>
            </p:cNvSpPr>
            <p:nvPr/>
          </p:nvSpPr>
          <p:spPr bwMode="auto">
            <a:xfrm>
              <a:off x="1771" y="748"/>
              <a:ext cx="1664"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1" name="Oval 9"/>
            <p:cNvSpPr>
              <a:spLocks noChangeArrowheads="1"/>
            </p:cNvSpPr>
            <p:nvPr/>
          </p:nvSpPr>
          <p:spPr bwMode="auto">
            <a:xfrm>
              <a:off x="649" y="2105"/>
              <a:ext cx="1665" cy="1653"/>
            </a:xfrm>
            <a:prstGeom prst="ellipse">
              <a:avLst/>
            </a:prstGeom>
            <a:solidFill>
              <a:srgbClr val="FFC000"/>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2" name="Rectangle 10"/>
            <p:cNvSpPr>
              <a:spLocks noChangeArrowheads="1"/>
            </p:cNvSpPr>
            <p:nvPr/>
          </p:nvSpPr>
          <p:spPr bwMode="auto">
            <a:xfrm>
              <a:off x="810" y="2650"/>
              <a:ext cx="1348"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dirty="0">
                  <a:solidFill>
                    <a:srgbClr val="FFFFFF"/>
                  </a:solidFill>
                  <a:latin typeface="Arial" panose="020B0604020202020204" pitchFamily="34" charset="0"/>
                  <a:cs typeface="Arial" panose="020B0604020202020204" pitchFamily="34" charset="0"/>
                </a:rPr>
                <a:t>Choix </a:t>
              </a:r>
              <a:endParaRPr lang="fr" sz="2800" b="1" dirty="0" smtClean="0">
                <a:solidFill>
                  <a:srgbClr val="FFFFFF"/>
                </a:solidFill>
                <a:latin typeface="Arial" panose="020B0604020202020204" pitchFamily="34" charset="0"/>
                <a:cs typeface="Arial" panose="020B0604020202020204" pitchFamily="34" charset="0"/>
              </a:endParaRPr>
            </a:p>
            <a:p>
              <a:pPr algn="ctr" rtl="0" fontAlgn="base">
                <a:spcBef>
                  <a:spcPct val="0"/>
                </a:spcBef>
                <a:spcAft>
                  <a:spcPct val="0"/>
                </a:spcAft>
                <a:buClrTx/>
                <a:buSzTx/>
                <a:buFontTx/>
                <a:buNone/>
              </a:pPr>
              <a:r>
                <a:rPr lang="fr" sz="2800" b="1" dirty="0" smtClean="0">
                  <a:solidFill>
                    <a:srgbClr val="FFFFFF"/>
                  </a:solidFill>
                  <a:latin typeface="Arial" panose="020B0604020202020204" pitchFamily="34" charset="0"/>
                  <a:cs typeface="Arial" panose="020B0604020202020204" pitchFamily="34" charset="0"/>
                </a:rPr>
                <a:t>stratégiques</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3" name="Rectangle 11"/>
            <p:cNvSpPr>
              <a:spLocks noChangeArrowheads="1"/>
            </p:cNvSpPr>
            <p:nvPr/>
          </p:nvSpPr>
          <p:spPr bwMode="auto">
            <a:xfrm>
              <a:off x="1028" y="2934"/>
              <a:ext cx="912"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4" name="Oval 12"/>
            <p:cNvSpPr>
              <a:spLocks noChangeArrowheads="1"/>
            </p:cNvSpPr>
            <p:nvPr/>
          </p:nvSpPr>
          <p:spPr bwMode="auto">
            <a:xfrm>
              <a:off x="649" y="2105"/>
              <a:ext cx="1665"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5" name="Oval 13"/>
            <p:cNvSpPr>
              <a:spLocks noChangeArrowheads="1"/>
            </p:cNvSpPr>
            <p:nvPr/>
          </p:nvSpPr>
          <p:spPr bwMode="auto">
            <a:xfrm>
              <a:off x="3128" y="2045"/>
              <a:ext cx="1664" cy="1653"/>
            </a:xfrm>
            <a:prstGeom prst="ellipse">
              <a:avLst/>
            </a:prstGeom>
            <a:solidFill>
              <a:schemeClr val="accent1"/>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6" name="Rectangle 14"/>
            <p:cNvSpPr>
              <a:spLocks noChangeArrowheads="1"/>
            </p:cNvSpPr>
            <p:nvPr/>
          </p:nvSpPr>
          <p:spPr bwMode="auto">
            <a:xfrm>
              <a:off x="3446" y="2448"/>
              <a:ext cx="1032"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dirty="0">
                  <a:solidFill>
                    <a:srgbClr val="FFFFFF"/>
                  </a:solidFill>
                  <a:latin typeface="Arial" panose="020B0604020202020204" pitchFamily="34" charset="0"/>
                  <a:cs typeface="Arial" panose="020B0604020202020204" pitchFamily="34" charset="0"/>
                </a:rPr>
                <a:t>Stratégie </a:t>
              </a:r>
              <a:endParaRPr lang="fr" sz="2800" b="1" dirty="0" smtClean="0">
                <a:solidFill>
                  <a:srgbClr val="FFFFFF"/>
                </a:solidFill>
                <a:latin typeface="Arial" panose="020B0604020202020204" pitchFamily="34" charset="0"/>
                <a:cs typeface="Arial" panose="020B0604020202020204" pitchFamily="34" charset="0"/>
              </a:endParaRPr>
            </a:p>
            <a:p>
              <a:pPr algn="ctr" rtl="0" fontAlgn="base">
                <a:spcBef>
                  <a:spcPct val="0"/>
                </a:spcBef>
                <a:spcAft>
                  <a:spcPct val="0"/>
                </a:spcAft>
                <a:buClrTx/>
                <a:buSzTx/>
                <a:buFontTx/>
                <a:buNone/>
              </a:pPr>
              <a:r>
                <a:rPr lang="fr" sz="2800" b="1" dirty="0" smtClean="0">
                  <a:solidFill>
                    <a:srgbClr val="FFFFFF"/>
                  </a:solidFill>
                  <a:latin typeface="Arial" panose="020B0604020202020204" pitchFamily="34" charset="0"/>
                  <a:cs typeface="Arial" panose="020B0604020202020204" pitchFamily="34" charset="0"/>
                </a:rPr>
                <a:t>en </a:t>
              </a:r>
              <a:r>
                <a:rPr lang="fr" sz="2800" b="1" dirty="0">
                  <a:solidFill>
                    <a:srgbClr val="FFFFFF"/>
                  </a:solidFill>
                  <a:latin typeface="Arial" panose="020B0604020202020204" pitchFamily="34" charset="0"/>
                  <a:cs typeface="Arial" panose="020B0604020202020204" pitchFamily="34" charset="0"/>
                </a:rPr>
                <a:t>action</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7" name="Rectangle 15"/>
            <p:cNvSpPr>
              <a:spLocks noChangeArrowheads="1"/>
            </p:cNvSpPr>
            <p:nvPr/>
          </p:nvSpPr>
          <p:spPr bwMode="auto">
            <a:xfrm>
              <a:off x="3747" y="2732"/>
              <a:ext cx="429"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8" name="Rectangle 16"/>
            <p:cNvSpPr>
              <a:spLocks noChangeArrowheads="1"/>
            </p:cNvSpPr>
            <p:nvPr/>
          </p:nvSpPr>
          <p:spPr bwMode="auto">
            <a:xfrm>
              <a:off x="3596" y="3017"/>
              <a:ext cx="729"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9" name="Oval 17"/>
            <p:cNvSpPr>
              <a:spLocks noChangeArrowheads="1"/>
            </p:cNvSpPr>
            <p:nvPr/>
          </p:nvSpPr>
          <p:spPr bwMode="auto">
            <a:xfrm>
              <a:off x="3128" y="2045"/>
              <a:ext cx="1664"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20" name="Line 18"/>
            <p:cNvSpPr>
              <a:spLocks noChangeShapeType="1"/>
            </p:cNvSpPr>
            <p:nvPr/>
          </p:nvSpPr>
          <p:spPr bwMode="auto">
            <a:xfrm>
              <a:off x="2456" y="2990"/>
              <a:ext cx="587" cy="1"/>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1" name="Freeform 19"/>
            <p:cNvSpPr>
              <a:spLocks/>
            </p:cNvSpPr>
            <p:nvPr/>
          </p:nvSpPr>
          <p:spPr bwMode="auto">
            <a:xfrm>
              <a:off x="2366" y="2932"/>
              <a:ext cx="120" cy="118"/>
            </a:xfrm>
            <a:custGeom>
              <a:avLst/>
              <a:gdLst>
                <a:gd name="T0" fmla="*/ 0 w 120"/>
                <a:gd name="T1" fmla="*/ 58 h 118"/>
                <a:gd name="T2" fmla="*/ 120 w 120"/>
                <a:gd name="T3" fmla="*/ 0 h 118"/>
                <a:gd name="T4" fmla="*/ 120 w 120"/>
                <a:gd name="T5" fmla="*/ 118 h 118"/>
                <a:gd name="T6" fmla="*/ 0 w 120"/>
                <a:gd name="T7" fmla="*/ 58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0" y="58"/>
                  </a:moveTo>
                  <a:lnTo>
                    <a:pt x="120" y="0"/>
                  </a:lnTo>
                  <a:lnTo>
                    <a:pt x="120" y="118"/>
                  </a:lnTo>
                  <a:lnTo>
                    <a:pt x="0" y="58"/>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2" name="Freeform 20"/>
            <p:cNvSpPr>
              <a:spLocks/>
            </p:cNvSpPr>
            <p:nvPr/>
          </p:nvSpPr>
          <p:spPr bwMode="auto">
            <a:xfrm>
              <a:off x="2366" y="2932"/>
              <a:ext cx="120" cy="118"/>
            </a:xfrm>
            <a:custGeom>
              <a:avLst/>
              <a:gdLst>
                <a:gd name="T0" fmla="*/ 0 w 120"/>
                <a:gd name="T1" fmla="*/ 58 h 118"/>
                <a:gd name="T2" fmla="*/ 120 w 120"/>
                <a:gd name="T3" fmla="*/ 0 h 118"/>
                <a:gd name="T4" fmla="*/ 120 w 120"/>
                <a:gd name="T5" fmla="*/ 118 h 118"/>
                <a:gd name="T6" fmla="*/ 0 w 120"/>
                <a:gd name="T7" fmla="*/ 58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0" y="58"/>
                  </a:moveTo>
                  <a:lnTo>
                    <a:pt x="120" y="0"/>
                  </a:lnTo>
                  <a:lnTo>
                    <a:pt x="120" y="118"/>
                  </a:lnTo>
                  <a:lnTo>
                    <a:pt x="0" y="58"/>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3" name="Freeform 21"/>
            <p:cNvSpPr>
              <a:spLocks/>
            </p:cNvSpPr>
            <p:nvPr/>
          </p:nvSpPr>
          <p:spPr bwMode="auto">
            <a:xfrm>
              <a:off x="3013" y="2931"/>
              <a:ext cx="120" cy="118"/>
            </a:xfrm>
            <a:custGeom>
              <a:avLst/>
              <a:gdLst>
                <a:gd name="T0" fmla="*/ 120 w 120"/>
                <a:gd name="T1" fmla="*/ 59 h 118"/>
                <a:gd name="T2" fmla="*/ 0 w 120"/>
                <a:gd name="T3" fmla="*/ 118 h 118"/>
                <a:gd name="T4" fmla="*/ 0 w 120"/>
                <a:gd name="T5" fmla="*/ 0 h 118"/>
                <a:gd name="T6" fmla="*/ 120 w 120"/>
                <a:gd name="T7" fmla="*/ 59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120" y="59"/>
                  </a:moveTo>
                  <a:lnTo>
                    <a:pt x="0" y="118"/>
                  </a:lnTo>
                  <a:lnTo>
                    <a:pt x="0" y="0"/>
                  </a:lnTo>
                  <a:lnTo>
                    <a:pt x="120" y="59"/>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4" name="Freeform 22"/>
            <p:cNvSpPr>
              <a:spLocks/>
            </p:cNvSpPr>
            <p:nvPr/>
          </p:nvSpPr>
          <p:spPr bwMode="auto">
            <a:xfrm>
              <a:off x="3013" y="2931"/>
              <a:ext cx="120" cy="118"/>
            </a:xfrm>
            <a:custGeom>
              <a:avLst/>
              <a:gdLst>
                <a:gd name="T0" fmla="*/ 120 w 120"/>
                <a:gd name="T1" fmla="*/ 59 h 118"/>
                <a:gd name="T2" fmla="*/ 0 w 120"/>
                <a:gd name="T3" fmla="*/ 118 h 118"/>
                <a:gd name="T4" fmla="*/ 0 w 120"/>
                <a:gd name="T5" fmla="*/ 0 h 118"/>
                <a:gd name="T6" fmla="*/ 120 w 120"/>
                <a:gd name="T7" fmla="*/ 59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120" y="59"/>
                  </a:moveTo>
                  <a:lnTo>
                    <a:pt x="0" y="118"/>
                  </a:lnTo>
                  <a:lnTo>
                    <a:pt x="0" y="0"/>
                  </a:lnTo>
                  <a:lnTo>
                    <a:pt x="120" y="59"/>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5" name="Line 23"/>
            <p:cNvSpPr>
              <a:spLocks noChangeShapeType="1"/>
            </p:cNvSpPr>
            <p:nvPr/>
          </p:nvSpPr>
          <p:spPr bwMode="auto">
            <a:xfrm>
              <a:off x="3440" y="1982"/>
              <a:ext cx="93" cy="70"/>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6" name="Freeform 24"/>
            <p:cNvSpPr>
              <a:spLocks/>
            </p:cNvSpPr>
            <p:nvPr/>
          </p:nvSpPr>
          <p:spPr bwMode="auto">
            <a:xfrm>
              <a:off x="3368" y="1928"/>
              <a:ext cx="133" cy="120"/>
            </a:xfrm>
            <a:custGeom>
              <a:avLst/>
              <a:gdLst>
                <a:gd name="T0" fmla="*/ 0 w 133"/>
                <a:gd name="T1" fmla="*/ 0 h 120"/>
                <a:gd name="T2" fmla="*/ 133 w 133"/>
                <a:gd name="T3" fmla="*/ 24 h 120"/>
                <a:gd name="T4" fmla="*/ 60 w 133"/>
                <a:gd name="T5" fmla="*/ 120 h 120"/>
                <a:gd name="T6" fmla="*/ 0 w 133"/>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20">
                  <a:moveTo>
                    <a:pt x="0" y="0"/>
                  </a:moveTo>
                  <a:lnTo>
                    <a:pt x="133" y="24"/>
                  </a:lnTo>
                  <a:lnTo>
                    <a:pt x="60" y="120"/>
                  </a:lnTo>
                  <a:lnTo>
                    <a:pt x="0" y="0"/>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7" name="Freeform 25"/>
            <p:cNvSpPr>
              <a:spLocks/>
            </p:cNvSpPr>
            <p:nvPr/>
          </p:nvSpPr>
          <p:spPr bwMode="auto">
            <a:xfrm>
              <a:off x="3368" y="1928"/>
              <a:ext cx="133" cy="120"/>
            </a:xfrm>
            <a:custGeom>
              <a:avLst/>
              <a:gdLst>
                <a:gd name="T0" fmla="*/ 0 w 133"/>
                <a:gd name="T1" fmla="*/ 0 h 120"/>
                <a:gd name="T2" fmla="*/ 133 w 133"/>
                <a:gd name="T3" fmla="*/ 24 h 120"/>
                <a:gd name="T4" fmla="*/ 60 w 133"/>
                <a:gd name="T5" fmla="*/ 120 h 120"/>
                <a:gd name="T6" fmla="*/ 0 w 133"/>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20">
                  <a:moveTo>
                    <a:pt x="0" y="0"/>
                  </a:moveTo>
                  <a:lnTo>
                    <a:pt x="133" y="24"/>
                  </a:lnTo>
                  <a:lnTo>
                    <a:pt x="60" y="120"/>
                  </a:lnTo>
                  <a:lnTo>
                    <a:pt x="0" y="0"/>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8" name="Freeform 26"/>
            <p:cNvSpPr>
              <a:spLocks/>
            </p:cNvSpPr>
            <p:nvPr/>
          </p:nvSpPr>
          <p:spPr bwMode="auto">
            <a:xfrm>
              <a:off x="3472" y="1986"/>
              <a:ext cx="132" cy="119"/>
            </a:xfrm>
            <a:custGeom>
              <a:avLst/>
              <a:gdLst>
                <a:gd name="T0" fmla="*/ 132 w 132"/>
                <a:gd name="T1" fmla="*/ 119 h 119"/>
                <a:gd name="T2" fmla="*/ 0 w 132"/>
                <a:gd name="T3" fmla="*/ 96 h 119"/>
                <a:gd name="T4" fmla="*/ 72 w 132"/>
                <a:gd name="T5" fmla="*/ 0 h 119"/>
                <a:gd name="T6" fmla="*/ 132 w 132"/>
                <a:gd name="T7" fmla="*/ 119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19">
                  <a:moveTo>
                    <a:pt x="132" y="119"/>
                  </a:moveTo>
                  <a:lnTo>
                    <a:pt x="0" y="96"/>
                  </a:lnTo>
                  <a:lnTo>
                    <a:pt x="72" y="0"/>
                  </a:lnTo>
                  <a:lnTo>
                    <a:pt x="132" y="119"/>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9" name="Freeform 27"/>
            <p:cNvSpPr>
              <a:spLocks/>
            </p:cNvSpPr>
            <p:nvPr/>
          </p:nvSpPr>
          <p:spPr bwMode="auto">
            <a:xfrm>
              <a:off x="3472" y="1986"/>
              <a:ext cx="132" cy="119"/>
            </a:xfrm>
            <a:custGeom>
              <a:avLst/>
              <a:gdLst>
                <a:gd name="T0" fmla="*/ 132 w 132"/>
                <a:gd name="T1" fmla="*/ 119 h 119"/>
                <a:gd name="T2" fmla="*/ 0 w 132"/>
                <a:gd name="T3" fmla="*/ 96 h 119"/>
                <a:gd name="T4" fmla="*/ 72 w 132"/>
                <a:gd name="T5" fmla="*/ 0 h 119"/>
                <a:gd name="T6" fmla="*/ 132 w 132"/>
                <a:gd name="T7" fmla="*/ 119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19">
                  <a:moveTo>
                    <a:pt x="132" y="119"/>
                  </a:moveTo>
                  <a:lnTo>
                    <a:pt x="0" y="96"/>
                  </a:lnTo>
                  <a:lnTo>
                    <a:pt x="72" y="0"/>
                  </a:lnTo>
                  <a:lnTo>
                    <a:pt x="132" y="119"/>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0" name="Line 28"/>
            <p:cNvSpPr>
              <a:spLocks noChangeShapeType="1"/>
            </p:cNvSpPr>
            <p:nvPr/>
          </p:nvSpPr>
          <p:spPr bwMode="auto">
            <a:xfrm flipV="1">
              <a:off x="1617" y="1974"/>
              <a:ext cx="142" cy="85"/>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1" name="Freeform 29"/>
            <p:cNvSpPr>
              <a:spLocks/>
            </p:cNvSpPr>
            <p:nvPr/>
          </p:nvSpPr>
          <p:spPr bwMode="auto">
            <a:xfrm>
              <a:off x="1541" y="1992"/>
              <a:ext cx="133" cy="113"/>
            </a:xfrm>
            <a:custGeom>
              <a:avLst/>
              <a:gdLst>
                <a:gd name="T0" fmla="*/ 0 w 133"/>
                <a:gd name="T1" fmla="*/ 113 h 113"/>
                <a:gd name="T2" fmla="*/ 72 w 133"/>
                <a:gd name="T3" fmla="*/ 0 h 113"/>
                <a:gd name="T4" fmla="*/ 133 w 133"/>
                <a:gd name="T5" fmla="*/ 103 h 113"/>
                <a:gd name="T6" fmla="*/ 0 w 133"/>
                <a:gd name="T7" fmla="*/ 113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3">
                  <a:moveTo>
                    <a:pt x="0" y="113"/>
                  </a:moveTo>
                  <a:lnTo>
                    <a:pt x="72" y="0"/>
                  </a:lnTo>
                  <a:lnTo>
                    <a:pt x="133" y="103"/>
                  </a:lnTo>
                  <a:lnTo>
                    <a:pt x="0" y="113"/>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2" name="Freeform 30"/>
            <p:cNvSpPr>
              <a:spLocks/>
            </p:cNvSpPr>
            <p:nvPr/>
          </p:nvSpPr>
          <p:spPr bwMode="auto">
            <a:xfrm>
              <a:off x="1541" y="1992"/>
              <a:ext cx="133" cy="113"/>
            </a:xfrm>
            <a:custGeom>
              <a:avLst/>
              <a:gdLst>
                <a:gd name="T0" fmla="*/ 0 w 133"/>
                <a:gd name="T1" fmla="*/ 113 h 113"/>
                <a:gd name="T2" fmla="*/ 72 w 133"/>
                <a:gd name="T3" fmla="*/ 0 h 113"/>
                <a:gd name="T4" fmla="*/ 133 w 133"/>
                <a:gd name="T5" fmla="*/ 103 h 113"/>
                <a:gd name="T6" fmla="*/ 0 w 133"/>
                <a:gd name="T7" fmla="*/ 113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3">
                  <a:moveTo>
                    <a:pt x="0" y="113"/>
                  </a:moveTo>
                  <a:lnTo>
                    <a:pt x="72" y="0"/>
                  </a:lnTo>
                  <a:lnTo>
                    <a:pt x="133" y="103"/>
                  </a:lnTo>
                  <a:lnTo>
                    <a:pt x="0" y="113"/>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3" name="Freeform 31"/>
            <p:cNvSpPr>
              <a:spLocks/>
            </p:cNvSpPr>
            <p:nvPr/>
          </p:nvSpPr>
          <p:spPr bwMode="auto">
            <a:xfrm>
              <a:off x="1702" y="1928"/>
              <a:ext cx="133" cy="114"/>
            </a:xfrm>
            <a:custGeom>
              <a:avLst/>
              <a:gdLst>
                <a:gd name="T0" fmla="*/ 133 w 133"/>
                <a:gd name="T1" fmla="*/ 0 h 114"/>
                <a:gd name="T2" fmla="*/ 61 w 133"/>
                <a:gd name="T3" fmla="*/ 114 h 114"/>
                <a:gd name="T4" fmla="*/ 0 w 133"/>
                <a:gd name="T5" fmla="*/ 10 h 114"/>
                <a:gd name="T6" fmla="*/ 133 w 133"/>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4">
                  <a:moveTo>
                    <a:pt x="133" y="0"/>
                  </a:moveTo>
                  <a:lnTo>
                    <a:pt x="61" y="114"/>
                  </a:lnTo>
                  <a:lnTo>
                    <a:pt x="0" y="10"/>
                  </a:lnTo>
                  <a:lnTo>
                    <a:pt x="133" y="0"/>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4" name="Freeform 32"/>
            <p:cNvSpPr>
              <a:spLocks/>
            </p:cNvSpPr>
            <p:nvPr/>
          </p:nvSpPr>
          <p:spPr bwMode="auto">
            <a:xfrm>
              <a:off x="1702" y="1928"/>
              <a:ext cx="133" cy="114"/>
            </a:xfrm>
            <a:custGeom>
              <a:avLst/>
              <a:gdLst>
                <a:gd name="T0" fmla="*/ 133 w 133"/>
                <a:gd name="T1" fmla="*/ 0 h 114"/>
                <a:gd name="T2" fmla="*/ 61 w 133"/>
                <a:gd name="T3" fmla="*/ 114 h 114"/>
                <a:gd name="T4" fmla="*/ 0 w 133"/>
                <a:gd name="T5" fmla="*/ 10 h 114"/>
                <a:gd name="T6" fmla="*/ 133 w 133"/>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4">
                  <a:moveTo>
                    <a:pt x="133" y="0"/>
                  </a:moveTo>
                  <a:lnTo>
                    <a:pt x="61" y="114"/>
                  </a:lnTo>
                  <a:lnTo>
                    <a:pt x="0" y="10"/>
                  </a:lnTo>
                  <a:lnTo>
                    <a:pt x="133" y="0"/>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grpSp>
      <p:sp>
        <p:nvSpPr>
          <p:cNvPr id="35" name="AutoShape 34"/>
          <p:cNvSpPr>
            <a:spLocks noChangeArrowheads="1"/>
          </p:cNvSpPr>
          <p:nvPr/>
        </p:nvSpPr>
        <p:spPr bwMode="auto">
          <a:xfrm>
            <a:off x="179388" y="2565400"/>
            <a:ext cx="1979612" cy="720725"/>
          </a:xfrm>
          <a:prstGeom prst="wedgeRectCallout">
            <a:avLst>
              <a:gd name="adj1" fmla="val 33560"/>
              <a:gd name="adj2" fmla="val 90310"/>
            </a:avLst>
          </a:prstGeom>
          <a:solidFill>
            <a:sysClr val="window" lastClr="FFFFFF">
              <a:alpha val="89803"/>
            </a:sysClr>
          </a:solidFill>
          <a:ln w="38100" cap="rnd">
            <a:solidFill>
              <a:srgbClr val="FFC000"/>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 sz="2000" b="0" i="0" u="none" strike="noStrike" kern="0" cap="none" spc="0" normalizeH="0" noProof="0">
                <a:ln>
                  <a:noFill/>
                </a:ln>
                <a:solidFill>
                  <a:srgbClr val="FFC000"/>
                </a:solidFill>
                <a:effectLst/>
                <a:uLnTx/>
                <a:uFillTx/>
                <a:latin typeface="Arial" panose="020B0604020202020204" pitchFamily="34" charset="0"/>
                <a:cs typeface="Arial" panose="020B0604020202020204" pitchFamily="34" charset="0"/>
              </a:rPr>
              <a:t>Où voulons-nous être?</a:t>
            </a:r>
            <a:endParaRPr kumimoji="0" lang="en-US" altLang="en-US" sz="2000" b="0" i="0" u="none" strike="noStrike" kern="0" cap="none" spc="0" normalizeH="0" baseline="0" noProof="0" dirty="0" smtClean="0">
              <a:ln>
                <a:noFill/>
              </a:ln>
              <a:solidFill>
                <a:srgbClr val="FFC000"/>
              </a:solidFill>
              <a:effectLst/>
              <a:uLnTx/>
              <a:uFillTx/>
              <a:latin typeface="Arial" panose="020B0604020202020204" pitchFamily="34" charset="0"/>
              <a:cs typeface="Arial" panose="020B0604020202020204" pitchFamily="34" charset="0"/>
            </a:endParaRPr>
          </a:p>
        </p:txBody>
      </p:sp>
      <p:sp>
        <p:nvSpPr>
          <p:cNvPr id="36" name="Rectángulo redondeado 35"/>
          <p:cNvSpPr/>
          <p:nvPr/>
        </p:nvSpPr>
        <p:spPr>
          <a:xfrm>
            <a:off x="7065677" y="1340768"/>
            <a:ext cx="1929073" cy="582736"/>
          </a:xfrm>
          <a:prstGeom prst="round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PE" dirty="0"/>
          </a:p>
        </p:txBody>
      </p:sp>
      <p:sp>
        <p:nvSpPr>
          <p:cNvPr id="37" name="Flecha derecha 36"/>
          <p:cNvSpPr/>
          <p:nvPr/>
        </p:nvSpPr>
        <p:spPr>
          <a:xfrm>
            <a:off x="5816315" y="1478009"/>
            <a:ext cx="886129" cy="308253"/>
          </a:xfrm>
          <a:prstGeom prst="rightArrow">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PE" dirty="0"/>
          </a:p>
        </p:txBody>
      </p:sp>
      <p:sp>
        <p:nvSpPr>
          <p:cNvPr id="38" name="CuadroTexto 37"/>
          <p:cNvSpPr txBox="1"/>
          <p:nvPr/>
        </p:nvSpPr>
        <p:spPr>
          <a:xfrm>
            <a:off x="7173109" y="1464220"/>
            <a:ext cx="1993615" cy="307777"/>
          </a:xfrm>
          <a:prstGeom prst="rect">
            <a:avLst/>
          </a:prstGeom>
          <a:noFill/>
        </p:spPr>
        <p:txBody>
          <a:bodyPr wrap="square" rtlCol="0">
            <a:spAutoFit/>
          </a:bodyPr>
          <a:lstStyle/>
          <a:p>
            <a:pPr rtl="0"/>
            <a:r>
              <a:rPr lang="en" sz="1400" b="1">
                <a:solidFill>
                  <a:schemeClr val="bg1"/>
                </a:solidFill>
                <a:latin typeface="Arial" panose="020B0604020202020204" pitchFamily="34" charset="0"/>
                <a:cs typeface="Arial" panose="020B0604020202020204" pitchFamily="34" charset="0"/>
              </a:rPr>
              <a:t>Fixer des objectifs</a:t>
            </a:r>
            <a:endParaRPr lang="es-PE"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80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Types de services</a:t>
            </a:r>
            <a:endParaRPr lang="es-PE" sz="26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5" name="Rectangle 3"/>
          <p:cNvSpPr txBox="1">
            <a:spLocks/>
          </p:cNvSpPr>
          <p:nvPr/>
        </p:nvSpPr>
        <p:spPr>
          <a:xfrm>
            <a:off x="683568" y="2286000"/>
            <a:ext cx="7772400"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0">
              <a:lnSpc>
                <a:spcPct val="90000"/>
              </a:lnSpc>
            </a:pPr>
            <a:r>
              <a:rPr lang="fr" sz="2400">
                <a:solidFill>
                  <a:schemeClr val="accent4">
                    <a:lumMod val="25000"/>
                  </a:schemeClr>
                </a:solidFill>
              </a:rPr>
              <a:t>Information</a:t>
            </a:r>
          </a:p>
          <a:p>
            <a:pPr algn="just" rtl="0">
              <a:lnSpc>
                <a:spcPct val="90000"/>
              </a:lnSpc>
            </a:pPr>
            <a:r>
              <a:rPr lang="fr" sz="2400">
                <a:solidFill>
                  <a:schemeClr val="accent4">
                    <a:lumMod val="25000"/>
                  </a:schemeClr>
                </a:solidFill>
              </a:rPr>
              <a:t>Recherches et enquêtes auprès des entreprises</a:t>
            </a:r>
          </a:p>
          <a:p>
            <a:pPr algn="just" rtl="0">
              <a:lnSpc>
                <a:spcPct val="90000"/>
              </a:lnSpc>
            </a:pPr>
            <a:r>
              <a:rPr lang="fr" sz="2400">
                <a:solidFill>
                  <a:schemeClr val="accent4">
                    <a:lumMod val="25000"/>
                  </a:schemeClr>
                </a:solidFill>
              </a:rPr>
              <a:t>Représentation juridique</a:t>
            </a:r>
          </a:p>
          <a:p>
            <a:pPr algn="just" rtl="0">
              <a:lnSpc>
                <a:spcPct val="90000"/>
              </a:lnSpc>
            </a:pPr>
            <a:r>
              <a:rPr lang="fr" sz="2400">
                <a:solidFill>
                  <a:schemeClr val="accent4">
                    <a:lumMod val="25000"/>
                  </a:schemeClr>
                </a:solidFill>
              </a:rPr>
              <a:t>Assistance et conseils</a:t>
            </a:r>
          </a:p>
          <a:p>
            <a:pPr algn="just" rtl="0">
              <a:lnSpc>
                <a:spcPct val="90000"/>
              </a:lnSpc>
            </a:pPr>
            <a:r>
              <a:rPr lang="fr" sz="2400">
                <a:solidFill>
                  <a:schemeClr val="accent4">
                    <a:lumMod val="25000"/>
                  </a:schemeClr>
                </a:solidFill>
              </a:rPr>
              <a:t>Réseautage</a:t>
            </a:r>
          </a:p>
          <a:p>
            <a:pPr algn="just" rtl="0">
              <a:lnSpc>
                <a:spcPct val="90000"/>
              </a:lnSpc>
            </a:pPr>
            <a:r>
              <a:rPr lang="fr" sz="2400">
                <a:solidFill>
                  <a:schemeClr val="accent4">
                    <a:lumMod val="25000"/>
                  </a:schemeClr>
                </a:solidFill>
              </a:rPr>
              <a:t>Commerce et développement des marchés</a:t>
            </a:r>
          </a:p>
          <a:p>
            <a:pPr algn="just" rtl="0">
              <a:lnSpc>
                <a:spcPct val="90000"/>
              </a:lnSpc>
            </a:pPr>
            <a:r>
              <a:rPr lang="fr" sz="2400">
                <a:solidFill>
                  <a:schemeClr val="accent4">
                    <a:lumMod val="25000"/>
                  </a:schemeClr>
                </a:solidFill>
              </a:rPr>
              <a:t>Formation</a:t>
            </a:r>
          </a:p>
          <a:p>
            <a:pPr algn="just" rtl="0">
              <a:lnSpc>
                <a:spcPct val="90000"/>
              </a:lnSpc>
            </a:pPr>
            <a:r>
              <a:rPr lang="fr" sz="2400">
                <a:solidFill>
                  <a:schemeClr val="accent4">
                    <a:lumMod val="25000"/>
                  </a:schemeClr>
                </a:solidFill>
              </a:rPr>
              <a:t>Certification</a:t>
            </a:r>
          </a:p>
          <a:p>
            <a:pPr algn="just" rtl="0">
              <a:lnSpc>
                <a:spcPct val="90000"/>
              </a:lnSpc>
            </a:pPr>
            <a:r>
              <a:rPr lang="fr" sz="2400">
                <a:solidFill>
                  <a:schemeClr val="accent4">
                    <a:lumMod val="25000"/>
                  </a:schemeClr>
                </a:solidFill>
              </a:rPr>
              <a:t>Locaux à usage de bureaux, services d’infrastructure et réductions</a:t>
            </a:r>
            <a:endParaRPr lang="en-US" altLang="en-US" sz="2400" dirty="0" smtClean="0">
              <a:solidFill>
                <a:schemeClr val="accent4">
                  <a:lumMod val="25000"/>
                </a:schemeClr>
              </a:solidFill>
            </a:endParaRPr>
          </a:p>
        </p:txBody>
      </p:sp>
      <p:sp>
        <p:nvSpPr>
          <p:cNvPr id="3" name="TextBox 2"/>
          <p:cNvSpPr txBox="1"/>
          <p:nvPr/>
        </p:nvSpPr>
        <p:spPr>
          <a:xfrm>
            <a:off x="251520" y="1124744"/>
            <a:ext cx="8676456" cy="830997"/>
          </a:xfrm>
          <a:prstGeom prst="rect">
            <a:avLst/>
          </a:prstGeom>
          <a:noFill/>
        </p:spPr>
        <p:txBody>
          <a:bodyPr wrap="square" rtlCol="0">
            <a:spAutoFit/>
          </a:bodyPr>
          <a:lstStyle/>
          <a:p>
            <a:pPr rtl="0"/>
            <a:r>
              <a:rPr lang="fr" sz="2400">
                <a:solidFill>
                  <a:srgbClr val="2D67AD"/>
                </a:solidFill>
              </a:rPr>
              <a:t>À travers le monde, les OE proposent de nombreux types de services, tels que:</a:t>
            </a:r>
            <a:endParaRPr lang="en-US" sz="2400" dirty="0">
              <a:solidFill>
                <a:srgbClr val="2D67AD"/>
              </a:solidFill>
            </a:endParaRPr>
          </a:p>
        </p:txBody>
      </p:sp>
      <p:sp>
        <p:nvSpPr>
          <p:cNvPr id="6" name="TextBox 5"/>
          <p:cNvSpPr txBox="1"/>
          <p:nvPr/>
        </p:nvSpPr>
        <p:spPr>
          <a:xfrm>
            <a:off x="179512" y="6237312"/>
            <a:ext cx="8676456" cy="461665"/>
          </a:xfrm>
          <a:prstGeom prst="rect">
            <a:avLst/>
          </a:prstGeom>
          <a:noFill/>
        </p:spPr>
        <p:txBody>
          <a:bodyPr wrap="square" rtlCol="0">
            <a:spAutoFit/>
          </a:bodyPr>
          <a:lstStyle/>
          <a:p>
            <a:pPr rtl="0"/>
            <a:r>
              <a:rPr lang="fr" sz="2400">
                <a:solidFill>
                  <a:srgbClr val="2D67AD"/>
                </a:solidFill>
              </a:rPr>
              <a:t>Cherchez d’autres exemples dans les guides et vidéos du CIF-OIT</a:t>
            </a:r>
            <a:endParaRPr lang="en-US" sz="2400" dirty="0">
              <a:solidFill>
                <a:srgbClr val="2D67AD"/>
              </a:solidFill>
            </a:endParaRPr>
          </a:p>
        </p:txBody>
      </p:sp>
    </p:spTree>
    <p:extLst>
      <p:ext uri="{BB962C8B-B14F-4D97-AF65-F5344CB8AC3E}">
        <p14:creationId xmlns:p14="http://schemas.microsoft.com/office/powerpoint/2010/main" val="308003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Cadre juridique et mandat</a:t>
            </a:r>
            <a:endParaRPr lang="es-PE" sz="26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5" name="Rectangle 3"/>
          <p:cNvSpPr txBox="1">
            <a:spLocks/>
          </p:cNvSpPr>
          <p:nvPr/>
        </p:nvSpPr>
        <p:spPr>
          <a:xfrm>
            <a:off x="611560" y="1340768"/>
            <a:ext cx="7921625" cy="33337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9100" indent="-419100" rtl="0">
              <a:buFont typeface="Wingdings" panose="05000000000000000000" pitchFamily="2" charset="2"/>
              <a:buNone/>
            </a:pPr>
            <a:r>
              <a:rPr lang="fr" sz="2800" b="1">
                <a:solidFill>
                  <a:schemeClr val="accent4">
                    <a:lumMod val="25000"/>
                  </a:schemeClr>
                </a:solidFill>
                <a:sym typeface="Wingdings" panose="05000000000000000000" pitchFamily="2" charset="2"/>
              </a:rPr>
              <a:t>Assurez-vous que la prestation de vos services est conforme...  </a:t>
            </a:r>
          </a:p>
        </p:txBody>
      </p:sp>
      <p:sp>
        <p:nvSpPr>
          <p:cNvPr id="6" name="Elipse 5"/>
          <p:cNvSpPr/>
          <p:nvPr/>
        </p:nvSpPr>
        <p:spPr>
          <a:xfrm>
            <a:off x="755576" y="3130732"/>
            <a:ext cx="3482715" cy="2458508"/>
          </a:xfrm>
          <a:prstGeom prst="ellipse">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2800" b="1" dirty="0">
                <a:solidFill>
                  <a:schemeClr val="bg1"/>
                </a:solidFill>
                <a:latin typeface="Arial" panose="020B0604020202020204" pitchFamily="34" charset="0"/>
                <a:cs typeface="Arial" panose="020B0604020202020204" pitchFamily="34" charset="0"/>
                <a:sym typeface="Wingdings" panose="05000000000000000000" pitchFamily="2" charset="2"/>
              </a:rPr>
              <a:t>à vos statuts juridiques nationaux</a:t>
            </a:r>
          </a:p>
        </p:txBody>
      </p:sp>
      <p:sp>
        <p:nvSpPr>
          <p:cNvPr id="7" name="Elipse 6"/>
          <p:cNvSpPr/>
          <p:nvPr/>
        </p:nvSpPr>
        <p:spPr>
          <a:xfrm>
            <a:off x="4427984" y="3130731"/>
            <a:ext cx="3591980" cy="2386501"/>
          </a:xfrm>
          <a:prstGeom prst="ellipse">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2000" b="1" dirty="0">
                <a:solidFill>
                  <a:schemeClr val="bg1"/>
                </a:solidFill>
                <a:latin typeface="Arial" panose="020B0604020202020204" pitchFamily="34" charset="0"/>
                <a:cs typeface="Arial" panose="020B0604020202020204" pitchFamily="34" charset="0"/>
                <a:sym typeface="Wingdings" panose="05000000000000000000" pitchFamily="2" charset="2"/>
              </a:rPr>
              <a:t>au mandat donné à l’organisation par le Conseil d’administration</a:t>
            </a:r>
            <a:endParaRPr lang="en-GB" altLang="en-US" sz="20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61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Comment y parvenir?</a:t>
            </a:r>
            <a:endParaRPr lang="es-PE" sz="26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grpSp>
        <p:nvGrpSpPr>
          <p:cNvPr id="5" name="Group 3"/>
          <p:cNvGrpSpPr>
            <a:grpSpLocks noChangeAspect="1"/>
          </p:cNvGrpSpPr>
          <p:nvPr/>
        </p:nvGrpSpPr>
        <p:grpSpPr bwMode="auto">
          <a:xfrm>
            <a:off x="654050" y="1196752"/>
            <a:ext cx="6729412" cy="5037138"/>
            <a:chOff x="612" y="711"/>
            <a:chExt cx="4239" cy="3173"/>
          </a:xfrm>
        </p:grpSpPr>
        <p:sp>
          <p:nvSpPr>
            <p:cNvPr id="6" name="AutoShape 4"/>
            <p:cNvSpPr>
              <a:spLocks noChangeAspect="1" noChangeArrowheads="1" noTextEdit="1"/>
            </p:cNvSpPr>
            <p:nvPr/>
          </p:nvSpPr>
          <p:spPr bwMode="auto">
            <a:xfrm>
              <a:off x="612" y="711"/>
              <a:ext cx="4239" cy="3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7" name="Oval 5"/>
            <p:cNvSpPr>
              <a:spLocks noChangeArrowheads="1"/>
            </p:cNvSpPr>
            <p:nvPr/>
          </p:nvSpPr>
          <p:spPr bwMode="auto">
            <a:xfrm>
              <a:off x="1771" y="748"/>
              <a:ext cx="1664" cy="1653"/>
            </a:xfrm>
            <a:prstGeom prst="ellipse">
              <a:avLst/>
            </a:prstGeom>
            <a:solidFill>
              <a:srgbClr val="00B050"/>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8" name="Rectangle 6"/>
            <p:cNvSpPr>
              <a:spLocks noChangeArrowheads="1"/>
            </p:cNvSpPr>
            <p:nvPr/>
          </p:nvSpPr>
          <p:spPr bwMode="auto">
            <a:xfrm>
              <a:off x="2104" y="1293"/>
              <a:ext cx="1002"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a:solidFill>
                    <a:srgbClr val="FFFFFF"/>
                  </a:solidFill>
                  <a:latin typeface="Arial" panose="020B0604020202020204" pitchFamily="34" charset="0"/>
                  <a:cs typeface="Arial" panose="020B0604020202020204" pitchFamily="34" charset="0"/>
                </a:rPr>
                <a:t>Position </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9" name="Rectangle 7"/>
            <p:cNvSpPr>
              <a:spLocks noChangeArrowheads="1"/>
            </p:cNvSpPr>
            <p:nvPr/>
          </p:nvSpPr>
          <p:spPr bwMode="auto">
            <a:xfrm>
              <a:off x="2142" y="1578"/>
              <a:ext cx="924"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a:solidFill>
                    <a:srgbClr val="FFFFFF"/>
                  </a:solidFill>
                  <a:latin typeface="Arial" panose="020B0604020202020204" pitchFamily="34" charset="0"/>
                  <a:cs typeface="Arial" panose="020B0604020202020204" pitchFamily="34" charset="0"/>
                </a:rPr>
                <a:t>stratégique</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0" name="Oval 8"/>
            <p:cNvSpPr>
              <a:spLocks noChangeArrowheads="1"/>
            </p:cNvSpPr>
            <p:nvPr/>
          </p:nvSpPr>
          <p:spPr bwMode="auto">
            <a:xfrm>
              <a:off x="1771" y="748"/>
              <a:ext cx="1664"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1" name="Oval 9"/>
            <p:cNvSpPr>
              <a:spLocks noChangeArrowheads="1"/>
            </p:cNvSpPr>
            <p:nvPr/>
          </p:nvSpPr>
          <p:spPr bwMode="auto">
            <a:xfrm>
              <a:off x="649" y="2105"/>
              <a:ext cx="1665" cy="1653"/>
            </a:xfrm>
            <a:prstGeom prst="ellipse">
              <a:avLst/>
            </a:prstGeom>
            <a:solidFill>
              <a:srgbClr val="FFC000"/>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2" name="Rectangle 10"/>
            <p:cNvSpPr>
              <a:spLocks noChangeArrowheads="1"/>
            </p:cNvSpPr>
            <p:nvPr/>
          </p:nvSpPr>
          <p:spPr bwMode="auto">
            <a:xfrm>
              <a:off x="810" y="2650"/>
              <a:ext cx="1348"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dirty="0">
                  <a:solidFill>
                    <a:srgbClr val="FFFFFF"/>
                  </a:solidFill>
                  <a:latin typeface="Arial" panose="020B0604020202020204" pitchFamily="34" charset="0"/>
                  <a:cs typeface="Arial" panose="020B0604020202020204" pitchFamily="34" charset="0"/>
                </a:rPr>
                <a:t>Choix </a:t>
              </a:r>
              <a:endParaRPr lang="fr" sz="2800" b="1" dirty="0" smtClean="0">
                <a:solidFill>
                  <a:srgbClr val="FFFFFF"/>
                </a:solidFill>
                <a:latin typeface="Arial" panose="020B0604020202020204" pitchFamily="34" charset="0"/>
                <a:cs typeface="Arial" panose="020B0604020202020204" pitchFamily="34" charset="0"/>
              </a:endParaRPr>
            </a:p>
            <a:p>
              <a:pPr algn="ctr" rtl="0" fontAlgn="base">
                <a:spcBef>
                  <a:spcPct val="0"/>
                </a:spcBef>
                <a:spcAft>
                  <a:spcPct val="0"/>
                </a:spcAft>
                <a:buClrTx/>
                <a:buSzTx/>
                <a:buFontTx/>
                <a:buNone/>
              </a:pPr>
              <a:r>
                <a:rPr lang="fr" sz="2800" b="1" dirty="0" smtClean="0">
                  <a:solidFill>
                    <a:srgbClr val="FFFFFF"/>
                  </a:solidFill>
                  <a:latin typeface="Arial" panose="020B0604020202020204" pitchFamily="34" charset="0"/>
                  <a:cs typeface="Arial" panose="020B0604020202020204" pitchFamily="34" charset="0"/>
                </a:rPr>
                <a:t>stratégiques</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3" name="Rectangle 11"/>
            <p:cNvSpPr>
              <a:spLocks noChangeArrowheads="1"/>
            </p:cNvSpPr>
            <p:nvPr/>
          </p:nvSpPr>
          <p:spPr bwMode="auto">
            <a:xfrm>
              <a:off x="1028" y="2934"/>
              <a:ext cx="912"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4" name="Oval 12"/>
            <p:cNvSpPr>
              <a:spLocks noChangeArrowheads="1"/>
            </p:cNvSpPr>
            <p:nvPr/>
          </p:nvSpPr>
          <p:spPr bwMode="auto">
            <a:xfrm>
              <a:off x="649" y="2105"/>
              <a:ext cx="1665"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5" name="Oval 13"/>
            <p:cNvSpPr>
              <a:spLocks noChangeArrowheads="1"/>
            </p:cNvSpPr>
            <p:nvPr/>
          </p:nvSpPr>
          <p:spPr bwMode="auto">
            <a:xfrm>
              <a:off x="3128" y="2045"/>
              <a:ext cx="1664" cy="1653"/>
            </a:xfrm>
            <a:prstGeom prst="ellipse">
              <a:avLst/>
            </a:prstGeom>
            <a:solidFill>
              <a:schemeClr val="accent1"/>
            </a:solidFill>
            <a:ln w="0">
              <a:solidFill>
                <a:srgbClr val="000000"/>
              </a:solidFill>
              <a:round/>
              <a:headEnd/>
              <a:tailEnd/>
            </a:ln>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16" name="Rectangle 14"/>
            <p:cNvSpPr>
              <a:spLocks noChangeArrowheads="1"/>
            </p:cNvSpPr>
            <p:nvPr/>
          </p:nvSpPr>
          <p:spPr bwMode="auto">
            <a:xfrm>
              <a:off x="3446" y="2448"/>
              <a:ext cx="1032"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r>
                <a:rPr lang="fr" sz="2800" b="1" dirty="0">
                  <a:solidFill>
                    <a:srgbClr val="FFFFFF"/>
                  </a:solidFill>
                  <a:latin typeface="Arial" panose="020B0604020202020204" pitchFamily="34" charset="0"/>
                  <a:cs typeface="Arial" panose="020B0604020202020204" pitchFamily="34" charset="0"/>
                </a:rPr>
                <a:t>Stratégie </a:t>
              </a:r>
              <a:endParaRPr lang="fr" sz="2800" b="1" dirty="0" smtClean="0">
                <a:solidFill>
                  <a:srgbClr val="FFFFFF"/>
                </a:solidFill>
                <a:latin typeface="Arial" panose="020B0604020202020204" pitchFamily="34" charset="0"/>
                <a:cs typeface="Arial" panose="020B0604020202020204" pitchFamily="34" charset="0"/>
              </a:endParaRPr>
            </a:p>
            <a:p>
              <a:pPr algn="ctr" rtl="0" fontAlgn="base">
                <a:spcBef>
                  <a:spcPct val="0"/>
                </a:spcBef>
                <a:spcAft>
                  <a:spcPct val="0"/>
                </a:spcAft>
                <a:buClrTx/>
                <a:buSzTx/>
                <a:buFontTx/>
                <a:buNone/>
              </a:pPr>
              <a:r>
                <a:rPr lang="fr" sz="2800" b="1" dirty="0" smtClean="0">
                  <a:solidFill>
                    <a:srgbClr val="FFFFFF"/>
                  </a:solidFill>
                  <a:latin typeface="Arial" panose="020B0604020202020204" pitchFamily="34" charset="0"/>
                  <a:cs typeface="Arial" panose="020B0604020202020204" pitchFamily="34" charset="0"/>
                </a:rPr>
                <a:t>en </a:t>
              </a:r>
              <a:r>
                <a:rPr lang="fr" sz="2800" b="1" dirty="0">
                  <a:solidFill>
                    <a:srgbClr val="FFFFFF"/>
                  </a:solidFill>
                  <a:latin typeface="Arial" panose="020B0604020202020204" pitchFamily="34" charset="0"/>
                  <a:cs typeface="Arial" panose="020B0604020202020204" pitchFamily="34" charset="0"/>
                </a:rPr>
                <a:t>action</a:t>
              </a: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7" name="Rectangle 15"/>
            <p:cNvSpPr>
              <a:spLocks noChangeArrowheads="1"/>
            </p:cNvSpPr>
            <p:nvPr/>
          </p:nvSpPr>
          <p:spPr bwMode="auto">
            <a:xfrm>
              <a:off x="3747" y="2732"/>
              <a:ext cx="429"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8" name="Rectangle 16"/>
            <p:cNvSpPr>
              <a:spLocks noChangeArrowheads="1"/>
            </p:cNvSpPr>
            <p:nvPr/>
          </p:nvSpPr>
          <p:spPr bwMode="auto">
            <a:xfrm>
              <a:off x="3596" y="3017"/>
              <a:ext cx="729"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fontAlgn="base">
                <a:spcBef>
                  <a:spcPct val="0"/>
                </a:spcBef>
                <a:spcAft>
                  <a:spcPct val="0"/>
                </a:spcAft>
                <a:buClrTx/>
                <a:buSzTx/>
                <a:buFontTx/>
                <a:buNone/>
              </a:pPr>
              <a:endParaRPr lang="en-GB" altLang="en-US" sz="1600" dirty="0" smtClean="0">
                <a:solidFill>
                  <a:prstClr val="black"/>
                </a:solidFill>
                <a:latin typeface="Arial" panose="020B0604020202020204" pitchFamily="34" charset="0"/>
                <a:cs typeface="Arial" panose="020B0604020202020204" pitchFamily="34" charset="0"/>
              </a:endParaRPr>
            </a:p>
          </p:txBody>
        </p:sp>
        <p:sp>
          <p:nvSpPr>
            <p:cNvPr id="19" name="Oval 17"/>
            <p:cNvSpPr>
              <a:spLocks noChangeArrowheads="1"/>
            </p:cNvSpPr>
            <p:nvPr/>
          </p:nvSpPr>
          <p:spPr bwMode="auto">
            <a:xfrm>
              <a:off x="3128" y="2045"/>
              <a:ext cx="1664" cy="1653"/>
            </a:xfrm>
            <a:prstGeom prst="ellipse">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fontAlgn="base">
                <a:spcBef>
                  <a:spcPct val="0"/>
                </a:spcBef>
                <a:spcAft>
                  <a:spcPct val="0"/>
                </a:spcAft>
                <a:buClrTx/>
                <a:buSzTx/>
                <a:buFontTx/>
                <a:buNone/>
              </a:pPr>
              <a:endParaRPr lang="en-GB" altLang="en-US" sz="1800" dirty="0" smtClean="0">
                <a:solidFill>
                  <a:prstClr val="black"/>
                </a:solidFill>
                <a:latin typeface="Arial" panose="020B0604020202020204" pitchFamily="34" charset="0"/>
                <a:cs typeface="Arial" panose="020B0604020202020204" pitchFamily="34" charset="0"/>
              </a:endParaRPr>
            </a:p>
          </p:txBody>
        </p:sp>
        <p:sp>
          <p:nvSpPr>
            <p:cNvPr id="20" name="Line 18"/>
            <p:cNvSpPr>
              <a:spLocks noChangeShapeType="1"/>
            </p:cNvSpPr>
            <p:nvPr/>
          </p:nvSpPr>
          <p:spPr bwMode="auto">
            <a:xfrm>
              <a:off x="2456" y="2990"/>
              <a:ext cx="587" cy="1"/>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1" name="Freeform 19"/>
            <p:cNvSpPr>
              <a:spLocks/>
            </p:cNvSpPr>
            <p:nvPr/>
          </p:nvSpPr>
          <p:spPr bwMode="auto">
            <a:xfrm>
              <a:off x="2366" y="2932"/>
              <a:ext cx="120" cy="118"/>
            </a:xfrm>
            <a:custGeom>
              <a:avLst/>
              <a:gdLst>
                <a:gd name="T0" fmla="*/ 0 w 120"/>
                <a:gd name="T1" fmla="*/ 58 h 118"/>
                <a:gd name="T2" fmla="*/ 120 w 120"/>
                <a:gd name="T3" fmla="*/ 0 h 118"/>
                <a:gd name="T4" fmla="*/ 120 w 120"/>
                <a:gd name="T5" fmla="*/ 118 h 118"/>
                <a:gd name="T6" fmla="*/ 0 w 120"/>
                <a:gd name="T7" fmla="*/ 58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0" y="58"/>
                  </a:moveTo>
                  <a:lnTo>
                    <a:pt x="120" y="0"/>
                  </a:lnTo>
                  <a:lnTo>
                    <a:pt x="120" y="118"/>
                  </a:lnTo>
                  <a:lnTo>
                    <a:pt x="0" y="58"/>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2" name="Freeform 20"/>
            <p:cNvSpPr>
              <a:spLocks/>
            </p:cNvSpPr>
            <p:nvPr/>
          </p:nvSpPr>
          <p:spPr bwMode="auto">
            <a:xfrm>
              <a:off x="2366" y="2932"/>
              <a:ext cx="120" cy="118"/>
            </a:xfrm>
            <a:custGeom>
              <a:avLst/>
              <a:gdLst>
                <a:gd name="T0" fmla="*/ 0 w 120"/>
                <a:gd name="T1" fmla="*/ 58 h 118"/>
                <a:gd name="T2" fmla="*/ 120 w 120"/>
                <a:gd name="T3" fmla="*/ 0 h 118"/>
                <a:gd name="T4" fmla="*/ 120 w 120"/>
                <a:gd name="T5" fmla="*/ 118 h 118"/>
                <a:gd name="T6" fmla="*/ 0 w 120"/>
                <a:gd name="T7" fmla="*/ 58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0" y="58"/>
                  </a:moveTo>
                  <a:lnTo>
                    <a:pt x="120" y="0"/>
                  </a:lnTo>
                  <a:lnTo>
                    <a:pt x="120" y="118"/>
                  </a:lnTo>
                  <a:lnTo>
                    <a:pt x="0" y="58"/>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3" name="Freeform 21"/>
            <p:cNvSpPr>
              <a:spLocks/>
            </p:cNvSpPr>
            <p:nvPr/>
          </p:nvSpPr>
          <p:spPr bwMode="auto">
            <a:xfrm>
              <a:off x="3013" y="2931"/>
              <a:ext cx="120" cy="118"/>
            </a:xfrm>
            <a:custGeom>
              <a:avLst/>
              <a:gdLst>
                <a:gd name="T0" fmla="*/ 120 w 120"/>
                <a:gd name="T1" fmla="*/ 59 h 118"/>
                <a:gd name="T2" fmla="*/ 0 w 120"/>
                <a:gd name="T3" fmla="*/ 118 h 118"/>
                <a:gd name="T4" fmla="*/ 0 w 120"/>
                <a:gd name="T5" fmla="*/ 0 h 118"/>
                <a:gd name="T6" fmla="*/ 120 w 120"/>
                <a:gd name="T7" fmla="*/ 59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120" y="59"/>
                  </a:moveTo>
                  <a:lnTo>
                    <a:pt x="0" y="118"/>
                  </a:lnTo>
                  <a:lnTo>
                    <a:pt x="0" y="0"/>
                  </a:lnTo>
                  <a:lnTo>
                    <a:pt x="120" y="59"/>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4" name="Freeform 22"/>
            <p:cNvSpPr>
              <a:spLocks/>
            </p:cNvSpPr>
            <p:nvPr/>
          </p:nvSpPr>
          <p:spPr bwMode="auto">
            <a:xfrm>
              <a:off x="3013" y="2931"/>
              <a:ext cx="120" cy="118"/>
            </a:xfrm>
            <a:custGeom>
              <a:avLst/>
              <a:gdLst>
                <a:gd name="T0" fmla="*/ 120 w 120"/>
                <a:gd name="T1" fmla="*/ 59 h 118"/>
                <a:gd name="T2" fmla="*/ 0 w 120"/>
                <a:gd name="T3" fmla="*/ 118 h 118"/>
                <a:gd name="T4" fmla="*/ 0 w 120"/>
                <a:gd name="T5" fmla="*/ 0 h 118"/>
                <a:gd name="T6" fmla="*/ 120 w 120"/>
                <a:gd name="T7" fmla="*/ 59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120" y="59"/>
                  </a:moveTo>
                  <a:lnTo>
                    <a:pt x="0" y="118"/>
                  </a:lnTo>
                  <a:lnTo>
                    <a:pt x="0" y="0"/>
                  </a:lnTo>
                  <a:lnTo>
                    <a:pt x="120" y="59"/>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5" name="Line 23"/>
            <p:cNvSpPr>
              <a:spLocks noChangeShapeType="1"/>
            </p:cNvSpPr>
            <p:nvPr/>
          </p:nvSpPr>
          <p:spPr bwMode="auto">
            <a:xfrm>
              <a:off x="3440" y="1982"/>
              <a:ext cx="93" cy="70"/>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6" name="Freeform 24"/>
            <p:cNvSpPr>
              <a:spLocks/>
            </p:cNvSpPr>
            <p:nvPr/>
          </p:nvSpPr>
          <p:spPr bwMode="auto">
            <a:xfrm>
              <a:off x="3368" y="1928"/>
              <a:ext cx="133" cy="120"/>
            </a:xfrm>
            <a:custGeom>
              <a:avLst/>
              <a:gdLst>
                <a:gd name="T0" fmla="*/ 0 w 133"/>
                <a:gd name="T1" fmla="*/ 0 h 120"/>
                <a:gd name="T2" fmla="*/ 133 w 133"/>
                <a:gd name="T3" fmla="*/ 24 h 120"/>
                <a:gd name="T4" fmla="*/ 60 w 133"/>
                <a:gd name="T5" fmla="*/ 120 h 120"/>
                <a:gd name="T6" fmla="*/ 0 w 133"/>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20">
                  <a:moveTo>
                    <a:pt x="0" y="0"/>
                  </a:moveTo>
                  <a:lnTo>
                    <a:pt x="133" y="24"/>
                  </a:lnTo>
                  <a:lnTo>
                    <a:pt x="60" y="120"/>
                  </a:lnTo>
                  <a:lnTo>
                    <a:pt x="0" y="0"/>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7" name="Freeform 25"/>
            <p:cNvSpPr>
              <a:spLocks/>
            </p:cNvSpPr>
            <p:nvPr/>
          </p:nvSpPr>
          <p:spPr bwMode="auto">
            <a:xfrm>
              <a:off x="3368" y="1928"/>
              <a:ext cx="133" cy="120"/>
            </a:xfrm>
            <a:custGeom>
              <a:avLst/>
              <a:gdLst>
                <a:gd name="T0" fmla="*/ 0 w 133"/>
                <a:gd name="T1" fmla="*/ 0 h 120"/>
                <a:gd name="T2" fmla="*/ 133 w 133"/>
                <a:gd name="T3" fmla="*/ 24 h 120"/>
                <a:gd name="T4" fmla="*/ 60 w 133"/>
                <a:gd name="T5" fmla="*/ 120 h 120"/>
                <a:gd name="T6" fmla="*/ 0 w 133"/>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20">
                  <a:moveTo>
                    <a:pt x="0" y="0"/>
                  </a:moveTo>
                  <a:lnTo>
                    <a:pt x="133" y="24"/>
                  </a:lnTo>
                  <a:lnTo>
                    <a:pt x="60" y="120"/>
                  </a:lnTo>
                  <a:lnTo>
                    <a:pt x="0" y="0"/>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8" name="Freeform 26"/>
            <p:cNvSpPr>
              <a:spLocks/>
            </p:cNvSpPr>
            <p:nvPr/>
          </p:nvSpPr>
          <p:spPr bwMode="auto">
            <a:xfrm>
              <a:off x="3472" y="1986"/>
              <a:ext cx="132" cy="119"/>
            </a:xfrm>
            <a:custGeom>
              <a:avLst/>
              <a:gdLst>
                <a:gd name="T0" fmla="*/ 132 w 132"/>
                <a:gd name="T1" fmla="*/ 119 h 119"/>
                <a:gd name="T2" fmla="*/ 0 w 132"/>
                <a:gd name="T3" fmla="*/ 96 h 119"/>
                <a:gd name="T4" fmla="*/ 72 w 132"/>
                <a:gd name="T5" fmla="*/ 0 h 119"/>
                <a:gd name="T6" fmla="*/ 132 w 132"/>
                <a:gd name="T7" fmla="*/ 119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19">
                  <a:moveTo>
                    <a:pt x="132" y="119"/>
                  </a:moveTo>
                  <a:lnTo>
                    <a:pt x="0" y="96"/>
                  </a:lnTo>
                  <a:lnTo>
                    <a:pt x="72" y="0"/>
                  </a:lnTo>
                  <a:lnTo>
                    <a:pt x="132" y="119"/>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29" name="Freeform 27"/>
            <p:cNvSpPr>
              <a:spLocks/>
            </p:cNvSpPr>
            <p:nvPr/>
          </p:nvSpPr>
          <p:spPr bwMode="auto">
            <a:xfrm>
              <a:off x="3472" y="1986"/>
              <a:ext cx="132" cy="119"/>
            </a:xfrm>
            <a:custGeom>
              <a:avLst/>
              <a:gdLst>
                <a:gd name="T0" fmla="*/ 132 w 132"/>
                <a:gd name="T1" fmla="*/ 119 h 119"/>
                <a:gd name="T2" fmla="*/ 0 w 132"/>
                <a:gd name="T3" fmla="*/ 96 h 119"/>
                <a:gd name="T4" fmla="*/ 72 w 132"/>
                <a:gd name="T5" fmla="*/ 0 h 119"/>
                <a:gd name="T6" fmla="*/ 132 w 132"/>
                <a:gd name="T7" fmla="*/ 119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19">
                  <a:moveTo>
                    <a:pt x="132" y="119"/>
                  </a:moveTo>
                  <a:lnTo>
                    <a:pt x="0" y="96"/>
                  </a:lnTo>
                  <a:lnTo>
                    <a:pt x="72" y="0"/>
                  </a:lnTo>
                  <a:lnTo>
                    <a:pt x="132" y="119"/>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0" name="Line 28"/>
            <p:cNvSpPr>
              <a:spLocks noChangeShapeType="1"/>
            </p:cNvSpPr>
            <p:nvPr/>
          </p:nvSpPr>
          <p:spPr bwMode="auto">
            <a:xfrm flipV="1">
              <a:off x="1617" y="1974"/>
              <a:ext cx="142" cy="85"/>
            </a:xfrm>
            <a:prstGeom prst="line">
              <a:avLst/>
            </a:prstGeom>
            <a:noFill/>
            <a:ln w="47625">
              <a:solidFill>
                <a:srgbClr val="4D5D2C"/>
              </a:solidFill>
              <a:miter lim="800000"/>
              <a:headEnd/>
              <a:tailEnd/>
            </a:ln>
            <a:extLst>
              <a:ext uri="{909E8E84-426E-40dd-AFC4-6F175D3DCCD1}">
                <a14:hiddenFill xmlns="" xmlns:a14="http://schemas.microsoft.com/office/drawing/2010/main">
                  <a:no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1" name="Freeform 29"/>
            <p:cNvSpPr>
              <a:spLocks/>
            </p:cNvSpPr>
            <p:nvPr/>
          </p:nvSpPr>
          <p:spPr bwMode="auto">
            <a:xfrm>
              <a:off x="1541" y="1992"/>
              <a:ext cx="133" cy="113"/>
            </a:xfrm>
            <a:custGeom>
              <a:avLst/>
              <a:gdLst>
                <a:gd name="T0" fmla="*/ 0 w 133"/>
                <a:gd name="T1" fmla="*/ 113 h 113"/>
                <a:gd name="T2" fmla="*/ 72 w 133"/>
                <a:gd name="T3" fmla="*/ 0 h 113"/>
                <a:gd name="T4" fmla="*/ 133 w 133"/>
                <a:gd name="T5" fmla="*/ 103 h 113"/>
                <a:gd name="T6" fmla="*/ 0 w 133"/>
                <a:gd name="T7" fmla="*/ 113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3">
                  <a:moveTo>
                    <a:pt x="0" y="113"/>
                  </a:moveTo>
                  <a:lnTo>
                    <a:pt x="72" y="0"/>
                  </a:lnTo>
                  <a:lnTo>
                    <a:pt x="133" y="103"/>
                  </a:lnTo>
                  <a:lnTo>
                    <a:pt x="0" y="113"/>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2" name="Freeform 30"/>
            <p:cNvSpPr>
              <a:spLocks/>
            </p:cNvSpPr>
            <p:nvPr/>
          </p:nvSpPr>
          <p:spPr bwMode="auto">
            <a:xfrm>
              <a:off x="1541" y="1992"/>
              <a:ext cx="133" cy="113"/>
            </a:xfrm>
            <a:custGeom>
              <a:avLst/>
              <a:gdLst>
                <a:gd name="T0" fmla="*/ 0 w 133"/>
                <a:gd name="T1" fmla="*/ 113 h 113"/>
                <a:gd name="T2" fmla="*/ 72 w 133"/>
                <a:gd name="T3" fmla="*/ 0 h 113"/>
                <a:gd name="T4" fmla="*/ 133 w 133"/>
                <a:gd name="T5" fmla="*/ 103 h 113"/>
                <a:gd name="T6" fmla="*/ 0 w 133"/>
                <a:gd name="T7" fmla="*/ 113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3">
                  <a:moveTo>
                    <a:pt x="0" y="113"/>
                  </a:moveTo>
                  <a:lnTo>
                    <a:pt x="72" y="0"/>
                  </a:lnTo>
                  <a:lnTo>
                    <a:pt x="133" y="103"/>
                  </a:lnTo>
                  <a:lnTo>
                    <a:pt x="0" y="113"/>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3" name="Freeform 31"/>
            <p:cNvSpPr>
              <a:spLocks/>
            </p:cNvSpPr>
            <p:nvPr/>
          </p:nvSpPr>
          <p:spPr bwMode="auto">
            <a:xfrm>
              <a:off x="1702" y="1928"/>
              <a:ext cx="133" cy="114"/>
            </a:xfrm>
            <a:custGeom>
              <a:avLst/>
              <a:gdLst>
                <a:gd name="T0" fmla="*/ 133 w 133"/>
                <a:gd name="T1" fmla="*/ 0 h 114"/>
                <a:gd name="T2" fmla="*/ 61 w 133"/>
                <a:gd name="T3" fmla="*/ 114 h 114"/>
                <a:gd name="T4" fmla="*/ 0 w 133"/>
                <a:gd name="T5" fmla="*/ 10 h 114"/>
                <a:gd name="T6" fmla="*/ 133 w 133"/>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4">
                  <a:moveTo>
                    <a:pt x="133" y="0"/>
                  </a:moveTo>
                  <a:lnTo>
                    <a:pt x="61" y="114"/>
                  </a:lnTo>
                  <a:lnTo>
                    <a:pt x="0" y="10"/>
                  </a:lnTo>
                  <a:lnTo>
                    <a:pt x="133" y="0"/>
                  </a:lnTo>
                  <a:close/>
                </a:path>
              </a:pathLst>
            </a:custGeom>
            <a:solidFill>
              <a:srgbClr val="4D5D2C"/>
            </a:solidFill>
            <a:ln>
              <a:noFill/>
            </a:ln>
            <a:extLst>
              <a:ext uri="{91240B29-F687-4f45-9708-019B960494DF}">
                <a14:hiddenLine xmlns="" xmlns:a14="http://schemas.microsoft.com/office/drawing/2010/main" w="9525">
                  <a:solidFill>
                    <a:srgbClr val="000000"/>
                  </a:solidFill>
                  <a:round/>
                  <a:headEnd/>
                  <a:tailEnd/>
                </a14:hiddenLine>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sp>
          <p:nvSpPr>
            <p:cNvPr id="34" name="Freeform 32"/>
            <p:cNvSpPr>
              <a:spLocks/>
            </p:cNvSpPr>
            <p:nvPr/>
          </p:nvSpPr>
          <p:spPr bwMode="auto">
            <a:xfrm>
              <a:off x="1702" y="1928"/>
              <a:ext cx="133" cy="114"/>
            </a:xfrm>
            <a:custGeom>
              <a:avLst/>
              <a:gdLst>
                <a:gd name="T0" fmla="*/ 133 w 133"/>
                <a:gd name="T1" fmla="*/ 0 h 114"/>
                <a:gd name="T2" fmla="*/ 61 w 133"/>
                <a:gd name="T3" fmla="*/ 114 h 114"/>
                <a:gd name="T4" fmla="*/ 0 w 133"/>
                <a:gd name="T5" fmla="*/ 10 h 114"/>
                <a:gd name="T6" fmla="*/ 133 w 133"/>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4">
                  <a:moveTo>
                    <a:pt x="133" y="0"/>
                  </a:moveTo>
                  <a:lnTo>
                    <a:pt x="61" y="114"/>
                  </a:lnTo>
                  <a:lnTo>
                    <a:pt x="0" y="10"/>
                  </a:lnTo>
                  <a:lnTo>
                    <a:pt x="133" y="0"/>
                  </a:lnTo>
                  <a:close/>
                </a:path>
              </a:pathLst>
            </a:custGeom>
            <a:noFill/>
            <a:ln w="23813" cap="flat">
              <a:solidFill>
                <a:srgbClr val="4D5D2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rtlCol="0"/>
            <a:lstStyle/>
            <a:p>
              <a:pPr rtl="0" eaLnBrk="0" fontAlgn="base" hangingPunct="0">
                <a:spcBef>
                  <a:spcPct val="0"/>
                </a:spcBef>
                <a:spcAft>
                  <a:spcPct val="0"/>
                </a:spcAft>
              </a:pPr>
              <a:endParaRPr lang="es-PE" dirty="0" smtClean="0">
                <a:solidFill>
                  <a:prstClr val="black"/>
                </a:solidFill>
                <a:latin typeface="Arial" panose="020B0604020202020204" pitchFamily="34" charset="0"/>
                <a:cs typeface="Arial" panose="020B0604020202020204" pitchFamily="34" charset="0"/>
              </a:endParaRPr>
            </a:p>
          </p:txBody>
        </p:sp>
      </p:grpSp>
      <p:sp>
        <p:nvSpPr>
          <p:cNvPr id="35" name="AutoShape 35"/>
          <p:cNvSpPr>
            <a:spLocks noChangeArrowheads="1"/>
          </p:cNvSpPr>
          <p:nvPr/>
        </p:nvSpPr>
        <p:spPr bwMode="auto">
          <a:xfrm>
            <a:off x="7212223" y="3050158"/>
            <a:ext cx="1728788" cy="719137"/>
          </a:xfrm>
          <a:prstGeom prst="wedgeRectCallout">
            <a:avLst>
              <a:gd name="adj1" fmla="val -36227"/>
              <a:gd name="adj2" fmla="val 80463"/>
            </a:avLst>
          </a:prstGeom>
          <a:solidFill>
            <a:sysClr val="window" lastClr="FFFFFF"/>
          </a:solidFill>
          <a:ln w="38100">
            <a:solidFill>
              <a:schemeClr val="accent1"/>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 sz="2000" b="0" i="0" u="none" strike="noStrike" kern="0" cap="none" spc="0" normalizeH="0" noProof="0">
                <a:ln>
                  <a:noFill/>
                </a:ln>
                <a:solidFill>
                  <a:schemeClr val="accent1"/>
                </a:solidFill>
                <a:effectLst/>
                <a:uLnTx/>
                <a:uFillTx/>
                <a:latin typeface="Arial" panose="020B0604020202020204" pitchFamily="34" charset="0"/>
                <a:cs typeface="Arial" panose="020B0604020202020204" pitchFamily="34" charset="0"/>
              </a:rPr>
              <a:t>Comment y parvenir?</a:t>
            </a:r>
            <a:endParaRPr kumimoji="0" lang="en-US" altLang="en-US" sz="2000" b="0" i="0" u="none" strike="noStrike" kern="0" cap="none" spc="0" normalizeH="0" baseline="0" noProof="0" dirty="0" smtClean="0">
              <a:ln>
                <a:noFill/>
              </a:ln>
              <a:solidFill>
                <a:schemeClr val="accent1"/>
              </a:solidFill>
              <a:effectLst/>
              <a:uLnTx/>
              <a:uFillTx/>
              <a:latin typeface="Arial" panose="020B0604020202020204" pitchFamily="34" charset="0"/>
              <a:cs typeface="Arial" panose="020B0604020202020204" pitchFamily="34" charset="0"/>
            </a:endParaRPr>
          </a:p>
        </p:txBody>
      </p:sp>
      <p:sp>
        <p:nvSpPr>
          <p:cNvPr id="36" name="Rectángulo redondeado 35"/>
          <p:cNvSpPr/>
          <p:nvPr/>
        </p:nvSpPr>
        <p:spPr>
          <a:xfrm>
            <a:off x="6535527" y="1271412"/>
            <a:ext cx="1929073" cy="582736"/>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PE" dirty="0"/>
          </a:p>
        </p:txBody>
      </p:sp>
      <p:sp>
        <p:nvSpPr>
          <p:cNvPr id="37" name="Flecha derecha 36"/>
          <p:cNvSpPr/>
          <p:nvPr/>
        </p:nvSpPr>
        <p:spPr>
          <a:xfrm>
            <a:off x="5259340" y="1408653"/>
            <a:ext cx="886129" cy="308253"/>
          </a:xfrm>
          <a:prstGeom prst="rightArrow">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PE" dirty="0"/>
          </a:p>
        </p:txBody>
      </p:sp>
      <p:sp>
        <p:nvSpPr>
          <p:cNvPr id="38" name="CuadroTexto 37"/>
          <p:cNvSpPr txBox="1"/>
          <p:nvPr/>
        </p:nvSpPr>
        <p:spPr>
          <a:xfrm>
            <a:off x="6727663" y="1271412"/>
            <a:ext cx="1530672" cy="523220"/>
          </a:xfrm>
          <a:prstGeom prst="rect">
            <a:avLst/>
          </a:prstGeom>
          <a:noFill/>
        </p:spPr>
        <p:txBody>
          <a:bodyPr wrap="square" rtlCol="0">
            <a:spAutoFit/>
          </a:bodyPr>
          <a:lstStyle/>
          <a:p>
            <a:pPr algn="ctr" rtl="0"/>
            <a:r>
              <a:rPr lang="fr" sz="1400" b="1">
                <a:solidFill>
                  <a:schemeClr val="bg1"/>
                </a:solidFill>
                <a:latin typeface="Arial" panose="020B0604020202020204" pitchFamily="34" charset="0"/>
                <a:cs typeface="Arial" panose="020B0604020202020204" pitchFamily="34" charset="0"/>
              </a:rPr>
              <a:t>Plan d’activités opérationnel</a:t>
            </a:r>
            <a:endParaRPr lang="es-PE"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030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Plan d’activités opérationnel</a:t>
            </a:r>
            <a:endParaRPr lang="es-PE" sz="26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graphicFrame>
        <p:nvGraphicFramePr>
          <p:cNvPr id="5" name="Group 27"/>
          <p:cNvGraphicFramePr>
            <a:graphicFrameLocks noGrp="1"/>
          </p:cNvGraphicFramePr>
          <p:nvPr>
            <p:extLst>
              <p:ext uri="{D42A27DB-BD31-4B8C-83A1-F6EECF244321}">
                <p14:modId xmlns:p14="http://schemas.microsoft.com/office/powerpoint/2010/main" val="4013301155"/>
              </p:ext>
            </p:extLst>
          </p:nvPr>
        </p:nvGraphicFramePr>
        <p:xfrm>
          <a:off x="467544" y="1124744"/>
          <a:ext cx="8424936" cy="5494694"/>
        </p:xfrm>
        <a:graphic>
          <a:graphicData uri="http://schemas.openxmlformats.org/drawingml/2006/table">
            <a:tbl>
              <a:tblPr/>
              <a:tblGrid>
                <a:gridCol w="2520280">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2177151">
                <a:tc>
                  <a:txBody>
                    <a:bodyPr/>
                    <a:lstStyle>
                      <a:lvl1pPr marL="0" algn="l" defTabSz="914400" rtl="0" eaLnBrk="0" latinLnBrk="0" hangingPunct="0">
                        <a:spcBef>
                          <a:spcPts val="575"/>
                        </a:spcBef>
                        <a:buClr>
                          <a:schemeClr val="tx1"/>
                        </a:buClr>
                        <a:buSzPct val="80000"/>
                        <a:buFont typeface="Wingdings" pitchFamily="2" charset="2"/>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 sz="2000" b="1" i="0" u="none" strike="noStrike" cap="none" normalizeH="0">
                          <a:ln>
                            <a:noFill/>
                          </a:ln>
                          <a:solidFill>
                            <a:schemeClr val="bg1"/>
                          </a:solidFill>
                          <a:effectLst/>
                          <a:latin typeface="Arial" panose="020B0604020202020204" pitchFamily="34" charset="0"/>
                          <a:cs typeface="Arial" panose="020B0604020202020204" pitchFamily="34" charset="0"/>
                        </a:rPr>
                        <a:t>Étape 1. Définir les objectifs et le groupe cible</a:t>
                      </a:r>
                      <a:endParaRPr kumimoji="0" lang="pl-PL" altLang="en-US" sz="20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0" algn="l" defTabSz="914400" rtl="0" eaLnBrk="0" latinLnBrk="0" hangingPunct="0">
                        <a:spcBef>
                          <a:spcPts val="575"/>
                        </a:spcBef>
                        <a:buClr>
                          <a:schemeClr val="tx1"/>
                        </a:buClr>
                        <a:buSzPct val="80000"/>
                        <a:buFont typeface="Wingdings" pitchFamily="2" charset="2"/>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9pPr>
                    </a:lstStyle>
                    <a:p>
                      <a:pPr rtl="0" eaLnBrk="1" hangingPunct="1"/>
                      <a:r>
                        <a:rPr lang="fr" sz="2000" b="1">
                          <a:solidFill>
                            <a:schemeClr val="accent1"/>
                          </a:solidFill>
                          <a:latin typeface="Arial" panose="020B0604020202020204" pitchFamily="34" charset="0"/>
                          <a:cs typeface="Arial" panose="020B0604020202020204" pitchFamily="34" charset="0"/>
                        </a:rPr>
                        <a:t>Pour quel segment de membres?</a:t>
                      </a:r>
                      <a:endParaRPr lang="en-GB" altLang="en-US" sz="2000" b="1" dirty="0" smtClean="0">
                        <a:solidFill>
                          <a:schemeClr val="accent1"/>
                        </a:solidFill>
                        <a:latin typeface="Arial" panose="020B0604020202020204" pitchFamily="34" charset="0"/>
                        <a:cs typeface="Arial" panose="020B0604020202020204" pitchFamily="34" charset="0"/>
                      </a:endParaRPr>
                    </a:p>
                    <a:p>
                      <a:pPr rtl="0" eaLnBrk="1" hangingPunct="1"/>
                      <a:r>
                        <a:rPr lang="fr" sz="2000" b="1">
                          <a:solidFill>
                            <a:schemeClr val="accent1"/>
                          </a:solidFill>
                          <a:latin typeface="Arial" panose="020B0604020202020204" pitchFamily="34" charset="0"/>
                          <a:cs typeface="Arial" panose="020B0604020202020204" pitchFamily="34" charset="0"/>
                        </a:rPr>
                        <a:t>Pourquoi proposer ce service? Quelle est votre proposition de valeur?</a:t>
                      </a:r>
                    </a:p>
                    <a:p>
                      <a:pPr rtl="0" eaLnBrk="1" hangingPunct="1"/>
                      <a:r>
                        <a:rPr lang="fr" sz="2000" b="1">
                          <a:solidFill>
                            <a:schemeClr val="accent1"/>
                          </a:solidFill>
                          <a:latin typeface="Arial" panose="020B0604020202020204" pitchFamily="34" charset="0"/>
                          <a:cs typeface="Arial" panose="020B0604020202020204" pitchFamily="34" charset="0"/>
                        </a:rPr>
                        <a:t>Combien de membres devraient utiliser ce service (en une année)?</a:t>
                      </a:r>
                      <a:endParaRPr lang="en-US" altLang="en-US" sz="2000" b="1" dirty="0" smtClean="0">
                        <a:solidFill>
                          <a:schemeClr val="accent1"/>
                        </a:solidFill>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831565">
                <a:tc>
                  <a:txBody>
                    <a:bodyPr/>
                    <a:lstStyle>
                      <a:lvl1pPr marL="0" algn="l" defTabSz="914400" rtl="0" eaLnBrk="0" latinLnBrk="0" hangingPunct="0">
                        <a:spcBef>
                          <a:spcPts val="575"/>
                        </a:spcBef>
                        <a:buClr>
                          <a:schemeClr val="tx1"/>
                        </a:buClr>
                        <a:buSzPct val="80000"/>
                        <a:buFont typeface="Wingdings" pitchFamily="2" charset="2"/>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 sz="2000" b="1" i="0" u="none" strike="noStrike" cap="none" normalizeH="0">
                          <a:ln>
                            <a:noFill/>
                          </a:ln>
                          <a:solidFill>
                            <a:schemeClr val="bg1"/>
                          </a:solidFill>
                          <a:effectLst/>
                          <a:latin typeface="Arial" panose="020B0604020202020204" pitchFamily="34" charset="0"/>
                          <a:cs typeface="Arial" panose="020B0604020202020204" pitchFamily="34" charset="0"/>
                        </a:rPr>
                        <a:t>Étape 2. Évaluation préliminaire</a:t>
                      </a:r>
                      <a:endParaRPr kumimoji="0" lang="pl-PL" altLang="en-US" sz="20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0" algn="l" defTabSz="914400" rtl="0" eaLnBrk="0" latinLnBrk="0" hangingPunct="0">
                        <a:spcBef>
                          <a:spcPts val="575"/>
                        </a:spcBef>
                        <a:buClr>
                          <a:schemeClr val="tx1"/>
                        </a:buClr>
                        <a:buSzPct val="80000"/>
                        <a:buFont typeface="Wingdings" pitchFamily="2" charset="2"/>
                        <a:tabLst>
                          <a:tab pos="457200" algn="l"/>
                        </a:tabLst>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tabLst>
                          <a:tab pos="457200" algn="l"/>
                        </a:tabLst>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lang="fr" sz="2000" b="1" i="0" u="none" strike="noStrike" cap="none" normalizeH="0">
                          <a:ln>
                            <a:noFill/>
                          </a:ln>
                          <a:solidFill>
                            <a:schemeClr val="accent1"/>
                          </a:solidFill>
                          <a:effectLst/>
                          <a:latin typeface="Arial" panose="020B0604020202020204" pitchFamily="34" charset="0"/>
                          <a:cs typeface="Arial" panose="020B0604020202020204" pitchFamily="34" charset="0"/>
                        </a:rPr>
                        <a:t>Options pour la prestation du service et concurrents spécifiques</a:t>
                      </a:r>
                      <a:endParaRPr kumimoji="0" lang="pl-PL" altLang="en-US" sz="2000" b="1" i="0" u="none" strike="noStrike" cap="none" normalizeH="0" baseline="0" dirty="0" smtClean="0">
                        <a:ln>
                          <a:noFill/>
                        </a:ln>
                        <a:solidFill>
                          <a:schemeClr val="accent1"/>
                        </a:solidFill>
                        <a:effectLst/>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1485978">
                <a:tc>
                  <a:txBody>
                    <a:bodyPr/>
                    <a:lstStyle>
                      <a:lvl1pPr marL="0" algn="l" defTabSz="914400" rtl="0" eaLnBrk="0" latinLnBrk="0" hangingPunct="0">
                        <a:spcBef>
                          <a:spcPts val="575"/>
                        </a:spcBef>
                        <a:buClr>
                          <a:schemeClr val="tx1"/>
                        </a:buClr>
                        <a:buSzPct val="80000"/>
                        <a:buFont typeface="Wingdings" pitchFamily="2" charset="2"/>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 sz="2000" b="1" i="0" u="none" strike="noStrike" cap="none" normalizeH="0">
                          <a:ln>
                            <a:noFill/>
                          </a:ln>
                          <a:solidFill>
                            <a:schemeClr val="bg1"/>
                          </a:solidFill>
                          <a:effectLst/>
                          <a:latin typeface="Arial" panose="020B0604020202020204" pitchFamily="34" charset="0"/>
                          <a:cs typeface="Arial" panose="020B0604020202020204" pitchFamily="34" charset="0"/>
                        </a:rPr>
                        <a:t>Étape 3. Stratégie de marketing</a:t>
                      </a:r>
                      <a:endParaRPr kumimoji="0" lang="pl-PL" altLang="en-US" sz="20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0" algn="l" defTabSz="914400" rtl="0" eaLnBrk="0" latinLnBrk="0" hangingPunct="0">
                        <a:spcBef>
                          <a:spcPts val="575"/>
                        </a:spcBef>
                        <a:buClr>
                          <a:schemeClr val="tx1"/>
                        </a:buClr>
                        <a:buSzPct val="80000"/>
                        <a:buFont typeface="Wingdings" pitchFamily="2" charset="2"/>
                        <a:tabLst>
                          <a:tab pos="457200" algn="l"/>
                        </a:tabLst>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tabLst>
                          <a:tab pos="457200" algn="l"/>
                        </a:tabLst>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lang="fr" sz="2000" b="1" i="0" u="none" strike="noStrike" cap="none" normalizeH="0">
                          <a:ln>
                            <a:noFill/>
                          </a:ln>
                          <a:solidFill>
                            <a:schemeClr val="accent1"/>
                          </a:solidFill>
                          <a:effectLst/>
                          <a:latin typeface="Arial" panose="020B0604020202020204" pitchFamily="34" charset="0"/>
                          <a:cs typeface="Arial" panose="020B0604020202020204" pitchFamily="34" charset="0"/>
                        </a:rPr>
                        <a:t>Stratégie des « 7 P »</a:t>
                      </a:r>
                      <a:endParaRPr kumimoji="0" lang="pl-PL" altLang="en-US" sz="2000" b="1" i="0" u="none" strike="noStrike" cap="none" normalizeH="0" baseline="0" dirty="0" smtClean="0">
                        <a:ln>
                          <a:noFill/>
                        </a:ln>
                        <a:solidFill>
                          <a:schemeClr val="accent1"/>
                        </a:solidFill>
                        <a:effectLst/>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2"/>
                  </a:ext>
                </a:extLst>
              </a:tr>
            </a:tbl>
          </a:graphicData>
        </a:graphic>
      </p:graphicFrame>
      <p:sp>
        <p:nvSpPr>
          <p:cNvPr id="3" name="Frame 2"/>
          <p:cNvSpPr/>
          <p:nvPr/>
        </p:nvSpPr>
        <p:spPr>
          <a:xfrm>
            <a:off x="251520" y="1052736"/>
            <a:ext cx="8892480" cy="2232248"/>
          </a:xfrm>
          <a:prstGeom prst="frame">
            <a:avLst>
              <a:gd name="adj1" fmla="val 507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solidFill>
                <a:schemeClr val="tx1"/>
              </a:solidFill>
            </a:endParaRPr>
          </a:p>
        </p:txBody>
      </p:sp>
    </p:spTree>
    <p:extLst>
      <p:ext uri="{BB962C8B-B14F-4D97-AF65-F5344CB8AC3E}">
        <p14:creationId xmlns:p14="http://schemas.microsoft.com/office/powerpoint/2010/main" val="98531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400"/>
              <a:t>Étape 1. Définir les objectifs</a:t>
            </a:r>
            <a:endParaRPr lang="es-PE" sz="2400" dirty="0"/>
          </a:p>
        </p:txBody>
      </p:sp>
      <p:sp>
        <p:nvSpPr>
          <p:cNvPr id="3" name="Marcador de contenido 2"/>
          <p:cNvSpPr>
            <a:spLocks noGrp="1"/>
          </p:cNvSpPr>
          <p:nvPr>
            <p:ph idx="1"/>
          </p:nvPr>
        </p:nvSpPr>
        <p:spPr>
          <a:xfrm>
            <a:off x="611560" y="1412776"/>
            <a:ext cx="8229600" cy="4857403"/>
          </a:xfrm>
        </p:spPr>
        <p:txBody>
          <a:bodyPr rtlCol="0">
            <a:noAutofit/>
          </a:bodyPr>
          <a:lstStyle/>
          <a:p>
            <a:pPr rtl="0">
              <a:buNone/>
            </a:pPr>
            <a:r>
              <a:rPr lang="fr" sz="2800" dirty="0"/>
              <a:t>Questions pour aider à fixer les </a:t>
            </a:r>
            <a:r>
              <a:rPr lang="fr" sz="2800" b="1" dirty="0"/>
              <a:t>objectifs à court terme </a:t>
            </a:r>
            <a:r>
              <a:rPr lang="fr" sz="2800" dirty="0"/>
              <a:t>pour chaque service spécifique:</a:t>
            </a:r>
          </a:p>
          <a:p>
            <a:pPr rtl="0">
              <a:buNone/>
            </a:pPr>
            <a:endParaRPr lang="en-GB" altLang="en-US" sz="2800" dirty="0"/>
          </a:p>
          <a:p>
            <a:pPr rtl="0"/>
            <a:r>
              <a:rPr lang="fr" sz="2800" dirty="0"/>
              <a:t>Pour quel segment de membres?</a:t>
            </a:r>
            <a:endParaRPr lang="en-GB" altLang="en-US" sz="2800" dirty="0"/>
          </a:p>
          <a:p>
            <a:pPr rtl="0"/>
            <a:r>
              <a:rPr lang="fr" sz="2800" dirty="0">
                <a:solidFill>
                  <a:schemeClr val="accent1"/>
                </a:solidFill>
              </a:rPr>
              <a:t>Pourquoi proposer ce service? Quelle est votre proposition de valeur?</a:t>
            </a:r>
            <a:endParaRPr lang="en-GB" altLang="en-US" sz="2800" dirty="0">
              <a:solidFill>
                <a:schemeClr val="accent1"/>
              </a:solidFill>
            </a:endParaRPr>
          </a:p>
          <a:p>
            <a:pPr rtl="0"/>
            <a:r>
              <a:rPr lang="fr" sz="2800" dirty="0"/>
              <a:t>Pour quand?</a:t>
            </a:r>
            <a:endParaRPr lang="en-GB" altLang="en-US" sz="2800" dirty="0"/>
          </a:p>
          <a:p>
            <a:pPr rtl="0"/>
            <a:r>
              <a:rPr sz="2800" dirty="0" err="1"/>
              <a:t>Combien</a:t>
            </a:r>
            <a:r>
              <a:rPr sz="2800" dirty="0"/>
              <a:t> de </a:t>
            </a:r>
            <a:r>
              <a:rPr sz="2800" dirty="0" err="1"/>
              <a:t>membres</a:t>
            </a:r>
            <a:r>
              <a:rPr sz="2800" dirty="0"/>
              <a:t> </a:t>
            </a:r>
            <a:r>
              <a:rPr sz="2800" dirty="0" err="1"/>
              <a:t>devraient</a:t>
            </a:r>
            <a:r>
              <a:rPr sz="2800" dirty="0"/>
              <a:t> </a:t>
            </a:r>
            <a:r>
              <a:rPr sz="2800" dirty="0" err="1"/>
              <a:t>utiliser</a:t>
            </a:r>
            <a:r>
              <a:rPr sz="2800" dirty="0"/>
              <a:t> </a:t>
            </a:r>
            <a:r>
              <a:rPr sz="2800" dirty="0" err="1"/>
              <a:t>ce</a:t>
            </a:r>
            <a:r>
              <a:rPr sz="2800" dirty="0"/>
              <a:t> service (</a:t>
            </a:r>
            <a:r>
              <a:rPr sz="2800" dirty="0" err="1"/>
              <a:t>en</a:t>
            </a:r>
            <a:r>
              <a:rPr sz="2800" dirty="0"/>
              <a:t> </a:t>
            </a:r>
            <a:r>
              <a:rPr sz="2800" dirty="0" err="1"/>
              <a:t>une</a:t>
            </a:r>
            <a:r>
              <a:rPr sz="2800" dirty="0"/>
              <a:t> </a:t>
            </a:r>
            <a:r>
              <a:rPr sz="2800" dirty="0" err="1"/>
              <a:t>année</a:t>
            </a:r>
            <a:r>
              <a:rPr sz="2800" dirty="0"/>
              <a:t>)?</a:t>
            </a:r>
            <a:endParaRPr lang="en-US" altLang="en-US" sz="24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2783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sz="2600"/>
              <a:t>Une série de trois guides</a:t>
            </a:r>
            <a:endParaRPr lang="en-GB" sz="2600" dirty="0"/>
          </a:p>
        </p:txBody>
      </p:sp>
      <p:sp>
        <p:nvSpPr>
          <p:cNvPr id="3" name="Content Placeholder 2"/>
          <p:cNvSpPr>
            <a:spLocks noGrp="1"/>
          </p:cNvSpPr>
          <p:nvPr>
            <p:ph idx="1"/>
          </p:nvPr>
        </p:nvSpPr>
        <p:spPr>
          <a:xfrm>
            <a:off x="467544" y="1196753"/>
            <a:ext cx="8208912" cy="5273352"/>
          </a:xfrm>
        </p:spPr>
        <p:txBody>
          <a:bodyPr rtlCol="0">
            <a:normAutofit/>
          </a:bodyPr>
          <a:lstStyle/>
          <a:p>
            <a:pPr rtl="0">
              <a:defRPr/>
            </a:pPr>
            <a:r>
              <a:rPr lang="fr" sz="2400" dirty="0">
                <a:solidFill>
                  <a:schemeClr val="accent4">
                    <a:lumMod val="25000"/>
                  </a:schemeClr>
                </a:solidFill>
              </a:rPr>
              <a:t>Trois guides sur mesure pour les organisations d’employeurs:</a:t>
            </a:r>
            <a:endParaRPr lang="it-IT" sz="2400" dirty="0">
              <a:solidFill>
                <a:schemeClr val="accent4">
                  <a:lumMod val="25000"/>
                </a:schemeClr>
              </a:solidFill>
            </a:endParaRPr>
          </a:p>
          <a:p>
            <a:pPr lvl="1" rtl="0">
              <a:spcBef>
                <a:spcPts val="0"/>
              </a:spcBef>
              <a:defRPr/>
            </a:pPr>
            <a:r>
              <a:rPr lang="en" sz="2000" i="1" dirty="0">
                <a:solidFill>
                  <a:schemeClr val="accent4">
                    <a:lumMod val="25000"/>
                  </a:schemeClr>
                </a:solidFill>
              </a:rPr>
              <a:t>A strategic approach to service development</a:t>
            </a:r>
            <a:r>
              <a:rPr lang="en" sz="2000" dirty="0">
                <a:solidFill>
                  <a:schemeClr val="accent4">
                    <a:lumMod val="25000"/>
                  </a:schemeClr>
                </a:solidFill>
              </a:rPr>
              <a:t> est le guide « de couverture » de la série. Il aborde une approche générale du développement des services, quelle que soit la nature des prestations, et vise à aider la direction et le personnel des OE à adopter un modèle commercial efficace pour les services aux membres.</a:t>
            </a:r>
            <a:endParaRPr lang="en-US" sz="2000" dirty="0">
              <a:solidFill>
                <a:schemeClr val="accent4">
                  <a:lumMod val="25000"/>
                </a:schemeClr>
              </a:solidFill>
            </a:endParaRPr>
          </a:p>
          <a:p>
            <a:pPr lvl="1" rtl="0">
              <a:spcBef>
                <a:spcPts val="0"/>
              </a:spcBef>
              <a:defRPr/>
            </a:pPr>
            <a:r>
              <a:rPr lang="fr" sz="2000" dirty="0">
                <a:solidFill>
                  <a:schemeClr val="accent4">
                    <a:lumMod val="25000"/>
                  </a:schemeClr>
                </a:solidFill>
              </a:rPr>
              <a:t>Les deux autres guides: </a:t>
            </a:r>
            <a:r>
              <a:rPr lang="en" sz="2000" i="1" dirty="0">
                <a:solidFill>
                  <a:schemeClr val="accent4">
                    <a:lumMod val="25000"/>
                  </a:schemeClr>
                </a:solidFill>
              </a:rPr>
              <a:t>Services by Employers Organizations:</a:t>
            </a:r>
            <a:r>
              <a:rPr lang="en" sz="2000" dirty="0">
                <a:solidFill>
                  <a:schemeClr val="accent4">
                    <a:lumMod val="25000"/>
                  </a:schemeClr>
                </a:solidFill>
              </a:rPr>
              <a:t> </a:t>
            </a:r>
            <a:r>
              <a:rPr lang="en" sz="2000" i="1" dirty="0">
                <a:solidFill>
                  <a:schemeClr val="accent4">
                    <a:lumMod val="25000"/>
                  </a:schemeClr>
                </a:solidFill>
              </a:rPr>
              <a:t>An overview of services in the field of Labour Law </a:t>
            </a:r>
            <a:r>
              <a:rPr lang="en" sz="2000" dirty="0">
                <a:solidFill>
                  <a:schemeClr val="accent4">
                    <a:lumMod val="25000"/>
                  </a:schemeClr>
                </a:solidFill>
              </a:rPr>
              <a:t>et </a:t>
            </a:r>
            <a:r>
              <a:rPr lang="en" sz="2000" i="1" dirty="0">
                <a:solidFill>
                  <a:schemeClr val="accent4">
                    <a:lumMod val="25000"/>
                  </a:schemeClr>
                </a:solidFill>
              </a:rPr>
              <a:t>Services by Employers Organizations: an overview of services in the field of industrial relations and human resources </a:t>
            </a:r>
            <a:r>
              <a:rPr lang="en" sz="2000" dirty="0">
                <a:solidFill>
                  <a:schemeClr val="accent4">
                    <a:lumMod val="25000"/>
                  </a:schemeClr>
                </a:solidFill>
              </a:rPr>
              <a:t>vont plus en détail dans le contenu des services spécifiques.</a:t>
            </a:r>
            <a:endParaRPr lang="it-IT" sz="2000" dirty="0">
              <a:solidFill>
                <a:schemeClr val="accent4">
                  <a:lumMod val="25000"/>
                </a:schemeClr>
              </a:solidFill>
            </a:endParaRPr>
          </a:p>
          <a:p>
            <a:pPr rtl="0">
              <a:defRPr/>
            </a:pPr>
            <a:r>
              <a:rPr lang="fr" sz="2400" dirty="0" smtClean="0">
                <a:solidFill>
                  <a:schemeClr val="accent4">
                    <a:lumMod val="25000"/>
                  </a:schemeClr>
                </a:solidFill>
              </a:rPr>
              <a:t>Publiés </a:t>
            </a:r>
            <a:r>
              <a:rPr lang="fr" sz="2400" dirty="0">
                <a:solidFill>
                  <a:schemeClr val="accent4">
                    <a:lumMod val="25000"/>
                  </a:schemeClr>
                </a:solidFill>
              </a:rPr>
              <a:t>en 2012</a:t>
            </a:r>
            <a:endParaRPr lang="en-GB" sz="2400" dirty="0">
              <a:solidFill>
                <a:schemeClr val="accent4">
                  <a:lumMod val="25000"/>
                </a:schemeClr>
              </a:solidFill>
            </a:endParaRPr>
          </a:p>
          <a:p>
            <a:pPr rtl="0">
              <a:defRPr/>
            </a:pPr>
            <a:r>
              <a:rPr sz="2400" dirty="0" err="1"/>
              <a:t>Disponible</a:t>
            </a:r>
            <a:r>
              <a:rPr sz="2400" dirty="0"/>
              <a:t> à </a:t>
            </a:r>
            <a:r>
              <a:rPr sz="2400" dirty="0" err="1"/>
              <a:t>l’adresse</a:t>
            </a:r>
            <a:r>
              <a:rPr sz="2400" dirty="0"/>
              <a:t> https://lempnet.itcilo.org</a:t>
            </a:r>
            <a:endParaRPr lang="en-GB" sz="2400" dirty="0">
              <a:solidFill>
                <a:schemeClr val="accent1"/>
              </a:solidFill>
            </a:endParaRPr>
          </a:p>
          <a:p>
            <a:pPr rtl="0">
              <a:defRPr/>
            </a:pPr>
            <a:endParaRPr lang="en-GB" sz="2400" dirty="0">
              <a:solidFill>
                <a:schemeClr val="accent4">
                  <a:lumMod val="25000"/>
                </a:schemeClr>
              </a:solidFill>
            </a:endParaRPr>
          </a:p>
          <a:p>
            <a:pPr rtl="0">
              <a:defRPr/>
            </a:pPr>
            <a:endParaRPr lang="en-GB" sz="2400" dirty="0">
              <a:solidFill>
                <a:schemeClr val="accent4">
                  <a:lumMod val="25000"/>
                </a:schemeClr>
              </a:solidFill>
            </a:endParaRPr>
          </a:p>
          <a:p>
            <a:pPr rtl="0"/>
            <a:endParaRPr lang="en-GB" sz="24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03389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400"/>
              <a:t>Étape 1. Définir les objectifs</a:t>
            </a:r>
            <a:endParaRPr lang="es-PE" sz="2600" dirty="0"/>
          </a:p>
        </p:txBody>
      </p:sp>
      <p:sp>
        <p:nvSpPr>
          <p:cNvPr id="3" name="Marcador de contenido 2"/>
          <p:cNvSpPr>
            <a:spLocks noGrp="1"/>
          </p:cNvSpPr>
          <p:nvPr>
            <p:ph idx="1"/>
          </p:nvPr>
        </p:nvSpPr>
        <p:spPr>
          <a:xfrm>
            <a:off x="395536" y="1124744"/>
            <a:ext cx="8229600" cy="4857403"/>
          </a:xfrm>
        </p:spPr>
        <p:txBody>
          <a:bodyPr rtlCol="0">
            <a:noAutofit/>
          </a:bodyPr>
          <a:lstStyle/>
          <a:p>
            <a:pPr marL="0" indent="0" rtl="0">
              <a:buNone/>
            </a:pPr>
            <a:r>
              <a:rPr lang="fr" sz="2800"/>
              <a:t>Questions pour vous aider à déterminer le </a:t>
            </a:r>
            <a:r>
              <a:rPr lang="fr" sz="2800" b="1"/>
              <a:t>segment</a:t>
            </a:r>
            <a:r>
              <a:rPr lang="fr" sz="2800"/>
              <a:t> pour chaque service spécifique:</a:t>
            </a:r>
          </a:p>
          <a:p>
            <a:pPr rtl="0"/>
            <a:r>
              <a:rPr lang="fr" sz="2400">
                <a:solidFill>
                  <a:schemeClr val="accent1"/>
                </a:solidFill>
              </a:rPr>
              <a:t>Liste des groupes cibles, différenciés par type (association/microentreprises/PME/grandes entreprises/membres/non-membres, etc.)</a:t>
            </a:r>
            <a:endParaRPr lang="en-GB" altLang="en-US" sz="2400" dirty="0"/>
          </a:p>
          <a:p>
            <a:pPr rtl="0"/>
            <a:r>
              <a:rPr lang="fr" sz="2400"/>
              <a:t>Caractérisez vos groupes cibles: quelle est leur activité principale? Quels sont leurs rôles dans les entreprises? </a:t>
            </a:r>
          </a:p>
          <a:p>
            <a:pPr rtl="0"/>
            <a:r>
              <a:rPr lang="fr" sz="2400">
                <a:solidFill>
                  <a:schemeClr val="accent1"/>
                </a:solidFill>
              </a:rPr>
              <a:t>Ont-ils l’expérience des services fournis par votre OE? </a:t>
            </a:r>
          </a:p>
          <a:p>
            <a:pPr rtl="0"/>
            <a:r>
              <a:rPr lang="fr" sz="2400"/>
              <a:t>Avez-vous l’intention d’attirer uniquement des membres, ou également des non-membres? Si oui, quelles sont les principales différences entre les uns et les autres? </a:t>
            </a:r>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83268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5" name="Segnaposto contenuto 4"/>
          <p:cNvSpPr txBox="1">
            <a:spLocks/>
          </p:cNvSpPr>
          <p:nvPr/>
        </p:nvSpPr>
        <p:spPr bwMode="auto">
          <a:xfrm>
            <a:off x="467544" y="1052736"/>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marL="273050" indent="-273050" algn="l" rtl="0" eaLnBrk="0" fontAlgn="base" hangingPunct="0">
              <a:spcBef>
                <a:spcPts val="575"/>
              </a:spcBef>
              <a:spcAft>
                <a:spcPct val="0"/>
              </a:spcAft>
              <a:buClr>
                <a:schemeClr val="tx1"/>
              </a:buClr>
              <a:buSzPct val="80000"/>
              <a:buFont typeface="Wingdings" panose="05000000000000000000" pitchFamily="2"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tx1"/>
              </a:buClr>
              <a:buSzPct val="80000"/>
              <a:buFont typeface="Wingdings" panose="05000000000000000000" pitchFamily="2"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chemeClr val="tx1"/>
              </a:buClr>
              <a:buSzPct val="80000"/>
              <a:buFont typeface="Wingdings" panose="05000000000000000000" pitchFamily="2"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chemeClr val="tx1"/>
              </a:buClr>
              <a:buSzPct val="8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chemeClr val="tx1"/>
              </a:buClr>
              <a:buSzPct val="80000"/>
              <a:buFont typeface="Wingdings" panose="05000000000000000000" pitchFamily="2" charset="2"/>
              <a:buChar char="§"/>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575"/>
              </a:spcBef>
              <a:spcAft>
                <a:spcPct val="0"/>
              </a:spcAft>
              <a:buClr>
                <a:schemeClr val="accent1"/>
              </a:buClr>
              <a:buSzPct val="80000"/>
              <a:buNone/>
              <a:tabLst/>
              <a:defRPr/>
            </a:pPr>
            <a:r>
              <a:rPr lang="fr" sz="2400" b="0" i="0" u="none" strike="noStrike" kern="1200" cap="none" spc="0" normalizeH="0" noProof="0">
                <a:ln>
                  <a:noFill/>
                </a:ln>
                <a:solidFill>
                  <a:schemeClr val="accent4">
                    <a:lumMod val="25000"/>
                  </a:schemeClr>
                </a:solidFill>
                <a:effectLst/>
                <a:uLnTx/>
                <a:uFillTx/>
                <a:latin typeface="Arial" panose="020B0604020202020204" pitchFamily="34" charset="0"/>
                <a:cs typeface="Arial" panose="020B0604020202020204" pitchFamily="34" charset="0"/>
              </a:rPr>
              <a:t>Questions pour vous aider à déterminer la </a:t>
            </a:r>
            <a:r>
              <a:rPr lang="fr" sz="2400" b="1" i="0" u="none" strike="noStrike" kern="1200" cap="none" spc="0" normalizeH="0" noProof="0">
                <a:ln>
                  <a:noFill/>
                </a:ln>
                <a:solidFill>
                  <a:schemeClr val="accent4">
                    <a:lumMod val="25000"/>
                  </a:schemeClr>
                </a:solidFill>
                <a:effectLst/>
                <a:uLnTx/>
                <a:uFillTx/>
                <a:latin typeface="Arial" panose="020B0604020202020204" pitchFamily="34" charset="0"/>
                <a:cs typeface="Arial" panose="020B0604020202020204" pitchFamily="34" charset="0"/>
              </a:rPr>
              <a:t>proposition de valeur </a:t>
            </a:r>
            <a:r>
              <a:rPr lang="fr" sz="2400" b="0" i="0" u="none" strike="noStrike" kern="1200" cap="none" spc="0" normalizeH="0" noProof="0">
                <a:ln>
                  <a:noFill/>
                </a:ln>
                <a:solidFill>
                  <a:schemeClr val="accent4">
                    <a:lumMod val="25000"/>
                  </a:schemeClr>
                </a:solidFill>
                <a:effectLst/>
                <a:uLnTx/>
                <a:uFillTx/>
                <a:latin typeface="Arial" panose="020B0604020202020204" pitchFamily="34" charset="0"/>
                <a:cs typeface="Arial" panose="020B0604020202020204" pitchFamily="34" charset="0"/>
              </a:rPr>
              <a:t>pour chaque service spécifique:</a:t>
            </a:r>
          </a:p>
          <a:p>
            <a:pPr marR="0" lvl="0" algn="l" defTabSz="914400" rtl="0" eaLnBrk="0" fontAlgn="base" latinLnBrk="0" hangingPunct="0">
              <a:lnSpc>
                <a:spcPct val="100000"/>
              </a:lnSpc>
              <a:spcBef>
                <a:spcPts val="575"/>
              </a:spcBef>
              <a:spcAft>
                <a:spcPct val="0"/>
              </a:spcAft>
              <a:buClr>
                <a:schemeClr val="accent1"/>
              </a:buClr>
              <a:buSzPct val="80000"/>
              <a:buFont typeface="Arial" panose="020B0604020202020204" pitchFamily="34" charset="0"/>
              <a:buChar char="•"/>
              <a:tabLst/>
              <a:defRPr/>
            </a:pPr>
            <a:r>
              <a:rPr lang="fr" sz="2400" b="0" i="0" u="none" strike="noStrike" kern="1200" cap="none" spc="0" normalizeH="0" noProof="0">
                <a:ln>
                  <a:noFill/>
                </a:ln>
                <a:solidFill>
                  <a:schemeClr val="accent4">
                    <a:lumMod val="25000"/>
                  </a:schemeClr>
                </a:solidFill>
                <a:effectLst/>
                <a:uLnTx/>
                <a:uFillTx/>
                <a:latin typeface="Arial" panose="020B0604020202020204" pitchFamily="34" charset="0"/>
                <a:cs typeface="Arial" panose="020B0604020202020204" pitchFamily="34" charset="0"/>
              </a:rPr>
              <a:t>Quel est le « passif » de vos membres (= quel problème souhaitez-vous résoudre ou atténuer)? </a:t>
            </a:r>
          </a:p>
          <a:p>
            <a:pPr marR="0" lvl="0" algn="l" defTabSz="914400" rtl="0" eaLnBrk="0" fontAlgn="base" latinLnBrk="0" hangingPunct="0">
              <a:lnSpc>
                <a:spcPct val="100000"/>
              </a:lnSpc>
              <a:spcBef>
                <a:spcPts val="575"/>
              </a:spcBef>
              <a:spcAft>
                <a:spcPct val="0"/>
              </a:spcAft>
              <a:buClr>
                <a:schemeClr val="accent1"/>
              </a:buClr>
              <a:buSzPct val="80000"/>
              <a:buFont typeface="Arial" panose="020B0604020202020204" pitchFamily="34" charset="0"/>
              <a:buChar char="•"/>
              <a:tabLst/>
              <a:defRPr/>
            </a:pPr>
            <a:r>
              <a:rPr lang="fr" sz="2400" b="0" i="0" u="none" strike="noStrike" kern="1200" cap="none" spc="0" normalizeH="0" noProof="0">
                <a:ln>
                  <a:noFill/>
                </a:ln>
                <a:solidFill>
                  <a:schemeClr val="accent4">
                    <a:lumMod val="25000"/>
                  </a:schemeClr>
                </a:solidFill>
                <a:effectLst/>
                <a:uLnTx/>
                <a:uFillTx/>
                <a:latin typeface="Arial" panose="020B0604020202020204" pitchFamily="34" charset="0"/>
                <a:cs typeface="Arial" panose="020B0604020202020204" pitchFamily="34" charset="0"/>
              </a:rPr>
              <a:t>Qu’est-ce qui singularise votre offre (= quel avantage votre service apporte-t-il aux membres?)</a:t>
            </a:r>
          </a:p>
          <a:p>
            <a:pPr marL="0" marR="0" lvl="0" indent="0" algn="l" defTabSz="914400" rtl="0" eaLnBrk="0" fontAlgn="base" latinLnBrk="0" hangingPunct="0">
              <a:lnSpc>
                <a:spcPct val="100000"/>
              </a:lnSpc>
              <a:spcBef>
                <a:spcPts val="575"/>
              </a:spcBef>
              <a:spcAft>
                <a:spcPct val="0"/>
              </a:spcAft>
              <a:buClr>
                <a:sysClr val="windowText" lastClr="000000"/>
              </a:buClr>
              <a:buSzPct val="80000"/>
              <a:buFont typeface="Wingdings" panose="05000000000000000000" pitchFamily="2" charset="2"/>
              <a:buNone/>
              <a:tabLst/>
              <a:defRPr/>
            </a:pPr>
            <a:endParaRPr kumimoji="0" lang="en-GB" sz="2600" b="0" i="0" u="none" strike="noStrike" kern="1200" cap="none" spc="0" normalizeH="0" baseline="0" noProof="0" dirty="0" smtClean="0">
              <a:ln>
                <a:noFill/>
              </a:ln>
              <a:solidFill>
                <a:sysClr val="windowText" lastClr="000000"/>
              </a:solidFill>
              <a:effectLst/>
              <a:uLnTx/>
              <a:uFillTx/>
              <a:latin typeface="Verdana"/>
            </a:endParaRPr>
          </a:p>
          <a:p>
            <a:pPr marL="0" marR="0" lvl="0" indent="0" algn="l" defTabSz="914400" rtl="0" eaLnBrk="0" fontAlgn="base" latinLnBrk="0" hangingPunct="0">
              <a:lnSpc>
                <a:spcPct val="100000"/>
              </a:lnSpc>
              <a:spcBef>
                <a:spcPts val="575"/>
              </a:spcBef>
              <a:spcAft>
                <a:spcPct val="0"/>
              </a:spcAft>
              <a:buClr>
                <a:sysClr val="windowText" lastClr="000000"/>
              </a:buClr>
              <a:buSzPct val="80000"/>
              <a:buFont typeface="Wingdings" panose="05000000000000000000" pitchFamily="2" charset="2"/>
              <a:buNone/>
              <a:tabLst/>
              <a:defRPr/>
            </a:pPr>
            <a:endParaRPr kumimoji="0" lang="en-GB" sz="2600" b="0" i="0" u="none" strike="noStrike" kern="1200" cap="none" spc="0" normalizeH="0" baseline="0" noProof="0" dirty="0">
              <a:ln>
                <a:noFill/>
              </a:ln>
              <a:solidFill>
                <a:sysClr val="windowText" lastClr="000000"/>
              </a:solidFill>
              <a:effectLst/>
              <a:uLnTx/>
              <a:uFillTx/>
              <a:latin typeface="Verdana"/>
            </a:endParaRPr>
          </a:p>
        </p:txBody>
      </p:sp>
      <p:graphicFrame>
        <p:nvGraphicFramePr>
          <p:cNvPr id="6" name="Tabella 5"/>
          <p:cNvGraphicFramePr>
            <a:graphicFrameLocks noGrp="1"/>
          </p:cNvGraphicFramePr>
          <p:nvPr>
            <p:extLst>
              <p:ext uri="{D42A27DB-BD31-4B8C-83A1-F6EECF244321}">
                <p14:modId xmlns:p14="http://schemas.microsoft.com/office/powerpoint/2010/main" val="370974531"/>
              </p:ext>
            </p:extLst>
          </p:nvPr>
        </p:nvGraphicFramePr>
        <p:xfrm>
          <a:off x="1259632" y="3960453"/>
          <a:ext cx="6408738" cy="2590652"/>
        </p:xfrm>
        <a:graphic>
          <a:graphicData uri="http://schemas.openxmlformats.org/drawingml/2006/table">
            <a:tbl>
              <a:tblPr firstRow="1" bandRow="1"/>
              <a:tblGrid>
                <a:gridCol w="3204369">
                  <a:extLst>
                    <a:ext uri="{9D8B030D-6E8A-4147-A177-3AD203B41FA5}">
                      <a16:colId xmlns:a16="http://schemas.microsoft.com/office/drawing/2014/main" val="20000"/>
                    </a:ext>
                  </a:extLst>
                </a:gridCol>
                <a:gridCol w="3204369">
                  <a:extLst>
                    <a:ext uri="{9D8B030D-6E8A-4147-A177-3AD203B41FA5}">
                      <a16:colId xmlns:a16="http://schemas.microsoft.com/office/drawing/2014/main" val="20001"/>
                    </a:ext>
                  </a:extLst>
                </a:gridCol>
              </a:tblGrid>
              <a:tr h="438550">
                <a:tc>
                  <a:txBody>
                    <a:bodyPr/>
                    <a:lstStyle>
                      <a:lvl1pPr marL="0" algn="l" defTabSz="914400" rtl="0" eaLnBrk="1" latinLnBrk="0" hangingPunct="1">
                        <a:defRPr sz="1800" b="1" kern="1200">
                          <a:solidFill>
                            <a:schemeClr val="tx1"/>
                          </a:solidFill>
                          <a:latin typeface="Verdana"/>
                          <a:ea typeface=""/>
                          <a:cs typeface=""/>
                        </a:defRPr>
                      </a:lvl1pPr>
                      <a:lvl2pPr marL="457200" algn="l" defTabSz="914400" rtl="0" eaLnBrk="1" latinLnBrk="0" hangingPunct="1">
                        <a:defRPr sz="1800" b="1" kern="1200">
                          <a:solidFill>
                            <a:schemeClr val="tx1"/>
                          </a:solidFill>
                          <a:latin typeface="Verdana"/>
                          <a:ea typeface=""/>
                          <a:cs typeface=""/>
                        </a:defRPr>
                      </a:lvl2pPr>
                      <a:lvl3pPr marL="914400" algn="l" defTabSz="914400" rtl="0" eaLnBrk="1" latinLnBrk="0" hangingPunct="1">
                        <a:defRPr sz="1800" b="1" kern="1200">
                          <a:solidFill>
                            <a:schemeClr val="tx1"/>
                          </a:solidFill>
                          <a:latin typeface="Verdana"/>
                          <a:ea typeface=""/>
                          <a:cs typeface=""/>
                        </a:defRPr>
                      </a:lvl3pPr>
                      <a:lvl4pPr marL="1371600" algn="l" defTabSz="914400" rtl="0" eaLnBrk="1" latinLnBrk="0" hangingPunct="1">
                        <a:defRPr sz="1800" b="1" kern="1200">
                          <a:solidFill>
                            <a:schemeClr val="tx1"/>
                          </a:solidFill>
                          <a:latin typeface="Verdana"/>
                          <a:ea typeface=""/>
                          <a:cs typeface=""/>
                        </a:defRPr>
                      </a:lvl4pPr>
                      <a:lvl5pPr marL="1828800" algn="l" defTabSz="914400" rtl="0" eaLnBrk="1" latinLnBrk="0" hangingPunct="1">
                        <a:defRPr sz="1800" b="1" kern="1200">
                          <a:solidFill>
                            <a:schemeClr val="tx1"/>
                          </a:solidFill>
                          <a:latin typeface="Verdana"/>
                          <a:ea typeface=""/>
                          <a:cs typeface=""/>
                        </a:defRPr>
                      </a:lvl5pPr>
                      <a:lvl6pPr marL="2286000" algn="l" defTabSz="914400" rtl="0" eaLnBrk="1" latinLnBrk="0" hangingPunct="1">
                        <a:defRPr sz="1800" b="1" kern="1200">
                          <a:solidFill>
                            <a:schemeClr val="tx1"/>
                          </a:solidFill>
                          <a:latin typeface="Verdana"/>
                          <a:ea typeface=""/>
                          <a:cs typeface=""/>
                        </a:defRPr>
                      </a:lvl6pPr>
                      <a:lvl7pPr marL="2743200" algn="l" defTabSz="914400" rtl="0" eaLnBrk="1" latinLnBrk="0" hangingPunct="1">
                        <a:defRPr sz="1800" b="1" kern="1200">
                          <a:solidFill>
                            <a:schemeClr val="tx1"/>
                          </a:solidFill>
                          <a:latin typeface="Verdana"/>
                          <a:ea typeface=""/>
                          <a:cs typeface=""/>
                        </a:defRPr>
                      </a:lvl7pPr>
                      <a:lvl8pPr marL="3200400" algn="l" defTabSz="914400" rtl="0" eaLnBrk="1" latinLnBrk="0" hangingPunct="1">
                        <a:defRPr sz="1800" b="1" kern="1200">
                          <a:solidFill>
                            <a:schemeClr val="tx1"/>
                          </a:solidFill>
                          <a:latin typeface="Verdana"/>
                          <a:ea typeface=""/>
                          <a:cs typeface=""/>
                        </a:defRPr>
                      </a:lvl8pPr>
                      <a:lvl9pPr marL="3657600" algn="l" defTabSz="914400" rtl="0" eaLnBrk="1" latinLnBrk="0" hangingPunct="1">
                        <a:defRPr sz="1800" b="1" kern="1200">
                          <a:solidFill>
                            <a:schemeClr val="tx1"/>
                          </a:solidFill>
                          <a:latin typeface="Verdana"/>
                          <a:ea typeface=""/>
                          <a:cs typeface=""/>
                        </a:defRPr>
                      </a:lvl9pPr>
                    </a:lstStyle>
                    <a:p>
                      <a:pPr algn="ctr" rtl="0"/>
                      <a:r>
                        <a:rPr lang="fr" sz="2600">
                          <a:solidFill>
                            <a:schemeClr val="accent4">
                              <a:lumMod val="25000"/>
                            </a:schemeClr>
                          </a:solidFill>
                          <a:latin typeface="Arial" panose="020B0604020202020204" pitchFamily="34" charset="0"/>
                          <a:cs typeface="Arial" panose="020B0604020202020204" pitchFamily="34" charset="0"/>
                        </a:rPr>
                        <a:t>PASSIF</a:t>
                      </a:r>
                      <a:endParaRPr lang="en-GB" sz="2600" dirty="0">
                        <a:solidFill>
                          <a:schemeClr val="accent4">
                            <a:lumMod val="25000"/>
                          </a:schemeClr>
                        </a:solidFill>
                        <a:latin typeface="Arial" panose="020B0604020202020204" pitchFamily="34" charset="0"/>
                        <a:cs typeface="Arial" panose="020B0604020202020204" pitchFamily="34" charset="0"/>
                      </a:endParaRPr>
                    </a:p>
                  </a:txBody>
                  <a:tcPr marT="45683" marB="456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Verdana"/>
                          <a:ea typeface=""/>
                          <a:cs typeface=""/>
                        </a:defRPr>
                      </a:lvl1pPr>
                      <a:lvl2pPr marL="457200" algn="l" defTabSz="914400" rtl="0" eaLnBrk="1" latinLnBrk="0" hangingPunct="1">
                        <a:defRPr sz="1800" b="1" kern="1200">
                          <a:solidFill>
                            <a:schemeClr val="tx1"/>
                          </a:solidFill>
                          <a:latin typeface="Verdana"/>
                          <a:ea typeface=""/>
                          <a:cs typeface=""/>
                        </a:defRPr>
                      </a:lvl2pPr>
                      <a:lvl3pPr marL="914400" algn="l" defTabSz="914400" rtl="0" eaLnBrk="1" latinLnBrk="0" hangingPunct="1">
                        <a:defRPr sz="1800" b="1" kern="1200">
                          <a:solidFill>
                            <a:schemeClr val="tx1"/>
                          </a:solidFill>
                          <a:latin typeface="Verdana"/>
                          <a:ea typeface=""/>
                          <a:cs typeface=""/>
                        </a:defRPr>
                      </a:lvl3pPr>
                      <a:lvl4pPr marL="1371600" algn="l" defTabSz="914400" rtl="0" eaLnBrk="1" latinLnBrk="0" hangingPunct="1">
                        <a:defRPr sz="1800" b="1" kern="1200">
                          <a:solidFill>
                            <a:schemeClr val="tx1"/>
                          </a:solidFill>
                          <a:latin typeface="Verdana"/>
                          <a:ea typeface=""/>
                          <a:cs typeface=""/>
                        </a:defRPr>
                      </a:lvl4pPr>
                      <a:lvl5pPr marL="1828800" algn="l" defTabSz="914400" rtl="0" eaLnBrk="1" latinLnBrk="0" hangingPunct="1">
                        <a:defRPr sz="1800" b="1" kern="1200">
                          <a:solidFill>
                            <a:schemeClr val="tx1"/>
                          </a:solidFill>
                          <a:latin typeface="Verdana"/>
                          <a:ea typeface=""/>
                          <a:cs typeface=""/>
                        </a:defRPr>
                      </a:lvl5pPr>
                      <a:lvl6pPr marL="2286000" algn="l" defTabSz="914400" rtl="0" eaLnBrk="1" latinLnBrk="0" hangingPunct="1">
                        <a:defRPr sz="1800" b="1" kern="1200">
                          <a:solidFill>
                            <a:schemeClr val="tx1"/>
                          </a:solidFill>
                          <a:latin typeface="Verdana"/>
                          <a:ea typeface=""/>
                          <a:cs typeface=""/>
                        </a:defRPr>
                      </a:lvl6pPr>
                      <a:lvl7pPr marL="2743200" algn="l" defTabSz="914400" rtl="0" eaLnBrk="1" latinLnBrk="0" hangingPunct="1">
                        <a:defRPr sz="1800" b="1" kern="1200">
                          <a:solidFill>
                            <a:schemeClr val="tx1"/>
                          </a:solidFill>
                          <a:latin typeface="Verdana"/>
                          <a:ea typeface=""/>
                          <a:cs typeface=""/>
                        </a:defRPr>
                      </a:lvl7pPr>
                      <a:lvl8pPr marL="3200400" algn="l" defTabSz="914400" rtl="0" eaLnBrk="1" latinLnBrk="0" hangingPunct="1">
                        <a:defRPr sz="1800" b="1" kern="1200">
                          <a:solidFill>
                            <a:schemeClr val="tx1"/>
                          </a:solidFill>
                          <a:latin typeface="Verdana"/>
                          <a:ea typeface=""/>
                          <a:cs typeface=""/>
                        </a:defRPr>
                      </a:lvl8pPr>
                      <a:lvl9pPr marL="3657600" algn="l" defTabSz="914400" rtl="0" eaLnBrk="1" latinLnBrk="0" hangingPunct="1">
                        <a:defRPr sz="1800" b="1" kern="1200">
                          <a:solidFill>
                            <a:schemeClr val="tx1"/>
                          </a:solidFill>
                          <a:latin typeface="Verdana"/>
                          <a:ea typeface=""/>
                          <a:cs typeface=""/>
                        </a:defRPr>
                      </a:lvl9pPr>
                    </a:lstStyle>
                    <a:p>
                      <a:pPr algn="ctr" rtl="0"/>
                      <a:r>
                        <a:rPr lang="fr" sz="2600">
                          <a:solidFill>
                            <a:schemeClr val="accent4">
                              <a:lumMod val="25000"/>
                            </a:schemeClr>
                          </a:solidFill>
                          <a:latin typeface="Arial" panose="020B0604020202020204" pitchFamily="34" charset="0"/>
                          <a:cs typeface="Arial" panose="020B0604020202020204" pitchFamily="34" charset="0"/>
                        </a:rPr>
                        <a:t>ACTIF</a:t>
                      </a:r>
                      <a:endParaRPr lang="en-GB" sz="2600" dirty="0">
                        <a:solidFill>
                          <a:schemeClr val="accent4">
                            <a:lumMod val="25000"/>
                          </a:schemeClr>
                        </a:solidFill>
                        <a:latin typeface="Arial" panose="020B0604020202020204" pitchFamily="34" charset="0"/>
                        <a:cs typeface="Arial" panose="020B0604020202020204" pitchFamily="34" charset="0"/>
                      </a:endParaRPr>
                    </a:p>
                  </a:txBody>
                  <a:tcPr marT="45683" marB="456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91467">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rtl="0"/>
                      <a:endParaRPr lang="en-GB" sz="2400" dirty="0" smtClean="0">
                        <a:solidFill>
                          <a:schemeClr val="accent4">
                            <a:lumMod val="25000"/>
                          </a:schemeClr>
                        </a:solidFill>
                        <a:latin typeface="Arial" panose="020B0604020202020204" pitchFamily="34" charset="0"/>
                        <a:cs typeface="Arial" panose="020B0604020202020204" pitchFamily="34" charset="0"/>
                      </a:endParaRPr>
                    </a:p>
                    <a:p>
                      <a:pPr marL="342900" indent="-342900" algn="l" rtl="0">
                        <a:buFont typeface="Arial" panose="020B0604020202020204" pitchFamily="34" charset="0"/>
                        <a:buChar char="•"/>
                      </a:pPr>
                      <a:r>
                        <a:rPr lang="fr" sz="2400" i="0" noProof="0">
                          <a:solidFill>
                            <a:schemeClr val="accent4">
                              <a:lumMod val="25000"/>
                            </a:schemeClr>
                          </a:solidFill>
                          <a:latin typeface="Arial" panose="020B0604020202020204" pitchFamily="34" charset="0"/>
                          <a:cs typeface="Arial" panose="020B0604020202020204" pitchFamily="34" charset="0"/>
                        </a:rPr>
                        <a:t>Craintes</a:t>
                      </a:r>
                    </a:p>
                    <a:p>
                      <a:pPr marL="342900" indent="-342900" algn="l" rtl="0">
                        <a:buFont typeface="Arial" panose="020B0604020202020204" pitchFamily="34" charset="0"/>
                        <a:buChar char="•"/>
                      </a:pPr>
                      <a:r>
                        <a:rPr lang="fr" sz="2400" i="0" noProof="0">
                          <a:solidFill>
                            <a:schemeClr val="accent4">
                              <a:lumMod val="25000"/>
                            </a:schemeClr>
                          </a:solidFill>
                          <a:latin typeface="Arial" panose="020B0604020202020204" pitchFamily="34" charset="0"/>
                          <a:cs typeface="Arial" panose="020B0604020202020204" pitchFamily="34" charset="0"/>
                        </a:rPr>
                        <a:t>Frustrations</a:t>
                      </a:r>
                    </a:p>
                    <a:p>
                      <a:pPr marL="342900" indent="-342900" algn="l" rtl="0">
                        <a:buFont typeface="Arial" panose="020B0604020202020204" pitchFamily="34" charset="0"/>
                        <a:buChar char="•"/>
                      </a:pPr>
                      <a:r>
                        <a:rPr lang="fr" sz="2400" i="0" noProof="0">
                          <a:solidFill>
                            <a:schemeClr val="accent4">
                              <a:lumMod val="25000"/>
                            </a:schemeClr>
                          </a:solidFill>
                          <a:latin typeface="Arial" panose="020B0604020202020204" pitchFamily="34" charset="0"/>
                          <a:cs typeface="Arial" panose="020B0604020202020204" pitchFamily="34" charset="0"/>
                        </a:rPr>
                        <a:t>Obstacles</a:t>
                      </a:r>
                    </a:p>
                    <a:p>
                      <a:pPr rtl="0"/>
                      <a:endParaRPr lang="en-GB" sz="1800" dirty="0" smtClean="0"/>
                    </a:p>
                    <a:p>
                      <a:pPr rtl="0"/>
                      <a:endParaRPr lang="en-GB" sz="1800" dirty="0"/>
                    </a:p>
                  </a:txBody>
                  <a:tcPr marT="45683" marB="456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18485">
                        <a:alpha val="20000"/>
                      </a:srgbClr>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rtl="0"/>
                      <a:endParaRPr lang="en-GB" sz="1800" dirty="0" smtClean="0"/>
                    </a:p>
                    <a:p>
                      <a:pPr marL="342900" indent="-342900" algn="l" rtl="0">
                        <a:buFont typeface="Arial" panose="020B0604020202020204" pitchFamily="34" charset="0"/>
                        <a:buChar char="•"/>
                      </a:pPr>
                      <a:r>
                        <a:rPr lang="fr" sz="2400" i="0" noProof="0">
                          <a:solidFill>
                            <a:schemeClr val="accent4">
                              <a:lumMod val="25000"/>
                            </a:schemeClr>
                          </a:solidFill>
                          <a:latin typeface="Arial" panose="020B0604020202020204" pitchFamily="34" charset="0"/>
                          <a:cs typeface="Arial" panose="020B0604020202020204" pitchFamily="34" charset="0"/>
                        </a:rPr>
                        <a:t>Souhaits/besoins</a:t>
                      </a:r>
                    </a:p>
                    <a:p>
                      <a:pPr marL="342900" indent="-342900" algn="l" rtl="0">
                        <a:buFont typeface="Arial" panose="020B0604020202020204" pitchFamily="34" charset="0"/>
                        <a:buChar char="•"/>
                      </a:pPr>
                      <a:r>
                        <a:rPr lang="fr" sz="2400" i="0" noProof="0">
                          <a:solidFill>
                            <a:schemeClr val="accent4">
                              <a:lumMod val="25000"/>
                            </a:schemeClr>
                          </a:solidFill>
                          <a:latin typeface="Arial" panose="020B0604020202020204" pitchFamily="34" charset="0"/>
                          <a:cs typeface="Arial" panose="020B0604020202020204" pitchFamily="34" charset="0"/>
                        </a:rPr>
                        <a:t>Mesures du succès</a:t>
                      </a:r>
                    </a:p>
                    <a:p>
                      <a:pPr marL="342900" indent="-342900" algn="l" rtl="0">
                        <a:buFont typeface="Arial" panose="020B0604020202020204" pitchFamily="34" charset="0"/>
                        <a:buChar char="•"/>
                      </a:pPr>
                      <a:r>
                        <a:rPr lang="fr" sz="2400" i="0" noProof="0">
                          <a:solidFill>
                            <a:schemeClr val="accent4">
                              <a:lumMod val="25000"/>
                            </a:schemeClr>
                          </a:solidFill>
                          <a:latin typeface="Arial" panose="020B0604020202020204" pitchFamily="34" charset="0"/>
                          <a:cs typeface="Arial" panose="020B0604020202020204" pitchFamily="34" charset="0"/>
                        </a:rPr>
                        <a:t>Obstacles</a:t>
                      </a:r>
                    </a:p>
                  </a:txBody>
                  <a:tcPr marT="45683" marB="456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18485">
                        <a:alpha val="20000"/>
                      </a:srgbClr>
                    </a:solidFill>
                  </a:tcPr>
                </a:tc>
                <a:extLst>
                  <a:ext uri="{0D108BD9-81ED-4DB2-BD59-A6C34878D82A}">
                    <a16:rowId xmlns:a16="http://schemas.microsoft.com/office/drawing/2014/main" val="10001"/>
                  </a:ext>
                </a:extLst>
              </a:tr>
            </a:tbl>
          </a:graphicData>
        </a:graphic>
      </p:graphicFrame>
      <p:sp>
        <p:nvSpPr>
          <p:cNvPr id="7"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sz="2400"/>
              <a:t>Étape 1. Définir les objectifs</a:t>
            </a:r>
            <a:endParaRPr lang="es-PE" sz="2600" dirty="0"/>
          </a:p>
        </p:txBody>
      </p:sp>
    </p:spTree>
    <p:extLst>
      <p:ext uri="{BB962C8B-B14F-4D97-AF65-F5344CB8AC3E}">
        <p14:creationId xmlns:p14="http://schemas.microsoft.com/office/powerpoint/2010/main" val="397583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Plan d’activités opérationnel</a:t>
            </a:r>
            <a:endParaRPr lang="es-PE" sz="26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graphicFrame>
        <p:nvGraphicFramePr>
          <p:cNvPr id="5" name="Group 27"/>
          <p:cNvGraphicFramePr>
            <a:graphicFrameLocks noGrp="1"/>
          </p:cNvGraphicFramePr>
          <p:nvPr>
            <p:extLst>
              <p:ext uri="{D42A27DB-BD31-4B8C-83A1-F6EECF244321}">
                <p14:modId xmlns:p14="http://schemas.microsoft.com/office/powerpoint/2010/main" val="3096619942"/>
              </p:ext>
            </p:extLst>
          </p:nvPr>
        </p:nvGraphicFramePr>
        <p:xfrm>
          <a:off x="467544" y="1124744"/>
          <a:ext cx="8424936" cy="5494694"/>
        </p:xfrm>
        <a:graphic>
          <a:graphicData uri="http://schemas.openxmlformats.org/drawingml/2006/table">
            <a:tbl>
              <a:tblPr/>
              <a:tblGrid>
                <a:gridCol w="2520280">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2177151">
                <a:tc>
                  <a:txBody>
                    <a:bodyPr/>
                    <a:lstStyle>
                      <a:lvl1pPr marL="0" algn="l" defTabSz="914400" rtl="0" eaLnBrk="0" latinLnBrk="0" hangingPunct="0">
                        <a:spcBef>
                          <a:spcPts val="575"/>
                        </a:spcBef>
                        <a:buClr>
                          <a:schemeClr val="tx1"/>
                        </a:buClr>
                        <a:buSzPct val="80000"/>
                        <a:buFont typeface="Wingdings" pitchFamily="2" charset="2"/>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 sz="2000" b="1" i="0" u="none" strike="noStrike" cap="none" normalizeH="0">
                          <a:ln>
                            <a:noFill/>
                          </a:ln>
                          <a:solidFill>
                            <a:schemeClr val="bg1"/>
                          </a:solidFill>
                          <a:effectLst/>
                          <a:latin typeface="Arial" panose="020B0604020202020204" pitchFamily="34" charset="0"/>
                          <a:cs typeface="Arial" panose="020B0604020202020204" pitchFamily="34" charset="0"/>
                        </a:rPr>
                        <a:t>Étape 1. Définir les objectifs et le groupe cible</a:t>
                      </a:r>
                      <a:endParaRPr kumimoji="0" lang="pl-PL" altLang="en-US" sz="20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0" algn="l" defTabSz="914400" rtl="0" eaLnBrk="0" latinLnBrk="0" hangingPunct="0">
                        <a:spcBef>
                          <a:spcPts val="575"/>
                        </a:spcBef>
                        <a:buClr>
                          <a:schemeClr val="tx1"/>
                        </a:buClr>
                        <a:buSzPct val="80000"/>
                        <a:buFont typeface="Wingdings" pitchFamily="2" charset="2"/>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9pPr>
                    </a:lstStyle>
                    <a:p>
                      <a:pPr rtl="0" eaLnBrk="1" hangingPunct="1"/>
                      <a:r>
                        <a:rPr lang="fr" sz="2000" b="1">
                          <a:solidFill>
                            <a:schemeClr val="accent1"/>
                          </a:solidFill>
                          <a:latin typeface="Arial" panose="020B0604020202020204" pitchFamily="34" charset="0"/>
                          <a:cs typeface="Arial" panose="020B0604020202020204" pitchFamily="34" charset="0"/>
                        </a:rPr>
                        <a:t>Pour quel segment de membres?</a:t>
                      </a:r>
                      <a:endParaRPr lang="en-GB" altLang="en-US" sz="2000" b="1" dirty="0" smtClean="0">
                        <a:solidFill>
                          <a:schemeClr val="accent1"/>
                        </a:solidFill>
                        <a:latin typeface="Arial" panose="020B0604020202020204" pitchFamily="34" charset="0"/>
                        <a:cs typeface="Arial" panose="020B0604020202020204" pitchFamily="34" charset="0"/>
                      </a:endParaRPr>
                    </a:p>
                    <a:p>
                      <a:pPr rtl="0" eaLnBrk="1" hangingPunct="1"/>
                      <a:r>
                        <a:rPr lang="fr" sz="2000" b="1">
                          <a:solidFill>
                            <a:schemeClr val="accent1"/>
                          </a:solidFill>
                          <a:latin typeface="Arial" panose="020B0604020202020204" pitchFamily="34" charset="0"/>
                          <a:cs typeface="Arial" panose="020B0604020202020204" pitchFamily="34" charset="0"/>
                        </a:rPr>
                        <a:t>Pourquoi proposer ce service? Quelle est votre proposition de valeur?</a:t>
                      </a:r>
                    </a:p>
                    <a:p>
                      <a:pPr rtl="0" eaLnBrk="1" hangingPunct="1"/>
                      <a:r>
                        <a:rPr lang="fr" sz="2000" b="1">
                          <a:solidFill>
                            <a:schemeClr val="accent1"/>
                          </a:solidFill>
                          <a:latin typeface="Arial" panose="020B0604020202020204" pitchFamily="34" charset="0"/>
                          <a:cs typeface="Arial" panose="020B0604020202020204" pitchFamily="34" charset="0"/>
                        </a:rPr>
                        <a:t>Combien de membres devraient utiliser ce service (en une année)?</a:t>
                      </a:r>
                      <a:endParaRPr lang="en-US" altLang="en-US" sz="2000" b="1" dirty="0" smtClean="0">
                        <a:solidFill>
                          <a:schemeClr val="accent1"/>
                        </a:solidFill>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831565">
                <a:tc>
                  <a:txBody>
                    <a:bodyPr/>
                    <a:lstStyle>
                      <a:lvl1pPr marL="0" algn="l" defTabSz="914400" rtl="0" eaLnBrk="0" latinLnBrk="0" hangingPunct="0">
                        <a:spcBef>
                          <a:spcPts val="575"/>
                        </a:spcBef>
                        <a:buClr>
                          <a:schemeClr val="tx1"/>
                        </a:buClr>
                        <a:buSzPct val="80000"/>
                        <a:buFont typeface="Wingdings" pitchFamily="2" charset="2"/>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 sz="2000" b="1" i="0" u="none" strike="noStrike" cap="none" normalizeH="0">
                          <a:ln>
                            <a:noFill/>
                          </a:ln>
                          <a:solidFill>
                            <a:schemeClr val="bg1"/>
                          </a:solidFill>
                          <a:effectLst/>
                          <a:latin typeface="Arial" panose="020B0604020202020204" pitchFamily="34" charset="0"/>
                          <a:cs typeface="Arial" panose="020B0604020202020204" pitchFamily="34" charset="0"/>
                        </a:rPr>
                        <a:t>Étape 2. Évaluation préliminaire</a:t>
                      </a:r>
                      <a:endParaRPr kumimoji="0" lang="pl-PL" altLang="en-US" sz="20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0" algn="l" defTabSz="914400" rtl="0" eaLnBrk="0" latinLnBrk="0" hangingPunct="0">
                        <a:spcBef>
                          <a:spcPts val="575"/>
                        </a:spcBef>
                        <a:buClr>
                          <a:schemeClr val="tx1"/>
                        </a:buClr>
                        <a:buSzPct val="80000"/>
                        <a:buFont typeface="Wingdings" pitchFamily="2" charset="2"/>
                        <a:tabLst>
                          <a:tab pos="457200" algn="l"/>
                        </a:tabLst>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tabLst>
                          <a:tab pos="457200" algn="l"/>
                        </a:tabLst>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lang="fr" sz="2000" b="1" i="0" u="none" strike="noStrike" cap="none" normalizeH="0">
                          <a:ln>
                            <a:noFill/>
                          </a:ln>
                          <a:solidFill>
                            <a:schemeClr val="accent1"/>
                          </a:solidFill>
                          <a:effectLst/>
                          <a:latin typeface="Arial" panose="020B0604020202020204" pitchFamily="34" charset="0"/>
                          <a:cs typeface="Arial" panose="020B0604020202020204" pitchFamily="34" charset="0"/>
                        </a:rPr>
                        <a:t>Options pour la prestation du service et concurrents spécifiques</a:t>
                      </a:r>
                      <a:endParaRPr kumimoji="0" lang="pl-PL" altLang="en-US" sz="2000" b="1" i="0" u="none" strike="noStrike" cap="none" normalizeH="0" baseline="0" dirty="0" smtClean="0">
                        <a:ln>
                          <a:noFill/>
                        </a:ln>
                        <a:solidFill>
                          <a:schemeClr val="accent1"/>
                        </a:solidFill>
                        <a:effectLst/>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1485978">
                <a:tc>
                  <a:txBody>
                    <a:bodyPr/>
                    <a:lstStyle>
                      <a:lvl1pPr marL="0" algn="l" defTabSz="914400" rtl="0" eaLnBrk="0" latinLnBrk="0" hangingPunct="0">
                        <a:spcBef>
                          <a:spcPts val="575"/>
                        </a:spcBef>
                        <a:buClr>
                          <a:schemeClr val="tx1"/>
                        </a:buClr>
                        <a:buSzPct val="80000"/>
                        <a:buFont typeface="Wingdings" pitchFamily="2" charset="2"/>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 sz="2000" b="1" i="0" u="none" strike="noStrike" cap="none" normalizeH="0">
                          <a:ln>
                            <a:noFill/>
                          </a:ln>
                          <a:solidFill>
                            <a:schemeClr val="bg1"/>
                          </a:solidFill>
                          <a:effectLst/>
                          <a:latin typeface="Arial" panose="020B0604020202020204" pitchFamily="34" charset="0"/>
                          <a:cs typeface="Arial" panose="020B0604020202020204" pitchFamily="34" charset="0"/>
                        </a:rPr>
                        <a:t>Étape 3. Stratégie de marketing</a:t>
                      </a:r>
                      <a:endParaRPr kumimoji="0" lang="pl-PL" altLang="en-US" sz="20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0" algn="l" defTabSz="914400" rtl="0" eaLnBrk="0" latinLnBrk="0" hangingPunct="0">
                        <a:spcBef>
                          <a:spcPts val="575"/>
                        </a:spcBef>
                        <a:buClr>
                          <a:schemeClr val="tx1"/>
                        </a:buClr>
                        <a:buSzPct val="80000"/>
                        <a:buFont typeface="Wingdings" pitchFamily="2" charset="2"/>
                        <a:tabLst>
                          <a:tab pos="457200" algn="l"/>
                        </a:tabLst>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tabLst>
                          <a:tab pos="457200" algn="l"/>
                        </a:tabLst>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lang="fr" sz="2000" b="1" i="0" u="none" strike="noStrike" cap="none" normalizeH="0">
                          <a:ln>
                            <a:noFill/>
                          </a:ln>
                          <a:solidFill>
                            <a:schemeClr val="accent1"/>
                          </a:solidFill>
                          <a:effectLst/>
                          <a:latin typeface="Arial" panose="020B0604020202020204" pitchFamily="34" charset="0"/>
                          <a:cs typeface="Arial" panose="020B0604020202020204" pitchFamily="34" charset="0"/>
                        </a:rPr>
                        <a:t>Stratégie des « 7 P »</a:t>
                      </a:r>
                      <a:endParaRPr kumimoji="0" lang="pl-PL" altLang="en-US" sz="2000" b="1" i="0" u="none" strike="noStrike" cap="none" normalizeH="0" baseline="0" dirty="0" smtClean="0">
                        <a:ln>
                          <a:noFill/>
                        </a:ln>
                        <a:solidFill>
                          <a:schemeClr val="accent1"/>
                        </a:solidFill>
                        <a:effectLst/>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2"/>
                  </a:ext>
                </a:extLst>
              </a:tr>
            </a:tbl>
          </a:graphicData>
        </a:graphic>
      </p:graphicFrame>
      <p:sp>
        <p:nvSpPr>
          <p:cNvPr id="3" name="Frame 2"/>
          <p:cNvSpPr/>
          <p:nvPr/>
        </p:nvSpPr>
        <p:spPr>
          <a:xfrm>
            <a:off x="251520" y="3140968"/>
            <a:ext cx="8892480" cy="2232248"/>
          </a:xfrm>
          <a:prstGeom prst="frame">
            <a:avLst>
              <a:gd name="adj1" fmla="val 507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solidFill>
                <a:schemeClr val="tx1"/>
              </a:solidFill>
            </a:endParaRPr>
          </a:p>
        </p:txBody>
      </p:sp>
    </p:spTree>
    <p:extLst>
      <p:ext uri="{BB962C8B-B14F-4D97-AF65-F5344CB8AC3E}">
        <p14:creationId xmlns:p14="http://schemas.microsoft.com/office/powerpoint/2010/main" val="200167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Étape 2. Évaluation préliminaire</a:t>
            </a:r>
            <a:endParaRPr lang="es-PE" sz="2600" dirty="0"/>
          </a:p>
        </p:txBody>
      </p:sp>
      <p:sp>
        <p:nvSpPr>
          <p:cNvPr id="3" name="Marcador de contenido 2"/>
          <p:cNvSpPr>
            <a:spLocks noGrp="1"/>
          </p:cNvSpPr>
          <p:nvPr>
            <p:ph idx="1"/>
          </p:nvPr>
        </p:nvSpPr>
        <p:spPr>
          <a:xfrm>
            <a:off x="395536" y="1412776"/>
            <a:ext cx="8229600" cy="4857403"/>
          </a:xfrm>
        </p:spPr>
        <p:txBody>
          <a:bodyPr rtlCol="0">
            <a:noAutofit/>
          </a:bodyPr>
          <a:lstStyle/>
          <a:p>
            <a:pPr marL="0" indent="0" rtl="0">
              <a:buClr>
                <a:schemeClr val="accent4">
                  <a:lumMod val="25000"/>
                </a:schemeClr>
              </a:buClr>
              <a:buNone/>
            </a:pPr>
            <a:r>
              <a:rPr lang="fr" sz="2800">
                <a:sym typeface="Wingdings" panose="05000000000000000000" pitchFamily="2" charset="2"/>
              </a:rPr>
              <a:t>Questions pour aider à procéder à une évaluation préliminaire:</a:t>
            </a:r>
          </a:p>
          <a:p>
            <a:pPr marL="0" indent="0" rtl="0">
              <a:buClr>
                <a:schemeClr val="accent4">
                  <a:lumMod val="25000"/>
                </a:schemeClr>
              </a:buClr>
              <a:buNone/>
            </a:pPr>
            <a:endParaRPr lang="en-GB" altLang="en-US" sz="2800" dirty="0" smtClean="0">
              <a:sym typeface="Wingdings" panose="05000000000000000000" pitchFamily="2" charset="2"/>
            </a:endParaRPr>
          </a:p>
          <a:p>
            <a:pPr rtl="0">
              <a:buClr>
                <a:schemeClr val="accent4">
                  <a:lumMod val="25000"/>
                </a:schemeClr>
              </a:buClr>
            </a:pPr>
            <a:r>
              <a:rPr lang="fr" sz="2800">
                <a:sym typeface="Wingdings" panose="05000000000000000000" pitchFamily="2" charset="2"/>
              </a:rPr>
              <a:t>Avez-vous les capacités humaines et financières internes nécessaires pour concevoir et fournir ce service?</a:t>
            </a:r>
            <a:endParaRPr lang="en-GB" altLang="en-US" sz="2800" dirty="0">
              <a:sym typeface="Wingdings" panose="05000000000000000000" pitchFamily="2" charset="2"/>
            </a:endParaRPr>
          </a:p>
          <a:p>
            <a:pPr rtl="0"/>
            <a:r>
              <a:rPr lang="fr" sz="2800">
                <a:solidFill>
                  <a:schemeClr val="accent1"/>
                </a:solidFill>
                <a:sym typeface="Wingdings" panose="05000000000000000000" pitchFamily="2" charset="2"/>
              </a:rPr>
              <a:t>Avec qui devriez établir un partenariat?</a:t>
            </a:r>
            <a:endParaRPr lang="en-GB" altLang="en-US" sz="2800" dirty="0">
              <a:solidFill>
                <a:schemeClr val="accent1"/>
              </a:solidFill>
              <a:sym typeface="Wingdings" panose="05000000000000000000" pitchFamily="2" charset="2"/>
            </a:endParaRPr>
          </a:p>
          <a:p>
            <a:pPr rtl="0">
              <a:buClr>
                <a:schemeClr val="accent4">
                  <a:lumMod val="25000"/>
                </a:schemeClr>
              </a:buClr>
            </a:pPr>
            <a:r>
              <a:rPr lang="fr" sz="2800">
                <a:sym typeface="Wingdings" panose="05000000000000000000" pitchFamily="2" charset="2"/>
              </a:rPr>
              <a:t>Qui devraient être vos principaux concurrents pour ce service spécifique?</a:t>
            </a:r>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33874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1"/>
          <p:cNvGrpSpPr>
            <a:grpSpLocks/>
          </p:cNvGrpSpPr>
          <p:nvPr/>
        </p:nvGrpSpPr>
        <p:grpSpPr bwMode="auto">
          <a:xfrm>
            <a:off x="1474827" y="1019119"/>
            <a:ext cx="6625565" cy="5011350"/>
            <a:chOff x="1776146" y="670874"/>
            <a:chExt cx="7259904" cy="5946015"/>
          </a:xfrm>
        </p:grpSpPr>
        <p:sp>
          <p:nvSpPr>
            <p:cNvPr id="5" name="Text Box 5"/>
            <p:cNvSpPr txBox="1">
              <a:spLocks noChangeArrowheads="1"/>
            </p:cNvSpPr>
            <p:nvPr/>
          </p:nvSpPr>
          <p:spPr bwMode="auto">
            <a:xfrm>
              <a:off x="2916237" y="3935413"/>
              <a:ext cx="3887788" cy="438216"/>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spAutoFit/>
            </a:bodyPr>
            <a:lstStyle>
              <a:lvl1pPr eaLnBrk="0" hangingPunct="0">
                <a:spcBef>
                  <a:spcPts val="575"/>
                </a:spcBef>
                <a:buClr>
                  <a:schemeClr val="tx1"/>
                </a:buClr>
                <a:buSzPct val="80000"/>
                <a:buFont typeface="Wingdings" pitchFamily="2" charset="2"/>
                <a:buChar char="§"/>
                <a:defRPr sz="2600">
                  <a:solidFill>
                    <a:schemeClr val="tx1"/>
                  </a:solidFill>
                  <a:latin typeface="Verdana" pitchFamily="34" charset="0"/>
                </a:defRPr>
              </a:lvl1pPr>
              <a:lvl2pPr marL="742950" indent="-285750" eaLnBrk="0" hangingPunct="0">
                <a:spcBef>
                  <a:spcPts val="375"/>
                </a:spcBef>
                <a:buClr>
                  <a:schemeClr val="tx1"/>
                </a:buClr>
                <a:buSzPct val="80000"/>
                <a:buFont typeface="Wingdings" pitchFamily="2" charset="2"/>
                <a:buChar char="§"/>
                <a:defRPr sz="2400">
                  <a:solidFill>
                    <a:schemeClr val="tx1"/>
                  </a:solidFill>
                  <a:latin typeface="Verdana" pitchFamily="34" charset="0"/>
                </a:defRPr>
              </a:lvl2pPr>
              <a:lvl3pPr marL="11430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3pPr>
              <a:lvl4pPr marL="16002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4pPr>
              <a:lvl5pPr marL="20574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 sz="1800" b="1" i="0" u="sng"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 SOUS-TRAITANCE</a:t>
              </a:r>
              <a:endParaRPr kumimoji="0" lang="en-GB" altLang="en-US" sz="1800" b="1"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Text Box 6"/>
            <p:cNvSpPr txBox="1">
              <a:spLocks noChangeArrowheads="1"/>
            </p:cNvSpPr>
            <p:nvPr/>
          </p:nvSpPr>
          <p:spPr bwMode="auto">
            <a:xfrm>
              <a:off x="2916237" y="1630363"/>
              <a:ext cx="3816350" cy="438216"/>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spAutoFit/>
            </a:bodyPr>
            <a:lstStyle>
              <a:lvl1pPr eaLnBrk="0" hangingPunct="0">
                <a:spcBef>
                  <a:spcPts val="575"/>
                </a:spcBef>
                <a:buClr>
                  <a:schemeClr val="tx1"/>
                </a:buClr>
                <a:buSzPct val="80000"/>
                <a:buFont typeface="Wingdings" pitchFamily="2" charset="2"/>
                <a:buChar char="§"/>
                <a:defRPr sz="2600">
                  <a:solidFill>
                    <a:schemeClr val="tx1"/>
                  </a:solidFill>
                  <a:latin typeface="Verdana" pitchFamily="34" charset="0"/>
                </a:defRPr>
              </a:lvl1pPr>
              <a:lvl2pPr marL="742950" indent="-285750" eaLnBrk="0" hangingPunct="0">
                <a:spcBef>
                  <a:spcPts val="375"/>
                </a:spcBef>
                <a:buClr>
                  <a:schemeClr val="tx1"/>
                </a:buClr>
                <a:buSzPct val="80000"/>
                <a:buFont typeface="Wingdings" pitchFamily="2" charset="2"/>
                <a:buChar char="§"/>
                <a:defRPr sz="2400">
                  <a:solidFill>
                    <a:schemeClr val="tx1"/>
                  </a:solidFill>
                  <a:latin typeface="Verdana" pitchFamily="34" charset="0"/>
                </a:defRPr>
              </a:lvl2pPr>
              <a:lvl3pPr marL="11430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3pPr>
              <a:lvl4pPr marL="16002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4pPr>
              <a:lvl5pPr marL="20574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 sz="1800" b="1" i="0" u="sng"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PRESTATION DIRECTE</a:t>
              </a:r>
              <a:endParaRPr kumimoji="0" lang="en-GB" altLang="en-US" sz="1800" b="1"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Text Box 7"/>
            <p:cNvSpPr txBox="1">
              <a:spLocks noChangeArrowheads="1"/>
            </p:cNvSpPr>
            <p:nvPr/>
          </p:nvSpPr>
          <p:spPr bwMode="auto">
            <a:xfrm>
              <a:off x="2916237" y="2703447"/>
              <a:ext cx="3887788" cy="438216"/>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spAutoFit/>
            </a:bodyPr>
            <a:lstStyle>
              <a:lvl1pPr eaLnBrk="0" hangingPunct="0">
                <a:spcBef>
                  <a:spcPts val="575"/>
                </a:spcBef>
                <a:buClr>
                  <a:schemeClr val="tx1"/>
                </a:buClr>
                <a:buSzPct val="80000"/>
                <a:buFont typeface="Wingdings" pitchFamily="2" charset="2"/>
                <a:buChar char="§"/>
                <a:defRPr sz="2600">
                  <a:solidFill>
                    <a:schemeClr val="tx1"/>
                  </a:solidFill>
                  <a:latin typeface="Verdana" pitchFamily="34" charset="0"/>
                </a:defRPr>
              </a:lvl1pPr>
              <a:lvl2pPr marL="742950" indent="-285750" eaLnBrk="0" hangingPunct="0">
                <a:spcBef>
                  <a:spcPts val="375"/>
                </a:spcBef>
                <a:buClr>
                  <a:schemeClr val="tx1"/>
                </a:buClr>
                <a:buSzPct val="80000"/>
                <a:buFont typeface="Wingdings" pitchFamily="2" charset="2"/>
                <a:buChar char="§"/>
                <a:defRPr sz="2400">
                  <a:solidFill>
                    <a:schemeClr val="tx1"/>
                  </a:solidFill>
                  <a:latin typeface="Verdana" pitchFamily="34" charset="0"/>
                </a:defRPr>
              </a:lvl2pPr>
              <a:lvl3pPr marL="11430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3pPr>
              <a:lvl4pPr marL="16002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4pPr>
              <a:lvl5pPr marL="20574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 sz="1800" b="1" i="0" u="sng"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PARTENARIAT</a:t>
              </a:r>
              <a:endParaRPr kumimoji="0" lang="en-GB" altLang="en-US" sz="1800" b="1"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 Box 8"/>
            <p:cNvSpPr txBox="1">
              <a:spLocks noChangeArrowheads="1"/>
            </p:cNvSpPr>
            <p:nvPr/>
          </p:nvSpPr>
          <p:spPr bwMode="auto">
            <a:xfrm>
              <a:off x="2843211" y="5192687"/>
              <a:ext cx="3959225" cy="438216"/>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spAutoFit/>
            </a:bodyPr>
            <a:lstStyle>
              <a:lvl1pPr eaLnBrk="0" hangingPunct="0">
                <a:spcBef>
                  <a:spcPts val="575"/>
                </a:spcBef>
                <a:buClr>
                  <a:schemeClr val="tx1"/>
                </a:buClr>
                <a:buSzPct val="80000"/>
                <a:buFont typeface="Wingdings" pitchFamily="2" charset="2"/>
                <a:buChar char="§"/>
                <a:defRPr sz="2600">
                  <a:solidFill>
                    <a:schemeClr val="tx1"/>
                  </a:solidFill>
                  <a:latin typeface="Verdana" pitchFamily="34" charset="0"/>
                </a:defRPr>
              </a:lvl1pPr>
              <a:lvl2pPr marL="742950" indent="-285750" eaLnBrk="0" hangingPunct="0">
                <a:spcBef>
                  <a:spcPts val="375"/>
                </a:spcBef>
                <a:buClr>
                  <a:schemeClr val="tx1"/>
                </a:buClr>
                <a:buSzPct val="80000"/>
                <a:buFont typeface="Wingdings" pitchFamily="2" charset="2"/>
                <a:buChar char="§"/>
                <a:defRPr sz="2400">
                  <a:solidFill>
                    <a:schemeClr val="tx1"/>
                  </a:solidFill>
                  <a:latin typeface="Verdana" pitchFamily="34" charset="0"/>
                </a:defRPr>
              </a:lvl2pPr>
              <a:lvl3pPr marL="11430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3pPr>
              <a:lvl4pPr marL="16002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4pPr>
              <a:lvl5pPr marL="20574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 sz="1800" b="1" i="0" u="sng"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RENVOI</a:t>
              </a:r>
              <a:endParaRPr kumimoji="0" lang="en-GB" altLang="en-US" sz="1800" b="1"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Text Box 9"/>
            <p:cNvSpPr txBox="1">
              <a:spLocks noChangeArrowheads="1"/>
            </p:cNvSpPr>
            <p:nvPr/>
          </p:nvSpPr>
          <p:spPr bwMode="auto">
            <a:xfrm>
              <a:off x="2916237" y="4295776"/>
              <a:ext cx="3887788" cy="693841"/>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spAutoFit/>
            </a:bodyPr>
            <a:lstStyle>
              <a:lvl1pPr marL="342900" indent="-342900" eaLnBrk="0" hangingPunct="0">
                <a:spcBef>
                  <a:spcPts val="575"/>
                </a:spcBef>
                <a:buClr>
                  <a:schemeClr val="tx1"/>
                </a:buClr>
                <a:buSzPct val="80000"/>
                <a:buFont typeface="Wingdings" pitchFamily="2" charset="2"/>
                <a:buChar char="§"/>
                <a:defRPr sz="2600">
                  <a:solidFill>
                    <a:schemeClr val="tx1"/>
                  </a:solidFill>
                  <a:latin typeface="Verdana" pitchFamily="34" charset="0"/>
                </a:defRPr>
              </a:lvl1pPr>
              <a:lvl2pPr marL="742950" indent="-285750" eaLnBrk="0" hangingPunct="0">
                <a:spcBef>
                  <a:spcPts val="375"/>
                </a:spcBef>
                <a:buClr>
                  <a:schemeClr val="tx1"/>
                </a:buClr>
                <a:buSzPct val="80000"/>
                <a:buFont typeface="Wingdings" pitchFamily="2" charset="2"/>
                <a:buChar char="§"/>
                <a:defRPr sz="2400">
                  <a:solidFill>
                    <a:schemeClr val="tx1"/>
                  </a:solidFill>
                  <a:latin typeface="Verdana" pitchFamily="34" charset="0"/>
                </a:defRPr>
              </a:lvl2pPr>
              <a:lvl3pPr marL="11430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3pPr>
              <a:lvl4pPr marL="538163" eaLnBrk="0" hangingPunct="0">
                <a:spcBef>
                  <a:spcPts val="375"/>
                </a:spcBef>
                <a:buClr>
                  <a:schemeClr val="tx1"/>
                </a:buClr>
                <a:buSzPct val="80000"/>
                <a:buFont typeface="Wingdings" pitchFamily="2" charset="2"/>
                <a:buChar char="§"/>
                <a:defRPr sz="2000">
                  <a:solidFill>
                    <a:schemeClr val="tx1"/>
                  </a:solidFill>
                  <a:latin typeface="Verdana" pitchFamily="34" charset="0"/>
                </a:defRPr>
              </a:lvl4pPr>
              <a:lvl5pPr marL="20574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9pPr>
            </a:lstStyle>
            <a:p>
              <a:pPr marL="0" marR="0" lvl="3" algn="just" defTabSz="457200" rtl="0" eaLnBrk="1" fontAlgn="auto" latinLnBrk="0" hangingPunct="1">
                <a:lnSpc>
                  <a:spcPct val="100000"/>
                </a:lnSpc>
                <a:spcBef>
                  <a:spcPct val="50000"/>
                </a:spcBef>
                <a:spcAft>
                  <a:spcPts val="0"/>
                </a:spcAft>
                <a:buClrTx/>
                <a:buSzTx/>
                <a:buFontTx/>
                <a:buNone/>
                <a:tabLst/>
                <a:defRPr/>
              </a:pPr>
              <a:r>
                <a:rPr lang="fr" sz="16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L’OE engage une entreprise pour fournir les services en son nom</a:t>
              </a:r>
            </a:p>
          </p:txBody>
        </p:sp>
        <p:sp>
          <p:nvSpPr>
            <p:cNvPr id="10" name="Text Box 10"/>
            <p:cNvSpPr txBox="1">
              <a:spLocks noChangeArrowheads="1"/>
            </p:cNvSpPr>
            <p:nvPr/>
          </p:nvSpPr>
          <p:spPr bwMode="auto">
            <a:xfrm>
              <a:off x="2843210" y="5630903"/>
              <a:ext cx="3959225" cy="985986"/>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spAutoFit/>
            </a:bodyPr>
            <a:lstStyle>
              <a:lvl1pPr eaLnBrk="0" hangingPunct="0">
                <a:spcBef>
                  <a:spcPts val="575"/>
                </a:spcBef>
                <a:buClr>
                  <a:schemeClr val="tx1"/>
                </a:buClr>
                <a:buSzPct val="80000"/>
                <a:buFont typeface="Wingdings" pitchFamily="2" charset="2"/>
                <a:buChar char="§"/>
                <a:defRPr sz="2600">
                  <a:solidFill>
                    <a:schemeClr val="tx1"/>
                  </a:solidFill>
                  <a:latin typeface="Verdana" pitchFamily="34" charset="0"/>
                </a:defRPr>
              </a:lvl1pPr>
              <a:lvl2pPr marL="742950" indent="-285750" eaLnBrk="0" hangingPunct="0">
                <a:spcBef>
                  <a:spcPts val="375"/>
                </a:spcBef>
                <a:buClr>
                  <a:schemeClr val="tx1"/>
                </a:buClr>
                <a:buSzPct val="80000"/>
                <a:buFont typeface="Wingdings" pitchFamily="2" charset="2"/>
                <a:buChar char="§"/>
                <a:defRPr sz="2400">
                  <a:solidFill>
                    <a:schemeClr val="tx1"/>
                  </a:solidFill>
                  <a:latin typeface="Verdana" pitchFamily="34" charset="0"/>
                </a:defRPr>
              </a:lvl2pPr>
              <a:lvl3pPr marL="11430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3pPr>
              <a:lvl4pPr marL="16002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4pPr>
              <a:lvl5pPr marL="20574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9pPr>
            </a:lstStyle>
            <a:p>
              <a:pPr marL="0" marR="0" lvl="0" indent="0" algn="just" defTabSz="457200" rtl="0" eaLnBrk="1" fontAlgn="auto" latinLnBrk="0" hangingPunct="1">
                <a:lnSpc>
                  <a:spcPct val="100000"/>
                </a:lnSpc>
                <a:spcBef>
                  <a:spcPct val="50000"/>
                </a:spcBef>
                <a:spcAft>
                  <a:spcPts val="0"/>
                </a:spcAft>
                <a:buClrTx/>
                <a:buSzTx/>
                <a:buFontTx/>
                <a:buNone/>
                <a:tabLst/>
                <a:defRPr/>
              </a:pPr>
              <a:r>
                <a:rPr lang="fr" sz="16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L’OE met ses membres en contact avec des prestataires de service existants</a:t>
              </a:r>
              <a:endParaRPr kumimoji="0" lang="en-GB" alt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 Box 11"/>
            <p:cNvSpPr txBox="1">
              <a:spLocks noChangeArrowheads="1"/>
            </p:cNvSpPr>
            <p:nvPr/>
          </p:nvSpPr>
          <p:spPr bwMode="auto">
            <a:xfrm>
              <a:off x="2916237" y="3121996"/>
              <a:ext cx="3887788" cy="693841"/>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spAutoFit/>
            </a:bodyPr>
            <a:lstStyle>
              <a:lvl1pPr eaLnBrk="0" hangingPunct="0">
                <a:spcBef>
                  <a:spcPts val="575"/>
                </a:spcBef>
                <a:buClr>
                  <a:schemeClr val="tx1"/>
                </a:buClr>
                <a:buSzPct val="80000"/>
                <a:buFont typeface="Wingdings" pitchFamily="2" charset="2"/>
                <a:buChar char="§"/>
                <a:defRPr sz="2600">
                  <a:solidFill>
                    <a:schemeClr val="tx1"/>
                  </a:solidFill>
                  <a:latin typeface="Verdana" pitchFamily="34" charset="0"/>
                </a:defRPr>
              </a:lvl1pPr>
              <a:lvl2pPr marL="742950" indent="-285750" eaLnBrk="0" hangingPunct="0">
                <a:spcBef>
                  <a:spcPts val="375"/>
                </a:spcBef>
                <a:buClr>
                  <a:schemeClr val="tx1"/>
                </a:buClr>
                <a:buSzPct val="80000"/>
                <a:buFont typeface="Wingdings" pitchFamily="2" charset="2"/>
                <a:buChar char="§"/>
                <a:defRPr sz="2400">
                  <a:solidFill>
                    <a:schemeClr val="tx1"/>
                  </a:solidFill>
                  <a:latin typeface="Verdana" pitchFamily="34" charset="0"/>
                </a:defRPr>
              </a:lvl2pPr>
              <a:lvl3pPr marL="11430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3pPr>
              <a:lvl4pPr marL="16002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4pPr>
              <a:lvl5pPr marL="20574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9pPr>
            </a:lstStyle>
            <a:p>
              <a:pPr marL="0" marR="0" lvl="0" indent="0" algn="just" defTabSz="457200" rtl="0" eaLnBrk="1" fontAlgn="auto" latinLnBrk="0" hangingPunct="1">
                <a:lnSpc>
                  <a:spcPct val="100000"/>
                </a:lnSpc>
                <a:spcBef>
                  <a:spcPct val="50000"/>
                </a:spcBef>
                <a:spcAft>
                  <a:spcPts val="0"/>
                </a:spcAft>
                <a:buClrTx/>
                <a:buSzTx/>
                <a:buFontTx/>
                <a:buNone/>
                <a:tabLst/>
                <a:defRPr/>
              </a:pPr>
              <a:r>
                <a:rPr lang="fr" sz="16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L’OE conclut une alliance pour la prestation des services</a:t>
              </a:r>
              <a:endParaRPr kumimoji="0" lang="en-GB" alt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Text Box 12"/>
            <p:cNvSpPr txBox="1">
              <a:spLocks noChangeArrowheads="1"/>
            </p:cNvSpPr>
            <p:nvPr/>
          </p:nvSpPr>
          <p:spPr bwMode="auto">
            <a:xfrm>
              <a:off x="2916237" y="1990726"/>
              <a:ext cx="3816350" cy="693841"/>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spAutoFit/>
            </a:bodyPr>
            <a:lstStyle>
              <a:lvl1pPr eaLnBrk="0" hangingPunct="0">
                <a:spcBef>
                  <a:spcPts val="575"/>
                </a:spcBef>
                <a:buClr>
                  <a:schemeClr val="tx1"/>
                </a:buClr>
                <a:buSzPct val="80000"/>
                <a:buFont typeface="Wingdings" pitchFamily="2" charset="2"/>
                <a:buChar char="§"/>
                <a:defRPr sz="2600">
                  <a:solidFill>
                    <a:schemeClr val="tx1"/>
                  </a:solidFill>
                  <a:latin typeface="Verdana" pitchFamily="34" charset="0"/>
                </a:defRPr>
              </a:lvl1pPr>
              <a:lvl2pPr marL="742950" indent="-285750" eaLnBrk="0" hangingPunct="0">
                <a:spcBef>
                  <a:spcPts val="375"/>
                </a:spcBef>
                <a:buClr>
                  <a:schemeClr val="tx1"/>
                </a:buClr>
                <a:buSzPct val="80000"/>
                <a:buFont typeface="Wingdings" pitchFamily="2" charset="2"/>
                <a:buChar char="§"/>
                <a:defRPr sz="2400">
                  <a:solidFill>
                    <a:schemeClr val="tx1"/>
                  </a:solidFill>
                  <a:latin typeface="Verdana" pitchFamily="34" charset="0"/>
                </a:defRPr>
              </a:lvl2pPr>
              <a:lvl3pPr marL="11430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3pPr>
              <a:lvl4pPr marL="16002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4pPr>
              <a:lvl5pPr marL="20574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9pPr>
            </a:lstStyle>
            <a:p>
              <a:pPr marL="0" marR="0" lvl="0" indent="0" algn="just" defTabSz="457200" rtl="0" eaLnBrk="1" fontAlgn="auto" latinLnBrk="0" hangingPunct="1">
                <a:lnSpc>
                  <a:spcPct val="100000"/>
                </a:lnSpc>
                <a:spcBef>
                  <a:spcPct val="50000"/>
                </a:spcBef>
                <a:spcAft>
                  <a:spcPts val="0"/>
                </a:spcAft>
                <a:buClrTx/>
                <a:buSzTx/>
                <a:buFontTx/>
                <a:buNone/>
                <a:tabLst/>
                <a:defRPr/>
              </a:pPr>
              <a:r>
                <a:rPr lang="fr" sz="16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L’OE fournit les services avec son propre personnel</a:t>
              </a:r>
              <a:endParaRPr kumimoji="0" lang="en-GB" alt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Text Box 13"/>
            <p:cNvSpPr txBox="1">
              <a:spLocks noChangeArrowheads="1"/>
            </p:cNvSpPr>
            <p:nvPr/>
          </p:nvSpPr>
          <p:spPr bwMode="auto">
            <a:xfrm rot="10800000" flipH="1">
              <a:off x="1792021" y="1917700"/>
              <a:ext cx="876833" cy="1944687"/>
            </a:xfrm>
            <a:prstGeom prst="rect">
              <a:avLst/>
            </a:prstGeom>
            <a:solidFill>
              <a:schemeClr val="accent4"/>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rtlCol="0">
              <a:spAutoFit/>
            </a:bodyPr>
            <a:lstStyle>
              <a:lvl1pPr eaLnBrk="0" hangingPunct="0">
                <a:spcBef>
                  <a:spcPts val="575"/>
                </a:spcBef>
                <a:buClr>
                  <a:schemeClr val="tx1"/>
                </a:buClr>
                <a:buSzPct val="80000"/>
                <a:buFont typeface="Wingdings" pitchFamily="2" charset="2"/>
                <a:buChar char="§"/>
                <a:defRPr sz="2600">
                  <a:solidFill>
                    <a:schemeClr val="tx1"/>
                  </a:solidFill>
                  <a:latin typeface="Verdana" pitchFamily="34" charset="0"/>
                </a:defRPr>
              </a:lvl1pPr>
              <a:lvl2pPr marL="742950" indent="-285750" eaLnBrk="0" hangingPunct="0">
                <a:spcBef>
                  <a:spcPts val="375"/>
                </a:spcBef>
                <a:buClr>
                  <a:schemeClr val="tx1"/>
                </a:buClr>
                <a:buSzPct val="80000"/>
                <a:buFont typeface="Wingdings" pitchFamily="2" charset="2"/>
                <a:buChar char="§"/>
                <a:defRPr sz="2400">
                  <a:solidFill>
                    <a:schemeClr val="tx1"/>
                  </a:solidFill>
                  <a:latin typeface="Verdana" pitchFamily="34" charset="0"/>
                </a:defRPr>
              </a:lvl2pPr>
              <a:lvl3pPr marL="11430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3pPr>
              <a:lvl4pPr marL="16002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4pPr>
              <a:lvl5pPr marL="20574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9pPr>
            </a:lstStyle>
            <a:p>
              <a:pPr marL="0" marR="0" lvl="0" indent="0" defTabSz="457200" rtl="0" eaLnBrk="1" fontAlgn="auto" latinLnBrk="0" hangingPunct="1">
                <a:lnSpc>
                  <a:spcPct val="100000"/>
                </a:lnSpc>
                <a:spcBef>
                  <a:spcPct val="50000"/>
                </a:spcBef>
                <a:spcAft>
                  <a:spcPts val="0"/>
                </a:spcAft>
                <a:buClrTx/>
                <a:buSzTx/>
                <a:buFontTx/>
                <a:buNone/>
                <a:tabLst/>
                <a:defRPr/>
              </a:pPr>
              <a:r>
                <a:rPr lang="fr" sz="2000" b="1" i="0" u="none"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Distribution directe</a:t>
              </a:r>
              <a:endParaRPr kumimoji="0" lang="en-US" alt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Text Box 14"/>
            <p:cNvSpPr txBox="1">
              <a:spLocks noChangeArrowheads="1"/>
            </p:cNvSpPr>
            <p:nvPr/>
          </p:nvSpPr>
          <p:spPr bwMode="auto">
            <a:xfrm rot="10800000">
              <a:off x="1776146" y="4438652"/>
              <a:ext cx="876833" cy="2016124"/>
            </a:xfrm>
            <a:prstGeom prst="rect">
              <a:avLst/>
            </a:prstGeom>
            <a:solidFill>
              <a:schemeClr val="accent4"/>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rtlCol="0">
              <a:spAutoFit/>
            </a:bodyPr>
            <a:lstStyle>
              <a:lvl1pPr eaLnBrk="0" hangingPunct="0">
                <a:spcBef>
                  <a:spcPts val="575"/>
                </a:spcBef>
                <a:buClr>
                  <a:schemeClr val="tx1"/>
                </a:buClr>
                <a:buSzPct val="80000"/>
                <a:buFont typeface="Wingdings" pitchFamily="2" charset="2"/>
                <a:buChar char="§"/>
                <a:defRPr sz="2600">
                  <a:solidFill>
                    <a:schemeClr val="tx1"/>
                  </a:solidFill>
                  <a:latin typeface="Verdana" pitchFamily="34" charset="0"/>
                </a:defRPr>
              </a:lvl1pPr>
              <a:lvl2pPr marL="742950" indent="-285750" eaLnBrk="0" hangingPunct="0">
                <a:spcBef>
                  <a:spcPts val="375"/>
                </a:spcBef>
                <a:buClr>
                  <a:schemeClr val="tx1"/>
                </a:buClr>
                <a:buSzPct val="80000"/>
                <a:buFont typeface="Wingdings" pitchFamily="2" charset="2"/>
                <a:buChar char="§"/>
                <a:defRPr sz="2400">
                  <a:solidFill>
                    <a:schemeClr val="tx1"/>
                  </a:solidFill>
                  <a:latin typeface="Verdana" pitchFamily="34" charset="0"/>
                </a:defRPr>
              </a:lvl2pPr>
              <a:lvl3pPr marL="11430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3pPr>
              <a:lvl4pPr marL="16002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4pPr>
              <a:lvl5pPr marL="20574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9pPr>
            </a:lstStyle>
            <a:p>
              <a:pPr marL="0" marR="0" lvl="0" indent="0" defTabSz="457200" rtl="0" eaLnBrk="1" fontAlgn="auto" latinLnBrk="0" hangingPunct="1">
                <a:lnSpc>
                  <a:spcPct val="100000"/>
                </a:lnSpc>
                <a:spcBef>
                  <a:spcPct val="50000"/>
                </a:spcBef>
                <a:spcAft>
                  <a:spcPts val="0"/>
                </a:spcAft>
                <a:buClrTx/>
                <a:buSzTx/>
                <a:buFontTx/>
                <a:buNone/>
                <a:tabLst/>
                <a:defRPr/>
              </a:pPr>
              <a:r>
                <a:rPr lang="fr" sz="2000" b="1" i="0" u="none"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Distribution indirecte</a:t>
              </a:r>
              <a:endParaRPr kumimoji="0" lang="en-US" alt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Text Box 15"/>
            <p:cNvSpPr txBox="1">
              <a:spLocks noChangeArrowheads="1"/>
            </p:cNvSpPr>
            <p:nvPr/>
          </p:nvSpPr>
          <p:spPr bwMode="auto">
            <a:xfrm>
              <a:off x="6875462" y="1990727"/>
              <a:ext cx="2160588" cy="8399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spAutoFit/>
            </a:bodyPr>
            <a:lstStyle>
              <a:lvl1pPr eaLnBrk="0" hangingPunct="0">
                <a:spcBef>
                  <a:spcPts val="575"/>
                </a:spcBef>
                <a:buClr>
                  <a:schemeClr val="tx1"/>
                </a:buClr>
                <a:buSzPct val="80000"/>
                <a:buFont typeface="Wingdings" pitchFamily="2" charset="2"/>
                <a:buChar char="§"/>
                <a:defRPr sz="2600">
                  <a:solidFill>
                    <a:schemeClr val="tx1"/>
                  </a:solidFill>
                  <a:latin typeface="Verdana" pitchFamily="34" charset="0"/>
                </a:defRPr>
              </a:lvl1pPr>
              <a:lvl2pPr marL="742950" indent="-285750" eaLnBrk="0" hangingPunct="0">
                <a:spcBef>
                  <a:spcPts val="375"/>
                </a:spcBef>
                <a:buClr>
                  <a:schemeClr val="tx1"/>
                </a:buClr>
                <a:buSzPct val="80000"/>
                <a:buFont typeface="Wingdings" pitchFamily="2" charset="2"/>
                <a:buChar char="§"/>
                <a:defRPr sz="2400">
                  <a:solidFill>
                    <a:schemeClr val="tx1"/>
                  </a:solidFill>
                  <a:latin typeface="Verdana" pitchFamily="34" charset="0"/>
                </a:defRPr>
              </a:lvl2pPr>
              <a:lvl3pPr marL="11430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3pPr>
              <a:lvl4pPr marL="16002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4pPr>
              <a:lvl5pPr marL="20574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lang="fr" sz="2000" b="1" i="0" u="none"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Niveau d’implication de l’OE </a:t>
              </a:r>
              <a:endParaRPr kumimoji="0" lang="en-US" alt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 name="Line 16"/>
            <p:cNvSpPr>
              <a:spLocks noChangeShapeType="1"/>
            </p:cNvSpPr>
            <p:nvPr/>
          </p:nvSpPr>
          <p:spPr bwMode="auto">
            <a:xfrm flipV="1">
              <a:off x="8026400" y="3141663"/>
              <a:ext cx="1587" cy="3097213"/>
            </a:xfrm>
            <a:prstGeom prst="line">
              <a:avLst/>
            </a:prstGeom>
            <a:noFill/>
            <a:ln w="114300">
              <a:solidFill>
                <a:sysClr val="windowText" lastClr="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8" name="Text Box 19"/>
            <p:cNvSpPr txBox="1">
              <a:spLocks noChangeArrowheads="1"/>
            </p:cNvSpPr>
            <p:nvPr/>
          </p:nvSpPr>
          <p:spPr bwMode="auto">
            <a:xfrm>
              <a:off x="2534661" y="670874"/>
              <a:ext cx="4576323" cy="839914"/>
            </a:xfrm>
            <a:prstGeom prst="rect">
              <a:avLst/>
            </a:prstGeom>
            <a:solidFill>
              <a:schemeClr val="accent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lvl1pPr eaLnBrk="0" hangingPunct="0">
                <a:spcBef>
                  <a:spcPts val="575"/>
                </a:spcBef>
                <a:buClr>
                  <a:schemeClr val="tx1"/>
                </a:buClr>
                <a:buSzPct val="80000"/>
                <a:buFont typeface="Wingdings" pitchFamily="2" charset="2"/>
                <a:buChar char="§"/>
                <a:defRPr sz="2600">
                  <a:solidFill>
                    <a:schemeClr val="tx1"/>
                  </a:solidFill>
                  <a:latin typeface="Verdana" pitchFamily="34" charset="0"/>
                </a:defRPr>
              </a:lvl1pPr>
              <a:lvl2pPr marL="742950" indent="-285750" eaLnBrk="0" hangingPunct="0">
                <a:spcBef>
                  <a:spcPts val="375"/>
                </a:spcBef>
                <a:buClr>
                  <a:schemeClr val="tx1"/>
                </a:buClr>
                <a:buSzPct val="80000"/>
                <a:buFont typeface="Wingdings" pitchFamily="2" charset="2"/>
                <a:buChar char="§"/>
                <a:defRPr sz="2400">
                  <a:solidFill>
                    <a:schemeClr val="tx1"/>
                  </a:solidFill>
                  <a:latin typeface="Verdana" pitchFamily="34" charset="0"/>
                </a:defRPr>
              </a:lvl2pPr>
              <a:lvl3pPr marL="11430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3pPr>
              <a:lvl4pPr marL="16002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4pPr>
              <a:lvl5pPr marL="2057400" indent="-228600" eaLnBrk="0" hangingPunct="0">
                <a:spcBef>
                  <a:spcPts val="375"/>
                </a:spcBef>
                <a:buClr>
                  <a:schemeClr val="tx1"/>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ts val="375"/>
                </a:spcBef>
                <a:spcAft>
                  <a:spcPct val="0"/>
                </a:spcAft>
                <a:buClr>
                  <a:schemeClr val="tx1"/>
                </a:buClr>
                <a:buSzPct val="80000"/>
                <a:buFont typeface="Wingdings" pitchFamily="2" charset="2"/>
                <a:buChar char="§"/>
                <a:defRPr sz="2000">
                  <a:solidFill>
                    <a:schemeClr val="tx1"/>
                  </a:solidFill>
                  <a:latin typeface="Verdana" pitchFamily="34" charset="0"/>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fr" sz="20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Il existe différentes options pour la prestation des services:</a:t>
              </a:r>
              <a:endParaRPr kumimoji="0" lang="en-US" alt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9"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20" name="Título 1"/>
          <p:cNvSpPr>
            <a:spLocks noGrp="1"/>
          </p:cNvSpPr>
          <p:nvPr>
            <p:ph type="title"/>
          </p:nvPr>
        </p:nvSpPr>
        <p:spPr>
          <a:xfrm>
            <a:off x="1547664" y="260648"/>
            <a:ext cx="5976664" cy="504056"/>
          </a:xfrm>
        </p:spPr>
        <p:txBody>
          <a:bodyPr rtlCol="0"/>
          <a:lstStyle/>
          <a:p>
            <a:pPr rtl="0"/>
            <a:r>
              <a:rPr lang="fr" sz="2600"/>
              <a:t>Étape 2. Évaluation préliminaire</a:t>
            </a:r>
            <a:endParaRPr lang="es-PE" sz="2600" dirty="0"/>
          </a:p>
        </p:txBody>
      </p:sp>
    </p:spTree>
    <p:extLst>
      <p:ext uri="{BB962C8B-B14F-4D97-AF65-F5344CB8AC3E}">
        <p14:creationId xmlns:p14="http://schemas.microsoft.com/office/powerpoint/2010/main" val="135746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5" name="Segnaposto contenuto 2"/>
          <p:cNvSpPr>
            <a:spLocks noGrp="1"/>
          </p:cNvSpPr>
          <p:nvPr>
            <p:ph idx="1"/>
          </p:nvPr>
        </p:nvSpPr>
        <p:spPr>
          <a:xfrm>
            <a:off x="457968" y="1340768"/>
            <a:ext cx="8218488" cy="4525963"/>
          </a:xfrm>
        </p:spPr>
        <p:txBody>
          <a:bodyPr rtlCol="0"/>
          <a:lstStyle/>
          <a:p>
            <a:pPr marL="0" indent="0" rtl="0" eaLnBrk="1" hangingPunct="1">
              <a:buFont typeface="Arial" panose="020B0604020202020204" pitchFamily="34" charset="0"/>
              <a:buNone/>
            </a:pPr>
            <a:endParaRPr lang="en-US" altLang="en-US" sz="2400" b="1" dirty="0" smtClean="0"/>
          </a:p>
          <a:p>
            <a:pPr marL="0" indent="0" algn="ctr" rtl="0" eaLnBrk="1" hangingPunct="1">
              <a:buFont typeface="Arial" panose="020B0604020202020204" pitchFamily="34" charset="0"/>
              <a:buNone/>
            </a:pPr>
            <a:r>
              <a:rPr lang="fr" sz="2400" b="1">
                <a:solidFill>
                  <a:schemeClr val="accent1"/>
                </a:solidFill>
              </a:rPr>
              <a:t>Quel partenariat devez-vous établir, et avec qui?</a:t>
            </a:r>
          </a:p>
          <a:p>
            <a:pPr marL="0" indent="0" algn="ctr" rtl="0" eaLnBrk="1" hangingPunct="1">
              <a:buFont typeface="Arial" panose="020B0604020202020204" pitchFamily="34" charset="0"/>
              <a:buNone/>
            </a:pPr>
            <a:endParaRPr lang="en-US" altLang="en-US" sz="2400" dirty="0" smtClean="0">
              <a:solidFill>
                <a:schemeClr val="accent1"/>
              </a:solidFill>
            </a:endParaRPr>
          </a:p>
          <a:p>
            <a:pPr marL="0" indent="0" algn="ctr" rtl="0" eaLnBrk="1" hangingPunct="1">
              <a:buFont typeface="Arial" panose="020B0604020202020204" pitchFamily="34" charset="0"/>
              <a:buNone/>
            </a:pPr>
            <a:r>
              <a:rPr lang="fr" sz="2400">
                <a:solidFill>
                  <a:schemeClr val="accent4">
                    <a:lumMod val="25000"/>
                  </a:schemeClr>
                </a:solidFill>
              </a:rPr>
              <a:t>De manière générale: le réseau de </a:t>
            </a:r>
            <a:r>
              <a:rPr lang="fr" sz="2400" b="1">
                <a:solidFill>
                  <a:schemeClr val="accent1"/>
                </a:solidFill>
              </a:rPr>
              <a:t>fournisseurs </a:t>
            </a:r>
            <a:r>
              <a:rPr lang="fr" sz="2400">
                <a:solidFill>
                  <a:schemeClr val="accent4">
                    <a:lumMod val="25000"/>
                  </a:schemeClr>
                </a:solidFill>
              </a:rPr>
              <a:t>et de </a:t>
            </a:r>
            <a:r>
              <a:rPr lang="fr" sz="2400" b="1">
                <a:solidFill>
                  <a:schemeClr val="accent1"/>
                </a:solidFill>
              </a:rPr>
              <a:t>partenaires </a:t>
            </a:r>
            <a:r>
              <a:rPr lang="fr" sz="2400">
                <a:solidFill>
                  <a:schemeClr val="accent4">
                    <a:lumMod val="25000"/>
                  </a:schemeClr>
                </a:solidFill>
              </a:rPr>
              <a:t>qui se complètent mutuellement pour aider l’organisation à concevoir et à fournir des services. </a:t>
            </a:r>
          </a:p>
          <a:p>
            <a:pPr marL="0" indent="0" algn="ctr" rtl="0" eaLnBrk="1" hangingPunct="1">
              <a:buFont typeface="Arial" panose="020B0604020202020204" pitchFamily="34" charset="0"/>
              <a:buNone/>
            </a:pPr>
            <a:endParaRPr lang="en-US" altLang="en-US" sz="2600" dirty="0" smtClean="0"/>
          </a:p>
          <a:p>
            <a:pPr marL="0" indent="0" rtl="0" eaLnBrk="1" hangingPunct="1">
              <a:buFont typeface="Arial" panose="020B0604020202020204" pitchFamily="34" charset="0"/>
              <a:buNone/>
            </a:pPr>
            <a:endParaRPr lang="en-GB" altLang="en-US" sz="2600" dirty="0" smtClean="0"/>
          </a:p>
        </p:txBody>
      </p:sp>
      <p:pic>
        <p:nvPicPr>
          <p:cNvPr id="6" name="Immagin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4653136"/>
            <a:ext cx="3473859" cy="1830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ítulo 1"/>
          <p:cNvSpPr>
            <a:spLocks noGrp="1"/>
          </p:cNvSpPr>
          <p:nvPr>
            <p:ph type="title"/>
          </p:nvPr>
        </p:nvSpPr>
        <p:spPr>
          <a:xfrm>
            <a:off x="1547664" y="260648"/>
            <a:ext cx="5976664" cy="504056"/>
          </a:xfrm>
        </p:spPr>
        <p:txBody>
          <a:bodyPr rtlCol="0"/>
          <a:lstStyle/>
          <a:p>
            <a:pPr rtl="0"/>
            <a:r>
              <a:rPr lang="fr" sz="2600"/>
              <a:t>Étape 2. Évaluation préliminaire</a:t>
            </a:r>
            <a:endParaRPr lang="es-PE" sz="2600" dirty="0"/>
          </a:p>
        </p:txBody>
      </p:sp>
    </p:spTree>
    <p:extLst>
      <p:ext uri="{BB962C8B-B14F-4D97-AF65-F5344CB8AC3E}">
        <p14:creationId xmlns:p14="http://schemas.microsoft.com/office/powerpoint/2010/main" val="100939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graphicFrame>
        <p:nvGraphicFramePr>
          <p:cNvPr id="5" name="Marcador de contenido 1"/>
          <p:cNvGraphicFramePr>
            <a:graphicFrameLocks/>
          </p:cNvGraphicFramePr>
          <p:nvPr>
            <p:extLst>
              <p:ext uri="{D42A27DB-BD31-4B8C-83A1-F6EECF244321}">
                <p14:modId xmlns:p14="http://schemas.microsoft.com/office/powerpoint/2010/main" val="1121469661"/>
              </p:ext>
            </p:extLst>
          </p:nvPr>
        </p:nvGraphicFramePr>
        <p:xfrm>
          <a:off x="611560" y="1916832"/>
          <a:ext cx="7975797"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451661" y="90872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algn="l" rtl="0"/>
            <a:r>
              <a:rPr lang="en-GB" altLang="en-US" sz="1800" dirty="0" smtClean="0">
                <a:solidFill>
                  <a:schemeClr val="accent4">
                    <a:lumMod val="25000"/>
                  </a:schemeClr>
                </a:solidFill>
              </a:rPr>
              <a:t/>
            </a:r>
            <a:br>
              <a:rPr lang="en-GB" altLang="en-US" sz="1800" dirty="0" smtClean="0">
                <a:solidFill>
                  <a:schemeClr val="accent4">
                    <a:lumMod val="25000"/>
                  </a:schemeClr>
                </a:solidFill>
              </a:rPr>
            </a:br>
            <a:r>
              <a:rPr lang="fr" b="0">
                <a:solidFill>
                  <a:schemeClr val="accent2"/>
                </a:solidFill>
              </a:rPr>
              <a:t>Questions pour guider l’analyse de la concurrence:</a:t>
            </a:r>
          </a:p>
        </p:txBody>
      </p:sp>
      <p:sp>
        <p:nvSpPr>
          <p:cNvPr id="7" name="Título 1"/>
          <p:cNvSpPr>
            <a:spLocks noGrp="1"/>
          </p:cNvSpPr>
          <p:nvPr>
            <p:ph type="title"/>
          </p:nvPr>
        </p:nvSpPr>
        <p:spPr>
          <a:xfrm>
            <a:off x="1547664" y="260648"/>
            <a:ext cx="5976664" cy="504056"/>
          </a:xfrm>
        </p:spPr>
        <p:txBody>
          <a:bodyPr rtlCol="0"/>
          <a:lstStyle/>
          <a:p>
            <a:pPr rtl="0"/>
            <a:r>
              <a:rPr lang="fr" sz="2600"/>
              <a:t>Étape 2. Évaluation préliminaire</a:t>
            </a:r>
            <a:endParaRPr lang="es-PE" sz="2600" dirty="0"/>
          </a:p>
        </p:txBody>
      </p:sp>
    </p:spTree>
    <p:extLst>
      <p:ext uri="{BB962C8B-B14F-4D97-AF65-F5344CB8AC3E}">
        <p14:creationId xmlns:p14="http://schemas.microsoft.com/office/powerpoint/2010/main" val="391625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Plan d’activités opérationnel</a:t>
            </a:r>
            <a:endParaRPr lang="es-PE" sz="26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graphicFrame>
        <p:nvGraphicFramePr>
          <p:cNvPr id="5" name="Group 27"/>
          <p:cNvGraphicFramePr>
            <a:graphicFrameLocks noGrp="1"/>
          </p:cNvGraphicFramePr>
          <p:nvPr>
            <p:extLst>
              <p:ext uri="{D42A27DB-BD31-4B8C-83A1-F6EECF244321}">
                <p14:modId xmlns:p14="http://schemas.microsoft.com/office/powerpoint/2010/main" val="3011737837"/>
              </p:ext>
            </p:extLst>
          </p:nvPr>
        </p:nvGraphicFramePr>
        <p:xfrm>
          <a:off x="467544" y="1124744"/>
          <a:ext cx="8424936" cy="5494694"/>
        </p:xfrm>
        <a:graphic>
          <a:graphicData uri="http://schemas.openxmlformats.org/drawingml/2006/table">
            <a:tbl>
              <a:tblPr/>
              <a:tblGrid>
                <a:gridCol w="2520280">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2177151">
                <a:tc>
                  <a:txBody>
                    <a:bodyPr/>
                    <a:lstStyle>
                      <a:lvl1pPr marL="0" algn="l" defTabSz="914400" rtl="0" eaLnBrk="0" latinLnBrk="0" hangingPunct="0">
                        <a:spcBef>
                          <a:spcPts val="575"/>
                        </a:spcBef>
                        <a:buClr>
                          <a:schemeClr val="tx1"/>
                        </a:buClr>
                        <a:buSzPct val="80000"/>
                        <a:buFont typeface="Wingdings" pitchFamily="2" charset="2"/>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 sz="2000" b="1" i="0" u="none" strike="noStrike" cap="none" normalizeH="0">
                          <a:ln>
                            <a:noFill/>
                          </a:ln>
                          <a:solidFill>
                            <a:schemeClr val="bg1"/>
                          </a:solidFill>
                          <a:effectLst/>
                          <a:latin typeface="Arial" panose="020B0604020202020204" pitchFamily="34" charset="0"/>
                          <a:cs typeface="Arial" panose="020B0604020202020204" pitchFamily="34" charset="0"/>
                        </a:rPr>
                        <a:t>Étape 1. Définir les objectifs et le groupe cible</a:t>
                      </a:r>
                      <a:endParaRPr kumimoji="0" lang="pl-PL" altLang="en-US" sz="20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0" algn="l" defTabSz="914400" rtl="0" eaLnBrk="0" latinLnBrk="0" hangingPunct="0">
                        <a:spcBef>
                          <a:spcPts val="575"/>
                        </a:spcBef>
                        <a:buClr>
                          <a:schemeClr val="tx1"/>
                        </a:buClr>
                        <a:buSzPct val="80000"/>
                        <a:buFont typeface="Wingdings" pitchFamily="2" charset="2"/>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9pPr>
                    </a:lstStyle>
                    <a:p>
                      <a:pPr rtl="0" eaLnBrk="1" hangingPunct="1"/>
                      <a:r>
                        <a:rPr lang="fr" sz="2000" b="1">
                          <a:solidFill>
                            <a:schemeClr val="accent1"/>
                          </a:solidFill>
                          <a:latin typeface="Arial" panose="020B0604020202020204" pitchFamily="34" charset="0"/>
                          <a:cs typeface="Arial" panose="020B0604020202020204" pitchFamily="34" charset="0"/>
                        </a:rPr>
                        <a:t>Pour quel segment de membres?</a:t>
                      </a:r>
                      <a:endParaRPr lang="en-GB" altLang="en-US" sz="2000" b="1" dirty="0" smtClean="0">
                        <a:solidFill>
                          <a:schemeClr val="accent1"/>
                        </a:solidFill>
                        <a:latin typeface="Arial" panose="020B0604020202020204" pitchFamily="34" charset="0"/>
                        <a:cs typeface="Arial" panose="020B0604020202020204" pitchFamily="34" charset="0"/>
                      </a:endParaRPr>
                    </a:p>
                    <a:p>
                      <a:pPr rtl="0" eaLnBrk="1" hangingPunct="1"/>
                      <a:r>
                        <a:rPr lang="fr" sz="2000" b="1">
                          <a:solidFill>
                            <a:schemeClr val="accent1"/>
                          </a:solidFill>
                          <a:latin typeface="Arial" panose="020B0604020202020204" pitchFamily="34" charset="0"/>
                          <a:cs typeface="Arial" panose="020B0604020202020204" pitchFamily="34" charset="0"/>
                        </a:rPr>
                        <a:t>Pourquoi proposer ce service? Quelle est votre proposition de valeur?</a:t>
                      </a:r>
                    </a:p>
                    <a:p>
                      <a:pPr rtl="0" eaLnBrk="1" hangingPunct="1"/>
                      <a:r>
                        <a:rPr lang="fr" sz="2000" b="1">
                          <a:solidFill>
                            <a:schemeClr val="accent1"/>
                          </a:solidFill>
                          <a:latin typeface="Arial" panose="020B0604020202020204" pitchFamily="34" charset="0"/>
                          <a:cs typeface="Arial" panose="020B0604020202020204" pitchFamily="34" charset="0"/>
                        </a:rPr>
                        <a:t>Combien de membres devraient utiliser ce service (en une année)?</a:t>
                      </a:r>
                      <a:endParaRPr lang="en-US" altLang="en-US" sz="2000" b="1" dirty="0" smtClean="0">
                        <a:solidFill>
                          <a:schemeClr val="accent1"/>
                        </a:solidFill>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831565">
                <a:tc>
                  <a:txBody>
                    <a:bodyPr/>
                    <a:lstStyle>
                      <a:lvl1pPr marL="0" algn="l" defTabSz="914400" rtl="0" eaLnBrk="0" latinLnBrk="0" hangingPunct="0">
                        <a:spcBef>
                          <a:spcPts val="575"/>
                        </a:spcBef>
                        <a:buClr>
                          <a:schemeClr val="tx1"/>
                        </a:buClr>
                        <a:buSzPct val="80000"/>
                        <a:buFont typeface="Wingdings" pitchFamily="2" charset="2"/>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 sz="2000" b="1" i="0" u="none" strike="noStrike" cap="none" normalizeH="0">
                          <a:ln>
                            <a:noFill/>
                          </a:ln>
                          <a:solidFill>
                            <a:schemeClr val="bg1"/>
                          </a:solidFill>
                          <a:effectLst/>
                          <a:latin typeface="Arial" panose="020B0604020202020204" pitchFamily="34" charset="0"/>
                          <a:cs typeface="Arial" panose="020B0604020202020204" pitchFamily="34" charset="0"/>
                        </a:rPr>
                        <a:t>Étape 2. Évaluation préliminaire</a:t>
                      </a:r>
                      <a:endParaRPr kumimoji="0" lang="pl-PL" altLang="en-US" sz="20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0" algn="l" defTabSz="914400" rtl="0" eaLnBrk="0" latinLnBrk="0" hangingPunct="0">
                        <a:spcBef>
                          <a:spcPts val="575"/>
                        </a:spcBef>
                        <a:buClr>
                          <a:schemeClr val="tx1"/>
                        </a:buClr>
                        <a:buSzPct val="80000"/>
                        <a:buFont typeface="Wingdings" pitchFamily="2" charset="2"/>
                        <a:tabLst>
                          <a:tab pos="457200" algn="l"/>
                        </a:tabLst>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tabLst>
                          <a:tab pos="457200" algn="l"/>
                        </a:tabLst>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lang="fr" sz="2000" b="1" i="0" u="none" strike="noStrike" cap="none" normalizeH="0">
                          <a:ln>
                            <a:noFill/>
                          </a:ln>
                          <a:solidFill>
                            <a:schemeClr val="accent1"/>
                          </a:solidFill>
                          <a:effectLst/>
                          <a:latin typeface="Arial" panose="020B0604020202020204" pitchFamily="34" charset="0"/>
                          <a:cs typeface="Arial" panose="020B0604020202020204" pitchFamily="34" charset="0"/>
                        </a:rPr>
                        <a:t>Options pour la prestation du service et concurrents spécifiques</a:t>
                      </a:r>
                      <a:endParaRPr kumimoji="0" lang="pl-PL" altLang="en-US" sz="2000" b="1" i="0" u="none" strike="noStrike" cap="none" normalizeH="0" baseline="0" dirty="0" smtClean="0">
                        <a:ln>
                          <a:noFill/>
                        </a:ln>
                        <a:solidFill>
                          <a:schemeClr val="accent1"/>
                        </a:solidFill>
                        <a:effectLst/>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1485978">
                <a:tc>
                  <a:txBody>
                    <a:bodyPr/>
                    <a:lstStyle>
                      <a:lvl1pPr marL="0" algn="l" defTabSz="914400" rtl="0" eaLnBrk="0" latinLnBrk="0" hangingPunct="0">
                        <a:spcBef>
                          <a:spcPts val="575"/>
                        </a:spcBef>
                        <a:buClr>
                          <a:schemeClr val="tx1"/>
                        </a:buClr>
                        <a:buSzPct val="80000"/>
                        <a:buFont typeface="Wingdings" pitchFamily="2" charset="2"/>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defRPr sz="1800" kern="1200">
                          <a:solidFill>
                            <a:schemeClr val="tx1"/>
                          </a:solidFill>
                          <a:latin typeface="Verdana" pitchFamily="34" charset="0"/>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 sz="2000" b="1" i="0" u="none" strike="noStrike" cap="none" normalizeH="0">
                          <a:ln>
                            <a:noFill/>
                          </a:ln>
                          <a:solidFill>
                            <a:schemeClr val="bg1"/>
                          </a:solidFill>
                          <a:effectLst/>
                          <a:latin typeface="Arial" panose="020B0604020202020204" pitchFamily="34" charset="0"/>
                          <a:cs typeface="Arial" panose="020B0604020202020204" pitchFamily="34" charset="0"/>
                        </a:rPr>
                        <a:t>Étape 3. Stratégie de marketing</a:t>
                      </a:r>
                      <a:endParaRPr kumimoji="0" lang="pl-PL" altLang="en-US" sz="20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0" algn="l" defTabSz="914400" rtl="0" eaLnBrk="0" latinLnBrk="0" hangingPunct="0">
                        <a:spcBef>
                          <a:spcPts val="575"/>
                        </a:spcBef>
                        <a:buClr>
                          <a:schemeClr val="tx1"/>
                        </a:buClr>
                        <a:buSzPct val="80000"/>
                        <a:buFont typeface="Wingdings" pitchFamily="2" charset="2"/>
                        <a:tabLst>
                          <a:tab pos="457200" algn="l"/>
                        </a:tabLst>
                        <a:defRPr sz="2200" kern="1200">
                          <a:solidFill>
                            <a:schemeClr val="tx1"/>
                          </a:solidFill>
                          <a:latin typeface="Verdana" pitchFamily="34" charset="0"/>
                          <a:ea typeface=""/>
                          <a:cs typeface=""/>
                        </a:defRPr>
                      </a:lvl1pPr>
                      <a:lvl2pPr marL="742950" indent="-285750" algn="l" defTabSz="914400" rtl="0" eaLnBrk="0" latinLnBrk="0" hangingPunct="0">
                        <a:spcBef>
                          <a:spcPts val="375"/>
                        </a:spcBef>
                        <a:buClr>
                          <a:schemeClr val="tx1"/>
                        </a:buClr>
                        <a:buSzPct val="80000"/>
                        <a:buFont typeface="Wingdings" pitchFamily="2" charset="2"/>
                        <a:tabLst>
                          <a:tab pos="457200" algn="l"/>
                        </a:tabLst>
                        <a:defRPr sz="2000" kern="1200">
                          <a:solidFill>
                            <a:schemeClr val="tx1"/>
                          </a:solidFill>
                          <a:latin typeface="Verdana" pitchFamily="34" charset="0"/>
                          <a:ea typeface=""/>
                          <a:cs typeface=""/>
                        </a:defRPr>
                      </a:lvl2pPr>
                      <a:lvl3pPr marL="11430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3pPr>
                      <a:lvl4pPr marL="16002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4pPr>
                      <a:lvl5pPr marL="2057400" indent="-228600" algn="l" defTabSz="914400" rtl="0" eaLnBrk="0" latinLnBrk="0" hangingPunct="0">
                        <a:spcBef>
                          <a:spcPts val="375"/>
                        </a:spcBef>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5pPr>
                      <a:lvl6pPr marL="25146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6pPr>
                      <a:lvl7pPr marL="29718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7pPr>
                      <a:lvl8pPr marL="34290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8pPr>
                      <a:lvl9pPr marL="3886200" indent="-228600" algn="l" defTabSz="914400" rtl="0" eaLnBrk="0" fontAlgn="base" latinLnBrk="0" hangingPunct="0">
                        <a:spcBef>
                          <a:spcPts val="375"/>
                        </a:spcBef>
                        <a:spcAft>
                          <a:spcPct val="0"/>
                        </a:spcAft>
                        <a:buClr>
                          <a:schemeClr val="tx1"/>
                        </a:buClr>
                        <a:buSzPct val="80000"/>
                        <a:buFont typeface="Wingdings" pitchFamily="2" charset="2"/>
                        <a:tabLst>
                          <a:tab pos="457200" algn="l"/>
                        </a:tabLst>
                        <a:defRPr sz="1800" kern="1200">
                          <a:solidFill>
                            <a:schemeClr val="tx1"/>
                          </a:solidFill>
                          <a:latin typeface="Verdana" pitchFamily="34" charset="0"/>
                          <a:ea typeface=""/>
                          <a:cs typeface=""/>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lang="fr" sz="2000" b="1" i="0" u="none" strike="noStrike" cap="none" normalizeH="0">
                          <a:ln>
                            <a:noFill/>
                          </a:ln>
                          <a:solidFill>
                            <a:schemeClr val="accent1"/>
                          </a:solidFill>
                          <a:effectLst/>
                          <a:latin typeface="Arial" panose="020B0604020202020204" pitchFamily="34" charset="0"/>
                          <a:cs typeface="Arial" panose="020B0604020202020204" pitchFamily="34" charset="0"/>
                        </a:rPr>
                        <a:t>Stratégie des « 7 P »</a:t>
                      </a:r>
                      <a:endParaRPr kumimoji="0" lang="pl-PL" altLang="en-US" sz="2000" b="1" i="0" u="none" strike="noStrike" cap="none" normalizeH="0" baseline="0" dirty="0" smtClean="0">
                        <a:ln>
                          <a:noFill/>
                        </a:ln>
                        <a:solidFill>
                          <a:schemeClr val="accent1"/>
                        </a:solidFill>
                        <a:effectLst/>
                        <a:latin typeface="Arial" panose="020B0604020202020204" pitchFamily="34" charset="0"/>
                        <a:cs typeface="Arial" panose="020B0604020202020204" pitchFamily="34" charset="0"/>
                      </a:endParaRPr>
                    </a:p>
                  </a:txBody>
                  <a:tcPr marT="45700" marB="4570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2"/>
                  </a:ext>
                </a:extLst>
              </a:tr>
            </a:tbl>
          </a:graphicData>
        </a:graphic>
      </p:graphicFrame>
      <p:sp>
        <p:nvSpPr>
          <p:cNvPr id="3" name="Frame 2"/>
          <p:cNvSpPr/>
          <p:nvPr/>
        </p:nvSpPr>
        <p:spPr>
          <a:xfrm>
            <a:off x="251520" y="4653136"/>
            <a:ext cx="8892480" cy="2232248"/>
          </a:xfrm>
          <a:prstGeom prst="frame">
            <a:avLst>
              <a:gd name="adj1" fmla="val 507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solidFill>
                <a:schemeClr val="tx1"/>
              </a:solidFill>
            </a:endParaRPr>
          </a:p>
        </p:txBody>
      </p:sp>
    </p:spTree>
    <p:extLst>
      <p:ext uri="{BB962C8B-B14F-4D97-AF65-F5344CB8AC3E}">
        <p14:creationId xmlns:p14="http://schemas.microsoft.com/office/powerpoint/2010/main" val="200167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sz="2400" dirty="0"/>
              <a:t>Étape 3. Stratégie de marketing: les 7 P</a:t>
            </a:r>
            <a:endParaRPr lang="en-US" sz="2400" dirty="0"/>
          </a:p>
        </p:txBody>
      </p:sp>
      <p:pic>
        <p:nvPicPr>
          <p:cNvPr id="4" name="Picture 6"/>
          <p:cNvPicPr>
            <a:picLocks noGrp="1" noChangeAspect="1"/>
          </p:cNvPicPr>
          <p:nvPr>
            <p:ph idx="1"/>
          </p:nvPr>
        </p:nvPicPr>
        <p:blipFill rotWithShape="1">
          <a:blip r:embed="rId2">
            <a:extLst>
              <a:ext uri="{28A0092B-C50C-407E-A947-70E740481C1C}">
                <a14:useLocalDpi xmlns:a14="http://schemas.microsoft.com/office/drawing/2010/main" val="0"/>
              </a:ext>
            </a:extLst>
          </a:blip>
          <a:srcRect r="32900"/>
          <a:stretch/>
        </p:blipFill>
        <p:spPr>
          <a:xfrm>
            <a:off x="1691680" y="1196752"/>
            <a:ext cx="5760640" cy="5370087"/>
          </a:xfrm>
          <a:prstGeom prst="rect">
            <a:avLst/>
          </a:prstGeom>
        </p:spPr>
      </p:pic>
    </p:spTree>
    <p:extLst>
      <p:ext uri="{BB962C8B-B14F-4D97-AF65-F5344CB8AC3E}">
        <p14:creationId xmlns:p14="http://schemas.microsoft.com/office/powerpoint/2010/main" val="389194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5" name="Content Placeholder 2"/>
          <p:cNvSpPr>
            <a:spLocks noGrp="1"/>
          </p:cNvSpPr>
          <p:nvPr>
            <p:ph idx="1"/>
          </p:nvPr>
        </p:nvSpPr>
        <p:spPr>
          <a:xfrm>
            <a:off x="457200" y="1268760"/>
            <a:ext cx="8363272" cy="4857403"/>
          </a:xfrm>
        </p:spPr>
        <p:txBody>
          <a:bodyPr rtlCol="0">
            <a:normAutofit/>
          </a:bodyPr>
          <a:lstStyle/>
          <a:p>
            <a:pPr marL="0" indent="0" rtl="0">
              <a:buNone/>
              <a:defRPr/>
            </a:pPr>
            <a:r>
              <a:rPr lang="fr" sz="2800" dirty="0"/>
              <a:t>Questions pour aider à adapter la stratégie de marketing (7P) à la prestation de services de l’OE:</a:t>
            </a:r>
          </a:p>
          <a:p>
            <a:pPr rtl="0">
              <a:defRPr/>
            </a:pPr>
            <a:r>
              <a:rPr lang="fr" sz="2800" b="1" dirty="0">
                <a:solidFill>
                  <a:srgbClr val="996633"/>
                </a:solidFill>
              </a:rPr>
              <a:t>PRODUIT</a:t>
            </a:r>
            <a:r>
              <a:rPr lang="fr" sz="2800" dirty="0"/>
              <a:t>: Quelles sont les caractéristiques valorisantes et les principaux points forts de votre service?</a:t>
            </a:r>
          </a:p>
          <a:p>
            <a:pPr rtl="0">
              <a:defRPr/>
            </a:pPr>
            <a:r>
              <a:rPr lang="fr" sz="2800" b="1" dirty="0">
                <a:solidFill>
                  <a:srgbClr val="996633"/>
                </a:solidFill>
              </a:rPr>
              <a:t>POSITION</a:t>
            </a:r>
            <a:r>
              <a:rPr lang="fr" sz="2800" dirty="0"/>
              <a:t>: Quels sont les canaux de distribution les plus efficaces pour le service? Remarque: la proximité est un avantage important.</a:t>
            </a:r>
            <a:endParaRPr lang="en-GB" sz="2800" dirty="0"/>
          </a:p>
          <a:p>
            <a:pPr rtl="0">
              <a:defRPr/>
            </a:pPr>
            <a:endParaRPr lang="en-GB" sz="2800" dirty="0"/>
          </a:p>
          <a:p>
            <a:pPr algn="ctr" rtl="0">
              <a:defRPr/>
            </a:pPr>
            <a:endParaRPr lang="en-GB" sz="2800" dirty="0" smtClean="0">
              <a:solidFill>
                <a:srgbClr val="C00000"/>
              </a:solidFill>
            </a:endParaRPr>
          </a:p>
          <a:p>
            <a:pPr algn="ctr" rtl="0">
              <a:defRPr/>
            </a:pPr>
            <a:endParaRPr lang="en-GB" sz="2800" dirty="0" smtClean="0">
              <a:solidFill>
                <a:srgbClr val="C00000"/>
              </a:solidFill>
            </a:endParaRPr>
          </a:p>
          <a:p>
            <a:pPr marL="0" indent="0" algn="ctr" rtl="0">
              <a:buFontTx/>
              <a:buNone/>
              <a:defRPr/>
            </a:pPr>
            <a:endParaRPr lang="en-GB" sz="2800" dirty="0" smtClean="0">
              <a:solidFill>
                <a:srgbClr val="C00000"/>
              </a:solidFill>
            </a:endParaRPr>
          </a:p>
        </p:txBody>
      </p:sp>
      <p:sp>
        <p:nvSpPr>
          <p:cNvPr id="7" name="Title 1"/>
          <p:cNvSpPr>
            <a:spLocks noGrp="1"/>
          </p:cNvSpPr>
          <p:nvPr>
            <p:ph type="title"/>
          </p:nvPr>
        </p:nvSpPr>
        <p:spPr>
          <a:xfrm>
            <a:off x="1547664" y="260648"/>
            <a:ext cx="5976664" cy="504056"/>
          </a:xfrm>
        </p:spPr>
        <p:txBody>
          <a:bodyPr rtlCol="0"/>
          <a:lstStyle/>
          <a:p>
            <a:pPr rtl="0"/>
            <a:r>
              <a:rPr lang="fr" sz="2400" dirty="0"/>
              <a:t>Étape 3. Stratégie de marketing: les 7 P</a:t>
            </a:r>
            <a:endParaRPr lang="en-US" sz="2400" dirty="0"/>
          </a:p>
        </p:txBody>
      </p:sp>
      <p:graphicFrame>
        <p:nvGraphicFramePr>
          <p:cNvPr id="8" name="Content Placeholder 3"/>
          <p:cNvGraphicFramePr>
            <a:graphicFrameLocks/>
          </p:cNvGraphicFramePr>
          <p:nvPr>
            <p:extLst>
              <p:ext uri="{D42A27DB-BD31-4B8C-83A1-F6EECF244321}">
                <p14:modId xmlns:p14="http://schemas.microsoft.com/office/powerpoint/2010/main" val="3045382892"/>
              </p:ext>
            </p:extLst>
          </p:nvPr>
        </p:nvGraphicFramePr>
        <p:xfrm>
          <a:off x="323528" y="5229200"/>
          <a:ext cx="8388424"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01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000" dirty="0"/>
              <a:t>Les OE exercent deux fonctions principales</a:t>
            </a:r>
            <a:endParaRPr lang="es-PE" sz="20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7" name="Text Box 9"/>
          <p:cNvSpPr txBox="1">
            <a:spLocks noChangeArrowheads="1"/>
          </p:cNvSpPr>
          <p:nvPr/>
        </p:nvSpPr>
        <p:spPr bwMode="auto">
          <a:xfrm>
            <a:off x="1187413" y="2348880"/>
            <a:ext cx="2952750" cy="324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lvl1pPr marL="107950">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rtl="0" eaLnBrk="1" hangingPunct="1">
              <a:spcBef>
                <a:spcPct val="0"/>
              </a:spcBef>
              <a:buClrTx/>
              <a:buSzTx/>
              <a:buFontTx/>
              <a:buNone/>
            </a:pPr>
            <a:endParaRPr lang="en-GB" altLang="en-US" sz="1600" b="1" dirty="0">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21914933"/>
              </p:ext>
            </p:extLst>
          </p:nvPr>
        </p:nvGraphicFramePr>
        <p:xfrm>
          <a:off x="395536" y="1124744"/>
          <a:ext cx="8436684" cy="5295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914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5" name="Content Placeholder 2"/>
          <p:cNvSpPr>
            <a:spLocks noGrp="1"/>
          </p:cNvSpPr>
          <p:nvPr>
            <p:ph idx="1"/>
          </p:nvPr>
        </p:nvSpPr>
        <p:spPr>
          <a:xfrm>
            <a:off x="457200" y="1268760"/>
            <a:ext cx="8363272" cy="4857403"/>
          </a:xfrm>
        </p:spPr>
        <p:txBody>
          <a:bodyPr rtlCol="0">
            <a:normAutofit/>
          </a:bodyPr>
          <a:lstStyle/>
          <a:p>
            <a:pPr rtl="0">
              <a:defRPr/>
            </a:pPr>
            <a:r>
              <a:rPr lang="fr" sz="2800" b="1" dirty="0">
                <a:solidFill>
                  <a:srgbClr val="996633"/>
                </a:solidFill>
              </a:rPr>
              <a:t>PRIX</a:t>
            </a:r>
            <a:r>
              <a:rPr lang="fr" sz="2800" dirty="0"/>
              <a:t>: Trois facteurs déterminent les stratégies de tarification:</a:t>
            </a:r>
            <a:endParaRPr lang="en-GB" sz="2800" dirty="0"/>
          </a:p>
          <a:p>
            <a:pPr rtl="0">
              <a:defRPr/>
            </a:pPr>
            <a:endParaRPr lang="en-GB" sz="2800" dirty="0"/>
          </a:p>
          <a:p>
            <a:pPr algn="ctr" rtl="0">
              <a:defRPr/>
            </a:pPr>
            <a:endParaRPr lang="en-GB" sz="2800" dirty="0" smtClean="0">
              <a:solidFill>
                <a:srgbClr val="C00000"/>
              </a:solidFill>
            </a:endParaRPr>
          </a:p>
          <a:p>
            <a:pPr algn="ctr" rtl="0">
              <a:defRPr/>
            </a:pPr>
            <a:endParaRPr lang="en-GB" sz="2800" dirty="0" smtClean="0">
              <a:solidFill>
                <a:srgbClr val="C00000"/>
              </a:solidFill>
            </a:endParaRPr>
          </a:p>
          <a:p>
            <a:pPr marL="0" indent="0" rtl="0">
              <a:buFontTx/>
              <a:buNone/>
              <a:defRPr/>
            </a:pPr>
            <a:endParaRPr lang="fr" sz="2000" dirty="0" smtClean="0">
              <a:solidFill>
                <a:srgbClr val="C00000"/>
              </a:solidFill>
            </a:endParaRPr>
          </a:p>
          <a:p>
            <a:pPr marL="0" indent="0" rtl="0">
              <a:buFontTx/>
              <a:buNone/>
              <a:defRPr/>
            </a:pPr>
            <a:r>
              <a:rPr lang="fr" sz="2000" dirty="0" smtClean="0">
                <a:solidFill>
                  <a:srgbClr val="C00000"/>
                </a:solidFill>
              </a:rPr>
              <a:t>Des </a:t>
            </a:r>
            <a:r>
              <a:rPr lang="fr" sz="2000" dirty="0">
                <a:solidFill>
                  <a:srgbClr val="C00000"/>
                </a:solidFill>
              </a:rPr>
              <a:t>options de tarification différentes peuvent être choisies pour chaque service. Toutefois, il est toujours crucial calculer le coût total de chaque service (y compris les frais généraux et les coûts salariaux). </a:t>
            </a:r>
          </a:p>
        </p:txBody>
      </p:sp>
      <p:sp>
        <p:nvSpPr>
          <p:cNvPr id="7" name="Title 1"/>
          <p:cNvSpPr>
            <a:spLocks noGrp="1"/>
          </p:cNvSpPr>
          <p:nvPr>
            <p:ph type="title"/>
          </p:nvPr>
        </p:nvSpPr>
        <p:spPr>
          <a:xfrm>
            <a:off x="1547664" y="260648"/>
            <a:ext cx="5976664" cy="504056"/>
          </a:xfrm>
        </p:spPr>
        <p:txBody>
          <a:bodyPr rtlCol="0"/>
          <a:lstStyle/>
          <a:p>
            <a:pPr rtl="0"/>
            <a:r>
              <a:rPr lang="fr" sz="2400" dirty="0"/>
              <a:t>Étape 3. Stratégie de marketing: les 7 P</a:t>
            </a:r>
            <a:endParaRPr lang="en-US" sz="2400" dirty="0"/>
          </a:p>
        </p:txBody>
      </p:sp>
      <p:graphicFrame>
        <p:nvGraphicFramePr>
          <p:cNvPr id="6" name="Content Placeholder 3"/>
          <p:cNvGraphicFramePr>
            <a:graphicFrameLocks/>
          </p:cNvGraphicFramePr>
          <p:nvPr>
            <p:extLst>
              <p:ext uri="{D42A27DB-BD31-4B8C-83A1-F6EECF244321}">
                <p14:modId xmlns:p14="http://schemas.microsoft.com/office/powerpoint/2010/main" val="2556330910"/>
              </p:ext>
            </p:extLst>
          </p:nvPr>
        </p:nvGraphicFramePr>
        <p:xfrm>
          <a:off x="1331640" y="2564904"/>
          <a:ext cx="6480720"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3321432641"/>
              </p:ext>
            </p:extLst>
          </p:nvPr>
        </p:nvGraphicFramePr>
        <p:xfrm>
          <a:off x="323528" y="5229200"/>
          <a:ext cx="8280920" cy="1584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5361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5" name="Content Placeholder 2"/>
          <p:cNvSpPr>
            <a:spLocks noGrp="1"/>
          </p:cNvSpPr>
          <p:nvPr>
            <p:ph idx="1"/>
          </p:nvPr>
        </p:nvSpPr>
        <p:spPr>
          <a:xfrm>
            <a:off x="457200" y="1268760"/>
            <a:ext cx="8363272" cy="4857403"/>
          </a:xfrm>
        </p:spPr>
        <p:txBody>
          <a:bodyPr rtlCol="0">
            <a:normAutofit/>
          </a:bodyPr>
          <a:lstStyle/>
          <a:p>
            <a:pPr rtl="0">
              <a:defRPr/>
            </a:pPr>
            <a:r>
              <a:rPr lang="fr" sz="2800" b="1" dirty="0">
                <a:solidFill>
                  <a:srgbClr val="996633"/>
                </a:solidFill>
              </a:rPr>
              <a:t>PROMOTION </a:t>
            </a:r>
            <a:r>
              <a:rPr lang="fr" sz="2800" dirty="0"/>
              <a:t>= Comment entrer en contact avec vos membres?</a:t>
            </a:r>
          </a:p>
          <a:p>
            <a:pPr lvl="1" rtl="0">
              <a:lnSpc>
                <a:spcPct val="120000"/>
              </a:lnSpc>
              <a:buFont typeface="Arial"/>
              <a:buChar char="•"/>
              <a:defRPr/>
            </a:pPr>
            <a:r>
              <a:rPr lang="fr" sz="2400" dirty="0">
                <a:solidFill>
                  <a:schemeClr val="accent4">
                    <a:lumMod val="25000"/>
                  </a:schemeClr>
                </a:solidFill>
              </a:rPr>
              <a:t>Par quels </a:t>
            </a:r>
            <a:r>
              <a:rPr lang="fr" sz="2400" b="1" dirty="0">
                <a:solidFill>
                  <a:srgbClr val="4F81BD"/>
                </a:solidFill>
              </a:rPr>
              <a:t>canaux</a:t>
            </a:r>
            <a:r>
              <a:rPr lang="fr" sz="2400" dirty="0">
                <a:solidFill>
                  <a:schemeClr val="accent4">
                    <a:lumMod val="25000"/>
                  </a:schemeClr>
                </a:solidFill>
              </a:rPr>
              <a:t> pouvons-nous atteindre les membres?</a:t>
            </a:r>
          </a:p>
          <a:p>
            <a:pPr lvl="1" rtl="0">
              <a:lnSpc>
                <a:spcPct val="120000"/>
              </a:lnSpc>
              <a:buFont typeface="Arial"/>
              <a:buChar char="•"/>
              <a:defRPr/>
            </a:pPr>
            <a:r>
              <a:rPr lang="fr" sz="2400" dirty="0">
                <a:solidFill>
                  <a:schemeClr val="accent4">
                    <a:lumMod val="25000"/>
                  </a:schemeClr>
                </a:solidFill>
              </a:rPr>
              <a:t>Comment atteindre les clients </a:t>
            </a:r>
            <a:r>
              <a:rPr lang="fr" sz="2400" b="1" dirty="0">
                <a:solidFill>
                  <a:schemeClr val="accent1"/>
                </a:solidFill>
              </a:rPr>
              <a:t>en ligne et en utilisant les réseaux sociaux</a:t>
            </a:r>
            <a:r>
              <a:rPr lang="fr" sz="2400" dirty="0">
                <a:solidFill>
                  <a:schemeClr val="accent4">
                    <a:lumMod val="25000"/>
                  </a:schemeClr>
                </a:solidFill>
              </a:rPr>
              <a:t>?</a:t>
            </a:r>
          </a:p>
          <a:p>
            <a:pPr lvl="1" rtl="0">
              <a:lnSpc>
                <a:spcPct val="120000"/>
              </a:lnSpc>
              <a:buFont typeface="Arial"/>
              <a:buChar char="•"/>
              <a:defRPr/>
            </a:pPr>
            <a:r>
              <a:rPr lang="fr" sz="2400" b="1" dirty="0">
                <a:solidFill>
                  <a:schemeClr val="accent1"/>
                </a:solidFill>
              </a:rPr>
              <a:t>Par quels moyens nos membres/clients préfèrent-ils être contactés?</a:t>
            </a:r>
          </a:p>
          <a:p>
            <a:pPr lvl="1" rtl="0">
              <a:lnSpc>
                <a:spcPct val="120000"/>
              </a:lnSpc>
              <a:buFont typeface="Arial"/>
              <a:buChar char="•"/>
              <a:defRPr/>
            </a:pPr>
            <a:r>
              <a:rPr lang="fr" sz="2400" dirty="0">
                <a:solidFill>
                  <a:schemeClr val="accent4">
                    <a:lumMod val="25000"/>
                  </a:schemeClr>
                </a:solidFill>
              </a:rPr>
              <a:t>Qui vous contacte, et par quels canaux?</a:t>
            </a:r>
          </a:p>
          <a:p>
            <a:pPr marL="0" indent="0" rtl="0">
              <a:lnSpc>
                <a:spcPct val="120000"/>
              </a:lnSpc>
              <a:buNone/>
              <a:defRPr/>
            </a:pPr>
            <a:endParaRPr lang="en-US" sz="2800" dirty="0">
              <a:solidFill>
                <a:schemeClr val="accent4">
                  <a:lumMod val="25000"/>
                </a:schemeClr>
              </a:solidFill>
            </a:endParaRPr>
          </a:p>
          <a:p>
            <a:pPr rtl="0">
              <a:defRPr/>
            </a:pPr>
            <a:endParaRPr lang="en-GB" sz="2800" dirty="0"/>
          </a:p>
          <a:p>
            <a:pPr algn="ctr" rtl="0">
              <a:defRPr/>
            </a:pPr>
            <a:endParaRPr lang="en-GB" sz="2800" dirty="0" smtClean="0">
              <a:solidFill>
                <a:srgbClr val="C00000"/>
              </a:solidFill>
            </a:endParaRPr>
          </a:p>
          <a:p>
            <a:pPr algn="ctr" rtl="0">
              <a:defRPr/>
            </a:pPr>
            <a:endParaRPr lang="en-GB" sz="2800" dirty="0" smtClean="0">
              <a:solidFill>
                <a:srgbClr val="C00000"/>
              </a:solidFill>
            </a:endParaRPr>
          </a:p>
          <a:p>
            <a:pPr marL="0" indent="0" algn="ctr" rtl="0">
              <a:buFontTx/>
              <a:buNone/>
              <a:defRPr/>
            </a:pPr>
            <a:endParaRPr lang="en-GB" sz="2800" dirty="0" smtClean="0">
              <a:solidFill>
                <a:srgbClr val="C00000"/>
              </a:solidFill>
            </a:endParaRPr>
          </a:p>
        </p:txBody>
      </p:sp>
      <p:sp>
        <p:nvSpPr>
          <p:cNvPr id="7" name="Title 1"/>
          <p:cNvSpPr>
            <a:spLocks noGrp="1"/>
          </p:cNvSpPr>
          <p:nvPr>
            <p:ph type="title"/>
          </p:nvPr>
        </p:nvSpPr>
        <p:spPr>
          <a:xfrm>
            <a:off x="1547664" y="260648"/>
            <a:ext cx="5976664" cy="504056"/>
          </a:xfrm>
        </p:spPr>
        <p:txBody>
          <a:bodyPr rtlCol="0"/>
          <a:lstStyle/>
          <a:p>
            <a:pPr rtl="0"/>
            <a:r>
              <a:rPr lang="fr" sz="2400" dirty="0"/>
              <a:t>Étape 3. Stratégie de marketing: les 7 P</a:t>
            </a:r>
            <a:endParaRPr lang="en-US" sz="2400"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769" y="5661248"/>
            <a:ext cx="2613232" cy="11613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4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5" name="Content Placeholder 2"/>
          <p:cNvSpPr>
            <a:spLocks noGrp="1"/>
          </p:cNvSpPr>
          <p:nvPr>
            <p:ph idx="1"/>
          </p:nvPr>
        </p:nvSpPr>
        <p:spPr>
          <a:xfrm>
            <a:off x="457200" y="1268760"/>
            <a:ext cx="8363272" cy="5472608"/>
          </a:xfrm>
        </p:spPr>
        <p:txBody>
          <a:bodyPr rtlCol="0">
            <a:normAutofit/>
          </a:bodyPr>
          <a:lstStyle/>
          <a:p>
            <a:pPr rtl="0">
              <a:defRPr/>
            </a:pPr>
            <a:r>
              <a:rPr lang="fr" sz="2800" b="1" dirty="0">
                <a:solidFill>
                  <a:srgbClr val="996633"/>
                </a:solidFill>
              </a:rPr>
              <a:t>PROCESSUS </a:t>
            </a:r>
            <a:r>
              <a:rPr lang="fr" sz="2800" dirty="0"/>
              <a:t>= Comment interagissez-vous avec vos membres?</a:t>
            </a:r>
          </a:p>
          <a:p>
            <a:pPr lvl="1" rtl="0">
              <a:buFont typeface="Arial"/>
              <a:buChar char="•"/>
              <a:defRPr/>
            </a:pPr>
            <a:r>
              <a:rPr lang="fr" sz="2400" dirty="0">
                <a:solidFill>
                  <a:schemeClr val="accent4">
                    <a:lumMod val="25000"/>
                  </a:schemeClr>
                </a:solidFill>
              </a:rPr>
              <a:t>Comment les membres interagissent-ils avec vous tout au long du cycle de vente et de service? </a:t>
            </a:r>
          </a:p>
          <a:p>
            <a:pPr lvl="1" rtl="0">
              <a:buFont typeface="Arial"/>
              <a:buChar char="•"/>
              <a:defRPr/>
            </a:pPr>
            <a:r>
              <a:rPr lang="fr" sz="2400" dirty="0">
                <a:solidFill>
                  <a:schemeClr val="accent4">
                    <a:lumMod val="25000"/>
                  </a:schemeClr>
                </a:solidFill>
              </a:rPr>
              <a:t>Comment mesurez-vous le </a:t>
            </a:r>
            <a:r>
              <a:rPr lang="fr" sz="2400" b="1" dirty="0">
                <a:solidFill>
                  <a:schemeClr val="accent1"/>
                </a:solidFill>
              </a:rPr>
              <a:t>degré de satisfaction des membres</a:t>
            </a:r>
            <a:r>
              <a:rPr lang="fr" sz="2400" dirty="0">
                <a:solidFill>
                  <a:schemeClr val="accent4">
                    <a:lumMod val="25000"/>
                  </a:schemeClr>
                </a:solidFill>
              </a:rPr>
              <a:t>?</a:t>
            </a:r>
          </a:p>
          <a:p>
            <a:pPr lvl="1" rtl="0">
              <a:buFont typeface="Arial"/>
              <a:buChar char="•"/>
              <a:defRPr/>
            </a:pPr>
            <a:r>
              <a:rPr lang="fr" sz="2400" dirty="0">
                <a:solidFill>
                  <a:schemeClr val="accent4">
                    <a:lumMod val="25000"/>
                  </a:schemeClr>
                </a:solidFill>
              </a:rPr>
              <a:t>Quels sont les bons exemples d’établissement de </a:t>
            </a:r>
            <a:r>
              <a:rPr lang="fr" sz="2400" b="1" dirty="0">
                <a:solidFill>
                  <a:schemeClr val="accent1"/>
                </a:solidFill>
              </a:rPr>
              <a:t>relations avec les membres</a:t>
            </a:r>
            <a:r>
              <a:rPr lang="fr" sz="2400" dirty="0">
                <a:solidFill>
                  <a:schemeClr val="accent4">
                    <a:lumMod val="25000"/>
                  </a:schemeClr>
                </a:solidFill>
              </a:rPr>
              <a:t>?</a:t>
            </a:r>
            <a:endParaRPr lang="en-US" sz="2400" b="1" dirty="0">
              <a:solidFill>
                <a:schemeClr val="accent4">
                  <a:lumMod val="25000"/>
                </a:schemeClr>
              </a:solidFill>
            </a:endParaRPr>
          </a:p>
          <a:p>
            <a:pPr lvl="1" rtl="0">
              <a:buFont typeface="Arial"/>
              <a:buChar char="•"/>
              <a:defRPr/>
            </a:pPr>
            <a:r>
              <a:rPr lang="fr" sz="2400" dirty="0">
                <a:solidFill>
                  <a:schemeClr val="accent4">
                    <a:lumMod val="25000"/>
                  </a:schemeClr>
                </a:solidFill>
              </a:rPr>
              <a:t>Comment vous pouvez </a:t>
            </a:r>
            <a:r>
              <a:rPr lang="fr" sz="2400" b="1" dirty="0">
                <a:solidFill>
                  <a:schemeClr val="accent1"/>
                </a:solidFill>
              </a:rPr>
              <a:t>innover </a:t>
            </a:r>
            <a:r>
              <a:rPr lang="fr" sz="2400" dirty="0">
                <a:solidFill>
                  <a:schemeClr val="accent4">
                    <a:lumMod val="25000"/>
                  </a:schemeClr>
                </a:solidFill>
              </a:rPr>
              <a:t>dans l’établissement de relations avec les membres?</a:t>
            </a:r>
            <a:endParaRPr lang="en-GB" sz="2400" dirty="0" smtClean="0">
              <a:solidFill>
                <a:srgbClr val="C00000"/>
              </a:solidFill>
            </a:endParaRPr>
          </a:p>
        </p:txBody>
      </p:sp>
      <p:sp>
        <p:nvSpPr>
          <p:cNvPr id="7" name="Title 1"/>
          <p:cNvSpPr>
            <a:spLocks noGrp="1"/>
          </p:cNvSpPr>
          <p:nvPr>
            <p:ph type="title"/>
          </p:nvPr>
        </p:nvSpPr>
        <p:spPr>
          <a:xfrm>
            <a:off x="1547664" y="260648"/>
            <a:ext cx="5976664" cy="504056"/>
          </a:xfrm>
        </p:spPr>
        <p:txBody>
          <a:bodyPr rtlCol="0"/>
          <a:lstStyle/>
          <a:p>
            <a:pPr rtl="0"/>
            <a:r>
              <a:rPr lang="fr" sz="2400" dirty="0"/>
              <a:t>Étape 3. Stratégie de marketing: les 7 P</a:t>
            </a:r>
            <a:endParaRPr lang="en-US" sz="2400" dirty="0"/>
          </a:p>
        </p:txBody>
      </p:sp>
      <p:pic>
        <p:nvPicPr>
          <p:cNvPr id="2" name="Picture 1"/>
          <p:cNvPicPr>
            <a:picLocks noChangeAspect="1"/>
          </p:cNvPicPr>
          <p:nvPr/>
        </p:nvPicPr>
        <p:blipFill>
          <a:blip r:embed="rId3"/>
          <a:stretch>
            <a:fillRect/>
          </a:stretch>
        </p:blipFill>
        <p:spPr>
          <a:xfrm>
            <a:off x="7524328" y="5275205"/>
            <a:ext cx="1619671" cy="1612473"/>
          </a:xfrm>
          <a:prstGeom prst="rect">
            <a:avLst/>
          </a:prstGeom>
        </p:spPr>
      </p:pic>
    </p:spTree>
    <p:extLst>
      <p:ext uri="{BB962C8B-B14F-4D97-AF65-F5344CB8AC3E}">
        <p14:creationId xmlns:p14="http://schemas.microsoft.com/office/powerpoint/2010/main" val="318336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5" name="Content Placeholder 2"/>
          <p:cNvSpPr>
            <a:spLocks noGrp="1"/>
          </p:cNvSpPr>
          <p:nvPr>
            <p:ph idx="1"/>
          </p:nvPr>
        </p:nvSpPr>
        <p:spPr>
          <a:xfrm>
            <a:off x="457200" y="1268760"/>
            <a:ext cx="8363272" cy="5400600"/>
          </a:xfrm>
        </p:spPr>
        <p:txBody>
          <a:bodyPr rtlCol="0">
            <a:normAutofit/>
          </a:bodyPr>
          <a:lstStyle/>
          <a:p>
            <a:pPr rtl="0">
              <a:defRPr/>
            </a:pPr>
            <a:r>
              <a:rPr lang="fr" sz="2000" dirty="0"/>
              <a:t>Environnement </a:t>
            </a:r>
            <a:r>
              <a:rPr lang="fr" sz="2000" b="1" dirty="0">
                <a:solidFill>
                  <a:srgbClr val="996633"/>
                </a:solidFill>
              </a:rPr>
              <a:t>PHYSIQUE</a:t>
            </a:r>
            <a:r>
              <a:rPr lang="fr" sz="2000" dirty="0"/>
              <a:t>: À quoi ressemble l’environnement quand les membres utilisent votre service? Des facteurs comme l’ambiance, les normes pour les bâtiments/les pièces (par ex.: SST), l’aménagement, l’image de marque ont un impact. </a:t>
            </a:r>
            <a:endParaRPr lang="en-US" sz="2000" dirty="0" smtClean="0"/>
          </a:p>
          <a:p>
            <a:pPr marL="0" indent="0" rtl="0">
              <a:buNone/>
              <a:defRPr/>
            </a:pPr>
            <a:endParaRPr lang="en-US" sz="2400" dirty="0"/>
          </a:p>
          <a:p>
            <a:pPr rtl="0">
              <a:spcBef>
                <a:spcPct val="0"/>
              </a:spcBef>
              <a:buFontTx/>
              <a:buChar char="•"/>
            </a:pPr>
            <a:r>
              <a:rPr lang="fr" sz="2400" b="1" dirty="0">
                <a:solidFill>
                  <a:srgbClr val="996633"/>
                </a:solidFill>
              </a:rPr>
              <a:t>PERSONNES</a:t>
            </a:r>
            <a:r>
              <a:rPr lang="fr" sz="2400" dirty="0"/>
              <a:t>:</a:t>
            </a:r>
          </a:p>
          <a:p>
            <a:pPr lvl="1" rtl="0">
              <a:spcBef>
                <a:spcPct val="0"/>
              </a:spcBef>
              <a:buFontTx/>
              <a:buChar char="•"/>
            </a:pPr>
            <a:r>
              <a:rPr lang="fr" sz="2000" dirty="0">
                <a:solidFill>
                  <a:schemeClr val="accent4">
                    <a:lumMod val="25000"/>
                  </a:schemeClr>
                </a:solidFill>
              </a:rPr>
              <a:t>Les capacités des personnes influencent grandement la qualité du service.</a:t>
            </a:r>
          </a:p>
          <a:p>
            <a:pPr lvl="1" rtl="0">
              <a:spcBef>
                <a:spcPct val="0"/>
              </a:spcBef>
              <a:buFontTx/>
              <a:buChar char="•"/>
            </a:pPr>
            <a:r>
              <a:rPr lang="fr" sz="2000" dirty="0">
                <a:solidFill>
                  <a:schemeClr val="accent4">
                    <a:lumMod val="25000"/>
                  </a:schemeClr>
                </a:solidFill>
              </a:rPr>
              <a:t>Les capacités du personnel sont: les connaissances, les compétences, l’attitude.</a:t>
            </a:r>
          </a:p>
          <a:p>
            <a:pPr lvl="1" rtl="0">
              <a:spcBef>
                <a:spcPct val="0"/>
              </a:spcBef>
              <a:buFontTx/>
              <a:buChar char="•"/>
            </a:pPr>
            <a:r>
              <a:rPr lang="fr" sz="2000" dirty="0">
                <a:solidFill>
                  <a:schemeClr val="accent4">
                    <a:lumMod val="25000"/>
                  </a:schemeClr>
                </a:solidFill>
              </a:rPr>
              <a:t>Quel personnel interne sera impliqué dans la conception, la promotion et la prestation du service?</a:t>
            </a:r>
          </a:p>
          <a:p>
            <a:pPr lvl="1" rtl="0">
              <a:spcBef>
                <a:spcPct val="0"/>
              </a:spcBef>
              <a:buFontTx/>
              <a:buChar char="•"/>
            </a:pPr>
            <a:r>
              <a:rPr lang="fr" sz="2000" dirty="0">
                <a:solidFill>
                  <a:schemeClr val="accent4">
                    <a:lumMod val="25000"/>
                  </a:schemeClr>
                </a:solidFill>
              </a:rPr>
              <a:t>Avons-nous des normes en matière de prestation? Devons-nous planifier le développement des capacités?</a:t>
            </a:r>
            <a:endParaRPr lang="en-US" altLang="en-US" sz="2400" dirty="0"/>
          </a:p>
          <a:p>
            <a:pPr rtl="0">
              <a:defRPr/>
            </a:pPr>
            <a:endParaRPr lang="en-GB" sz="2000" dirty="0"/>
          </a:p>
          <a:p>
            <a:pPr algn="ctr" rtl="0">
              <a:defRPr/>
            </a:pPr>
            <a:endParaRPr lang="en-GB" sz="2000" dirty="0" smtClean="0">
              <a:solidFill>
                <a:srgbClr val="C00000"/>
              </a:solidFill>
            </a:endParaRPr>
          </a:p>
          <a:p>
            <a:pPr algn="ctr" rtl="0">
              <a:defRPr/>
            </a:pPr>
            <a:endParaRPr lang="en-GB" sz="2000" dirty="0" smtClean="0">
              <a:solidFill>
                <a:srgbClr val="C00000"/>
              </a:solidFill>
            </a:endParaRPr>
          </a:p>
          <a:p>
            <a:pPr marL="0" indent="0" algn="ctr" rtl="0">
              <a:buFontTx/>
              <a:buNone/>
              <a:defRPr/>
            </a:pPr>
            <a:endParaRPr lang="en-GB" sz="2000" dirty="0" smtClean="0">
              <a:solidFill>
                <a:srgbClr val="C00000"/>
              </a:solidFill>
            </a:endParaRPr>
          </a:p>
        </p:txBody>
      </p:sp>
      <p:sp>
        <p:nvSpPr>
          <p:cNvPr id="7" name="Title 1"/>
          <p:cNvSpPr>
            <a:spLocks noGrp="1"/>
          </p:cNvSpPr>
          <p:nvPr>
            <p:ph type="title"/>
          </p:nvPr>
        </p:nvSpPr>
        <p:spPr>
          <a:xfrm>
            <a:off x="1547664" y="260648"/>
            <a:ext cx="5976664" cy="504056"/>
          </a:xfrm>
        </p:spPr>
        <p:txBody>
          <a:bodyPr rtlCol="0"/>
          <a:lstStyle/>
          <a:p>
            <a:pPr rtl="0"/>
            <a:r>
              <a:rPr lang="fr" sz="2400" dirty="0"/>
              <a:t>Étape 3. Stratégie de marketing: les 7 P</a:t>
            </a:r>
            <a:endParaRPr lang="en-US" sz="2400" dirty="0"/>
          </a:p>
        </p:txBody>
      </p:sp>
    </p:spTree>
    <p:extLst>
      <p:ext uri="{BB962C8B-B14F-4D97-AF65-F5344CB8AC3E}">
        <p14:creationId xmlns:p14="http://schemas.microsoft.com/office/powerpoint/2010/main" val="117091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765691"/>
            <a:ext cx="1604252" cy="1912138"/>
          </a:xfrm>
          <a:prstGeom prst="rect">
            <a:avLst/>
          </a:prstGeom>
        </p:spPr>
      </p:pic>
      <p:sp>
        <p:nvSpPr>
          <p:cNvPr id="7" name="TextBox 6"/>
          <p:cNvSpPr txBox="1"/>
          <p:nvPr/>
        </p:nvSpPr>
        <p:spPr>
          <a:xfrm>
            <a:off x="1691680" y="5229200"/>
            <a:ext cx="5904656" cy="1477328"/>
          </a:xfrm>
          <a:prstGeom prst="rect">
            <a:avLst/>
          </a:prstGeom>
          <a:noFill/>
        </p:spPr>
        <p:txBody>
          <a:bodyPr wrap="square" rtlCol="0">
            <a:spAutoFit/>
          </a:bodyPr>
          <a:lstStyle/>
          <a:p>
            <a:pPr algn="ctr" rtl="0"/>
            <a:r>
              <a:rPr lang="fr" b="1" baseline="30000"/>
              <a:t>Pour de plus amples informations, contacter:</a:t>
            </a:r>
            <a:r>
              <a:rPr lang="en-US" b="1" baseline="30000" dirty="0" smtClean="0"/>
              <a:t/>
            </a:r>
            <a:br>
              <a:rPr lang="en-US" b="1" baseline="30000" dirty="0" smtClean="0"/>
            </a:br>
            <a:endParaRPr lang="en-US" baseline="30000" dirty="0" smtClean="0"/>
          </a:p>
          <a:p>
            <a:pPr algn="ctr" rtl="0"/>
            <a:r>
              <a:rPr lang="fr" baseline="30000"/>
              <a:t>Programme des activités pour les employeurs</a:t>
            </a:r>
          </a:p>
          <a:p>
            <a:pPr algn="ctr" rtl="0"/>
            <a:r>
              <a:rPr lang="fr" baseline="30000"/>
              <a:t>Courriel: actempturin@itcilo.org</a:t>
            </a:r>
          </a:p>
          <a:p>
            <a:pPr algn="ctr" rtl="0"/>
            <a:r>
              <a:rPr lang="fr" baseline="30000"/>
              <a:t>Téléphone: +39 011 693 6590</a:t>
            </a:r>
          </a:p>
          <a:p>
            <a:pPr algn="ctr" rtl="0"/>
            <a:r>
              <a:rPr lang="fr" baseline="30000"/>
              <a:t>http://lempnet.itcilo.org</a:t>
            </a:r>
          </a:p>
          <a:p>
            <a:pPr algn="ctr" rtl="0"/>
            <a:endParaRPr lang="en-GB" dirty="0"/>
          </a:p>
        </p:txBody>
      </p:sp>
      <p:sp>
        <p:nvSpPr>
          <p:cNvPr id="8" name="TextBox 7"/>
          <p:cNvSpPr txBox="1"/>
          <p:nvPr/>
        </p:nvSpPr>
        <p:spPr>
          <a:xfrm>
            <a:off x="1403648" y="3645024"/>
            <a:ext cx="6761354" cy="1231106"/>
          </a:xfrm>
          <a:prstGeom prst="rect">
            <a:avLst/>
          </a:prstGeom>
          <a:noFill/>
        </p:spPr>
        <p:txBody>
          <a:bodyPr wrap="square" rtlCol="0">
            <a:spAutoFit/>
          </a:bodyPr>
          <a:lstStyle/>
          <a:p>
            <a:pPr algn="ctr" rtl="0"/>
            <a:r>
              <a:rPr lang="fr" sz="2800" i="1" baseline="30000"/>
              <a:t>Nous sommes un partenaire solide et fiable dans la prestation de formations pour les organisations d’employeurs et d’entrepreneurs, et nous espérons vous aider à répondre à vos besoins de formation. </a:t>
            </a:r>
            <a:r>
              <a:rPr lang="en-US" sz="2800" i="1" baseline="30000" dirty="0"/>
              <a:t/>
            </a:r>
            <a:br>
              <a:rPr lang="en-US" sz="2800" i="1" baseline="30000" dirty="0"/>
            </a:br>
            <a:r>
              <a:rPr lang="en-US" sz="2800" i="1" baseline="30000" dirty="0"/>
              <a:t/>
            </a:r>
            <a:br>
              <a:rPr lang="en-US" sz="2800" i="1" baseline="30000" dirty="0"/>
            </a:br>
            <a:endParaRPr lang="en-US" sz="2800" i="1" baseline="30000" dirty="0"/>
          </a:p>
          <a:p>
            <a:pPr algn="ctr" rtl="0"/>
            <a:endParaRPr lang="en-GB" dirty="0"/>
          </a:p>
        </p:txBody>
      </p:sp>
    </p:spTree>
    <p:extLst>
      <p:ext uri="{BB962C8B-B14F-4D97-AF65-F5344CB8AC3E}">
        <p14:creationId xmlns:p14="http://schemas.microsoft.com/office/powerpoint/2010/main" val="7347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Défi: trouver le bon équilibre!</a:t>
            </a:r>
            <a:endParaRPr lang="es-PE" sz="2600" dirty="0"/>
          </a:p>
        </p:txBody>
      </p:sp>
      <p:sp>
        <p:nvSpPr>
          <p:cNvPr id="4" name="Rectángulo 3"/>
          <p:cNvSpPr/>
          <p:nvPr/>
        </p:nvSpPr>
        <p:spPr>
          <a:xfrm>
            <a:off x="539552" y="1340768"/>
            <a:ext cx="8136904" cy="3046988"/>
          </a:xfrm>
          <a:prstGeom prst="rect">
            <a:avLst/>
          </a:prstGeom>
        </p:spPr>
        <p:txBody>
          <a:bodyPr wrap="square" rtlCol="0">
            <a:spAutoFit/>
          </a:bodyPr>
          <a:lstStyle/>
          <a:p>
            <a:pPr marL="285750" indent="-285750" rtl="0">
              <a:buFont typeface="Arial" panose="020B0604020202020204" pitchFamily="34" charset="0"/>
              <a:buChar char="•"/>
            </a:pPr>
            <a:r>
              <a:rPr lang="fr" sz="2400">
                <a:solidFill>
                  <a:schemeClr val="accent4">
                    <a:lumMod val="25000"/>
                  </a:schemeClr>
                </a:solidFill>
                <a:latin typeface="Arial" panose="020B0604020202020204" pitchFamily="34" charset="0"/>
                <a:cs typeface="Arial" panose="020B0604020202020204" pitchFamily="34" charset="0"/>
              </a:rPr>
              <a:t>Souvent, les cotisations des membres ne suffisent pas pour financer le rôle de plaidoyer.</a:t>
            </a:r>
          </a:p>
          <a:p>
            <a:pPr marL="285750" indent="-285750" rtl="0">
              <a:buFont typeface="Arial" panose="020B0604020202020204" pitchFamily="34" charset="0"/>
              <a:buChar char="•"/>
            </a:pPr>
            <a:r>
              <a:rPr lang="fr" sz="2400">
                <a:solidFill>
                  <a:schemeClr val="accent4">
                    <a:lumMod val="25000"/>
                  </a:schemeClr>
                </a:solidFill>
                <a:latin typeface="Arial" panose="020B0604020202020204" pitchFamily="34" charset="0"/>
                <a:cs typeface="Arial" panose="020B0604020202020204" pitchFamily="34" charset="0"/>
              </a:rPr>
              <a:t>Souvent, les membres ne veulent pas payer uniquement pour le plaidoyer.</a:t>
            </a:r>
          </a:p>
          <a:p>
            <a:pPr marL="285750" indent="-285750" rtl="0">
              <a:buFont typeface="Arial" panose="020B0604020202020204" pitchFamily="34" charset="0"/>
              <a:buChar char="•"/>
            </a:pPr>
            <a:r>
              <a:rPr lang="fr" sz="2400">
                <a:solidFill>
                  <a:schemeClr val="accent4">
                    <a:lumMod val="25000"/>
                  </a:schemeClr>
                </a:solidFill>
                <a:latin typeface="Arial" panose="020B0604020202020204" pitchFamily="34" charset="0"/>
                <a:ea typeface="SimSun" panose="02010600030101010101" pitchFamily="2" charset="-122"/>
                <a:cs typeface="Arial" panose="020B0604020202020204" pitchFamily="34" charset="0"/>
              </a:rPr>
              <a:t>Proposer des services est un moyen de générer des revenus et de renforcer la fidélité des membres.</a:t>
            </a:r>
          </a:p>
          <a:p>
            <a:pPr marL="285750" indent="-285750" rtl="0">
              <a:buFont typeface="Arial" panose="020B0604020202020204" pitchFamily="34" charset="0"/>
              <a:buChar char="•"/>
            </a:pPr>
            <a:r>
              <a:rPr lang="fr" sz="2400">
                <a:solidFill>
                  <a:schemeClr val="accent4">
                    <a:lumMod val="25000"/>
                  </a:schemeClr>
                </a:solidFill>
                <a:latin typeface="Arial" panose="020B0604020202020204" pitchFamily="34" charset="0"/>
                <a:ea typeface="SimSun" panose="02010600030101010101" pitchFamily="2" charset="-122"/>
                <a:cs typeface="Arial" panose="020B0604020202020204" pitchFamily="34" charset="0"/>
              </a:rPr>
              <a:t>Il est important de trouver le juste équilibre entre les deux fonctions.</a:t>
            </a:r>
            <a:endParaRPr lang="en-GB" altLang="en-US" sz="2400" dirty="0">
              <a:solidFill>
                <a:schemeClr val="accent4">
                  <a:lumMod val="25000"/>
                </a:schemeClr>
              </a:solidFill>
              <a:latin typeface="Arial" panose="020B0604020202020204" pitchFamily="34" charset="0"/>
              <a:cs typeface="Arial" panose="020B0604020202020204" pitchFamily="34" charset="0"/>
            </a:endParaRPr>
          </a:p>
        </p:txBody>
      </p:sp>
      <p:pic>
        <p:nvPicPr>
          <p:cNvPr id="5" name="Picture 5" descr="MCj043480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057" y="4509120"/>
            <a:ext cx="208915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1627932" y="5225082"/>
            <a:ext cx="201612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eaLnBrk="1" hangingPunct="1">
              <a:spcBef>
                <a:spcPct val="50000"/>
              </a:spcBef>
              <a:buClrTx/>
              <a:buSzTx/>
              <a:buFontTx/>
              <a:buNone/>
            </a:pPr>
            <a:r>
              <a:rPr lang="fr" sz="1800" b="1">
                <a:solidFill>
                  <a:schemeClr val="accent4">
                    <a:lumMod val="25000"/>
                  </a:schemeClr>
                </a:solidFill>
                <a:latin typeface="Arial" panose="020B0604020202020204" pitchFamily="34" charset="0"/>
                <a:cs typeface="Arial" panose="020B0604020202020204" pitchFamily="34" charset="0"/>
              </a:rPr>
              <a:t>PLAIDOYER</a:t>
            </a:r>
            <a:endParaRPr lang="en-US" altLang="en-US" sz="1800" b="1" dirty="0">
              <a:solidFill>
                <a:schemeClr val="accent4">
                  <a:lumMod val="25000"/>
                </a:schemeClr>
              </a:solidFill>
              <a:latin typeface="Arial" panose="020B0604020202020204" pitchFamily="34" charset="0"/>
              <a:cs typeface="Arial" panose="020B0604020202020204" pitchFamily="34" charset="0"/>
            </a:endParaRPr>
          </a:p>
        </p:txBody>
      </p:sp>
      <p:sp>
        <p:nvSpPr>
          <p:cNvPr id="7" name="Text Box 7"/>
          <p:cNvSpPr txBox="1">
            <a:spLocks noChangeArrowheads="1"/>
          </p:cNvSpPr>
          <p:nvPr/>
        </p:nvSpPr>
        <p:spPr bwMode="auto">
          <a:xfrm>
            <a:off x="6156176" y="5225082"/>
            <a:ext cx="237648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spAutoFit/>
          </a:bodyP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rtl="0" eaLnBrk="1" hangingPunct="1">
              <a:spcBef>
                <a:spcPct val="50000"/>
              </a:spcBef>
              <a:buClrTx/>
              <a:buSzTx/>
              <a:buFontTx/>
              <a:buNone/>
            </a:pPr>
            <a:r>
              <a:rPr lang="fr" sz="1800" b="1">
                <a:solidFill>
                  <a:schemeClr val="accent4">
                    <a:lumMod val="25000"/>
                  </a:schemeClr>
                </a:solidFill>
                <a:latin typeface="Arial" panose="020B0604020202020204" pitchFamily="34" charset="0"/>
                <a:cs typeface="Arial" panose="020B0604020202020204" pitchFamily="34" charset="0"/>
              </a:rPr>
              <a:t>SERVICES</a:t>
            </a:r>
            <a:endParaRPr lang="en-US" altLang="en-US" sz="1800" b="1" dirty="0">
              <a:solidFill>
                <a:schemeClr val="accent4">
                  <a:lumMod val="25000"/>
                </a:schemeClr>
              </a:solidFill>
              <a:latin typeface="Arial" panose="020B0604020202020204" pitchFamily="34" charset="0"/>
              <a:cs typeface="Arial" panose="020B0604020202020204" pitchFamily="34" charset="0"/>
            </a:endParaRPr>
          </a:p>
        </p:txBody>
      </p:sp>
      <p:sp>
        <p:nvSpPr>
          <p:cNvPr id="8" name="object 20"/>
          <p:cNvSpPr>
            <a:spLocks noChangeArrowheads="1"/>
          </p:cNvSpPr>
          <p:nvPr/>
        </p:nvSpPr>
        <p:spPr bwMode="auto">
          <a:xfrm>
            <a:off x="8358162" y="6089104"/>
            <a:ext cx="636588" cy="762000"/>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57387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Les défis à relever pour les OE </a:t>
            </a:r>
            <a:endParaRPr lang="es-PE" sz="2600" dirty="0"/>
          </a:p>
        </p:txBody>
      </p:sp>
      <p:sp>
        <p:nvSpPr>
          <p:cNvPr id="3" name="Marcador de contenido 2"/>
          <p:cNvSpPr>
            <a:spLocks noGrp="1"/>
          </p:cNvSpPr>
          <p:nvPr>
            <p:ph idx="1"/>
          </p:nvPr>
        </p:nvSpPr>
        <p:spPr>
          <a:xfrm>
            <a:off x="446856" y="2204865"/>
            <a:ext cx="8229600" cy="2520280"/>
          </a:xfrm>
        </p:spPr>
        <p:txBody>
          <a:bodyPr rtlCol="0">
            <a:noAutofit/>
          </a:bodyPr>
          <a:lstStyle/>
          <a:p>
            <a:pPr marL="0" indent="0" algn="ctr" rtl="0">
              <a:buFont typeface="Wingdings" panose="05000000000000000000" pitchFamily="2" charset="2"/>
              <a:buNone/>
              <a:defRPr/>
            </a:pPr>
            <a:r>
              <a:rPr lang="fr">
                <a:solidFill>
                  <a:schemeClr val="accent4">
                    <a:lumMod val="25000"/>
                  </a:schemeClr>
                </a:solidFill>
              </a:rPr>
              <a:t>Offrir des services de </a:t>
            </a:r>
            <a:r>
              <a:rPr lang="fr" b="1">
                <a:solidFill>
                  <a:schemeClr val="accent1"/>
                </a:solidFill>
              </a:rPr>
              <a:t>qualité</a:t>
            </a:r>
            <a:r>
              <a:rPr lang="fr">
                <a:solidFill>
                  <a:schemeClr val="accent4">
                    <a:lumMod val="25000"/>
                  </a:schemeClr>
                </a:solidFill>
              </a:rPr>
              <a:t> aux membres, qui ajoutent de la </a:t>
            </a:r>
            <a:r>
              <a:rPr lang="fr" b="1">
                <a:solidFill>
                  <a:schemeClr val="accent1"/>
                </a:solidFill>
              </a:rPr>
              <a:t>valeur </a:t>
            </a:r>
            <a:r>
              <a:rPr lang="fr">
                <a:solidFill>
                  <a:schemeClr val="accent4">
                    <a:lumMod val="25000"/>
                  </a:schemeClr>
                </a:solidFill>
              </a:rPr>
              <a:t>à leurs entreprises </a:t>
            </a:r>
            <a:endParaRPr lang="en-US" dirty="0">
              <a:solidFill>
                <a:schemeClr val="accent4">
                  <a:lumMod val="25000"/>
                </a:schemeClr>
              </a:solidFill>
            </a:endParaRPr>
          </a:p>
          <a:p>
            <a:pPr marL="0" indent="0" algn="ctr" rtl="0">
              <a:buFont typeface="Wingdings" panose="05000000000000000000" pitchFamily="2" charset="2"/>
              <a:buNone/>
              <a:defRPr/>
            </a:pPr>
            <a:r>
              <a:rPr lang="fr">
                <a:solidFill>
                  <a:schemeClr val="accent4">
                    <a:lumMod val="25000"/>
                  </a:schemeClr>
                </a:solidFill>
              </a:rPr>
              <a:t>=</a:t>
            </a:r>
          </a:p>
          <a:p>
            <a:pPr marL="0" indent="0" algn="ctr" rtl="0">
              <a:buFont typeface="Wingdings" panose="05000000000000000000" pitchFamily="2" charset="2"/>
              <a:buNone/>
              <a:defRPr/>
            </a:pPr>
            <a:r>
              <a:rPr lang="fr">
                <a:solidFill>
                  <a:schemeClr val="accent4">
                    <a:lumMod val="25000"/>
                  </a:schemeClr>
                </a:solidFill>
              </a:rPr>
              <a:t>des services qui aident les membres à améliorer leurs </a:t>
            </a:r>
            <a:r>
              <a:rPr lang="fr" b="1">
                <a:solidFill>
                  <a:schemeClr val="accent4">
                    <a:lumMod val="25000"/>
                  </a:schemeClr>
                </a:solidFill>
              </a:rPr>
              <a:t>performances</a:t>
            </a:r>
            <a:r>
              <a:rPr lang="fr">
                <a:solidFill>
                  <a:schemeClr val="accent4">
                    <a:lumMod val="25000"/>
                  </a:schemeClr>
                </a:solidFill>
              </a:rPr>
              <a:t> et leur </a:t>
            </a:r>
            <a:r>
              <a:rPr lang="fr" b="1">
                <a:solidFill>
                  <a:schemeClr val="accent4">
                    <a:lumMod val="25000"/>
                  </a:schemeClr>
                </a:solidFill>
              </a:rPr>
              <a:t>compétitivité</a:t>
            </a:r>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39872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Avantages pour les OE </a:t>
            </a:r>
            <a:endParaRPr lang="es-PE" sz="2600" dirty="0"/>
          </a:p>
        </p:txBody>
      </p:sp>
      <p:sp>
        <p:nvSpPr>
          <p:cNvPr id="4" name="object 20"/>
          <p:cNvSpPr>
            <a:spLocks noChangeArrowheads="1"/>
          </p:cNvSpPr>
          <p:nvPr/>
        </p:nvSpPr>
        <p:spPr bwMode="auto">
          <a:xfrm>
            <a:off x="8358162" y="6089104"/>
            <a:ext cx="636588" cy="762000"/>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grpSp>
        <p:nvGrpSpPr>
          <p:cNvPr id="5" name="Gruppo 1"/>
          <p:cNvGrpSpPr>
            <a:grpSpLocks/>
          </p:cNvGrpSpPr>
          <p:nvPr/>
        </p:nvGrpSpPr>
        <p:grpSpPr bwMode="auto">
          <a:xfrm>
            <a:off x="660573" y="1341438"/>
            <a:ext cx="7811914" cy="4824412"/>
            <a:chOff x="805035" y="980728"/>
            <a:chExt cx="7811915" cy="4824412"/>
          </a:xfrm>
        </p:grpSpPr>
        <p:grpSp>
          <p:nvGrpSpPr>
            <p:cNvPr id="6" name="SmartArt Placeholder 111631"/>
            <p:cNvGrpSpPr>
              <a:grpSpLocks/>
            </p:cNvGrpSpPr>
            <p:nvPr/>
          </p:nvGrpSpPr>
          <p:grpSpPr bwMode="auto">
            <a:xfrm>
              <a:off x="912813" y="980728"/>
              <a:ext cx="7704137" cy="4824412"/>
              <a:chOff x="575" y="703"/>
              <a:chExt cx="4853" cy="3039"/>
            </a:xfrm>
          </p:grpSpPr>
          <p:sp>
            <p:nvSpPr>
              <p:cNvPr id="12" name="AutoShape 15"/>
              <p:cNvSpPr>
                <a:spLocks noChangeAspect="1" noChangeArrowheads="1" noTextEdit="1"/>
              </p:cNvSpPr>
              <p:nvPr/>
            </p:nvSpPr>
            <p:spPr bwMode="auto">
              <a:xfrm>
                <a:off x="575" y="703"/>
                <a:ext cx="4853" cy="3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p>
                <a:pPr marL="0" marR="0" lvl="0" indent="0"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3" name="_s1028"/>
              <p:cNvSpPr>
                <a:spLocks noChangeArrowheads="1" noTextEdit="1"/>
              </p:cNvSpPr>
              <p:nvPr/>
            </p:nvSpPr>
            <p:spPr bwMode="auto">
              <a:xfrm>
                <a:off x="1710" y="931"/>
                <a:ext cx="2583" cy="2583"/>
              </a:xfrm>
              <a:custGeom>
                <a:avLst/>
                <a:gdLst>
                  <a:gd name="T0" fmla="*/ 2 w 21600"/>
                  <a:gd name="T1" fmla="*/ 0 h 21600"/>
                  <a:gd name="T2" fmla="*/ 1 w 21600"/>
                  <a:gd name="T3" fmla="*/ 0 h 21600"/>
                  <a:gd name="T4" fmla="*/ 2 w 21600"/>
                  <a:gd name="T5" fmla="*/ 1 h 21600"/>
                  <a:gd name="T6" fmla="*/ 3 w 21600"/>
                  <a:gd name="T7" fmla="*/ 0 h 21600"/>
                  <a:gd name="T8" fmla="*/ 0 60000 65536"/>
                  <a:gd name="T9" fmla="*/ 0 60000 65536"/>
                  <a:gd name="T10" fmla="*/ 0 60000 65536"/>
                  <a:gd name="T11" fmla="*/ 0 60000 65536"/>
                  <a:gd name="T12" fmla="*/ 0 w 21600"/>
                  <a:gd name="T13" fmla="*/ 0 h 21600"/>
                  <a:gd name="T14" fmla="*/ 21600 w 21600"/>
                  <a:gd name="T15" fmla="*/ 0 h 21600"/>
                </a:gdLst>
                <a:ahLst/>
                <a:cxnLst>
                  <a:cxn ang="T8">
                    <a:pos x="T0" y="T1"/>
                  </a:cxn>
                  <a:cxn ang="T9">
                    <a:pos x="T2" y="T3"/>
                  </a:cxn>
                  <a:cxn ang="T10">
                    <a:pos x="T4" y="T5"/>
                  </a:cxn>
                  <a:cxn ang="T11">
                    <a:pos x="T6" y="T7"/>
                  </a:cxn>
                </a:cxnLst>
                <a:rect l="T12" t="T13" r="T14" b="T15"/>
                <a:pathLst>
                  <a:path w="21600" h="21600">
                    <a:moveTo>
                      <a:pt x="7765" y="3289"/>
                    </a:moveTo>
                    <a:cubicBezTo>
                      <a:pt x="8729" y="2900"/>
                      <a:pt x="9760" y="2700"/>
                      <a:pt x="10799" y="2700"/>
                    </a:cubicBezTo>
                    <a:cubicBezTo>
                      <a:pt x="11839" y="2700"/>
                      <a:pt x="12870" y="2900"/>
                      <a:pt x="13834" y="3289"/>
                    </a:cubicBezTo>
                    <a:lnTo>
                      <a:pt x="14845" y="786"/>
                    </a:lnTo>
                    <a:cubicBezTo>
                      <a:pt x="13560" y="266"/>
                      <a:pt x="12186" y="-1"/>
                      <a:pt x="10800" y="-1"/>
                    </a:cubicBezTo>
                    <a:cubicBezTo>
                      <a:pt x="9413" y="-1"/>
                      <a:pt x="8039" y="266"/>
                      <a:pt x="6754" y="786"/>
                    </a:cubicBezTo>
                    <a:lnTo>
                      <a:pt x="7765" y="3289"/>
                    </a:lnTo>
                    <a:close/>
                  </a:path>
                </a:pathLst>
              </a:custGeom>
              <a:solidFill>
                <a:schemeClr val="accent1"/>
              </a:solidFill>
              <a:ln w="9525">
                <a:solidFill>
                  <a:sysClr val="windowText" lastClr="000000"/>
                </a:solidFill>
                <a:miter lim="800000"/>
                <a:headEnd/>
                <a:tailEnd/>
              </a:ln>
            </p:spPr>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4" name="_s1029"/>
              <p:cNvSpPr>
                <a:spLocks noChangeArrowheads="1" noTextEdit="1"/>
              </p:cNvSpPr>
              <p:nvPr/>
            </p:nvSpPr>
            <p:spPr bwMode="auto">
              <a:xfrm rot="5400000">
                <a:off x="1710" y="931"/>
                <a:ext cx="2583" cy="2583"/>
              </a:xfrm>
              <a:custGeom>
                <a:avLst/>
                <a:gdLst>
                  <a:gd name="T0" fmla="*/ 2 w 21600"/>
                  <a:gd name="T1" fmla="*/ 0 h 21600"/>
                  <a:gd name="T2" fmla="*/ 1 w 21600"/>
                  <a:gd name="T3" fmla="*/ 0 h 21600"/>
                  <a:gd name="T4" fmla="*/ 2 w 21600"/>
                  <a:gd name="T5" fmla="*/ 1 h 21600"/>
                  <a:gd name="T6" fmla="*/ 3 w 21600"/>
                  <a:gd name="T7" fmla="*/ 0 h 21600"/>
                  <a:gd name="T8" fmla="*/ 0 60000 65536"/>
                  <a:gd name="T9" fmla="*/ 0 60000 65536"/>
                  <a:gd name="T10" fmla="*/ 0 60000 65536"/>
                  <a:gd name="T11" fmla="*/ 0 60000 65536"/>
                  <a:gd name="T12" fmla="*/ 0 w 21600"/>
                  <a:gd name="T13" fmla="*/ 0 h 21600"/>
                  <a:gd name="T14" fmla="*/ 21600 w 21600"/>
                  <a:gd name="T15" fmla="*/ 0 h 21600"/>
                </a:gdLst>
                <a:ahLst/>
                <a:cxnLst>
                  <a:cxn ang="T8">
                    <a:pos x="T0" y="T1"/>
                  </a:cxn>
                  <a:cxn ang="T9">
                    <a:pos x="T2" y="T3"/>
                  </a:cxn>
                  <a:cxn ang="T10">
                    <a:pos x="T4" y="T5"/>
                  </a:cxn>
                  <a:cxn ang="T11">
                    <a:pos x="T6" y="T7"/>
                  </a:cxn>
                </a:cxnLst>
                <a:rect l="T12" t="T13" r="T14" b="T15"/>
                <a:pathLst>
                  <a:path w="21600" h="21600">
                    <a:moveTo>
                      <a:pt x="7765" y="3289"/>
                    </a:moveTo>
                    <a:cubicBezTo>
                      <a:pt x="8729" y="2900"/>
                      <a:pt x="9760" y="2700"/>
                      <a:pt x="10799" y="2700"/>
                    </a:cubicBezTo>
                    <a:cubicBezTo>
                      <a:pt x="11839" y="2700"/>
                      <a:pt x="12870" y="2900"/>
                      <a:pt x="13834" y="3289"/>
                    </a:cubicBezTo>
                    <a:lnTo>
                      <a:pt x="14845" y="786"/>
                    </a:lnTo>
                    <a:cubicBezTo>
                      <a:pt x="13560" y="266"/>
                      <a:pt x="12186" y="-1"/>
                      <a:pt x="10800" y="-1"/>
                    </a:cubicBezTo>
                    <a:cubicBezTo>
                      <a:pt x="9413" y="-1"/>
                      <a:pt x="8039" y="266"/>
                      <a:pt x="6754" y="786"/>
                    </a:cubicBezTo>
                    <a:lnTo>
                      <a:pt x="7765" y="3289"/>
                    </a:lnTo>
                    <a:close/>
                  </a:path>
                </a:pathLst>
              </a:custGeom>
              <a:solidFill>
                <a:schemeClr val="accent1"/>
              </a:solidFill>
              <a:ln w="9525">
                <a:solidFill>
                  <a:sysClr val="windowText" lastClr="000000"/>
                </a:solidFill>
                <a:miter lim="800000"/>
                <a:headEnd/>
                <a:tailEnd/>
              </a:ln>
            </p:spPr>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5" name="_s1030"/>
              <p:cNvSpPr>
                <a:spLocks noChangeArrowheads="1" noTextEdit="1"/>
              </p:cNvSpPr>
              <p:nvPr/>
            </p:nvSpPr>
            <p:spPr bwMode="auto">
              <a:xfrm rot="10800000">
                <a:off x="1710" y="931"/>
                <a:ext cx="2583" cy="2583"/>
              </a:xfrm>
              <a:custGeom>
                <a:avLst/>
                <a:gdLst>
                  <a:gd name="T0" fmla="*/ 2 w 21600"/>
                  <a:gd name="T1" fmla="*/ 0 h 21600"/>
                  <a:gd name="T2" fmla="*/ 1 w 21600"/>
                  <a:gd name="T3" fmla="*/ 0 h 21600"/>
                  <a:gd name="T4" fmla="*/ 2 w 21600"/>
                  <a:gd name="T5" fmla="*/ 1 h 21600"/>
                  <a:gd name="T6" fmla="*/ 3 w 21600"/>
                  <a:gd name="T7" fmla="*/ 0 h 21600"/>
                  <a:gd name="T8" fmla="*/ 0 60000 65536"/>
                  <a:gd name="T9" fmla="*/ 0 60000 65536"/>
                  <a:gd name="T10" fmla="*/ 0 60000 65536"/>
                  <a:gd name="T11" fmla="*/ 0 60000 65536"/>
                  <a:gd name="T12" fmla="*/ 0 w 21600"/>
                  <a:gd name="T13" fmla="*/ 0 h 21600"/>
                  <a:gd name="T14" fmla="*/ 21600 w 21600"/>
                  <a:gd name="T15" fmla="*/ 0 h 21600"/>
                </a:gdLst>
                <a:ahLst/>
                <a:cxnLst>
                  <a:cxn ang="T8">
                    <a:pos x="T0" y="T1"/>
                  </a:cxn>
                  <a:cxn ang="T9">
                    <a:pos x="T2" y="T3"/>
                  </a:cxn>
                  <a:cxn ang="T10">
                    <a:pos x="T4" y="T5"/>
                  </a:cxn>
                  <a:cxn ang="T11">
                    <a:pos x="T6" y="T7"/>
                  </a:cxn>
                </a:cxnLst>
                <a:rect l="T12" t="T13" r="T14" b="T15"/>
                <a:pathLst>
                  <a:path w="21600" h="21600">
                    <a:moveTo>
                      <a:pt x="7765" y="3289"/>
                    </a:moveTo>
                    <a:cubicBezTo>
                      <a:pt x="8729" y="2900"/>
                      <a:pt x="9760" y="2700"/>
                      <a:pt x="10799" y="2700"/>
                    </a:cubicBezTo>
                    <a:cubicBezTo>
                      <a:pt x="11839" y="2700"/>
                      <a:pt x="12870" y="2900"/>
                      <a:pt x="13834" y="3289"/>
                    </a:cubicBezTo>
                    <a:lnTo>
                      <a:pt x="14845" y="786"/>
                    </a:lnTo>
                    <a:cubicBezTo>
                      <a:pt x="13560" y="266"/>
                      <a:pt x="12186" y="-1"/>
                      <a:pt x="10800" y="-1"/>
                    </a:cubicBezTo>
                    <a:cubicBezTo>
                      <a:pt x="9413" y="-1"/>
                      <a:pt x="8039" y="266"/>
                      <a:pt x="6754" y="786"/>
                    </a:cubicBezTo>
                    <a:lnTo>
                      <a:pt x="7765" y="3289"/>
                    </a:lnTo>
                    <a:close/>
                  </a:path>
                </a:pathLst>
              </a:custGeom>
              <a:solidFill>
                <a:schemeClr val="accent1"/>
              </a:solidFill>
              <a:ln w="9525">
                <a:solidFill>
                  <a:sysClr val="windowText" lastClr="000000"/>
                </a:solidFill>
                <a:miter lim="800000"/>
                <a:headEnd/>
                <a:tailEnd/>
              </a:ln>
            </p:spPr>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6" name="_s1031"/>
              <p:cNvSpPr>
                <a:spLocks noChangeArrowheads="1" noTextEdit="1"/>
              </p:cNvSpPr>
              <p:nvPr/>
            </p:nvSpPr>
            <p:spPr bwMode="auto">
              <a:xfrm rot="-5400000">
                <a:off x="1710" y="931"/>
                <a:ext cx="2583" cy="2583"/>
              </a:xfrm>
              <a:custGeom>
                <a:avLst/>
                <a:gdLst>
                  <a:gd name="T0" fmla="*/ 2 w 21600"/>
                  <a:gd name="T1" fmla="*/ 0 h 21600"/>
                  <a:gd name="T2" fmla="*/ 1 w 21600"/>
                  <a:gd name="T3" fmla="*/ 0 h 21600"/>
                  <a:gd name="T4" fmla="*/ 2 w 21600"/>
                  <a:gd name="T5" fmla="*/ 1 h 21600"/>
                  <a:gd name="T6" fmla="*/ 3 w 21600"/>
                  <a:gd name="T7" fmla="*/ 0 h 21600"/>
                  <a:gd name="T8" fmla="*/ 0 60000 65536"/>
                  <a:gd name="T9" fmla="*/ 0 60000 65536"/>
                  <a:gd name="T10" fmla="*/ 0 60000 65536"/>
                  <a:gd name="T11" fmla="*/ 0 60000 65536"/>
                  <a:gd name="T12" fmla="*/ 0 w 21600"/>
                  <a:gd name="T13" fmla="*/ 0 h 21600"/>
                  <a:gd name="T14" fmla="*/ 21600 w 21600"/>
                  <a:gd name="T15" fmla="*/ 0 h 21600"/>
                </a:gdLst>
                <a:ahLst/>
                <a:cxnLst>
                  <a:cxn ang="T8">
                    <a:pos x="T0" y="T1"/>
                  </a:cxn>
                  <a:cxn ang="T9">
                    <a:pos x="T2" y="T3"/>
                  </a:cxn>
                  <a:cxn ang="T10">
                    <a:pos x="T4" y="T5"/>
                  </a:cxn>
                  <a:cxn ang="T11">
                    <a:pos x="T6" y="T7"/>
                  </a:cxn>
                </a:cxnLst>
                <a:rect l="T12" t="T13" r="T14" b="T15"/>
                <a:pathLst>
                  <a:path w="21600" h="21600">
                    <a:moveTo>
                      <a:pt x="7765" y="3289"/>
                    </a:moveTo>
                    <a:cubicBezTo>
                      <a:pt x="8729" y="2900"/>
                      <a:pt x="9760" y="2700"/>
                      <a:pt x="10799" y="2700"/>
                    </a:cubicBezTo>
                    <a:cubicBezTo>
                      <a:pt x="11839" y="2700"/>
                      <a:pt x="12870" y="2900"/>
                      <a:pt x="13834" y="3289"/>
                    </a:cubicBezTo>
                    <a:lnTo>
                      <a:pt x="14845" y="786"/>
                    </a:lnTo>
                    <a:cubicBezTo>
                      <a:pt x="13560" y="266"/>
                      <a:pt x="12186" y="-1"/>
                      <a:pt x="10800" y="-1"/>
                    </a:cubicBezTo>
                    <a:cubicBezTo>
                      <a:pt x="9413" y="-1"/>
                      <a:pt x="8039" y="266"/>
                      <a:pt x="6754" y="786"/>
                    </a:cubicBezTo>
                    <a:lnTo>
                      <a:pt x="7765" y="3289"/>
                    </a:lnTo>
                    <a:close/>
                  </a:path>
                </a:pathLst>
              </a:custGeom>
              <a:solidFill>
                <a:schemeClr val="accent1"/>
              </a:solidFill>
              <a:ln w="9525">
                <a:solidFill>
                  <a:sysClr val="windowText" lastClr="000000"/>
                </a:solidFill>
                <a:miter lim="800000"/>
                <a:headEnd/>
                <a:tailEnd/>
              </a:ln>
            </p:spPr>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7" name="_s1032"/>
              <p:cNvSpPr>
                <a:spLocks noChangeArrowheads="1"/>
              </p:cNvSpPr>
              <p:nvPr/>
            </p:nvSpPr>
            <p:spPr bwMode="auto">
              <a:xfrm>
                <a:off x="3469" y="1091"/>
                <a:ext cx="662" cy="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nchor="ct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 sz="1800" b="0" i="0" u="none"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Augmenter les revenus</a:t>
                </a:r>
                <a:endPar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8" name="_s1033"/>
              <p:cNvSpPr>
                <a:spLocks noChangeArrowheads="1"/>
              </p:cNvSpPr>
              <p:nvPr/>
            </p:nvSpPr>
            <p:spPr bwMode="auto">
              <a:xfrm>
                <a:off x="3543" y="2690"/>
                <a:ext cx="662" cy="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nchor="ct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 sz="1800" b="0" i="0" u="none"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Rencontrer les attentes des  </a:t>
                </a:r>
              </a:p>
              <a:p>
                <a:pPr marL="0" marR="0" lvl="0" indent="0" algn="ctr" defTabSz="914400" rtl="0" eaLnBrk="1" fontAlgn="base" latinLnBrk="0" hangingPunct="1">
                  <a:lnSpc>
                    <a:spcPct val="100000"/>
                  </a:lnSpc>
                  <a:spcBef>
                    <a:spcPct val="0"/>
                  </a:spcBef>
                  <a:spcAft>
                    <a:spcPct val="0"/>
                  </a:spcAft>
                  <a:buClrTx/>
                  <a:buSzTx/>
                  <a:buFontTx/>
                  <a:buNone/>
                  <a:tabLst/>
                  <a:defRPr/>
                </a:pPr>
                <a:r>
                  <a:rPr lang="fr" sz="1800" b="0" i="0" u="none"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membres</a:t>
                </a:r>
                <a:endPar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9" name="_s1034"/>
              <p:cNvSpPr>
                <a:spLocks noChangeArrowheads="1"/>
              </p:cNvSpPr>
              <p:nvPr/>
            </p:nvSpPr>
            <p:spPr bwMode="auto">
              <a:xfrm>
                <a:off x="1872" y="2691"/>
                <a:ext cx="662" cy="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nchor="ct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 sz="1800" b="0" i="0" u="none"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Rehausser le profil</a:t>
                </a:r>
                <a:endPar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0" name="_s1035"/>
              <p:cNvSpPr>
                <a:spLocks noChangeArrowheads="1"/>
              </p:cNvSpPr>
              <p:nvPr/>
            </p:nvSpPr>
            <p:spPr bwMode="auto">
              <a:xfrm>
                <a:off x="1870" y="1092"/>
                <a:ext cx="662" cy="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nchor="ctr"/>
              <a:lstStyle>
                <a:lvl1pPr>
                  <a:spcBef>
                    <a:spcPts val="575"/>
                  </a:spcBef>
                  <a:buClr>
                    <a:schemeClr val="tx1"/>
                  </a:buClr>
                  <a:buSzPct val="80000"/>
                  <a:buFont typeface="Wingdings" panose="05000000000000000000" pitchFamily="2" charset="2"/>
                  <a:buChar char="§"/>
                  <a:defRPr sz="2600">
                    <a:solidFill>
                      <a:schemeClr val="tx1"/>
                    </a:solidFill>
                    <a:latin typeface="Verdana" panose="020B0604030504040204" pitchFamily="34" charset="0"/>
                  </a:defRPr>
                </a:lvl1pPr>
                <a:lvl2pPr marL="742950" indent="-285750">
                  <a:spcBef>
                    <a:spcPts val="375"/>
                  </a:spcBef>
                  <a:buClr>
                    <a:schemeClr val="tx1"/>
                  </a:buClr>
                  <a:buSzPct val="80000"/>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ts val="375"/>
                  </a:spcBef>
                  <a:buClr>
                    <a:schemeClr val="tx1"/>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ts val="375"/>
                  </a:spcBef>
                  <a:spcAft>
                    <a:spcPct val="0"/>
                  </a:spcAft>
                  <a:buClr>
                    <a:schemeClr val="tx1"/>
                  </a:buClr>
                  <a:buSzPct val="80000"/>
                  <a:buFont typeface="Wingdings" panose="05000000000000000000" pitchFamily="2" charset="2"/>
                  <a:buChar char="§"/>
                  <a:defRPr sz="20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 sz="1800" b="0" i="0" u="none"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 Conserver et </a:t>
                </a:r>
              </a:p>
              <a:p>
                <a:pPr marL="0" marR="0" lvl="0" indent="0" algn="ctr" defTabSz="914400" rtl="0" eaLnBrk="1" fontAlgn="base" latinLnBrk="0" hangingPunct="1">
                  <a:lnSpc>
                    <a:spcPct val="100000"/>
                  </a:lnSpc>
                  <a:spcBef>
                    <a:spcPct val="0"/>
                  </a:spcBef>
                  <a:spcAft>
                    <a:spcPct val="0"/>
                  </a:spcAft>
                  <a:buClrTx/>
                  <a:buSzTx/>
                  <a:buFontTx/>
                  <a:buNone/>
                  <a:tabLst/>
                  <a:defRPr/>
                </a:pPr>
                <a:r>
                  <a:rPr lang="fr" sz="1800" b="0" i="0" u="none"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recruter des membres </a:t>
                </a:r>
                <a:endPar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grpSp>
        <p:sp>
          <p:nvSpPr>
            <p:cNvPr id="7" name="Text Box 25"/>
            <p:cNvSpPr txBox="1">
              <a:spLocks noChangeArrowheads="1"/>
            </p:cNvSpPr>
            <p:nvPr/>
          </p:nvSpPr>
          <p:spPr bwMode="auto">
            <a:xfrm rot="17865967">
              <a:off x="7012981" y="536338"/>
              <a:ext cx="615553" cy="25048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rtlCol="0">
              <a:spAutoFit/>
            </a:bodyPr>
            <a:lstStyle>
              <a:lvl1pPr>
                <a:defRPr sz="26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a:defRPr sz="2000">
                  <a:solidFill>
                    <a:schemeClr val="tx1"/>
                  </a:solidFill>
                  <a:latin typeface="Verdana" charset="0"/>
                  <a:ea typeface="ＭＳ Ｐゴシック" charset="0"/>
                </a:defRPr>
              </a:lvl3pPr>
              <a:lvl4pPr marL="1600200">
                <a:defRPr sz="2000">
                  <a:solidFill>
                    <a:schemeClr val="tx1"/>
                  </a:solidFill>
                  <a:latin typeface="Verdana" charset="0"/>
                  <a:ea typeface="ＭＳ Ｐゴシック" charset="0"/>
                </a:defRPr>
              </a:lvl4pPr>
              <a:lvl5pPr marL="2057400">
                <a:defRPr sz="2000">
                  <a:solidFill>
                    <a:schemeClr val="tx1"/>
                  </a:solidFill>
                  <a:latin typeface="Verdana" charset="0"/>
                  <a:ea typeface="ＭＳ Ｐゴシック" charset="0"/>
                </a:defRPr>
              </a:lvl5pPr>
              <a:lvl6pPr marL="25146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6pPr>
              <a:lvl7pPr marL="29718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7pPr>
              <a:lvl8pPr marL="34290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8pPr>
              <a:lvl9pPr marL="38862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fr" sz="1400" b="1" i="0" u="none"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et réduire la dépendance </a:t>
              </a:r>
            </a:p>
            <a:p>
              <a:pPr marL="0" marR="0" lvl="0" indent="0" defTabSz="914400" rtl="0" eaLnBrk="1" fontAlgn="base" latinLnBrk="0" hangingPunct="1">
                <a:lnSpc>
                  <a:spcPct val="100000"/>
                </a:lnSpc>
                <a:spcBef>
                  <a:spcPct val="0"/>
                </a:spcBef>
                <a:spcAft>
                  <a:spcPct val="0"/>
                </a:spcAft>
                <a:buClrTx/>
                <a:buSzTx/>
                <a:buFontTx/>
                <a:buNone/>
                <a:tabLst/>
                <a:defRPr/>
              </a:pPr>
              <a:r>
                <a:rPr lang="fr" sz="1400" b="1" i="0" u="none"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par rapport aux cotisations</a:t>
              </a: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 Box 26"/>
            <p:cNvSpPr txBox="1">
              <a:spLocks noChangeArrowheads="1"/>
            </p:cNvSpPr>
            <p:nvPr/>
          </p:nvSpPr>
          <p:spPr bwMode="auto">
            <a:xfrm rot="14943120">
              <a:off x="2317949" y="-171625"/>
              <a:ext cx="615553" cy="36413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rtlCol="0">
              <a:spAutoFit/>
            </a:bodyPr>
            <a:lstStyle>
              <a:lvl1pPr>
                <a:defRPr sz="26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a:defRPr sz="2000">
                  <a:solidFill>
                    <a:schemeClr val="tx1"/>
                  </a:solidFill>
                  <a:latin typeface="Verdana" charset="0"/>
                  <a:ea typeface="ＭＳ Ｐゴシック" charset="0"/>
                </a:defRPr>
              </a:lvl3pPr>
              <a:lvl4pPr marL="1600200">
                <a:defRPr sz="2000">
                  <a:solidFill>
                    <a:schemeClr val="tx1"/>
                  </a:solidFill>
                  <a:latin typeface="Verdana" charset="0"/>
                  <a:ea typeface="ＭＳ Ｐゴシック" charset="0"/>
                </a:defRPr>
              </a:lvl4pPr>
              <a:lvl5pPr marL="2057400">
                <a:defRPr sz="2000">
                  <a:solidFill>
                    <a:schemeClr val="tx1"/>
                  </a:solidFill>
                  <a:latin typeface="Verdana" charset="0"/>
                  <a:ea typeface="ＭＳ Ｐゴシック" charset="0"/>
                </a:defRPr>
              </a:lvl5pPr>
              <a:lvl6pPr marL="25146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6pPr>
              <a:lvl7pPr marL="29718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7pPr>
              <a:lvl8pPr marL="34290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8pPr>
              <a:lvl9pPr marL="38862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fr" sz="14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Offrir des services de qualité et de valeur </a:t>
              </a:r>
            </a:p>
            <a:p>
              <a:pPr marL="0" marR="0" lvl="0" indent="0" defTabSz="914400" rtl="0" eaLnBrk="1" fontAlgn="base" latinLnBrk="0" hangingPunct="1">
                <a:lnSpc>
                  <a:spcPct val="100000"/>
                </a:lnSpc>
                <a:spcBef>
                  <a:spcPct val="0"/>
                </a:spcBef>
                <a:spcAft>
                  <a:spcPct val="0"/>
                </a:spcAft>
                <a:buClrTx/>
                <a:buSzTx/>
                <a:buFontTx/>
                <a:buNone/>
                <a:tabLst/>
                <a:defRPr/>
              </a:pPr>
              <a:r>
                <a:rPr lang="fr" sz="14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à un prix </a:t>
              </a:r>
              <a:r>
                <a:rPr lang="fr" sz="1400" b="1" i="0" u="none" strike="noStrike" kern="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compétitif…</a:t>
              </a: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Text Box 27"/>
            <p:cNvSpPr txBox="1">
              <a:spLocks noChangeArrowheads="1"/>
            </p:cNvSpPr>
            <p:nvPr/>
          </p:nvSpPr>
          <p:spPr bwMode="auto">
            <a:xfrm rot="14943120">
              <a:off x="6985200" y="4094039"/>
              <a:ext cx="615553" cy="23173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rtlCol="0">
              <a:spAutoFit/>
            </a:bodyPr>
            <a:lstStyle>
              <a:lvl1pPr>
                <a:defRPr sz="26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a:defRPr sz="2000">
                  <a:solidFill>
                    <a:schemeClr val="tx1"/>
                  </a:solidFill>
                  <a:latin typeface="Verdana" charset="0"/>
                  <a:ea typeface="ＭＳ Ｐゴシック" charset="0"/>
                </a:defRPr>
              </a:lvl3pPr>
              <a:lvl4pPr marL="1600200">
                <a:defRPr sz="2000">
                  <a:solidFill>
                    <a:schemeClr val="tx1"/>
                  </a:solidFill>
                  <a:latin typeface="Verdana" charset="0"/>
                  <a:ea typeface="ＭＳ Ｐゴシック" charset="0"/>
                </a:defRPr>
              </a:lvl4pPr>
              <a:lvl5pPr marL="2057400">
                <a:defRPr sz="2000">
                  <a:solidFill>
                    <a:schemeClr val="tx1"/>
                  </a:solidFill>
                  <a:latin typeface="Verdana" charset="0"/>
                  <a:ea typeface="ＭＳ Ｐゴシック" charset="0"/>
                </a:defRPr>
              </a:lvl5pPr>
              <a:lvl6pPr marL="25146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6pPr>
              <a:lvl7pPr marL="29718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7pPr>
              <a:lvl8pPr marL="34290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8pPr>
              <a:lvl9pPr marL="38862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fr" sz="1400" b="1" i="0" u="none"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Identifier les enjeux actuels </a:t>
              </a:r>
            </a:p>
            <a:p>
              <a:pPr marL="0" marR="0" lvl="0" indent="0" defTabSz="914400" rtl="0" eaLnBrk="1" fontAlgn="base" latinLnBrk="0" hangingPunct="1">
                <a:lnSpc>
                  <a:spcPct val="100000"/>
                </a:lnSpc>
                <a:spcBef>
                  <a:spcPct val="0"/>
                </a:spcBef>
                <a:spcAft>
                  <a:spcPct val="0"/>
                </a:spcAft>
                <a:buClrTx/>
                <a:buSzTx/>
                <a:buFontTx/>
                <a:buNone/>
                <a:tabLst/>
                <a:defRPr/>
              </a:pPr>
              <a:r>
                <a:rPr lang="fr" sz="1400" b="1" i="0" u="none"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et offrir des solutions</a:t>
              </a: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Text Box 28"/>
            <p:cNvSpPr txBox="1">
              <a:spLocks noChangeArrowheads="1"/>
            </p:cNvSpPr>
            <p:nvPr/>
          </p:nvSpPr>
          <p:spPr bwMode="auto">
            <a:xfrm rot="18484014">
              <a:off x="1892726" y="3992109"/>
              <a:ext cx="830997" cy="2549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rtlCol="0">
              <a:spAutoFit/>
            </a:bodyPr>
            <a:lstStyle>
              <a:lvl1pPr>
                <a:defRPr sz="26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a:defRPr sz="2000">
                  <a:solidFill>
                    <a:schemeClr val="tx1"/>
                  </a:solidFill>
                  <a:latin typeface="Verdana" charset="0"/>
                  <a:ea typeface="ＭＳ Ｐゴシック" charset="0"/>
                </a:defRPr>
              </a:lvl3pPr>
              <a:lvl4pPr marL="1600200">
                <a:defRPr sz="2000">
                  <a:solidFill>
                    <a:schemeClr val="tx1"/>
                  </a:solidFill>
                  <a:latin typeface="Verdana" charset="0"/>
                  <a:ea typeface="ＭＳ Ｐゴシック" charset="0"/>
                </a:defRPr>
              </a:lvl4pPr>
              <a:lvl5pPr marL="2057400">
                <a:defRPr sz="2000">
                  <a:solidFill>
                    <a:schemeClr val="tx1"/>
                  </a:solidFill>
                  <a:latin typeface="Verdana" charset="0"/>
                  <a:ea typeface="ＭＳ Ｐゴシック" charset="0"/>
                </a:defRPr>
              </a:lvl5pPr>
              <a:lvl6pPr marL="25146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6pPr>
              <a:lvl7pPr marL="29718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7pPr>
              <a:lvl8pPr marL="34290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8pPr>
              <a:lvl9pPr marL="38862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fr" sz="1400" b="1" i="0" u="none"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Devenir plus visible auprès des </a:t>
              </a:r>
            </a:p>
            <a:p>
              <a:pPr marL="0" marR="0" lvl="0" indent="0" defTabSz="914400" rtl="0" eaLnBrk="1" fontAlgn="base" latinLnBrk="0" hangingPunct="1">
                <a:lnSpc>
                  <a:spcPct val="100000"/>
                </a:lnSpc>
                <a:spcBef>
                  <a:spcPct val="0"/>
                </a:spcBef>
                <a:spcAft>
                  <a:spcPct val="0"/>
                </a:spcAft>
                <a:buClrTx/>
                <a:buSzTx/>
                <a:buFontTx/>
                <a:buNone/>
                <a:tabLst/>
                <a:defRPr/>
              </a:pPr>
              <a:r>
                <a:rPr lang="fr" sz="1400" b="1" i="0" u="none"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membres actuels et des </a:t>
              </a:r>
            </a:p>
            <a:p>
              <a:pPr marL="0" marR="0" lvl="0" indent="0" defTabSz="914400" rtl="0" eaLnBrk="1" fontAlgn="base" latinLnBrk="0" hangingPunct="1">
                <a:lnSpc>
                  <a:spcPct val="100000"/>
                </a:lnSpc>
                <a:spcBef>
                  <a:spcPct val="0"/>
                </a:spcBef>
                <a:spcAft>
                  <a:spcPct val="0"/>
                </a:spcAft>
                <a:buClrTx/>
                <a:buSzTx/>
                <a:buFontTx/>
                <a:buNone/>
                <a:tabLst/>
                <a:defRPr/>
              </a:pPr>
              <a:r>
                <a:rPr lang="fr" sz="1400" b="1" i="0" u="none" strike="noStrike" kern="0" cap="none" spc="0" normalizeH="0" noProof="0">
                  <a:ln>
                    <a:noFill/>
                  </a:ln>
                  <a:solidFill>
                    <a:prstClr val="black"/>
                  </a:solidFill>
                  <a:effectLst/>
                  <a:uLnTx/>
                  <a:uFillTx/>
                  <a:latin typeface="Arial" panose="020B0604020202020204" pitchFamily="34" charset="0"/>
                  <a:cs typeface="Arial" panose="020B0604020202020204" pitchFamily="34" charset="0"/>
                </a:rPr>
                <a:t>membres potentiels</a:t>
              </a: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 Box 29"/>
            <p:cNvSpPr txBox="1">
              <a:spLocks noChangeArrowheads="1"/>
            </p:cNvSpPr>
            <p:nvPr/>
          </p:nvSpPr>
          <p:spPr bwMode="auto">
            <a:xfrm>
              <a:off x="3708400" y="3141315"/>
              <a:ext cx="2159000" cy="666750"/>
            </a:xfrm>
            <a:prstGeom prst="rect">
              <a:avLst/>
            </a:prstGeom>
            <a:solidFill>
              <a:schemeClr val="accent3"/>
            </a:solidFill>
            <a:ln w="25400">
              <a:solidFill>
                <a:schemeClr val="accent4">
                  <a:lumMod val="25000"/>
                </a:schemeClr>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spAutoFit/>
            </a:bodyPr>
            <a:lstStyle>
              <a:lvl1pPr>
                <a:defRPr sz="26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a:defRPr sz="2000">
                  <a:solidFill>
                    <a:schemeClr val="tx1"/>
                  </a:solidFill>
                  <a:latin typeface="Verdana" charset="0"/>
                  <a:ea typeface="ＭＳ Ｐゴシック" charset="0"/>
                </a:defRPr>
              </a:lvl3pPr>
              <a:lvl4pPr marL="1600200">
                <a:defRPr sz="2000">
                  <a:solidFill>
                    <a:schemeClr val="tx1"/>
                  </a:solidFill>
                  <a:latin typeface="Verdana" charset="0"/>
                  <a:ea typeface="ＭＳ Ｐゴシック" charset="0"/>
                </a:defRPr>
              </a:lvl4pPr>
              <a:lvl5pPr marL="2057400">
                <a:defRPr sz="2000">
                  <a:solidFill>
                    <a:schemeClr val="tx1"/>
                  </a:solidFill>
                  <a:latin typeface="Verdana" charset="0"/>
                  <a:ea typeface="ＭＳ Ｐゴシック" charset="0"/>
                </a:defRPr>
              </a:lvl5pPr>
              <a:lvl6pPr marL="25146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6pPr>
              <a:lvl7pPr marL="29718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7pPr>
              <a:lvl8pPr marL="34290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8pPr>
              <a:lvl9pPr marL="3886200" eaLnBrk="0" fontAlgn="base" hangingPunct="0">
                <a:spcBef>
                  <a:spcPts val="375"/>
                </a:spcBef>
                <a:spcAft>
                  <a:spcPct val="0"/>
                </a:spcAft>
                <a:buClr>
                  <a:schemeClr val="tx1"/>
                </a:buClr>
                <a:buSzPct val="80000"/>
                <a:buFont typeface="Wingdings" charset="0"/>
                <a:buChar char="§"/>
                <a:defRPr sz="20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 sz="1800" b="1" i="0" u="none" strike="noStrike" kern="0" cap="none" spc="0" normalizeH="0" noProof="0">
                  <a:ln>
                    <a:noFill/>
                  </a:ln>
                  <a:solidFill>
                    <a:schemeClr val="bg1"/>
                  </a:solidFill>
                  <a:uLnTx/>
                  <a:uFillTx/>
                  <a:latin typeface="Arial" panose="020B0604020202020204" pitchFamily="34" charset="0"/>
                  <a:cs typeface="Arial" panose="020B0604020202020204" pitchFamily="34" charset="0"/>
                </a:rPr>
                <a:t>VALEUR  </a:t>
              </a:r>
            </a:p>
            <a:p>
              <a:pPr marL="0" marR="0" lvl="0" indent="0" algn="ctr" defTabSz="914400" rtl="0" eaLnBrk="1" fontAlgn="base" latinLnBrk="0" hangingPunct="1">
                <a:lnSpc>
                  <a:spcPct val="100000"/>
                </a:lnSpc>
                <a:spcBef>
                  <a:spcPct val="0"/>
                </a:spcBef>
                <a:spcAft>
                  <a:spcPct val="0"/>
                </a:spcAft>
                <a:buClrTx/>
                <a:buSzTx/>
                <a:buFontTx/>
                <a:buNone/>
                <a:tabLst/>
                <a:defRPr/>
              </a:pPr>
              <a:r>
                <a:rPr lang="fr" sz="1800" b="1" i="0" u="none" strike="noStrike" kern="0" cap="none" spc="0" normalizeH="0" noProof="0">
                  <a:ln>
                    <a:noFill/>
                  </a:ln>
                  <a:solidFill>
                    <a:schemeClr val="bg1"/>
                  </a:solidFill>
                  <a:uLnTx/>
                  <a:uFillTx/>
                  <a:latin typeface="Arial" panose="020B0604020202020204" pitchFamily="34" charset="0"/>
                  <a:cs typeface="Arial" panose="020B0604020202020204" pitchFamily="34" charset="0"/>
                </a:rPr>
                <a:t>DE L’OE</a:t>
              </a:r>
              <a:endParaRPr kumimoji="0" lang="en-US" sz="1800" b="1" i="0" u="none" strike="noStrike" kern="0" cap="none" spc="0" normalizeH="0" baseline="0" noProof="0" dirty="0">
                <a:ln>
                  <a:noFill/>
                </a:ln>
                <a:solidFill>
                  <a:schemeClr val="bg1"/>
                </a:solidFill>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5358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sz="2000" dirty="0"/>
              <a:t>Stratégies de développement de services</a:t>
            </a:r>
            <a:endParaRPr lang="en-GB" sz="2000" dirty="0"/>
          </a:p>
        </p:txBody>
      </p:sp>
      <p:sp>
        <p:nvSpPr>
          <p:cNvPr id="3" name="Content Placeholder 2"/>
          <p:cNvSpPr>
            <a:spLocks noGrp="1"/>
          </p:cNvSpPr>
          <p:nvPr>
            <p:ph idx="1"/>
          </p:nvPr>
        </p:nvSpPr>
        <p:spPr>
          <a:xfrm>
            <a:off x="3419872" y="1196753"/>
            <a:ext cx="5256584" cy="5273352"/>
          </a:xfrm>
        </p:spPr>
        <p:txBody>
          <a:bodyPr rtlCol="0">
            <a:normAutofit fontScale="92500" lnSpcReduction="10000"/>
          </a:bodyPr>
          <a:lstStyle/>
          <a:p>
            <a:pPr rtl="0">
              <a:defRPr/>
            </a:pPr>
            <a:r>
              <a:rPr lang="fr" sz="3400" dirty="0">
                <a:solidFill>
                  <a:schemeClr val="accent4">
                    <a:lumMod val="25000"/>
                  </a:schemeClr>
                </a:solidFill>
              </a:rPr>
              <a:t>Le développement des services doit faire l’objet d’une réflexion approfondie!</a:t>
            </a:r>
            <a:endParaRPr lang="it-IT" sz="3400" dirty="0" smtClean="0">
              <a:solidFill>
                <a:schemeClr val="accent4">
                  <a:lumMod val="25000"/>
                </a:schemeClr>
              </a:solidFill>
            </a:endParaRPr>
          </a:p>
          <a:p>
            <a:pPr rtl="0">
              <a:defRPr/>
            </a:pPr>
            <a:r>
              <a:rPr lang="fr" sz="3400" dirty="0" smtClean="0">
                <a:solidFill>
                  <a:schemeClr val="accent4">
                    <a:lumMod val="25000"/>
                  </a:schemeClr>
                </a:solidFill>
              </a:rPr>
              <a:t>Lancer </a:t>
            </a:r>
            <a:r>
              <a:rPr lang="fr" sz="3400" dirty="0">
                <a:solidFill>
                  <a:schemeClr val="accent4">
                    <a:lumMod val="25000"/>
                  </a:schemeClr>
                </a:solidFill>
              </a:rPr>
              <a:t>des services ad hoc dans l’espoir de résoudre les problèmes de flux de trésorerie de l’organisation est risqué sur le plan des finances et de la réputation!</a:t>
            </a:r>
          </a:p>
          <a:p>
            <a:pPr rtl="0"/>
            <a:endParaRPr lang="en-GB"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pic>
        <p:nvPicPr>
          <p:cNvPr id="5" name="Picture 4"/>
          <p:cNvPicPr>
            <a:picLocks noChangeAspect="1"/>
          </p:cNvPicPr>
          <p:nvPr/>
        </p:nvPicPr>
        <p:blipFill>
          <a:blip r:embed="rId3"/>
          <a:stretch>
            <a:fillRect/>
          </a:stretch>
        </p:blipFill>
        <p:spPr>
          <a:xfrm>
            <a:off x="467544" y="1844824"/>
            <a:ext cx="2565400" cy="3162300"/>
          </a:xfrm>
          <a:prstGeom prst="rect">
            <a:avLst/>
          </a:prstGeom>
        </p:spPr>
      </p:pic>
    </p:spTree>
    <p:extLst>
      <p:ext uri="{BB962C8B-B14F-4D97-AF65-F5344CB8AC3E}">
        <p14:creationId xmlns:p14="http://schemas.microsoft.com/office/powerpoint/2010/main" val="162591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sz="2000" dirty="0"/>
              <a:t>Stratégies de développement de services</a:t>
            </a:r>
            <a:endParaRPr lang="en-GB" sz="2000" dirty="0"/>
          </a:p>
        </p:txBody>
      </p:sp>
      <p:sp>
        <p:nvSpPr>
          <p:cNvPr id="3" name="Content Placeholder 2"/>
          <p:cNvSpPr>
            <a:spLocks noGrp="1"/>
          </p:cNvSpPr>
          <p:nvPr>
            <p:ph idx="1"/>
          </p:nvPr>
        </p:nvSpPr>
        <p:spPr>
          <a:xfrm>
            <a:off x="467544" y="1196753"/>
            <a:ext cx="8208912" cy="2664295"/>
          </a:xfrm>
        </p:spPr>
        <p:txBody>
          <a:bodyPr rtlCol="0">
            <a:normAutofit fontScale="92500" lnSpcReduction="20000"/>
          </a:bodyPr>
          <a:lstStyle/>
          <a:p>
            <a:pPr rtl="0">
              <a:defRPr/>
            </a:pPr>
            <a:r>
              <a:rPr lang="fr" sz="3000" dirty="0">
                <a:solidFill>
                  <a:schemeClr val="accent4">
                    <a:lumMod val="25000"/>
                  </a:schemeClr>
                </a:solidFill>
              </a:rPr>
              <a:t>Les diapositives suivantes proposent une méthodologie pour </a:t>
            </a:r>
            <a:r>
              <a:rPr lang="fr" sz="3000" b="1" dirty="0">
                <a:solidFill>
                  <a:schemeClr val="accent4">
                    <a:lumMod val="25000"/>
                  </a:schemeClr>
                </a:solidFill>
              </a:rPr>
              <a:t>concevoir</a:t>
            </a:r>
            <a:r>
              <a:rPr lang="fr" sz="3000" dirty="0">
                <a:solidFill>
                  <a:schemeClr val="accent4">
                    <a:lumMod val="25000"/>
                  </a:schemeClr>
                </a:solidFill>
              </a:rPr>
              <a:t> ou </a:t>
            </a:r>
            <a:r>
              <a:rPr lang="en" sz="3000" b="1" dirty="0">
                <a:solidFill>
                  <a:schemeClr val="accent4">
                    <a:lumMod val="25000"/>
                  </a:schemeClr>
                </a:solidFill>
              </a:rPr>
              <a:t>revoir </a:t>
            </a:r>
            <a:r>
              <a:rPr lang="en" sz="3000" dirty="0">
                <a:solidFill>
                  <a:schemeClr val="accent4">
                    <a:lumMod val="25000"/>
                  </a:schemeClr>
                </a:solidFill>
              </a:rPr>
              <a:t>les stratégies de développement des services des OE.</a:t>
            </a:r>
            <a:endParaRPr lang="it-IT" sz="3000" dirty="0" smtClean="0">
              <a:solidFill>
                <a:schemeClr val="accent4">
                  <a:lumMod val="25000"/>
                </a:schemeClr>
              </a:solidFill>
            </a:endParaRPr>
          </a:p>
          <a:p>
            <a:pPr rtl="0">
              <a:defRPr/>
            </a:pPr>
            <a:r>
              <a:rPr lang="fr" sz="3000" dirty="0">
                <a:solidFill>
                  <a:schemeClr val="accent4">
                    <a:lumMod val="25000"/>
                  </a:schemeClr>
                </a:solidFill>
              </a:rPr>
              <a:t>Il est proposé d’appliquer à la prestation de services le même processus que pour un </a:t>
            </a:r>
            <a:r>
              <a:rPr lang="fr" sz="3000" b="1" dirty="0">
                <a:solidFill>
                  <a:schemeClr val="accent4">
                    <a:lumMod val="25000"/>
                  </a:schemeClr>
                </a:solidFill>
              </a:rPr>
              <a:t>plan commercial</a:t>
            </a:r>
            <a:r>
              <a:rPr lang="fr" sz="3000" dirty="0">
                <a:solidFill>
                  <a:schemeClr val="accent4">
                    <a:lumMod val="25000"/>
                  </a:schemeClr>
                </a:solidFill>
              </a:rPr>
              <a:t>.</a:t>
            </a:r>
          </a:p>
          <a:p>
            <a:pPr rtl="0"/>
            <a:endParaRPr lang="en-GB"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pic>
        <p:nvPicPr>
          <p:cNvPr id="5" name="Picture 4"/>
          <p:cNvPicPr>
            <a:picLocks noChangeAspect="1"/>
          </p:cNvPicPr>
          <p:nvPr/>
        </p:nvPicPr>
        <p:blipFill>
          <a:blip r:embed="rId3"/>
          <a:stretch>
            <a:fillRect/>
          </a:stretch>
        </p:blipFill>
        <p:spPr>
          <a:xfrm>
            <a:off x="6012160" y="3933056"/>
            <a:ext cx="2108572" cy="1989908"/>
          </a:xfrm>
          <a:prstGeom prst="rect">
            <a:avLst/>
          </a:prstGeom>
        </p:spPr>
      </p:pic>
      <p:sp>
        <p:nvSpPr>
          <p:cNvPr id="6" name="TextBox 5"/>
          <p:cNvSpPr txBox="1"/>
          <p:nvPr/>
        </p:nvSpPr>
        <p:spPr>
          <a:xfrm>
            <a:off x="827584" y="3861048"/>
            <a:ext cx="4824536" cy="2554545"/>
          </a:xfrm>
          <a:prstGeom prst="rect">
            <a:avLst/>
          </a:prstGeom>
          <a:noFill/>
        </p:spPr>
        <p:txBody>
          <a:bodyPr wrap="square" rtlCol="0">
            <a:spAutoFit/>
          </a:bodyPr>
          <a:lstStyle/>
          <a:p>
            <a:pPr rtl="0"/>
            <a:r>
              <a:rPr lang="fr" sz="2000" dirty="0">
                <a:solidFill>
                  <a:schemeClr val="accent4">
                    <a:lumMod val="25000"/>
                  </a:schemeClr>
                </a:solidFill>
              </a:rPr>
              <a:t>Ce processus est expliqué étape par étape. </a:t>
            </a:r>
            <a:endParaRPr lang="it-IT" sz="2000" dirty="0" smtClean="0">
              <a:solidFill>
                <a:schemeClr val="accent4">
                  <a:lumMod val="25000"/>
                </a:schemeClr>
              </a:solidFill>
            </a:endParaRPr>
          </a:p>
          <a:p>
            <a:pPr rtl="0"/>
            <a:r>
              <a:rPr lang="fr" sz="2000" dirty="0">
                <a:solidFill>
                  <a:schemeClr val="accent4">
                    <a:lumMod val="25000"/>
                  </a:schemeClr>
                </a:solidFill>
              </a:rPr>
              <a:t>Il convient que vous preniez le temps de réfléchir à chaque étape et de l’appliquer à la situation propre de votre organisation. Cela peut se faire en groupes.</a:t>
            </a:r>
          </a:p>
          <a:p>
            <a:pPr rtl="0"/>
            <a:endParaRPr lang="it-IT" sz="2000" dirty="0">
              <a:solidFill>
                <a:schemeClr val="accent4">
                  <a:lumMod val="25000"/>
                </a:schemeClr>
              </a:solidFill>
            </a:endParaRPr>
          </a:p>
          <a:p>
            <a:pPr rtl="0"/>
            <a:r>
              <a:rPr lang="fr" sz="2000" dirty="0">
                <a:solidFill>
                  <a:schemeClr val="accent4">
                    <a:lumMod val="25000"/>
                  </a:schemeClr>
                </a:solidFill>
              </a:rPr>
              <a:t>D’autres conseils pratiques et exemples concrets se trouvent dans les guides publiés par le CIF-OIT.</a:t>
            </a:r>
            <a:endParaRPr lang="en-GB" sz="2000" dirty="0">
              <a:solidFill>
                <a:schemeClr val="accent4">
                  <a:lumMod val="25000"/>
                </a:schemeClr>
              </a:solidFill>
            </a:endParaRPr>
          </a:p>
          <a:p>
            <a:pPr rtl="0"/>
            <a:endParaRPr lang="en-US" sz="2000" dirty="0"/>
          </a:p>
        </p:txBody>
      </p:sp>
    </p:spTree>
    <p:extLst>
      <p:ext uri="{BB962C8B-B14F-4D97-AF65-F5344CB8AC3E}">
        <p14:creationId xmlns:p14="http://schemas.microsoft.com/office/powerpoint/2010/main" val="160027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JPO">
      <a:dk1>
        <a:srgbClr val="C6D9F0"/>
      </a:dk1>
      <a:lt1>
        <a:sysClr val="window" lastClr="FFFFFF"/>
      </a:lt1>
      <a:dk2>
        <a:srgbClr val="FFFFFF"/>
      </a:dk2>
      <a:lt2>
        <a:srgbClr val="EEECE1"/>
      </a:lt2>
      <a:accent1>
        <a:srgbClr val="2D67AD"/>
      </a:accent1>
      <a:accent2>
        <a:srgbClr val="000000"/>
      </a:accent2>
      <a:accent3>
        <a:srgbClr val="8DB3E2"/>
      </a:accent3>
      <a:accent4>
        <a:srgbClr val="C6D9F0"/>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1572</TotalTime>
  <Words>2306</Words>
  <Application>Microsoft Office PowerPoint</Application>
  <PresentationFormat>On-screen Show (4:3)</PresentationFormat>
  <Paragraphs>351</Paragraphs>
  <Slides>44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ＭＳ Ｐゴシック</vt:lpstr>
      <vt:lpstr>SimSun</vt:lpstr>
      <vt:lpstr>Arial</vt:lpstr>
      <vt:lpstr>Calibri</vt:lpstr>
      <vt:lpstr>Times New Roman</vt:lpstr>
      <vt:lpstr>Verdana</vt:lpstr>
      <vt:lpstr>Wingdings</vt:lpstr>
      <vt:lpstr>Theme1</vt:lpstr>
      <vt:lpstr>PowerPoint Presentation</vt:lpstr>
      <vt:lpstr>Une série de trois guides</vt:lpstr>
      <vt:lpstr>Une série de trois guides</vt:lpstr>
      <vt:lpstr>Les OE exercent deux fonctions principales</vt:lpstr>
      <vt:lpstr>Défi: trouver le bon équilibre!</vt:lpstr>
      <vt:lpstr>Les défis à relever pour les OE </vt:lpstr>
      <vt:lpstr>Avantages pour les OE </vt:lpstr>
      <vt:lpstr>Stratégies de développement de services</vt:lpstr>
      <vt:lpstr>Stratégies de développement de services</vt:lpstr>
      <vt:lpstr>Trois éléments clés de la gestion stratégique</vt:lpstr>
      <vt:lpstr>... qui répondent à trois questions clés</vt:lpstr>
      <vt:lpstr>Long terme </vt:lpstr>
      <vt:lpstr>Court terme</vt:lpstr>
      <vt:lpstr>Plan commercial </vt:lpstr>
      <vt:lpstr>Où sommes-nous actuellement?</vt:lpstr>
      <vt:lpstr>Position stratégique: où sommes-nous actuellement? </vt:lpstr>
      <vt:lpstr>Analyse du marché - Offre</vt:lpstr>
      <vt:lpstr>Analyse du marché - Offre</vt:lpstr>
      <vt:lpstr>Analyse du marché - Offre</vt:lpstr>
      <vt:lpstr>Analyse du marché - Offre</vt:lpstr>
      <vt:lpstr>Analyse du marché - Demande</vt:lpstr>
      <vt:lpstr>Analyse du marché – Demande </vt:lpstr>
      <vt:lpstr>Analyse du marché - Demande</vt:lpstr>
      <vt:lpstr>Où voulons-nous être?</vt:lpstr>
      <vt:lpstr>Types de services</vt:lpstr>
      <vt:lpstr>Cadre juridique et mandat</vt:lpstr>
      <vt:lpstr>Comment y parvenir?</vt:lpstr>
      <vt:lpstr>Plan d’activités opérationnel</vt:lpstr>
      <vt:lpstr>Étape 1. Définir les objectifs</vt:lpstr>
      <vt:lpstr>Étape 1. Définir les objectifs</vt:lpstr>
      <vt:lpstr>PowerPoint Presentation</vt:lpstr>
      <vt:lpstr>Plan d’activités opérationnel</vt:lpstr>
      <vt:lpstr>Étape 2. Évaluation préliminaire</vt:lpstr>
      <vt:lpstr>Étape 2. Évaluation préliminaire</vt:lpstr>
      <vt:lpstr>Étape 2. Évaluation préliminaire</vt:lpstr>
      <vt:lpstr>Étape 2. Évaluation préliminaire</vt:lpstr>
      <vt:lpstr>Plan d’activités opérationnel</vt:lpstr>
      <vt:lpstr>Étape 3. Stratégie de marketing: les 7 P</vt:lpstr>
      <vt:lpstr>Étape 3. Stratégie de marketing: les 7 P</vt:lpstr>
      <vt:lpstr>Étape 3. Stratégie de marketing: les 7 P</vt:lpstr>
      <vt:lpstr>Étape 3. Stratégie de marketing: les 7 P</vt:lpstr>
      <vt:lpstr>Étape 3. Stratégie de marketing: les 7 P</vt:lpstr>
      <vt:lpstr>Étape 3. Stratégie de marketing: les 7 P</vt:lpstr>
      <vt:lpstr>PowerPoint Presentation</vt:lpstr>
    </vt:vector>
  </TitlesOfParts>
  <Company>ITC of the 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Pierini</dc:creator>
  <cp:lastModifiedBy>Michael Scheen</cp:lastModifiedBy>
  <cp:revision>170</cp:revision>
  <dcterms:created xsi:type="dcterms:W3CDTF">2014-08-07T13:00:49Z</dcterms:created>
  <dcterms:modified xsi:type="dcterms:W3CDTF">2018-12-14T10:40:24Z</dcterms:modified>
</cp:coreProperties>
</file>