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6"/>
  </p:notesMasterIdLst>
  <p:handoutMasterIdLst>
    <p:handoutMasterId r:id="rId47"/>
  </p:handoutMasterIdLst>
  <p:sldIdLst>
    <p:sldId id="276" r:id="rId2"/>
    <p:sldId id="289" r:id="rId3"/>
    <p:sldId id="278" r:id="rId4"/>
    <p:sldId id="281" r:id="rId5"/>
    <p:sldId id="282" r:id="rId6"/>
    <p:sldId id="283" r:id="rId7"/>
    <p:sldId id="287" r:id="rId8"/>
    <p:sldId id="340" r:id="rId9"/>
    <p:sldId id="341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8" r:id="rId18"/>
    <p:sldId id="299" r:id="rId19"/>
    <p:sldId id="300" r:id="rId20"/>
    <p:sldId id="301" r:id="rId21"/>
    <p:sldId id="303" r:id="rId22"/>
    <p:sldId id="305" r:id="rId23"/>
    <p:sldId id="306" r:id="rId24"/>
    <p:sldId id="308" r:id="rId25"/>
    <p:sldId id="310" r:id="rId26"/>
    <p:sldId id="312" r:id="rId27"/>
    <p:sldId id="313" r:id="rId28"/>
    <p:sldId id="315" r:id="rId29"/>
    <p:sldId id="316" r:id="rId30"/>
    <p:sldId id="317" r:id="rId31"/>
    <p:sldId id="318" r:id="rId32"/>
    <p:sldId id="342" r:id="rId33"/>
    <p:sldId id="321" r:id="rId34"/>
    <p:sldId id="322" r:id="rId35"/>
    <p:sldId id="323" r:id="rId36"/>
    <p:sldId id="325" r:id="rId37"/>
    <p:sldId id="343" r:id="rId38"/>
    <p:sldId id="344" r:id="rId39"/>
    <p:sldId id="328" r:id="rId40"/>
    <p:sldId id="345" r:id="rId41"/>
    <p:sldId id="346" r:id="rId42"/>
    <p:sldId id="347" r:id="rId43"/>
    <p:sldId id="348" r:id="rId44"/>
    <p:sldId id="28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1F5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90090" autoAdjust="0"/>
  </p:normalViewPr>
  <p:slideViewPr>
    <p:cSldViewPr>
      <p:cViewPr varScale="1">
        <p:scale>
          <a:sx n="106" d="100"/>
          <a:sy n="106" d="100"/>
        </p:scale>
        <p:origin x="20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5A128-3D74-4B40-AE4D-C20E4D6737A0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9BF48-E20C-8E45-B91E-2C34E6854A90}">
      <dgm:prSet phldrT="[Text]"/>
      <dgm:spPr/>
      <dgm:t>
        <a:bodyPr/>
        <a:lstStyle/>
        <a:p>
          <a:r>
            <a:rPr lang="en-GB" altLang="en-US" b="1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Voice of Business </a:t>
          </a:r>
        </a:p>
        <a:p>
          <a:r>
            <a:rPr lang="en-GB" altLang="en-US" b="1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i.e. actions designed to influence laws, regulations and the general attitude and approach of decision makers in socio-economic policy in favour of members</a:t>
          </a:r>
          <a:endParaRPr lang="en-US" dirty="0">
            <a:solidFill>
              <a:srgbClr val="2D67AD"/>
            </a:solidFill>
          </a:endParaRPr>
        </a:p>
      </dgm:t>
    </dgm:pt>
    <dgm:pt modelId="{7A937843-C972-614B-B91C-4DA26C72365D}" type="parTrans" cxnId="{01AC3935-144C-FE46-9FAF-27C999A7DFB1}">
      <dgm:prSet/>
      <dgm:spPr/>
      <dgm:t>
        <a:bodyPr/>
        <a:lstStyle/>
        <a:p>
          <a:endParaRPr lang="en-US">
            <a:solidFill>
              <a:srgbClr val="2D67AD"/>
            </a:solidFill>
          </a:endParaRPr>
        </a:p>
      </dgm:t>
    </dgm:pt>
    <dgm:pt modelId="{02B93E51-02A0-C742-ACEA-F9C3427AAF89}" type="sibTrans" cxnId="{01AC3935-144C-FE46-9FAF-27C999A7DFB1}">
      <dgm:prSet/>
      <dgm:spPr/>
      <dgm:t>
        <a:bodyPr/>
        <a:lstStyle/>
        <a:p>
          <a:endParaRPr lang="en-US">
            <a:solidFill>
              <a:srgbClr val="2D67AD"/>
            </a:solidFill>
          </a:endParaRPr>
        </a:p>
      </dgm:t>
    </dgm:pt>
    <dgm:pt modelId="{5725E261-C2B4-4A4C-9C78-B89240EEDB1B}">
      <dgm:prSet phldrT="[Text]" custT="1"/>
      <dgm:spPr/>
      <dgm:t>
        <a:bodyPr/>
        <a:lstStyle/>
        <a:p>
          <a:r>
            <a:rPr lang="it-IT" altLang="en-US" sz="2000" b="1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Service </a:t>
          </a:r>
          <a:r>
            <a:rPr lang="it-IT" altLang="en-US" sz="2000" b="1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provision</a:t>
          </a:r>
          <a:r>
            <a:rPr lang="it-IT" altLang="en-US" sz="2000" b="1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it-IT" altLang="en-US" sz="2000" b="1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i.e. </a:t>
          </a:r>
          <a:r>
            <a:rPr lang="it-IT" altLang="en-US" sz="2000" b="1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responding</a:t>
          </a:r>
          <a:r>
            <a:rPr lang="it-IT" altLang="en-US" sz="2000" b="1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 to the </a:t>
          </a:r>
          <a:r>
            <a:rPr lang="it-IT" altLang="en-US" sz="2000" b="1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specific</a:t>
          </a:r>
          <a:r>
            <a:rPr lang="it-IT" altLang="en-US" sz="2000" b="1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altLang="en-US" sz="2000" b="1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needs</a:t>
          </a:r>
          <a:r>
            <a:rPr lang="it-IT" altLang="en-US" sz="2000" b="1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 of businesses in </a:t>
          </a:r>
          <a:r>
            <a:rPr lang="it-IT" altLang="en-US" sz="2000" b="1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terms</a:t>
          </a:r>
          <a:r>
            <a:rPr lang="it-IT" altLang="en-US" sz="2000" b="1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it-IT" altLang="en-US" sz="2000" b="1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knowledge</a:t>
          </a:r>
          <a:r>
            <a:rPr lang="it-IT" altLang="en-US" sz="2000" b="1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/information, </a:t>
          </a:r>
          <a:r>
            <a:rPr lang="it-IT" altLang="en-US" sz="2000" b="1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capacity</a:t>
          </a:r>
          <a:r>
            <a:rPr lang="it-IT" altLang="en-US" sz="2000" b="1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 to do business or </a:t>
          </a:r>
          <a:r>
            <a:rPr lang="it-IT" altLang="en-US" sz="2000" b="1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support</a:t>
          </a:r>
          <a:r>
            <a:rPr lang="it-IT" altLang="en-US" sz="2000" b="1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 to business </a:t>
          </a:r>
          <a:r>
            <a:rPr lang="it-IT" altLang="en-US" sz="2000" b="1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activities</a:t>
          </a:r>
          <a:endParaRPr lang="en-US" sz="2000" dirty="0">
            <a:solidFill>
              <a:srgbClr val="2D67AD"/>
            </a:solidFill>
          </a:endParaRPr>
        </a:p>
      </dgm:t>
    </dgm:pt>
    <dgm:pt modelId="{5788C0D1-B574-3F40-A2AE-8AA80047CDA9}" type="parTrans" cxnId="{71843E78-4E55-654D-B9CF-F34B9A7848AA}">
      <dgm:prSet/>
      <dgm:spPr/>
      <dgm:t>
        <a:bodyPr/>
        <a:lstStyle/>
        <a:p>
          <a:endParaRPr lang="en-US">
            <a:solidFill>
              <a:srgbClr val="2D67AD"/>
            </a:solidFill>
          </a:endParaRPr>
        </a:p>
      </dgm:t>
    </dgm:pt>
    <dgm:pt modelId="{C74A9541-7A42-0442-AFB2-AF905653E0E4}" type="sibTrans" cxnId="{71843E78-4E55-654D-B9CF-F34B9A7848AA}">
      <dgm:prSet/>
      <dgm:spPr/>
      <dgm:t>
        <a:bodyPr/>
        <a:lstStyle/>
        <a:p>
          <a:endParaRPr lang="en-US">
            <a:solidFill>
              <a:srgbClr val="2D67AD"/>
            </a:solidFill>
          </a:endParaRPr>
        </a:p>
      </dgm:t>
    </dgm:pt>
    <dgm:pt modelId="{35C29764-0D24-AD40-B680-9D65F51E2A03}" type="pres">
      <dgm:prSet presAssocID="{4095A128-3D74-4B40-AE4D-C20E4D6737A0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0ABFA20-1FE1-B940-9162-8FB628D6DD29}" type="pres">
      <dgm:prSet presAssocID="{4095A128-3D74-4B40-AE4D-C20E4D6737A0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E3D6E-DD10-E94A-8B1C-0C146C015EFC}" type="pres">
      <dgm:prSet presAssocID="{4095A128-3D74-4B40-AE4D-C20E4D6737A0}" presName="LeftNode" presStyleLbl="bgImgPlace1" presStyleIdx="0" presStyleCnt="2" custScaleX="162306" custLinFactNeighborX="-48511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6DB42194-BB2B-994D-9DF2-73668F8241F9}" type="pres">
      <dgm:prSet presAssocID="{4095A128-3D74-4B40-AE4D-C20E4D6737A0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31CC6-5B0B-FD48-A9AA-73F6503AE80A}" type="pres">
      <dgm:prSet presAssocID="{4095A128-3D74-4B40-AE4D-C20E4D6737A0}" presName="RightNode" presStyleLbl="bgImgPlace1" presStyleIdx="1" presStyleCnt="2" custScaleX="163991" custLinFactNeighborX="5166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B2D5588-78DA-6B4E-B76A-3335E17895CD}" type="pres">
      <dgm:prSet presAssocID="{4095A128-3D74-4B40-AE4D-C20E4D6737A0}" presName="TopArrow" presStyleLbl="node1" presStyleIdx="0" presStyleCnt="2"/>
      <dgm:spPr/>
    </dgm:pt>
    <dgm:pt modelId="{7075DEA1-61CF-CE4F-AC4C-7763B2DAC7D8}" type="pres">
      <dgm:prSet presAssocID="{4095A128-3D74-4B40-AE4D-C20E4D6737A0}" presName="BottomArrow" presStyleLbl="node1" presStyleIdx="1" presStyleCnt="2"/>
      <dgm:spPr/>
    </dgm:pt>
  </dgm:ptLst>
  <dgm:cxnLst>
    <dgm:cxn modelId="{F4218FAE-5F65-6E4B-B9FB-35FC34FBA894}" type="presOf" srcId="{0199BF48-E20C-8E45-B91E-2C34E6854A90}" destId="{ED2E3D6E-DD10-E94A-8B1C-0C146C015EFC}" srcOrd="1" destOrd="0" presId="urn:microsoft.com/office/officeart/2009/layout/ReverseList"/>
    <dgm:cxn modelId="{9BEEF7A3-2C35-7F4E-BC1B-E193E3C02DDD}" type="presOf" srcId="{5725E261-C2B4-4A4C-9C78-B89240EEDB1B}" destId="{6DB42194-BB2B-994D-9DF2-73668F8241F9}" srcOrd="0" destOrd="0" presId="urn:microsoft.com/office/officeart/2009/layout/ReverseList"/>
    <dgm:cxn modelId="{71843E78-4E55-654D-B9CF-F34B9A7848AA}" srcId="{4095A128-3D74-4B40-AE4D-C20E4D6737A0}" destId="{5725E261-C2B4-4A4C-9C78-B89240EEDB1B}" srcOrd="1" destOrd="0" parTransId="{5788C0D1-B574-3F40-A2AE-8AA80047CDA9}" sibTransId="{C74A9541-7A42-0442-AFB2-AF905653E0E4}"/>
    <dgm:cxn modelId="{FAFE3C63-62C1-E843-9203-EB212EEB808A}" type="presOf" srcId="{5725E261-C2B4-4A4C-9C78-B89240EEDB1B}" destId="{B1E31CC6-5B0B-FD48-A9AA-73F6503AE80A}" srcOrd="1" destOrd="0" presId="urn:microsoft.com/office/officeart/2009/layout/ReverseList"/>
    <dgm:cxn modelId="{F3A79864-6141-1A4D-AD49-E37ED7F705FE}" type="presOf" srcId="{4095A128-3D74-4B40-AE4D-C20E4D6737A0}" destId="{35C29764-0D24-AD40-B680-9D65F51E2A03}" srcOrd="0" destOrd="0" presId="urn:microsoft.com/office/officeart/2009/layout/ReverseList"/>
    <dgm:cxn modelId="{01AC3935-144C-FE46-9FAF-27C999A7DFB1}" srcId="{4095A128-3D74-4B40-AE4D-C20E4D6737A0}" destId="{0199BF48-E20C-8E45-B91E-2C34E6854A90}" srcOrd="0" destOrd="0" parTransId="{7A937843-C972-614B-B91C-4DA26C72365D}" sibTransId="{02B93E51-02A0-C742-ACEA-F9C3427AAF89}"/>
    <dgm:cxn modelId="{7A56E7A0-CA8A-284F-A711-BC75BC294D1F}" type="presOf" srcId="{0199BF48-E20C-8E45-B91E-2C34E6854A90}" destId="{80ABFA20-1FE1-B940-9162-8FB628D6DD29}" srcOrd="0" destOrd="0" presId="urn:microsoft.com/office/officeart/2009/layout/ReverseList"/>
    <dgm:cxn modelId="{357E1C0C-AB9A-6F49-9082-AAC38463981A}" type="presParOf" srcId="{35C29764-0D24-AD40-B680-9D65F51E2A03}" destId="{80ABFA20-1FE1-B940-9162-8FB628D6DD29}" srcOrd="0" destOrd="0" presId="urn:microsoft.com/office/officeart/2009/layout/ReverseList"/>
    <dgm:cxn modelId="{C145D0A0-473B-2249-B940-B446CEA9A1BB}" type="presParOf" srcId="{35C29764-0D24-AD40-B680-9D65F51E2A03}" destId="{ED2E3D6E-DD10-E94A-8B1C-0C146C015EFC}" srcOrd="1" destOrd="0" presId="urn:microsoft.com/office/officeart/2009/layout/ReverseList"/>
    <dgm:cxn modelId="{5B4935D7-D991-C143-A518-303EB06E48E9}" type="presParOf" srcId="{35C29764-0D24-AD40-B680-9D65F51E2A03}" destId="{6DB42194-BB2B-994D-9DF2-73668F8241F9}" srcOrd="2" destOrd="0" presId="urn:microsoft.com/office/officeart/2009/layout/ReverseList"/>
    <dgm:cxn modelId="{4CB7F97C-A7DB-1E42-9C70-4ED8603B1B10}" type="presParOf" srcId="{35C29764-0D24-AD40-B680-9D65F51E2A03}" destId="{B1E31CC6-5B0B-FD48-A9AA-73F6503AE80A}" srcOrd="3" destOrd="0" presId="urn:microsoft.com/office/officeart/2009/layout/ReverseList"/>
    <dgm:cxn modelId="{D72418FC-3A03-9A49-9A0C-1178D39700AB}" type="presParOf" srcId="{35C29764-0D24-AD40-B680-9D65F51E2A03}" destId="{BB2D5588-78DA-6B4E-B76A-3335E17895CD}" srcOrd="4" destOrd="0" presId="urn:microsoft.com/office/officeart/2009/layout/ReverseList"/>
    <dgm:cxn modelId="{85B5DE55-6FCB-DE40-A10E-645C05412748}" type="presParOf" srcId="{35C29764-0D24-AD40-B680-9D65F51E2A03}" destId="{7075DEA1-61CF-CE4F-AC4C-7763B2DAC7D8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B7CF6-0EDC-4057-ADE3-B53BB20FFF48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4DB28318-725F-4123-B97F-62364DAAF6E8}">
      <dgm:prSet custT="1"/>
      <dgm:spPr>
        <a:xfrm>
          <a:off x="2068566" y="790206"/>
          <a:ext cx="1542035" cy="1053609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altLang="en-US" sz="1400" b="1" dirty="0" smtClean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rPr>
            <a:t>Formal sample or census survey –internet, mail, phone;</a:t>
          </a:r>
          <a:endParaRPr lang="es-ES" altLang="en-US" sz="1400" b="1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A1F81BAF-A39E-41F8-97E4-F7877EB3A9FB}" type="parTrans" cxnId="{81155869-AEA7-421A-8E8B-883FF552EB6C}">
      <dgm:prSet/>
      <dgm:spPr/>
      <dgm:t>
        <a:bodyPr/>
        <a:lstStyle/>
        <a:p>
          <a:endParaRPr lang="es-PE"/>
        </a:p>
      </dgm:t>
    </dgm:pt>
    <dgm:pt modelId="{776C8278-6A83-48C6-AEE1-50ADEEF9ED45}" type="sibTrans" cxnId="{81155869-AEA7-421A-8E8B-883FF552EB6C}">
      <dgm:prSet/>
      <dgm:spPr/>
      <dgm:t>
        <a:bodyPr/>
        <a:lstStyle/>
        <a:p>
          <a:endParaRPr lang="es-PE"/>
        </a:p>
      </dgm:t>
    </dgm:pt>
    <dgm:pt modelId="{28ACDC73-4186-4323-8AD0-2EC965E6F73B}" type="pres">
      <dgm:prSet presAssocID="{A4EB7CF6-0EDC-4057-ADE3-B53BB20FFF48}" presName="CompostProcess" presStyleCnt="0">
        <dgm:presLayoutVars>
          <dgm:dir/>
          <dgm:resizeHandles val="exact"/>
        </dgm:presLayoutVars>
      </dgm:prSet>
      <dgm:spPr/>
    </dgm:pt>
    <dgm:pt modelId="{679E3D37-D961-4176-93EC-007997571E63}" type="pres">
      <dgm:prSet presAssocID="{A4EB7CF6-0EDC-4057-ADE3-B53BB20FFF48}" presName="arrow" presStyleLbl="bgShp" presStyleIdx="0" presStyleCnt="1" custLinFactNeighborX="8697" custLinFactNeighborY="-3041"/>
      <dgm:spPr>
        <a:xfrm>
          <a:off x="1036761" y="0"/>
          <a:ext cx="6549127" cy="2634023"/>
        </a:xfrm>
        <a:prstGeom prst="rightArrow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9EF7582-575F-4802-8BC6-FB2784A7BBCD}" type="pres">
      <dgm:prSet presAssocID="{A4EB7CF6-0EDC-4057-ADE3-B53BB20FFF48}" presName="linearProcess" presStyleCnt="0"/>
      <dgm:spPr/>
    </dgm:pt>
    <dgm:pt modelId="{E8405FEE-B7EB-4F2F-AE00-6C0CE22C4FB4}" type="pres">
      <dgm:prSet presAssocID="{4DB28318-725F-4123-B97F-62364DAAF6E8}" presName="textNode" presStyleLbl="node1" presStyleIdx="0" presStyleCnt="1" custScaleX="10699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3E390E2-005C-4F39-B914-02F2B18578AE}" type="presOf" srcId="{A4EB7CF6-0EDC-4057-ADE3-B53BB20FFF48}" destId="{28ACDC73-4186-4323-8AD0-2EC965E6F73B}" srcOrd="0" destOrd="0" presId="urn:microsoft.com/office/officeart/2005/8/layout/hProcess9"/>
    <dgm:cxn modelId="{5630A016-F2A1-4E8E-87DE-91417C714C66}" type="presOf" srcId="{4DB28318-725F-4123-B97F-62364DAAF6E8}" destId="{E8405FEE-B7EB-4F2F-AE00-6C0CE22C4FB4}" srcOrd="0" destOrd="0" presId="urn:microsoft.com/office/officeart/2005/8/layout/hProcess9"/>
    <dgm:cxn modelId="{81155869-AEA7-421A-8E8B-883FF552EB6C}" srcId="{A4EB7CF6-0EDC-4057-ADE3-B53BB20FFF48}" destId="{4DB28318-725F-4123-B97F-62364DAAF6E8}" srcOrd="0" destOrd="0" parTransId="{A1F81BAF-A39E-41F8-97E4-F7877EB3A9FB}" sibTransId="{776C8278-6A83-48C6-AEE1-50ADEEF9ED45}"/>
    <dgm:cxn modelId="{60D7735D-C0E9-43E4-ABB2-2B13B642F80A}" type="presParOf" srcId="{28ACDC73-4186-4323-8AD0-2EC965E6F73B}" destId="{679E3D37-D961-4176-93EC-007997571E63}" srcOrd="0" destOrd="0" presId="urn:microsoft.com/office/officeart/2005/8/layout/hProcess9"/>
    <dgm:cxn modelId="{C5E1952B-84CB-4B5F-A58A-4BFB294AB2C9}" type="presParOf" srcId="{28ACDC73-4186-4323-8AD0-2EC965E6F73B}" destId="{49EF7582-575F-4802-8BC6-FB2784A7BBCD}" srcOrd="1" destOrd="0" presId="urn:microsoft.com/office/officeart/2005/8/layout/hProcess9"/>
    <dgm:cxn modelId="{4952BE8D-B9B6-4562-A759-EC4634D106BD}" type="presParOf" srcId="{49EF7582-575F-4802-8BC6-FB2784A7BBCD}" destId="{E8405FEE-B7EB-4F2F-AE00-6C0CE22C4FB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B7CF6-0EDC-4057-ADE3-B53BB20FFF48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592FD717-5A31-4440-AF79-E3078859249B}">
      <dgm:prSet phldrT="[Texto]" custT="1"/>
      <dgm:spPr>
        <a:xfrm>
          <a:off x="4067" y="761413"/>
          <a:ext cx="1956593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altLang="en-US" sz="1400" b="1" dirty="0" smtClean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rPr>
            <a:t>Structured face-to-face or telephone interviews;</a:t>
          </a:r>
          <a:endParaRPr lang="es-PE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7A91B5B3-333A-4EF4-9CDD-F7FBCA6FE7E3}" type="parTrans" cxnId="{FAF7DC2A-1A58-4E62-BE1B-0BAFEA41E13C}">
      <dgm:prSet/>
      <dgm:spPr/>
      <dgm:t>
        <a:bodyPr/>
        <a:lstStyle/>
        <a:p>
          <a:endParaRPr lang="es-PE"/>
        </a:p>
      </dgm:t>
    </dgm:pt>
    <dgm:pt modelId="{003C75C3-7DA3-498C-A05E-845F4B3920A9}" type="sibTrans" cxnId="{FAF7DC2A-1A58-4E62-BE1B-0BAFEA41E13C}">
      <dgm:prSet/>
      <dgm:spPr/>
      <dgm:t>
        <a:bodyPr/>
        <a:lstStyle/>
        <a:p>
          <a:endParaRPr lang="es-PE"/>
        </a:p>
      </dgm:t>
    </dgm:pt>
    <dgm:pt modelId="{4197277C-F9DE-454C-B9CB-C3C02514345C}">
      <dgm:prSet phldrT="[Texto]" custT="1"/>
      <dgm:spPr>
        <a:xfrm>
          <a:off x="2058491" y="761413"/>
          <a:ext cx="1956593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altLang="en-US" sz="1400" b="1" dirty="0" smtClean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rPr>
            <a:t>Member panels or focus groups</a:t>
          </a:r>
          <a:endParaRPr lang="es-PE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7F3956C3-D550-464A-9C95-55083FC8402D}" type="parTrans" cxnId="{B1D81485-58C7-41A8-8B1E-315514FACC91}">
      <dgm:prSet/>
      <dgm:spPr/>
      <dgm:t>
        <a:bodyPr/>
        <a:lstStyle/>
        <a:p>
          <a:endParaRPr lang="es-PE"/>
        </a:p>
      </dgm:t>
    </dgm:pt>
    <dgm:pt modelId="{1443B243-331F-4D43-97F3-A13FA3CDE630}" type="sibTrans" cxnId="{B1D81485-58C7-41A8-8B1E-315514FACC91}">
      <dgm:prSet/>
      <dgm:spPr/>
      <dgm:t>
        <a:bodyPr/>
        <a:lstStyle/>
        <a:p>
          <a:endParaRPr lang="es-PE"/>
        </a:p>
      </dgm:t>
    </dgm:pt>
    <dgm:pt modelId="{704898C9-B5A1-44BD-9079-53EE9E0E4CC9}">
      <dgm:prSet phldrT="[Texto]" custT="1"/>
      <dgm:spPr>
        <a:xfrm>
          <a:off x="4112914" y="761413"/>
          <a:ext cx="1956593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en-GB" altLang="en-US" sz="1400" b="1" dirty="0" smtClean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rPr>
            <a:t>Regular conferences, member briefings or training events;</a:t>
          </a:r>
          <a:endParaRPr lang="es-PE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8B58DCC6-8565-4BD2-AE21-F719F0BA3F85}" type="parTrans" cxnId="{0B21FA7C-767D-44C8-96FC-525FC63ACDA9}">
      <dgm:prSet/>
      <dgm:spPr/>
      <dgm:t>
        <a:bodyPr/>
        <a:lstStyle/>
        <a:p>
          <a:endParaRPr lang="es-PE"/>
        </a:p>
      </dgm:t>
    </dgm:pt>
    <dgm:pt modelId="{9E709BE4-25D7-4FB3-BF85-FAD634E91839}" type="sibTrans" cxnId="{0B21FA7C-767D-44C8-96FC-525FC63ACDA9}">
      <dgm:prSet/>
      <dgm:spPr/>
      <dgm:t>
        <a:bodyPr/>
        <a:lstStyle/>
        <a:p>
          <a:endParaRPr lang="es-PE"/>
        </a:p>
      </dgm:t>
    </dgm:pt>
    <dgm:pt modelId="{57B77304-8D82-47D6-8DF6-83373AFAF60D}">
      <dgm:prSet custT="1"/>
      <dgm:spPr>
        <a:xfrm>
          <a:off x="6167338" y="761413"/>
          <a:ext cx="1956593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altLang="en-US" sz="1400" b="1" dirty="0" smtClean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rPr>
            <a:t>“Bumping into members” during the course of work.</a:t>
          </a:r>
          <a:endParaRPr lang="es-ES" altLang="en-US" sz="1400" b="1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C4EF152D-192E-4057-96C0-348A72612F2C}" type="parTrans" cxnId="{FAD54C25-5670-42DE-B8C5-092C5CEF8386}">
      <dgm:prSet/>
      <dgm:spPr/>
      <dgm:t>
        <a:bodyPr/>
        <a:lstStyle/>
        <a:p>
          <a:endParaRPr lang="es-PE"/>
        </a:p>
      </dgm:t>
    </dgm:pt>
    <dgm:pt modelId="{5EEB4B13-165F-4F63-B842-CFAC285A0016}" type="sibTrans" cxnId="{FAD54C25-5670-42DE-B8C5-092C5CEF8386}">
      <dgm:prSet/>
      <dgm:spPr/>
      <dgm:t>
        <a:bodyPr/>
        <a:lstStyle/>
        <a:p>
          <a:endParaRPr lang="es-PE"/>
        </a:p>
      </dgm:t>
    </dgm:pt>
    <dgm:pt modelId="{28ACDC73-4186-4323-8AD0-2EC965E6F73B}" type="pres">
      <dgm:prSet presAssocID="{A4EB7CF6-0EDC-4057-ADE3-B53BB20FFF48}" presName="CompostProcess" presStyleCnt="0">
        <dgm:presLayoutVars>
          <dgm:dir/>
          <dgm:resizeHandles val="exact"/>
        </dgm:presLayoutVars>
      </dgm:prSet>
      <dgm:spPr/>
    </dgm:pt>
    <dgm:pt modelId="{679E3D37-D961-4176-93EC-007997571E63}" type="pres">
      <dgm:prSet presAssocID="{A4EB7CF6-0EDC-4057-ADE3-B53BB20FFF48}" presName="arrow" presStyleLbl="bgShp" presStyleIdx="0" presStyleCnt="1" custLinFactNeighborX="4354"/>
      <dgm:spPr>
        <a:xfrm>
          <a:off x="1093699" y="0"/>
          <a:ext cx="6908800" cy="2538045"/>
        </a:xfrm>
        <a:prstGeom prst="rightArrow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9EF7582-575F-4802-8BC6-FB2784A7BBCD}" type="pres">
      <dgm:prSet presAssocID="{A4EB7CF6-0EDC-4057-ADE3-B53BB20FFF48}" presName="linearProcess" presStyleCnt="0"/>
      <dgm:spPr/>
    </dgm:pt>
    <dgm:pt modelId="{EFC1086E-4155-4B0C-AB2E-384F669ECA6C}" type="pres">
      <dgm:prSet presAssocID="{592FD717-5A31-4440-AF79-E3078859249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5653D00-8293-44BF-9CA0-EECF616BA0DD}" type="pres">
      <dgm:prSet presAssocID="{003C75C3-7DA3-498C-A05E-845F4B3920A9}" presName="sibTrans" presStyleCnt="0"/>
      <dgm:spPr/>
    </dgm:pt>
    <dgm:pt modelId="{8B5118CC-F11C-4192-B9AF-FAF80A4C9B22}" type="pres">
      <dgm:prSet presAssocID="{4197277C-F9DE-454C-B9CB-C3C02514345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B6BCF4F-1051-4F57-9647-7D8E93543C02}" type="pres">
      <dgm:prSet presAssocID="{1443B243-331F-4D43-97F3-A13FA3CDE630}" presName="sibTrans" presStyleCnt="0"/>
      <dgm:spPr/>
    </dgm:pt>
    <dgm:pt modelId="{C42DD074-36B6-4FFF-821B-9AA6DF526C0B}" type="pres">
      <dgm:prSet presAssocID="{704898C9-B5A1-44BD-9079-53EE9E0E4CC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C1B2949-8CE3-450E-A202-E8363D7ED5D2}" type="pres">
      <dgm:prSet presAssocID="{9E709BE4-25D7-4FB3-BF85-FAD634E91839}" presName="sibTrans" presStyleCnt="0"/>
      <dgm:spPr/>
    </dgm:pt>
    <dgm:pt modelId="{C5BB8E78-BA0F-4921-A6FA-0CD258F65FD2}" type="pres">
      <dgm:prSet presAssocID="{57B77304-8D82-47D6-8DF6-83373AFAF60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5D18986-E65D-4DD8-9B23-A704DB5A1589}" type="presOf" srcId="{4197277C-F9DE-454C-B9CB-C3C02514345C}" destId="{8B5118CC-F11C-4192-B9AF-FAF80A4C9B22}" srcOrd="0" destOrd="0" presId="urn:microsoft.com/office/officeart/2005/8/layout/hProcess9"/>
    <dgm:cxn modelId="{B3C0343A-14BC-43B7-B33A-C943F76B5935}" type="presOf" srcId="{592FD717-5A31-4440-AF79-E3078859249B}" destId="{EFC1086E-4155-4B0C-AB2E-384F669ECA6C}" srcOrd="0" destOrd="0" presId="urn:microsoft.com/office/officeart/2005/8/layout/hProcess9"/>
    <dgm:cxn modelId="{A57D5C0F-C937-4B44-9CD3-A7151D6142AE}" type="presOf" srcId="{A4EB7CF6-0EDC-4057-ADE3-B53BB20FFF48}" destId="{28ACDC73-4186-4323-8AD0-2EC965E6F73B}" srcOrd="0" destOrd="0" presId="urn:microsoft.com/office/officeart/2005/8/layout/hProcess9"/>
    <dgm:cxn modelId="{0B21FA7C-767D-44C8-96FC-525FC63ACDA9}" srcId="{A4EB7CF6-0EDC-4057-ADE3-B53BB20FFF48}" destId="{704898C9-B5A1-44BD-9079-53EE9E0E4CC9}" srcOrd="2" destOrd="0" parTransId="{8B58DCC6-8565-4BD2-AE21-F719F0BA3F85}" sibTransId="{9E709BE4-25D7-4FB3-BF85-FAD634E91839}"/>
    <dgm:cxn modelId="{FAD54C25-5670-42DE-B8C5-092C5CEF8386}" srcId="{A4EB7CF6-0EDC-4057-ADE3-B53BB20FFF48}" destId="{57B77304-8D82-47D6-8DF6-83373AFAF60D}" srcOrd="3" destOrd="0" parTransId="{C4EF152D-192E-4057-96C0-348A72612F2C}" sibTransId="{5EEB4B13-165F-4F63-B842-CFAC285A0016}"/>
    <dgm:cxn modelId="{94DAF04E-DE63-4E29-ADCE-2FBD9B97AFAA}" type="presOf" srcId="{57B77304-8D82-47D6-8DF6-83373AFAF60D}" destId="{C5BB8E78-BA0F-4921-A6FA-0CD258F65FD2}" srcOrd="0" destOrd="0" presId="urn:microsoft.com/office/officeart/2005/8/layout/hProcess9"/>
    <dgm:cxn modelId="{B1D81485-58C7-41A8-8B1E-315514FACC91}" srcId="{A4EB7CF6-0EDC-4057-ADE3-B53BB20FFF48}" destId="{4197277C-F9DE-454C-B9CB-C3C02514345C}" srcOrd="1" destOrd="0" parTransId="{7F3956C3-D550-464A-9C95-55083FC8402D}" sibTransId="{1443B243-331F-4D43-97F3-A13FA3CDE630}"/>
    <dgm:cxn modelId="{BC46811C-7FBF-4C59-9732-06CCF7937A95}" type="presOf" srcId="{704898C9-B5A1-44BD-9079-53EE9E0E4CC9}" destId="{C42DD074-36B6-4FFF-821B-9AA6DF526C0B}" srcOrd="0" destOrd="0" presId="urn:microsoft.com/office/officeart/2005/8/layout/hProcess9"/>
    <dgm:cxn modelId="{FAF7DC2A-1A58-4E62-BE1B-0BAFEA41E13C}" srcId="{A4EB7CF6-0EDC-4057-ADE3-B53BB20FFF48}" destId="{592FD717-5A31-4440-AF79-E3078859249B}" srcOrd="0" destOrd="0" parTransId="{7A91B5B3-333A-4EF4-9CDD-F7FBCA6FE7E3}" sibTransId="{003C75C3-7DA3-498C-A05E-845F4B3920A9}"/>
    <dgm:cxn modelId="{DEDB491E-6C91-4CC5-8382-453F98363F16}" type="presParOf" srcId="{28ACDC73-4186-4323-8AD0-2EC965E6F73B}" destId="{679E3D37-D961-4176-93EC-007997571E63}" srcOrd="0" destOrd="0" presId="urn:microsoft.com/office/officeart/2005/8/layout/hProcess9"/>
    <dgm:cxn modelId="{35F20053-1F2F-48AA-A871-B70D204D4F95}" type="presParOf" srcId="{28ACDC73-4186-4323-8AD0-2EC965E6F73B}" destId="{49EF7582-575F-4802-8BC6-FB2784A7BBCD}" srcOrd="1" destOrd="0" presId="urn:microsoft.com/office/officeart/2005/8/layout/hProcess9"/>
    <dgm:cxn modelId="{B91EA12B-E0FB-4D42-BC0E-DAC75FBECBAC}" type="presParOf" srcId="{49EF7582-575F-4802-8BC6-FB2784A7BBCD}" destId="{EFC1086E-4155-4B0C-AB2E-384F669ECA6C}" srcOrd="0" destOrd="0" presId="urn:microsoft.com/office/officeart/2005/8/layout/hProcess9"/>
    <dgm:cxn modelId="{6A415486-8269-415C-B806-4FBEEC3C261F}" type="presParOf" srcId="{49EF7582-575F-4802-8BC6-FB2784A7BBCD}" destId="{D5653D00-8293-44BF-9CA0-EECF616BA0DD}" srcOrd="1" destOrd="0" presId="urn:microsoft.com/office/officeart/2005/8/layout/hProcess9"/>
    <dgm:cxn modelId="{8AF40241-211B-4693-ABD6-FAAE5AA1AB7F}" type="presParOf" srcId="{49EF7582-575F-4802-8BC6-FB2784A7BBCD}" destId="{8B5118CC-F11C-4192-B9AF-FAF80A4C9B22}" srcOrd="2" destOrd="0" presId="urn:microsoft.com/office/officeart/2005/8/layout/hProcess9"/>
    <dgm:cxn modelId="{8DDB97AF-5079-4F30-8FA8-45792B18141F}" type="presParOf" srcId="{49EF7582-575F-4802-8BC6-FB2784A7BBCD}" destId="{1B6BCF4F-1051-4F57-9647-7D8E93543C02}" srcOrd="3" destOrd="0" presId="urn:microsoft.com/office/officeart/2005/8/layout/hProcess9"/>
    <dgm:cxn modelId="{103C37BE-6894-493E-9864-FFFE612AFC77}" type="presParOf" srcId="{49EF7582-575F-4802-8BC6-FB2784A7BBCD}" destId="{C42DD074-36B6-4FFF-821B-9AA6DF526C0B}" srcOrd="4" destOrd="0" presId="urn:microsoft.com/office/officeart/2005/8/layout/hProcess9"/>
    <dgm:cxn modelId="{7EBEA0EC-692B-442F-B4AF-35549B2D1DF7}" type="presParOf" srcId="{49EF7582-575F-4802-8BC6-FB2784A7BBCD}" destId="{8C1B2949-8CE3-450E-A202-E8363D7ED5D2}" srcOrd="5" destOrd="0" presId="urn:microsoft.com/office/officeart/2005/8/layout/hProcess9"/>
    <dgm:cxn modelId="{FA55DF20-DC80-43F3-8A26-DEC65229A449}" type="presParOf" srcId="{49EF7582-575F-4802-8BC6-FB2784A7BBCD}" destId="{C5BB8E78-BA0F-4921-A6FA-0CD258F65FD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4602C-8AB9-4FC6-A8CB-61E703F3F28B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PE"/>
        </a:p>
      </dgm:t>
    </dgm:pt>
    <dgm:pt modelId="{9EA096C1-478E-41A2-947A-68FADE1FEA73}">
      <dgm:prSet custT="1"/>
      <dgm:spPr>
        <a:xfrm>
          <a:off x="0" y="265"/>
          <a:ext cx="7975797" cy="607004"/>
        </a:xfrm>
        <a:solidFill>
          <a:srgbClr val="5B9BD5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alt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What are your main competitors in the market? </a:t>
          </a:r>
          <a:endParaRPr lang="es-PE" sz="18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8D67175-C3BE-44DE-A00F-140533329A6D}" type="parTrans" cxnId="{194FABF5-9DE8-46DC-9BC8-025C813B3990}">
      <dgm:prSet/>
      <dgm:spPr/>
      <dgm:t>
        <a:bodyPr/>
        <a:lstStyle/>
        <a:p>
          <a:endParaRPr lang="es-PE" sz="1800"/>
        </a:p>
      </dgm:t>
    </dgm:pt>
    <dgm:pt modelId="{EA5CD1F9-46F2-4997-854C-C39E27D54BF6}" type="sibTrans" cxnId="{194FABF5-9DE8-46DC-9BC8-025C813B3990}">
      <dgm:prSet/>
      <dgm:spPr/>
      <dgm:t>
        <a:bodyPr/>
        <a:lstStyle/>
        <a:p>
          <a:endParaRPr lang="es-PE" sz="1800"/>
        </a:p>
      </dgm:t>
    </dgm:pt>
    <dgm:pt modelId="{EDF770CC-1DD7-442D-BDA5-6666B962F57C}">
      <dgm:prSet custT="1"/>
      <dgm:spPr>
        <a:xfrm>
          <a:off x="0" y="614983"/>
          <a:ext cx="7975797" cy="607004"/>
        </a:xfrm>
        <a:solidFill>
          <a:srgbClr val="5B9BD5">
            <a:shade val="50000"/>
            <a:hueOff val="95502"/>
            <a:satOff val="2559"/>
            <a:lumOff val="1127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alt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What are their main clients? </a:t>
          </a:r>
          <a:endParaRPr lang="es-PE" sz="18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6CA797E-5E55-4293-888A-B10ABE485C4E}" type="parTrans" cxnId="{A700BD18-F82C-49E9-8CF0-1A6241A3E265}">
      <dgm:prSet/>
      <dgm:spPr/>
      <dgm:t>
        <a:bodyPr/>
        <a:lstStyle/>
        <a:p>
          <a:endParaRPr lang="es-PE" sz="1800"/>
        </a:p>
      </dgm:t>
    </dgm:pt>
    <dgm:pt modelId="{0B759A15-21A8-4602-9E7B-CD4447C49F56}" type="sibTrans" cxnId="{A700BD18-F82C-49E9-8CF0-1A6241A3E265}">
      <dgm:prSet/>
      <dgm:spPr/>
      <dgm:t>
        <a:bodyPr/>
        <a:lstStyle/>
        <a:p>
          <a:endParaRPr lang="es-PE" sz="1800"/>
        </a:p>
      </dgm:t>
    </dgm:pt>
    <dgm:pt modelId="{BF0E05A4-F2F9-44B3-8AD2-4A37AD806641}">
      <dgm:prSet custT="1"/>
      <dgm:spPr>
        <a:xfrm>
          <a:off x="0" y="1241611"/>
          <a:ext cx="7975797" cy="607004"/>
        </a:xfrm>
        <a:solidFill>
          <a:srgbClr val="5B9BD5">
            <a:shade val="50000"/>
            <a:hueOff val="191005"/>
            <a:satOff val="5117"/>
            <a:lumOff val="2254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alt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Which kind of service do they offer? What are main contents? Which methodology do they use? </a:t>
          </a:r>
          <a:endParaRPr lang="es-PE" sz="18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EBDAFBB-07BD-479C-AD7B-EBF58F0F4C78}" type="parTrans" cxnId="{2C5ECE9F-105D-4C58-985A-5919622E227C}">
      <dgm:prSet/>
      <dgm:spPr/>
      <dgm:t>
        <a:bodyPr/>
        <a:lstStyle/>
        <a:p>
          <a:endParaRPr lang="es-PE" sz="1800"/>
        </a:p>
      </dgm:t>
    </dgm:pt>
    <dgm:pt modelId="{A204C5F6-7C2F-430F-AB38-39BFB128D673}" type="sibTrans" cxnId="{2C5ECE9F-105D-4C58-985A-5919622E227C}">
      <dgm:prSet/>
      <dgm:spPr/>
      <dgm:t>
        <a:bodyPr/>
        <a:lstStyle/>
        <a:p>
          <a:endParaRPr lang="es-PE" sz="1800"/>
        </a:p>
      </dgm:t>
    </dgm:pt>
    <dgm:pt modelId="{653A3BBA-28FD-4AA8-AD27-8E543CDF1155}">
      <dgm:prSet custT="1"/>
      <dgm:spPr>
        <a:xfrm>
          <a:off x="0" y="1862285"/>
          <a:ext cx="7975797" cy="607004"/>
        </a:xfrm>
        <a:solidFill>
          <a:srgbClr val="5B9BD5">
            <a:shade val="50000"/>
            <a:hueOff val="286507"/>
            <a:satOff val="7676"/>
            <a:lumOff val="3381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alt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What do you know about their reputation? </a:t>
          </a:r>
          <a:endParaRPr lang="es-PE" sz="18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87F879E-41F6-4ED7-8EE7-60D4874014E7}" type="parTrans" cxnId="{95B4CB65-300A-48EC-B28A-9A1CD88F61A0}">
      <dgm:prSet/>
      <dgm:spPr/>
      <dgm:t>
        <a:bodyPr/>
        <a:lstStyle/>
        <a:p>
          <a:endParaRPr lang="es-PE" sz="1800"/>
        </a:p>
      </dgm:t>
    </dgm:pt>
    <dgm:pt modelId="{50E17426-0AC9-4ACE-9FAF-00876F568858}" type="sibTrans" cxnId="{95B4CB65-300A-48EC-B28A-9A1CD88F61A0}">
      <dgm:prSet/>
      <dgm:spPr/>
      <dgm:t>
        <a:bodyPr/>
        <a:lstStyle/>
        <a:p>
          <a:endParaRPr lang="es-PE" sz="1800"/>
        </a:p>
      </dgm:t>
    </dgm:pt>
    <dgm:pt modelId="{F3577AF2-DA8C-4DE7-A5C3-8B4098D0F364}">
      <dgm:prSet custT="1"/>
      <dgm:spPr>
        <a:xfrm>
          <a:off x="0" y="2488980"/>
          <a:ext cx="7975797" cy="607004"/>
        </a:xfrm>
        <a:solidFill>
          <a:srgbClr val="5B9BD5">
            <a:shade val="50000"/>
            <a:hueOff val="286507"/>
            <a:satOff val="7676"/>
            <a:lumOff val="3381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alt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Do you know of any feedback being positive or negative on concrete results and benefits of the service? </a:t>
          </a:r>
          <a:r>
            <a:rPr lang="en-GB" alt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es-PE" sz="18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370A098-9FD2-4020-B316-9FFFB83183D0}" type="parTrans" cxnId="{65564526-DE42-40C4-B9A7-05B86679ED4A}">
      <dgm:prSet/>
      <dgm:spPr/>
      <dgm:t>
        <a:bodyPr/>
        <a:lstStyle/>
        <a:p>
          <a:endParaRPr lang="es-PE" sz="1800"/>
        </a:p>
      </dgm:t>
    </dgm:pt>
    <dgm:pt modelId="{B5BCFD0D-69C7-42F4-BB54-758507EBAE0F}" type="sibTrans" cxnId="{65564526-DE42-40C4-B9A7-05B86679ED4A}">
      <dgm:prSet/>
      <dgm:spPr/>
      <dgm:t>
        <a:bodyPr/>
        <a:lstStyle/>
        <a:p>
          <a:endParaRPr lang="es-PE" sz="1800"/>
        </a:p>
      </dgm:t>
    </dgm:pt>
    <dgm:pt modelId="{68E720EB-7031-45C9-9618-17824692A3FA}">
      <dgm:prSet custT="1"/>
      <dgm:spPr>
        <a:xfrm>
          <a:off x="0" y="3103631"/>
          <a:ext cx="7975797" cy="607004"/>
        </a:xfrm>
        <a:solidFill>
          <a:srgbClr val="5B9BD5">
            <a:shade val="50000"/>
            <a:hueOff val="191005"/>
            <a:satOff val="5117"/>
            <a:lumOff val="2254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alt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Does it operate with the institutional support of the government? Or an international organization? What does that imply?</a:t>
          </a:r>
          <a:endParaRPr lang="es-PE" sz="18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2704BF3-F983-443D-864F-B23855FD2FBB}" type="parTrans" cxnId="{4472D2F0-ACBE-42AF-AAFD-79A36A2386C4}">
      <dgm:prSet/>
      <dgm:spPr/>
      <dgm:t>
        <a:bodyPr/>
        <a:lstStyle/>
        <a:p>
          <a:endParaRPr lang="es-PE" sz="1800"/>
        </a:p>
      </dgm:t>
    </dgm:pt>
    <dgm:pt modelId="{2677CDFC-859F-48CF-82EE-818D38AC6EC9}" type="sibTrans" cxnId="{4472D2F0-ACBE-42AF-AAFD-79A36A2386C4}">
      <dgm:prSet/>
      <dgm:spPr/>
      <dgm:t>
        <a:bodyPr/>
        <a:lstStyle/>
        <a:p>
          <a:endParaRPr lang="es-PE" sz="1800"/>
        </a:p>
      </dgm:t>
    </dgm:pt>
    <dgm:pt modelId="{6127983A-919E-4B2A-9F92-690AE5BC89AF}">
      <dgm:prSet custT="1"/>
      <dgm:spPr>
        <a:xfrm>
          <a:off x="0" y="3724305"/>
          <a:ext cx="7975797" cy="607004"/>
        </a:xfrm>
        <a:solidFill>
          <a:srgbClr val="5B9BD5">
            <a:shade val="50000"/>
            <a:hueOff val="95502"/>
            <a:satOff val="2559"/>
            <a:lumOff val="1127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alt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Does it address the same thematic areas as your future service? </a:t>
          </a:r>
          <a:endParaRPr lang="es-PE" sz="18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EF58898-90E5-4EDD-AB8C-CE65A4ACA2C5}" type="parTrans" cxnId="{D5A9989F-1B98-48F1-83FD-D8FB552886CC}">
      <dgm:prSet/>
      <dgm:spPr/>
      <dgm:t>
        <a:bodyPr/>
        <a:lstStyle/>
        <a:p>
          <a:endParaRPr lang="es-PE" sz="1800"/>
        </a:p>
      </dgm:t>
    </dgm:pt>
    <dgm:pt modelId="{37DEE3EE-615E-46C0-A6BD-7CCC101EE31A}" type="sibTrans" cxnId="{D5A9989F-1B98-48F1-83FD-D8FB552886CC}">
      <dgm:prSet/>
      <dgm:spPr/>
      <dgm:t>
        <a:bodyPr/>
        <a:lstStyle/>
        <a:p>
          <a:endParaRPr lang="es-PE" sz="1800"/>
        </a:p>
      </dgm:t>
    </dgm:pt>
    <dgm:pt modelId="{981CC567-EEDC-40C8-9754-04C2C978BE0E}">
      <dgm:prSet custT="1"/>
      <dgm:spPr/>
      <dgm:t>
        <a:bodyPr/>
        <a:lstStyle/>
        <a:p>
          <a:r>
            <a:rPr lang="en-US" alt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How much does it cost to sign up for it?</a:t>
          </a:r>
        </a:p>
      </dgm:t>
    </dgm:pt>
    <dgm:pt modelId="{9F81AE12-DCE9-4369-9E4D-34B418FD2950}" type="parTrans" cxnId="{5B684E15-99CA-4072-8D66-7DBA7585F76C}">
      <dgm:prSet/>
      <dgm:spPr/>
      <dgm:t>
        <a:bodyPr/>
        <a:lstStyle/>
        <a:p>
          <a:endParaRPr lang="es-PE" sz="1800"/>
        </a:p>
      </dgm:t>
    </dgm:pt>
    <dgm:pt modelId="{ED644A21-CF39-4E5F-BD0A-C281F61D0428}" type="sibTrans" cxnId="{5B684E15-99CA-4072-8D66-7DBA7585F76C}">
      <dgm:prSet/>
      <dgm:spPr/>
      <dgm:t>
        <a:bodyPr/>
        <a:lstStyle/>
        <a:p>
          <a:endParaRPr lang="es-PE" sz="1800"/>
        </a:p>
      </dgm:t>
    </dgm:pt>
    <dgm:pt modelId="{0CCD54E6-DDDF-4EB1-84AF-A9636BF21811}" type="pres">
      <dgm:prSet presAssocID="{2E84602C-8AB9-4FC6-A8CB-61E703F3F2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9ADFE44-8CB6-4D26-B358-5E3DC3BFE64E}" type="pres">
      <dgm:prSet presAssocID="{9EA096C1-478E-41A2-947A-68FADE1FEA73}" presName="parentText" presStyleLbl="node1" presStyleIdx="0" presStyleCnt="8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7B9B97B0-7DEF-4B86-9994-56346039C822}" type="pres">
      <dgm:prSet presAssocID="{EA5CD1F9-46F2-4997-854C-C39E27D54BF6}" presName="spacer" presStyleCnt="0"/>
      <dgm:spPr/>
    </dgm:pt>
    <dgm:pt modelId="{0E809B4B-F77B-44CE-94DF-56A44C3C555B}" type="pres">
      <dgm:prSet presAssocID="{EDF770CC-1DD7-442D-BDA5-6666B962F57C}" presName="parentText" presStyleLbl="node1" presStyleIdx="1" presStyleCnt="8" custLinFactNeighborX="1129" custLinFactNeighborY="-43565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6D564B45-1E75-46EB-9819-E60DE47BD215}" type="pres">
      <dgm:prSet presAssocID="{0B759A15-21A8-4602-9E7B-CD4447C49F56}" presName="spacer" presStyleCnt="0"/>
      <dgm:spPr/>
    </dgm:pt>
    <dgm:pt modelId="{BF221127-A1E8-4D60-A3A8-A9C652DAFBCC}" type="pres">
      <dgm:prSet presAssocID="{BF0E05A4-F2F9-44B3-8AD2-4A37AD806641}" presName="parentText" presStyleLbl="node1" presStyleIdx="2" presStyleCnt="8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1AE5D7CE-C586-434D-B99C-B3271BFF11EB}" type="pres">
      <dgm:prSet presAssocID="{A204C5F6-7C2F-430F-AB38-39BFB128D673}" presName="spacer" presStyleCnt="0"/>
      <dgm:spPr/>
    </dgm:pt>
    <dgm:pt modelId="{52DC5C16-DEFC-400F-90BE-AC1C29CE3E25}" type="pres">
      <dgm:prSet presAssocID="{653A3BBA-28FD-4AA8-AD27-8E543CDF1155}" presName="parentText" presStyleLbl="node1" presStyleIdx="3" presStyleCnt="8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3AD35EB5-D2F9-4EAD-9EE1-198C98814283}" type="pres">
      <dgm:prSet presAssocID="{50E17426-0AC9-4ACE-9FAF-00876F568858}" presName="spacer" presStyleCnt="0"/>
      <dgm:spPr/>
    </dgm:pt>
    <dgm:pt modelId="{084BBE68-3728-4915-9820-EAF58A627CF4}" type="pres">
      <dgm:prSet presAssocID="{F3577AF2-DA8C-4DE7-A5C3-8B4098D0F364}" presName="parentText" presStyleLbl="node1" presStyleIdx="4" presStyleCnt="8" custLinFactNeighborY="4405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6CAD3F98-1C77-41CC-9A52-D64820DBCECA}" type="pres">
      <dgm:prSet presAssocID="{B5BCFD0D-69C7-42F4-BB54-758507EBAE0F}" presName="spacer" presStyleCnt="0"/>
      <dgm:spPr/>
    </dgm:pt>
    <dgm:pt modelId="{6D38A991-3F29-40EF-9992-ED5E6D299DE2}" type="pres">
      <dgm:prSet presAssocID="{68E720EB-7031-45C9-9618-17824692A3FA}" presName="parentText" presStyleLbl="node1" presStyleIdx="5" presStyleCnt="8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60305187-0D0C-4011-8BAA-C03158873568}" type="pres">
      <dgm:prSet presAssocID="{2677CDFC-859F-48CF-82EE-818D38AC6EC9}" presName="spacer" presStyleCnt="0"/>
      <dgm:spPr/>
    </dgm:pt>
    <dgm:pt modelId="{BC8C7E52-F175-4FC6-B04C-1BE05DD5FB83}" type="pres">
      <dgm:prSet presAssocID="{6127983A-919E-4B2A-9F92-690AE5BC89AF}" presName="parentText" presStyleLbl="node1" presStyleIdx="6" presStyleCnt="8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E43A1353-9314-40B1-9AFF-C1CC5F1A420D}" type="pres">
      <dgm:prSet presAssocID="{37DEE3EE-615E-46C0-A6BD-7CCC101EE31A}" presName="spacer" presStyleCnt="0"/>
      <dgm:spPr/>
    </dgm:pt>
    <dgm:pt modelId="{CAF785B5-0965-45A3-B130-9E10ADF10B78}" type="pres">
      <dgm:prSet presAssocID="{981CC567-EEDC-40C8-9754-04C2C978BE0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5B4CB65-300A-48EC-B28A-9A1CD88F61A0}" srcId="{2E84602C-8AB9-4FC6-A8CB-61E703F3F28B}" destId="{653A3BBA-28FD-4AA8-AD27-8E543CDF1155}" srcOrd="3" destOrd="0" parTransId="{387F879E-41F6-4ED7-8EE7-60D4874014E7}" sibTransId="{50E17426-0AC9-4ACE-9FAF-00876F568858}"/>
    <dgm:cxn modelId="{A720C3E7-9842-48B7-B8F4-AD5979EF3DAA}" type="presOf" srcId="{F3577AF2-DA8C-4DE7-A5C3-8B4098D0F364}" destId="{084BBE68-3728-4915-9820-EAF58A627CF4}" srcOrd="0" destOrd="0" presId="urn:microsoft.com/office/officeart/2005/8/layout/vList2"/>
    <dgm:cxn modelId="{4B96B618-5B02-42DD-A6B2-321F4869D43A}" type="presOf" srcId="{6127983A-919E-4B2A-9F92-690AE5BC89AF}" destId="{BC8C7E52-F175-4FC6-B04C-1BE05DD5FB83}" srcOrd="0" destOrd="0" presId="urn:microsoft.com/office/officeart/2005/8/layout/vList2"/>
    <dgm:cxn modelId="{65564526-DE42-40C4-B9A7-05B86679ED4A}" srcId="{2E84602C-8AB9-4FC6-A8CB-61E703F3F28B}" destId="{F3577AF2-DA8C-4DE7-A5C3-8B4098D0F364}" srcOrd="4" destOrd="0" parTransId="{0370A098-9FD2-4020-B316-9FFFB83183D0}" sibTransId="{B5BCFD0D-69C7-42F4-BB54-758507EBAE0F}"/>
    <dgm:cxn modelId="{A700BD18-F82C-49E9-8CF0-1A6241A3E265}" srcId="{2E84602C-8AB9-4FC6-A8CB-61E703F3F28B}" destId="{EDF770CC-1DD7-442D-BDA5-6666B962F57C}" srcOrd="1" destOrd="0" parTransId="{A6CA797E-5E55-4293-888A-B10ABE485C4E}" sibTransId="{0B759A15-21A8-4602-9E7B-CD4447C49F56}"/>
    <dgm:cxn modelId="{B70DC539-5B68-406D-8C4D-CE866CEFBBE8}" type="presOf" srcId="{2E84602C-8AB9-4FC6-A8CB-61E703F3F28B}" destId="{0CCD54E6-DDDF-4EB1-84AF-A9636BF21811}" srcOrd="0" destOrd="0" presId="urn:microsoft.com/office/officeart/2005/8/layout/vList2"/>
    <dgm:cxn modelId="{C37401EB-731A-42E9-9264-0FBF06A572A2}" type="presOf" srcId="{981CC567-EEDC-40C8-9754-04C2C978BE0E}" destId="{CAF785B5-0965-45A3-B130-9E10ADF10B78}" srcOrd="0" destOrd="0" presId="urn:microsoft.com/office/officeart/2005/8/layout/vList2"/>
    <dgm:cxn modelId="{1C419658-04F8-4CCB-86BF-16349EDDC51D}" type="presOf" srcId="{EDF770CC-1DD7-442D-BDA5-6666B962F57C}" destId="{0E809B4B-F77B-44CE-94DF-56A44C3C555B}" srcOrd="0" destOrd="0" presId="urn:microsoft.com/office/officeart/2005/8/layout/vList2"/>
    <dgm:cxn modelId="{5B684E15-99CA-4072-8D66-7DBA7585F76C}" srcId="{2E84602C-8AB9-4FC6-A8CB-61E703F3F28B}" destId="{981CC567-EEDC-40C8-9754-04C2C978BE0E}" srcOrd="7" destOrd="0" parTransId="{9F81AE12-DCE9-4369-9E4D-34B418FD2950}" sibTransId="{ED644A21-CF39-4E5F-BD0A-C281F61D0428}"/>
    <dgm:cxn modelId="{AF9D8EF9-110C-4070-9509-3115D5745918}" type="presOf" srcId="{68E720EB-7031-45C9-9618-17824692A3FA}" destId="{6D38A991-3F29-40EF-9992-ED5E6D299DE2}" srcOrd="0" destOrd="0" presId="urn:microsoft.com/office/officeart/2005/8/layout/vList2"/>
    <dgm:cxn modelId="{194FABF5-9DE8-46DC-9BC8-025C813B3990}" srcId="{2E84602C-8AB9-4FC6-A8CB-61E703F3F28B}" destId="{9EA096C1-478E-41A2-947A-68FADE1FEA73}" srcOrd="0" destOrd="0" parTransId="{88D67175-C3BE-44DE-A00F-140533329A6D}" sibTransId="{EA5CD1F9-46F2-4997-854C-C39E27D54BF6}"/>
    <dgm:cxn modelId="{2C5ECE9F-105D-4C58-985A-5919622E227C}" srcId="{2E84602C-8AB9-4FC6-A8CB-61E703F3F28B}" destId="{BF0E05A4-F2F9-44B3-8AD2-4A37AD806641}" srcOrd="2" destOrd="0" parTransId="{1EBDAFBB-07BD-479C-AD7B-EBF58F0F4C78}" sibTransId="{A204C5F6-7C2F-430F-AB38-39BFB128D673}"/>
    <dgm:cxn modelId="{14EA02B5-C01B-470D-84DC-BB0C25B61DBD}" type="presOf" srcId="{9EA096C1-478E-41A2-947A-68FADE1FEA73}" destId="{99ADFE44-8CB6-4D26-B358-5E3DC3BFE64E}" srcOrd="0" destOrd="0" presId="urn:microsoft.com/office/officeart/2005/8/layout/vList2"/>
    <dgm:cxn modelId="{60ED3710-FB48-4667-B9B8-2DCFA003E3CD}" type="presOf" srcId="{653A3BBA-28FD-4AA8-AD27-8E543CDF1155}" destId="{52DC5C16-DEFC-400F-90BE-AC1C29CE3E25}" srcOrd="0" destOrd="0" presId="urn:microsoft.com/office/officeart/2005/8/layout/vList2"/>
    <dgm:cxn modelId="{D5A9989F-1B98-48F1-83FD-D8FB552886CC}" srcId="{2E84602C-8AB9-4FC6-A8CB-61E703F3F28B}" destId="{6127983A-919E-4B2A-9F92-690AE5BC89AF}" srcOrd="6" destOrd="0" parTransId="{0EF58898-90E5-4EDD-AB8C-CE65A4ACA2C5}" sibTransId="{37DEE3EE-615E-46C0-A6BD-7CCC101EE31A}"/>
    <dgm:cxn modelId="{4472D2F0-ACBE-42AF-AAFD-79A36A2386C4}" srcId="{2E84602C-8AB9-4FC6-A8CB-61E703F3F28B}" destId="{68E720EB-7031-45C9-9618-17824692A3FA}" srcOrd="5" destOrd="0" parTransId="{42704BF3-F983-443D-864F-B23855FD2FBB}" sibTransId="{2677CDFC-859F-48CF-82EE-818D38AC6EC9}"/>
    <dgm:cxn modelId="{80570ED0-BE01-408D-9A1B-71FBC71ACEE9}" type="presOf" srcId="{BF0E05A4-F2F9-44B3-8AD2-4A37AD806641}" destId="{BF221127-A1E8-4D60-A3A8-A9C652DAFBCC}" srcOrd="0" destOrd="0" presId="urn:microsoft.com/office/officeart/2005/8/layout/vList2"/>
    <dgm:cxn modelId="{9551F352-804C-4AAC-ADC9-F26C01A73A4E}" type="presParOf" srcId="{0CCD54E6-DDDF-4EB1-84AF-A9636BF21811}" destId="{99ADFE44-8CB6-4D26-B358-5E3DC3BFE64E}" srcOrd="0" destOrd="0" presId="urn:microsoft.com/office/officeart/2005/8/layout/vList2"/>
    <dgm:cxn modelId="{ED3759B2-8CE5-4381-ACC4-C1ACF01B6803}" type="presParOf" srcId="{0CCD54E6-DDDF-4EB1-84AF-A9636BF21811}" destId="{7B9B97B0-7DEF-4B86-9994-56346039C822}" srcOrd="1" destOrd="0" presId="urn:microsoft.com/office/officeart/2005/8/layout/vList2"/>
    <dgm:cxn modelId="{6D49981D-3850-49DE-99E0-EC080014CA77}" type="presParOf" srcId="{0CCD54E6-DDDF-4EB1-84AF-A9636BF21811}" destId="{0E809B4B-F77B-44CE-94DF-56A44C3C555B}" srcOrd="2" destOrd="0" presId="urn:microsoft.com/office/officeart/2005/8/layout/vList2"/>
    <dgm:cxn modelId="{0815174A-BACF-4CBF-B03B-423960FBB20B}" type="presParOf" srcId="{0CCD54E6-DDDF-4EB1-84AF-A9636BF21811}" destId="{6D564B45-1E75-46EB-9819-E60DE47BD215}" srcOrd="3" destOrd="0" presId="urn:microsoft.com/office/officeart/2005/8/layout/vList2"/>
    <dgm:cxn modelId="{278E9C5A-CC23-4C47-9631-8F08518B179E}" type="presParOf" srcId="{0CCD54E6-DDDF-4EB1-84AF-A9636BF21811}" destId="{BF221127-A1E8-4D60-A3A8-A9C652DAFBCC}" srcOrd="4" destOrd="0" presId="urn:microsoft.com/office/officeart/2005/8/layout/vList2"/>
    <dgm:cxn modelId="{DEC6AEFF-0826-4A1E-973D-2FB70E75938E}" type="presParOf" srcId="{0CCD54E6-DDDF-4EB1-84AF-A9636BF21811}" destId="{1AE5D7CE-C586-434D-B99C-B3271BFF11EB}" srcOrd="5" destOrd="0" presId="urn:microsoft.com/office/officeart/2005/8/layout/vList2"/>
    <dgm:cxn modelId="{812C6EA4-6D35-4F8E-ABBC-41C658F44D99}" type="presParOf" srcId="{0CCD54E6-DDDF-4EB1-84AF-A9636BF21811}" destId="{52DC5C16-DEFC-400F-90BE-AC1C29CE3E25}" srcOrd="6" destOrd="0" presId="urn:microsoft.com/office/officeart/2005/8/layout/vList2"/>
    <dgm:cxn modelId="{2C1A3856-2974-4409-8743-25FE74504A82}" type="presParOf" srcId="{0CCD54E6-DDDF-4EB1-84AF-A9636BF21811}" destId="{3AD35EB5-D2F9-4EAD-9EE1-198C98814283}" srcOrd="7" destOrd="0" presId="urn:microsoft.com/office/officeart/2005/8/layout/vList2"/>
    <dgm:cxn modelId="{558F40D7-67B3-4D37-BC29-3AAAF75DB1BD}" type="presParOf" srcId="{0CCD54E6-DDDF-4EB1-84AF-A9636BF21811}" destId="{084BBE68-3728-4915-9820-EAF58A627CF4}" srcOrd="8" destOrd="0" presId="urn:microsoft.com/office/officeart/2005/8/layout/vList2"/>
    <dgm:cxn modelId="{644ABB5B-1B1A-4748-ABB3-8549A995DF9C}" type="presParOf" srcId="{0CCD54E6-DDDF-4EB1-84AF-A9636BF21811}" destId="{6CAD3F98-1C77-41CC-9A52-D64820DBCECA}" srcOrd="9" destOrd="0" presId="urn:microsoft.com/office/officeart/2005/8/layout/vList2"/>
    <dgm:cxn modelId="{178FEF4A-D6C7-48D6-9291-362B855F7A61}" type="presParOf" srcId="{0CCD54E6-DDDF-4EB1-84AF-A9636BF21811}" destId="{6D38A991-3F29-40EF-9992-ED5E6D299DE2}" srcOrd="10" destOrd="0" presId="urn:microsoft.com/office/officeart/2005/8/layout/vList2"/>
    <dgm:cxn modelId="{13E5EE55-ADC6-4B4B-9D01-95672C57A912}" type="presParOf" srcId="{0CCD54E6-DDDF-4EB1-84AF-A9636BF21811}" destId="{60305187-0D0C-4011-8BAA-C03158873568}" srcOrd="11" destOrd="0" presId="urn:microsoft.com/office/officeart/2005/8/layout/vList2"/>
    <dgm:cxn modelId="{515079C3-1B2D-46F2-99C6-F1DB14E1009E}" type="presParOf" srcId="{0CCD54E6-DDDF-4EB1-84AF-A9636BF21811}" destId="{BC8C7E52-F175-4FC6-B04C-1BE05DD5FB83}" srcOrd="12" destOrd="0" presId="urn:microsoft.com/office/officeart/2005/8/layout/vList2"/>
    <dgm:cxn modelId="{AB6E1BE6-0373-4D55-8325-1378BC655DC0}" type="presParOf" srcId="{0CCD54E6-DDDF-4EB1-84AF-A9636BF21811}" destId="{E43A1353-9314-40B1-9AFF-C1CC5F1A420D}" srcOrd="13" destOrd="0" presId="urn:microsoft.com/office/officeart/2005/8/layout/vList2"/>
    <dgm:cxn modelId="{DEC1CAE4-D298-4D1F-B31E-60C382AE8C69}" type="presParOf" srcId="{0CCD54E6-DDDF-4EB1-84AF-A9636BF21811}" destId="{CAF785B5-0965-45A3-B130-9E10ADF10B7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FAFFED-F570-4D5D-B092-C48F35005B2E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AD9E0812-349E-42CC-AC16-3E1F56C712A9}">
      <dgm:prSet custT="1"/>
      <dgm:spPr/>
      <dgm:t>
        <a:bodyPr/>
        <a:lstStyle/>
        <a:p>
          <a:r>
            <a:rPr lang="es-ES_tradnl" sz="1800" b="1" dirty="0" smtClean="0">
              <a:latin typeface="Arial" panose="020B0604020202020204" pitchFamily="34" charset="0"/>
              <a:cs typeface="Arial" panose="020B0604020202020204" pitchFamily="34" charset="0"/>
            </a:rPr>
            <a:t>On site</a:t>
          </a:r>
        </a:p>
      </dgm:t>
    </dgm:pt>
    <dgm:pt modelId="{862E26DF-9370-444F-8500-A4476DD88AA9}" type="parTrans" cxnId="{DE2CD74E-6793-419A-AB03-25D81A6A44D5}">
      <dgm:prSet/>
      <dgm:spPr/>
      <dgm:t>
        <a:bodyPr/>
        <a:lstStyle/>
        <a:p>
          <a:endParaRPr lang="en-GB" sz="1800"/>
        </a:p>
      </dgm:t>
    </dgm:pt>
    <dgm:pt modelId="{D616A58F-4F79-4AD0-8BFC-A3BBB0B9445F}" type="sibTrans" cxnId="{DE2CD74E-6793-419A-AB03-25D81A6A44D5}">
      <dgm:prSet/>
      <dgm:spPr/>
      <dgm:t>
        <a:bodyPr/>
        <a:lstStyle/>
        <a:p>
          <a:endParaRPr lang="en-GB" sz="1800"/>
        </a:p>
      </dgm:t>
    </dgm:pt>
    <dgm:pt modelId="{68903C4D-8008-40CC-8711-EC9D2DF58CBD}">
      <dgm:prSet custT="1"/>
      <dgm:spPr/>
      <dgm:t>
        <a:bodyPr/>
        <a:lstStyle/>
        <a:p>
          <a:r>
            <a:rPr lang="es-ES_tradnl" sz="1800" b="1" dirty="0" smtClean="0">
              <a:latin typeface="Arial" panose="020B0604020202020204" pitchFamily="34" charset="0"/>
              <a:cs typeface="Arial" panose="020B0604020202020204" pitchFamily="34" charset="0"/>
            </a:rPr>
            <a:t>Phone</a:t>
          </a:r>
          <a:endParaRPr lang="es-PE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D00198-8427-4927-A142-C2A6068C856A}" type="parTrans" cxnId="{9C46CE09-C5A3-40C3-B2CF-CC5DE7C27BC0}">
      <dgm:prSet/>
      <dgm:spPr/>
      <dgm:t>
        <a:bodyPr/>
        <a:lstStyle/>
        <a:p>
          <a:endParaRPr lang="en-GB" sz="1800"/>
        </a:p>
      </dgm:t>
    </dgm:pt>
    <dgm:pt modelId="{D50BAD0C-37A1-4368-8706-A03CA3373B99}" type="sibTrans" cxnId="{9C46CE09-C5A3-40C3-B2CF-CC5DE7C27BC0}">
      <dgm:prSet/>
      <dgm:spPr/>
      <dgm:t>
        <a:bodyPr/>
        <a:lstStyle/>
        <a:p>
          <a:endParaRPr lang="en-GB" sz="1800"/>
        </a:p>
      </dgm:t>
    </dgm:pt>
    <dgm:pt modelId="{6CFA27CE-D998-4622-9133-5678EEFCB93D}">
      <dgm:prSet custT="1"/>
      <dgm:spPr/>
      <dgm:t>
        <a:bodyPr/>
        <a:lstStyle/>
        <a:p>
          <a:r>
            <a:rPr lang="es-ES_tradnl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Mail and E-mail</a:t>
          </a:r>
          <a:endParaRPr lang="es-PE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518AF-9CF6-4C44-AB3F-CD7CFE7A2A22}" type="sibTrans" cxnId="{EF034802-29AA-4186-998A-94281BC44881}">
      <dgm:prSet/>
      <dgm:spPr/>
      <dgm:t>
        <a:bodyPr/>
        <a:lstStyle/>
        <a:p>
          <a:endParaRPr lang="en-GB" sz="1800"/>
        </a:p>
      </dgm:t>
    </dgm:pt>
    <dgm:pt modelId="{FF2117BC-733B-485B-B4D9-99CEA5960957}" type="parTrans" cxnId="{EF034802-29AA-4186-998A-94281BC44881}">
      <dgm:prSet/>
      <dgm:spPr/>
      <dgm:t>
        <a:bodyPr/>
        <a:lstStyle/>
        <a:p>
          <a:endParaRPr lang="en-GB" sz="1800"/>
        </a:p>
      </dgm:t>
    </dgm:pt>
    <dgm:pt modelId="{24042940-574F-4F5D-878C-C3399FFE9E29}">
      <dgm:prSet custT="1"/>
      <dgm:spPr/>
      <dgm:t>
        <a:bodyPr/>
        <a:lstStyle/>
        <a:p>
          <a:r>
            <a:rPr lang="es-P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In - house</a:t>
          </a:r>
        </a:p>
      </dgm:t>
    </dgm:pt>
    <dgm:pt modelId="{C204391B-D5E8-472A-9E28-474D3630AB2E}" type="sibTrans" cxnId="{3FCE2E77-DD2B-4C74-BA5B-FF479DAD9799}">
      <dgm:prSet/>
      <dgm:spPr/>
      <dgm:t>
        <a:bodyPr/>
        <a:lstStyle/>
        <a:p>
          <a:endParaRPr lang="en-GB" sz="1800"/>
        </a:p>
      </dgm:t>
    </dgm:pt>
    <dgm:pt modelId="{8AE9CBC1-6F4A-4F7B-9647-31D45BE91C56}" type="parTrans" cxnId="{3FCE2E77-DD2B-4C74-BA5B-FF479DAD9799}">
      <dgm:prSet/>
      <dgm:spPr/>
      <dgm:t>
        <a:bodyPr/>
        <a:lstStyle/>
        <a:p>
          <a:endParaRPr lang="en-GB" sz="1800"/>
        </a:p>
      </dgm:t>
    </dgm:pt>
    <dgm:pt modelId="{96FAC33D-453F-4CB6-8B81-9745665D7945}">
      <dgm:prSet custT="1"/>
      <dgm:spPr/>
      <dgm:t>
        <a:bodyPr/>
        <a:lstStyle/>
        <a:p>
          <a:r>
            <a:rPr lang="es-PE" sz="1800" b="1" dirty="0" smtClean="0">
              <a:latin typeface="Arial" panose="020B0604020202020204" pitchFamily="34" charset="0"/>
              <a:cs typeface="Arial" panose="020B0604020202020204" pitchFamily="34" charset="0"/>
            </a:rPr>
            <a:t>Website</a:t>
          </a:r>
        </a:p>
      </dgm:t>
    </dgm:pt>
    <dgm:pt modelId="{9719C1A1-3C99-4BC3-BC4A-A4E7D560B7D4}" type="parTrans" cxnId="{8772DAAA-09F5-4E15-AA9B-35E306320662}">
      <dgm:prSet/>
      <dgm:spPr/>
      <dgm:t>
        <a:bodyPr/>
        <a:lstStyle/>
        <a:p>
          <a:endParaRPr lang="es-PE" sz="1800"/>
        </a:p>
      </dgm:t>
    </dgm:pt>
    <dgm:pt modelId="{FC70230B-2A95-4E71-A1E6-63778174252E}" type="sibTrans" cxnId="{8772DAAA-09F5-4E15-AA9B-35E306320662}">
      <dgm:prSet/>
      <dgm:spPr/>
      <dgm:t>
        <a:bodyPr/>
        <a:lstStyle/>
        <a:p>
          <a:endParaRPr lang="es-PE" sz="1800"/>
        </a:p>
      </dgm:t>
    </dgm:pt>
    <dgm:pt modelId="{DF1F07D7-AA6F-445C-BFD5-47A624F23366}" type="pres">
      <dgm:prSet presAssocID="{6FFAFFED-F570-4D5D-B092-C48F35005B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276C4D1-5309-4950-BD00-020639693B99}" type="pres">
      <dgm:prSet presAssocID="{AD9E0812-349E-42CC-AC16-3E1F56C712A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0C4D54-8702-419A-AC96-AECD255ED9FF}" type="pres">
      <dgm:prSet presAssocID="{D616A58F-4F79-4AD0-8BFC-A3BBB0B9445F}" presName="sibTrans" presStyleCnt="0"/>
      <dgm:spPr/>
      <dgm:t>
        <a:bodyPr/>
        <a:lstStyle/>
        <a:p>
          <a:endParaRPr lang="en-GB"/>
        </a:p>
      </dgm:t>
    </dgm:pt>
    <dgm:pt modelId="{6C72E401-388A-4156-A598-CA0D8E665644}" type="pres">
      <dgm:prSet presAssocID="{24042940-574F-4F5D-878C-C3399FFE9E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9186D9-F37D-47C2-91CA-38BCE8BB18F7}" type="pres">
      <dgm:prSet presAssocID="{C204391B-D5E8-472A-9E28-474D3630AB2E}" presName="sibTrans" presStyleCnt="0"/>
      <dgm:spPr/>
      <dgm:t>
        <a:bodyPr/>
        <a:lstStyle/>
        <a:p>
          <a:endParaRPr lang="en-GB"/>
        </a:p>
      </dgm:t>
    </dgm:pt>
    <dgm:pt modelId="{ED71549C-BCBB-4732-8796-2FF519C8F99A}" type="pres">
      <dgm:prSet presAssocID="{68903C4D-8008-40CC-8711-EC9D2DF58CB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0E197C-7435-4821-A0B3-8B9066B77504}" type="pres">
      <dgm:prSet presAssocID="{D50BAD0C-37A1-4368-8706-A03CA3373B99}" presName="sibTrans" presStyleCnt="0"/>
      <dgm:spPr/>
      <dgm:t>
        <a:bodyPr/>
        <a:lstStyle/>
        <a:p>
          <a:endParaRPr lang="en-GB"/>
        </a:p>
      </dgm:t>
    </dgm:pt>
    <dgm:pt modelId="{AF32D189-D417-4A1D-B68A-FDE439BB365C}" type="pres">
      <dgm:prSet presAssocID="{6CFA27CE-D998-4622-9133-5678EEFCB9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74A360-06AE-45FF-A2C8-A9C559D3EC4F}" type="pres">
      <dgm:prSet presAssocID="{9F6518AF-9CF6-4C44-AB3F-CD7CFE7A2A22}" presName="sibTrans" presStyleCnt="0"/>
      <dgm:spPr/>
    </dgm:pt>
    <dgm:pt modelId="{EB75BE27-82E5-4E22-8EAE-D04401210529}" type="pres">
      <dgm:prSet presAssocID="{96FAC33D-453F-4CB6-8B81-9745665D79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FCE2E77-DD2B-4C74-BA5B-FF479DAD9799}" srcId="{6FFAFFED-F570-4D5D-B092-C48F35005B2E}" destId="{24042940-574F-4F5D-878C-C3399FFE9E29}" srcOrd="1" destOrd="0" parTransId="{8AE9CBC1-6F4A-4F7B-9647-31D45BE91C56}" sibTransId="{C204391B-D5E8-472A-9E28-474D3630AB2E}"/>
    <dgm:cxn modelId="{00900F68-5275-3C42-9A0A-F9958175A226}" type="presOf" srcId="{AD9E0812-349E-42CC-AC16-3E1F56C712A9}" destId="{2276C4D1-5309-4950-BD00-020639693B99}" srcOrd="0" destOrd="0" presId="urn:microsoft.com/office/officeart/2005/8/layout/default"/>
    <dgm:cxn modelId="{9C46CE09-C5A3-40C3-B2CF-CC5DE7C27BC0}" srcId="{6FFAFFED-F570-4D5D-B092-C48F35005B2E}" destId="{68903C4D-8008-40CC-8711-EC9D2DF58CBD}" srcOrd="2" destOrd="0" parTransId="{37D00198-8427-4927-A142-C2A6068C856A}" sibTransId="{D50BAD0C-37A1-4368-8706-A03CA3373B99}"/>
    <dgm:cxn modelId="{8772DAAA-09F5-4E15-AA9B-35E306320662}" srcId="{6FFAFFED-F570-4D5D-B092-C48F35005B2E}" destId="{96FAC33D-453F-4CB6-8B81-9745665D7945}" srcOrd="4" destOrd="0" parTransId="{9719C1A1-3C99-4BC3-BC4A-A4E7D560B7D4}" sibTransId="{FC70230B-2A95-4E71-A1E6-63778174252E}"/>
    <dgm:cxn modelId="{EF034802-29AA-4186-998A-94281BC44881}" srcId="{6FFAFFED-F570-4D5D-B092-C48F35005B2E}" destId="{6CFA27CE-D998-4622-9133-5678EEFCB93D}" srcOrd="3" destOrd="0" parTransId="{FF2117BC-733B-485B-B4D9-99CEA5960957}" sibTransId="{9F6518AF-9CF6-4C44-AB3F-CD7CFE7A2A22}"/>
    <dgm:cxn modelId="{3CF3267C-A4DB-2441-8215-D5F823126126}" type="presOf" srcId="{68903C4D-8008-40CC-8711-EC9D2DF58CBD}" destId="{ED71549C-BCBB-4732-8796-2FF519C8F99A}" srcOrd="0" destOrd="0" presId="urn:microsoft.com/office/officeart/2005/8/layout/default"/>
    <dgm:cxn modelId="{E2E98303-D957-284C-8881-4C0BA868AE62}" type="presOf" srcId="{6FFAFFED-F570-4D5D-B092-C48F35005B2E}" destId="{DF1F07D7-AA6F-445C-BFD5-47A624F23366}" srcOrd="0" destOrd="0" presId="urn:microsoft.com/office/officeart/2005/8/layout/default"/>
    <dgm:cxn modelId="{DE2CD74E-6793-419A-AB03-25D81A6A44D5}" srcId="{6FFAFFED-F570-4D5D-B092-C48F35005B2E}" destId="{AD9E0812-349E-42CC-AC16-3E1F56C712A9}" srcOrd="0" destOrd="0" parTransId="{862E26DF-9370-444F-8500-A4476DD88AA9}" sibTransId="{D616A58F-4F79-4AD0-8BFC-A3BBB0B9445F}"/>
    <dgm:cxn modelId="{F80CE26A-8157-844A-8B02-A28953394AB9}" type="presOf" srcId="{96FAC33D-453F-4CB6-8B81-9745665D7945}" destId="{EB75BE27-82E5-4E22-8EAE-D04401210529}" srcOrd="0" destOrd="0" presId="urn:microsoft.com/office/officeart/2005/8/layout/default"/>
    <dgm:cxn modelId="{A1262B0F-EF39-3245-AA82-72F04FD12E9B}" type="presOf" srcId="{6CFA27CE-D998-4622-9133-5678EEFCB93D}" destId="{AF32D189-D417-4A1D-B68A-FDE439BB365C}" srcOrd="0" destOrd="0" presId="urn:microsoft.com/office/officeart/2005/8/layout/default"/>
    <dgm:cxn modelId="{19FFA191-C6E2-0D4F-AF6E-928F5326FEBF}" type="presOf" srcId="{24042940-574F-4F5D-878C-C3399FFE9E29}" destId="{6C72E401-388A-4156-A598-CA0D8E665644}" srcOrd="0" destOrd="0" presId="urn:microsoft.com/office/officeart/2005/8/layout/default"/>
    <dgm:cxn modelId="{1B91C9CD-6EA0-704E-A5A4-BA0046B6A8DF}" type="presParOf" srcId="{DF1F07D7-AA6F-445C-BFD5-47A624F23366}" destId="{2276C4D1-5309-4950-BD00-020639693B99}" srcOrd="0" destOrd="0" presId="urn:microsoft.com/office/officeart/2005/8/layout/default"/>
    <dgm:cxn modelId="{FD119C8F-F777-A846-B4D8-F09AE7F7C423}" type="presParOf" srcId="{DF1F07D7-AA6F-445C-BFD5-47A624F23366}" destId="{330C4D54-8702-419A-AC96-AECD255ED9FF}" srcOrd="1" destOrd="0" presId="urn:microsoft.com/office/officeart/2005/8/layout/default"/>
    <dgm:cxn modelId="{C31B743A-5357-534A-8CFB-2284921E4040}" type="presParOf" srcId="{DF1F07D7-AA6F-445C-BFD5-47A624F23366}" destId="{6C72E401-388A-4156-A598-CA0D8E665644}" srcOrd="2" destOrd="0" presId="urn:microsoft.com/office/officeart/2005/8/layout/default"/>
    <dgm:cxn modelId="{800AFCC6-18D9-654F-A805-9C67180D4C25}" type="presParOf" srcId="{DF1F07D7-AA6F-445C-BFD5-47A624F23366}" destId="{229186D9-F37D-47C2-91CA-38BCE8BB18F7}" srcOrd="3" destOrd="0" presId="urn:microsoft.com/office/officeart/2005/8/layout/default"/>
    <dgm:cxn modelId="{F95AC427-4ED5-3143-8FC0-70FDF92F2C89}" type="presParOf" srcId="{DF1F07D7-AA6F-445C-BFD5-47A624F23366}" destId="{ED71549C-BCBB-4732-8796-2FF519C8F99A}" srcOrd="4" destOrd="0" presId="urn:microsoft.com/office/officeart/2005/8/layout/default"/>
    <dgm:cxn modelId="{75BF22D6-824D-CC45-92E7-7EF34FA058D7}" type="presParOf" srcId="{DF1F07D7-AA6F-445C-BFD5-47A624F23366}" destId="{D00E197C-7435-4821-A0B3-8B9066B77504}" srcOrd="5" destOrd="0" presId="urn:microsoft.com/office/officeart/2005/8/layout/default"/>
    <dgm:cxn modelId="{71CB3F6F-7ABF-7146-A240-5A8876F18420}" type="presParOf" srcId="{DF1F07D7-AA6F-445C-BFD5-47A624F23366}" destId="{AF32D189-D417-4A1D-B68A-FDE439BB365C}" srcOrd="6" destOrd="0" presId="urn:microsoft.com/office/officeart/2005/8/layout/default"/>
    <dgm:cxn modelId="{42CBB5A7-E810-784D-AA4B-360A886115FD}" type="presParOf" srcId="{DF1F07D7-AA6F-445C-BFD5-47A624F23366}" destId="{F974A360-06AE-45FF-A2C8-A9C559D3EC4F}" srcOrd="7" destOrd="0" presId="urn:microsoft.com/office/officeart/2005/8/layout/default"/>
    <dgm:cxn modelId="{315C47AA-0182-E240-A837-14C9E54C7A8C}" type="presParOf" srcId="{DF1F07D7-AA6F-445C-BFD5-47A624F23366}" destId="{EB75BE27-82E5-4E22-8EAE-D0440121052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FAFFED-F570-4D5D-B092-C48F35005B2E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68903C4D-8008-40CC-8711-EC9D2DF58CBD}">
      <dgm:prSet custT="1"/>
      <dgm:spPr/>
      <dgm:t>
        <a:bodyPr/>
        <a:lstStyle/>
        <a:p>
          <a:r>
            <a:rPr lang="es-PE" sz="2400" b="1" dirty="0" smtClean="0">
              <a:latin typeface="Arial" panose="020B0604020202020204" pitchFamily="34" charset="0"/>
              <a:cs typeface="Arial" panose="020B0604020202020204" pitchFamily="34" charset="0"/>
            </a:rPr>
            <a:t>Cost of service</a:t>
          </a:r>
        </a:p>
      </dgm:t>
    </dgm:pt>
    <dgm:pt modelId="{37D00198-8427-4927-A142-C2A6068C856A}" type="parTrans" cxnId="{9C46CE09-C5A3-40C3-B2CF-CC5DE7C27BC0}">
      <dgm:prSet/>
      <dgm:spPr/>
      <dgm:t>
        <a:bodyPr/>
        <a:lstStyle/>
        <a:p>
          <a:endParaRPr lang="en-GB" sz="2400"/>
        </a:p>
      </dgm:t>
    </dgm:pt>
    <dgm:pt modelId="{D50BAD0C-37A1-4368-8706-A03CA3373B99}" type="sibTrans" cxnId="{9C46CE09-C5A3-40C3-B2CF-CC5DE7C27BC0}">
      <dgm:prSet/>
      <dgm:spPr/>
      <dgm:t>
        <a:bodyPr/>
        <a:lstStyle/>
        <a:p>
          <a:endParaRPr lang="en-GB" sz="2400"/>
        </a:p>
      </dgm:t>
    </dgm:pt>
    <dgm:pt modelId="{6CFA27CE-D998-4622-9133-5678EEFCB93D}">
      <dgm:prSet custT="1"/>
      <dgm:spPr/>
      <dgm:t>
        <a:bodyPr/>
        <a:lstStyle/>
        <a:p>
          <a:r>
            <a:rPr lang="es-ES_tradnl" sz="2400" b="1" dirty="0" smtClean="0">
              <a:latin typeface="Arial" panose="020B0604020202020204" pitchFamily="34" charset="0"/>
              <a:cs typeface="Arial" panose="020B0604020202020204" pitchFamily="34" charset="0"/>
            </a:rPr>
            <a:t>Competitive analysis</a:t>
          </a:r>
          <a:endParaRPr lang="es-PE" sz="24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518AF-9CF6-4C44-AB3F-CD7CFE7A2A22}" type="sibTrans" cxnId="{EF034802-29AA-4186-998A-94281BC44881}">
      <dgm:prSet/>
      <dgm:spPr/>
      <dgm:t>
        <a:bodyPr/>
        <a:lstStyle/>
        <a:p>
          <a:endParaRPr lang="en-GB" sz="2400"/>
        </a:p>
      </dgm:t>
    </dgm:pt>
    <dgm:pt modelId="{FF2117BC-733B-485B-B4D9-99CEA5960957}" type="parTrans" cxnId="{EF034802-29AA-4186-998A-94281BC44881}">
      <dgm:prSet/>
      <dgm:spPr/>
      <dgm:t>
        <a:bodyPr/>
        <a:lstStyle/>
        <a:p>
          <a:endParaRPr lang="en-GB" sz="2400"/>
        </a:p>
      </dgm:t>
    </dgm:pt>
    <dgm:pt modelId="{24042940-574F-4F5D-878C-C3399FFE9E29}">
      <dgm:prSet custT="1"/>
      <dgm:spPr/>
      <dgm:t>
        <a:bodyPr/>
        <a:lstStyle/>
        <a:p>
          <a:r>
            <a:rPr lang="es-PE" sz="2400" b="1" dirty="0" smtClean="0">
              <a:latin typeface="Arial" panose="020B0604020202020204" pitchFamily="34" charset="0"/>
              <a:cs typeface="Arial" panose="020B0604020202020204" pitchFamily="34" charset="0"/>
            </a:rPr>
            <a:t>Business model</a:t>
          </a:r>
        </a:p>
      </dgm:t>
    </dgm:pt>
    <dgm:pt modelId="{C204391B-D5E8-472A-9E28-474D3630AB2E}" type="sibTrans" cxnId="{3FCE2E77-DD2B-4C74-BA5B-FF479DAD9799}">
      <dgm:prSet/>
      <dgm:spPr/>
      <dgm:t>
        <a:bodyPr/>
        <a:lstStyle/>
        <a:p>
          <a:endParaRPr lang="en-GB" sz="2400"/>
        </a:p>
      </dgm:t>
    </dgm:pt>
    <dgm:pt modelId="{8AE9CBC1-6F4A-4F7B-9647-31D45BE91C56}" type="parTrans" cxnId="{3FCE2E77-DD2B-4C74-BA5B-FF479DAD9799}">
      <dgm:prSet/>
      <dgm:spPr/>
      <dgm:t>
        <a:bodyPr/>
        <a:lstStyle/>
        <a:p>
          <a:endParaRPr lang="en-GB" sz="2400"/>
        </a:p>
      </dgm:t>
    </dgm:pt>
    <dgm:pt modelId="{DF1F07D7-AA6F-445C-BFD5-47A624F23366}" type="pres">
      <dgm:prSet presAssocID="{6FFAFFED-F570-4D5D-B092-C48F35005B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C72E401-388A-4156-A598-CA0D8E665644}" type="pres">
      <dgm:prSet presAssocID="{24042940-574F-4F5D-878C-C3399FFE9E29}" presName="node" presStyleLbl="node1" presStyleIdx="0" presStyleCnt="3" custScaleX="55650" custScaleY="563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9186D9-F37D-47C2-91CA-38BCE8BB18F7}" type="pres">
      <dgm:prSet presAssocID="{C204391B-D5E8-472A-9E28-474D3630AB2E}" presName="sibTrans" presStyleCnt="0"/>
      <dgm:spPr/>
      <dgm:t>
        <a:bodyPr/>
        <a:lstStyle/>
        <a:p>
          <a:endParaRPr lang="en-GB"/>
        </a:p>
      </dgm:t>
    </dgm:pt>
    <dgm:pt modelId="{ED71549C-BCBB-4732-8796-2FF519C8F99A}" type="pres">
      <dgm:prSet presAssocID="{68903C4D-8008-40CC-8711-EC9D2DF58CBD}" presName="node" presStyleLbl="node1" presStyleIdx="1" presStyleCnt="3" custScaleX="52612" custScaleY="568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0E197C-7435-4821-A0B3-8B9066B77504}" type="pres">
      <dgm:prSet presAssocID="{D50BAD0C-37A1-4368-8706-A03CA3373B99}" presName="sibTrans" presStyleCnt="0"/>
      <dgm:spPr/>
      <dgm:t>
        <a:bodyPr/>
        <a:lstStyle/>
        <a:p>
          <a:endParaRPr lang="en-GB"/>
        </a:p>
      </dgm:t>
    </dgm:pt>
    <dgm:pt modelId="{AF32D189-D417-4A1D-B68A-FDE439BB365C}" type="pres">
      <dgm:prSet presAssocID="{6CFA27CE-D998-4622-9133-5678EEFCB93D}" presName="node" presStyleLbl="node1" presStyleIdx="2" presStyleCnt="3" custScaleX="56363" custScaleY="56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034802-29AA-4186-998A-94281BC44881}" srcId="{6FFAFFED-F570-4D5D-B092-C48F35005B2E}" destId="{6CFA27CE-D998-4622-9133-5678EEFCB93D}" srcOrd="2" destOrd="0" parTransId="{FF2117BC-733B-485B-B4D9-99CEA5960957}" sibTransId="{9F6518AF-9CF6-4C44-AB3F-CD7CFE7A2A22}"/>
    <dgm:cxn modelId="{0361CBD7-00BB-E44F-B9D5-DF693B0D1F1F}" type="presOf" srcId="{6FFAFFED-F570-4D5D-B092-C48F35005B2E}" destId="{DF1F07D7-AA6F-445C-BFD5-47A624F23366}" srcOrd="0" destOrd="0" presId="urn:microsoft.com/office/officeart/2005/8/layout/default"/>
    <dgm:cxn modelId="{3FCE2E77-DD2B-4C74-BA5B-FF479DAD9799}" srcId="{6FFAFFED-F570-4D5D-B092-C48F35005B2E}" destId="{24042940-574F-4F5D-878C-C3399FFE9E29}" srcOrd="0" destOrd="0" parTransId="{8AE9CBC1-6F4A-4F7B-9647-31D45BE91C56}" sibTransId="{C204391B-D5E8-472A-9E28-474D3630AB2E}"/>
    <dgm:cxn modelId="{F1911E05-4FA2-9E42-AA69-4E7EE7443442}" type="presOf" srcId="{6CFA27CE-D998-4622-9133-5678EEFCB93D}" destId="{AF32D189-D417-4A1D-B68A-FDE439BB365C}" srcOrd="0" destOrd="0" presId="urn:microsoft.com/office/officeart/2005/8/layout/default"/>
    <dgm:cxn modelId="{472373CC-B12B-764A-8F57-BAECB7F2A38D}" type="presOf" srcId="{24042940-574F-4F5D-878C-C3399FFE9E29}" destId="{6C72E401-388A-4156-A598-CA0D8E665644}" srcOrd="0" destOrd="0" presId="urn:microsoft.com/office/officeart/2005/8/layout/default"/>
    <dgm:cxn modelId="{1CA2F7ED-14A8-2146-A4F6-82E1273C305B}" type="presOf" srcId="{68903C4D-8008-40CC-8711-EC9D2DF58CBD}" destId="{ED71549C-BCBB-4732-8796-2FF519C8F99A}" srcOrd="0" destOrd="0" presId="urn:microsoft.com/office/officeart/2005/8/layout/default"/>
    <dgm:cxn modelId="{9C46CE09-C5A3-40C3-B2CF-CC5DE7C27BC0}" srcId="{6FFAFFED-F570-4D5D-B092-C48F35005B2E}" destId="{68903C4D-8008-40CC-8711-EC9D2DF58CBD}" srcOrd="1" destOrd="0" parTransId="{37D00198-8427-4927-A142-C2A6068C856A}" sibTransId="{D50BAD0C-37A1-4368-8706-A03CA3373B99}"/>
    <dgm:cxn modelId="{C78CA835-76FA-9F4F-8847-12A0B9F4FD3A}" type="presParOf" srcId="{DF1F07D7-AA6F-445C-BFD5-47A624F23366}" destId="{6C72E401-388A-4156-A598-CA0D8E665644}" srcOrd="0" destOrd="0" presId="urn:microsoft.com/office/officeart/2005/8/layout/default"/>
    <dgm:cxn modelId="{9A748810-3C5E-6349-90BA-B80466AE6028}" type="presParOf" srcId="{DF1F07D7-AA6F-445C-BFD5-47A624F23366}" destId="{229186D9-F37D-47C2-91CA-38BCE8BB18F7}" srcOrd="1" destOrd="0" presId="urn:microsoft.com/office/officeart/2005/8/layout/default"/>
    <dgm:cxn modelId="{360D4DFA-94C0-7D4A-92E9-B8F3EE8E48D0}" type="presParOf" srcId="{DF1F07D7-AA6F-445C-BFD5-47A624F23366}" destId="{ED71549C-BCBB-4732-8796-2FF519C8F99A}" srcOrd="2" destOrd="0" presId="urn:microsoft.com/office/officeart/2005/8/layout/default"/>
    <dgm:cxn modelId="{1FC95756-20F2-0448-A212-F98215285A95}" type="presParOf" srcId="{DF1F07D7-AA6F-445C-BFD5-47A624F23366}" destId="{D00E197C-7435-4821-A0B3-8B9066B77504}" srcOrd="3" destOrd="0" presId="urn:microsoft.com/office/officeart/2005/8/layout/default"/>
    <dgm:cxn modelId="{79B9EACA-2C4C-DF49-9A02-72DEF3F95BCD}" type="presParOf" srcId="{DF1F07D7-AA6F-445C-BFD5-47A624F23366}" destId="{AF32D189-D417-4A1D-B68A-FDE439BB365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FAFFED-F570-4D5D-B092-C48F35005B2E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68903C4D-8008-40CC-8711-EC9D2DF58CBD}">
      <dgm:prSet custT="1"/>
      <dgm:spPr/>
      <dgm:t>
        <a:bodyPr/>
        <a:lstStyle/>
        <a:p>
          <a:r>
            <a:rPr lang="es-PE" sz="1400" b="1" dirty="0" smtClean="0">
              <a:latin typeface="Arial" panose="020B0604020202020204" pitchFamily="34" charset="0"/>
              <a:cs typeface="Arial" panose="020B0604020202020204" pitchFamily="34" charset="0"/>
            </a:rPr>
            <a:t>Making profit with the services</a:t>
          </a:r>
        </a:p>
      </dgm:t>
    </dgm:pt>
    <dgm:pt modelId="{37D00198-8427-4927-A142-C2A6068C856A}" type="parTrans" cxnId="{9C46CE09-C5A3-40C3-B2CF-CC5DE7C27BC0}">
      <dgm:prSet/>
      <dgm:spPr/>
      <dgm:t>
        <a:bodyPr/>
        <a:lstStyle/>
        <a:p>
          <a:endParaRPr lang="en-GB" sz="1500"/>
        </a:p>
      </dgm:t>
    </dgm:pt>
    <dgm:pt modelId="{D50BAD0C-37A1-4368-8706-A03CA3373B99}" type="sibTrans" cxnId="{9C46CE09-C5A3-40C3-B2CF-CC5DE7C27BC0}">
      <dgm:prSet/>
      <dgm:spPr/>
      <dgm:t>
        <a:bodyPr/>
        <a:lstStyle/>
        <a:p>
          <a:endParaRPr lang="en-GB" sz="1500"/>
        </a:p>
      </dgm:t>
    </dgm:pt>
    <dgm:pt modelId="{6CFA27CE-D998-4622-9133-5678EEFCB93D}">
      <dgm:prSet custT="1"/>
      <dgm:spPr/>
      <dgm:t>
        <a:bodyPr/>
        <a:lstStyle/>
        <a:p>
          <a:r>
            <a:rPr lang="es-ES_tradnl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Cross – subsidization with other sources</a:t>
          </a:r>
          <a:endParaRPr lang="es-PE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518AF-9CF6-4C44-AB3F-CD7CFE7A2A22}" type="sibTrans" cxnId="{EF034802-29AA-4186-998A-94281BC44881}">
      <dgm:prSet/>
      <dgm:spPr/>
      <dgm:t>
        <a:bodyPr/>
        <a:lstStyle/>
        <a:p>
          <a:endParaRPr lang="en-GB" sz="1500"/>
        </a:p>
      </dgm:t>
    </dgm:pt>
    <dgm:pt modelId="{FF2117BC-733B-485B-B4D9-99CEA5960957}" type="parTrans" cxnId="{EF034802-29AA-4186-998A-94281BC44881}">
      <dgm:prSet/>
      <dgm:spPr/>
      <dgm:t>
        <a:bodyPr/>
        <a:lstStyle/>
        <a:p>
          <a:endParaRPr lang="en-GB" sz="1500"/>
        </a:p>
      </dgm:t>
    </dgm:pt>
    <dgm:pt modelId="{24042940-574F-4F5D-878C-C3399FFE9E29}">
      <dgm:prSet custT="1"/>
      <dgm:spPr/>
      <dgm:t>
        <a:bodyPr/>
        <a:lstStyle/>
        <a:p>
          <a:r>
            <a:rPr lang="es-PE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Cost – covering  without profit making</a:t>
          </a:r>
        </a:p>
      </dgm:t>
    </dgm:pt>
    <dgm:pt modelId="{C204391B-D5E8-472A-9E28-474D3630AB2E}" type="sibTrans" cxnId="{3FCE2E77-DD2B-4C74-BA5B-FF479DAD9799}">
      <dgm:prSet/>
      <dgm:spPr/>
      <dgm:t>
        <a:bodyPr/>
        <a:lstStyle/>
        <a:p>
          <a:endParaRPr lang="en-GB" sz="1500"/>
        </a:p>
      </dgm:t>
    </dgm:pt>
    <dgm:pt modelId="{8AE9CBC1-6F4A-4F7B-9647-31D45BE91C56}" type="parTrans" cxnId="{3FCE2E77-DD2B-4C74-BA5B-FF479DAD9799}">
      <dgm:prSet/>
      <dgm:spPr/>
      <dgm:t>
        <a:bodyPr/>
        <a:lstStyle/>
        <a:p>
          <a:endParaRPr lang="en-GB" sz="1500"/>
        </a:p>
      </dgm:t>
    </dgm:pt>
    <dgm:pt modelId="{4A341F8E-809A-4A70-BCB2-4D40A41F512A}">
      <dgm:prSet custT="1"/>
      <dgm:spPr/>
      <dgm:t>
        <a:bodyPr/>
        <a:lstStyle/>
        <a:p>
          <a:r>
            <a:rPr lang="es-PE" sz="1400" b="1" dirty="0" smtClean="0">
              <a:latin typeface="Arial" panose="020B0604020202020204" pitchFamily="34" charset="0"/>
              <a:cs typeface="Arial" panose="020B0604020202020204" pitchFamily="34" charset="0"/>
            </a:rPr>
            <a:t>For free</a:t>
          </a:r>
        </a:p>
      </dgm:t>
    </dgm:pt>
    <dgm:pt modelId="{C83982CB-6246-4192-9F80-66C367EA3E31}" type="parTrans" cxnId="{07E213C7-8E63-44AE-B2C0-330D7BFA64D7}">
      <dgm:prSet/>
      <dgm:spPr/>
      <dgm:t>
        <a:bodyPr/>
        <a:lstStyle/>
        <a:p>
          <a:endParaRPr lang="es-PE"/>
        </a:p>
      </dgm:t>
    </dgm:pt>
    <dgm:pt modelId="{E5855FC1-89E7-423B-8577-943335555781}" type="sibTrans" cxnId="{07E213C7-8E63-44AE-B2C0-330D7BFA64D7}">
      <dgm:prSet/>
      <dgm:spPr/>
      <dgm:t>
        <a:bodyPr/>
        <a:lstStyle/>
        <a:p>
          <a:endParaRPr lang="es-PE"/>
        </a:p>
      </dgm:t>
    </dgm:pt>
    <dgm:pt modelId="{DF1F07D7-AA6F-445C-BFD5-47A624F23366}" type="pres">
      <dgm:prSet presAssocID="{6FFAFFED-F570-4D5D-B092-C48F35005B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C72E401-388A-4156-A598-CA0D8E665644}" type="pres">
      <dgm:prSet presAssocID="{24042940-574F-4F5D-878C-C3399FFE9E29}" presName="node" presStyleLbl="node1" presStyleIdx="0" presStyleCnt="4" custScaleX="55650" custScaleY="563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9186D9-F37D-47C2-91CA-38BCE8BB18F7}" type="pres">
      <dgm:prSet presAssocID="{C204391B-D5E8-472A-9E28-474D3630AB2E}" presName="sibTrans" presStyleCnt="0"/>
      <dgm:spPr/>
      <dgm:t>
        <a:bodyPr/>
        <a:lstStyle/>
        <a:p>
          <a:endParaRPr lang="en-GB"/>
        </a:p>
      </dgm:t>
    </dgm:pt>
    <dgm:pt modelId="{ED71549C-BCBB-4732-8796-2FF519C8F99A}" type="pres">
      <dgm:prSet presAssocID="{68903C4D-8008-40CC-8711-EC9D2DF58CBD}" presName="node" presStyleLbl="node1" presStyleIdx="1" presStyleCnt="4" custScaleX="52612" custScaleY="568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0E197C-7435-4821-A0B3-8B9066B77504}" type="pres">
      <dgm:prSet presAssocID="{D50BAD0C-37A1-4368-8706-A03CA3373B99}" presName="sibTrans" presStyleCnt="0"/>
      <dgm:spPr/>
      <dgm:t>
        <a:bodyPr/>
        <a:lstStyle/>
        <a:p>
          <a:endParaRPr lang="en-GB"/>
        </a:p>
      </dgm:t>
    </dgm:pt>
    <dgm:pt modelId="{AF32D189-D417-4A1D-B68A-FDE439BB365C}" type="pres">
      <dgm:prSet presAssocID="{6CFA27CE-D998-4622-9133-5678EEFCB93D}" presName="node" presStyleLbl="node1" presStyleIdx="2" presStyleCnt="4" custScaleX="56363" custScaleY="56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7FD722-2CB7-471A-8BE8-9934B15D6283}" type="pres">
      <dgm:prSet presAssocID="{9F6518AF-9CF6-4C44-AB3F-CD7CFE7A2A22}" presName="sibTrans" presStyleCnt="0"/>
      <dgm:spPr/>
    </dgm:pt>
    <dgm:pt modelId="{A2D7BB04-D9C7-4F4E-99FF-6C93902A517E}" type="pres">
      <dgm:prSet presAssocID="{4A341F8E-809A-4A70-BCB2-4D40A41F512A}" presName="node" presStyleLbl="node1" presStyleIdx="3" presStyleCnt="4" custScaleX="54091" custScaleY="52950" custLinFactNeighborX="-2149" custLinFactNeighborY="-7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F034802-29AA-4186-998A-94281BC44881}" srcId="{6FFAFFED-F570-4D5D-B092-C48F35005B2E}" destId="{6CFA27CE-D998-4622-9133-5678EEFCB93D}" srcOrd="2" destOrd="0" parTransId="{FF2117BC-733B-485B-B4D9-99CEA5960957}" sibTransId="{9F6518AF-9CF6-4C44-AB3F-CD7CFE7A2A22}"/>
    <dgm:cxn modelId="{3FCE2E77-DD2B-4C74-BA5B-FF479DAD9799}" srcId="{6FFAFFED-F570-4D5D-B092-C48F35005B2E}" destId="{24042940-574F-4F5D-878C-C3399FFE9E29}" srcOrd="0" destOrd="0" parTransId="{8AE9CBC1-6F4A-4F7B-9647-31D45BE91C56}" sibTransId="{C204391B-D5E8-472A-9E28-474D3630AB2E}"/>
    <dgm:cxn modelId="{50FBFCB1-145D-AA45-9606-AD95DD2F3F17}" type="presOf" srcId="{68903C4D-8008-40CC-8711-EC9D2DF58CBD}" destId="{ED71549C-BCBB-4732-8796-2FF519C8F99A}" srcOrd="0" destOrd="0" presId="urn:microsoft.com/office/officeart/2005/8/layout/default"/>
    <dgm:cxn modelId="{E8232DFF-9CDE-E143-AF48-44BBAB13CE1B}" type="presOf" srcId="{4A341F8E-809A-4A70-BCB2-4D40A41F512A}" destId="{A2D7BB04-D9C7-4F4E-99FF-6C93902A517E}" srcOrd="0" destOrd="0" presId="urn:microsoft.com/office/officeart/2005/8/layout/default"/>
    <dgm:cxn modelId="{07E213C7-8E63-44AE-B2C0-330D7BFA64D7}" srcId="{6FFAFFED-F570-4D5D-B092-C48F35005B2E}" destId="{4A341F8E-809A-4A70-BCB2-4D40A41F512A}" srcOrd="3" destOrd="0" parTransId="{C83982CB-6246-4192-9F80-66C367EA3E31}" sibTransId="{E5855FC1-89E7-423B-8577-943335555781}"/>
    <dgm:cxn modelId="{BB616438-F275-614D-94EE-FA972828CA1E}" type="presOf" srcId="{6CFA27CE-D998-4622-9133-5678EEFCB93D}" destId="{AF32D189-D417-4A1D-B68A-FDE439BB365C}" srcOrd="0" destOrd="0" presId="urn:microsoft.com/office/officeart/2005/8/layout/default"/>
    <dgm:cxn modelId="{9C46CE09-C5A3-40C3-B2CF-CC5DE7C27BC0}" srcId="{6FFAFFED-F570-4D5D-B092-C48F35005B2E}" destId="{68903C4D-8008-40CC-8711-EC9D2DF58CBD}" srcOrd="1" destOrd="0" parTransId="{37D00198-8427-4927-A142-C2A6068C856A}" sibTransId="{D50BAD0C-37A1-4368-8706-A03CA3373B99}"/>
    <dgm:cxn modelId="{11F35A1E-2144-7847-88A3-AAFC904803F6}" type="presOf" srcId="{24042940-574F-4F5D-878C-C3399FFE9E29}" destId="{6C72E401-388A-4156-A598-CA0D8E665644}" srcOrd="0" destOrd="0" presId="urn:microsoft.com/office/officeart/2005/8/layout/default"/>
    <dgm:cxn modelId="{205DF2F0-5FBF-4541-88D1-021568D23F62}" type="presOf" srcId="{6FFAFFED-F570-4D5D-B092-C48F35005B2E}" destId="{DF1F07D7-AA6F-445C-BFD5-47A624F23366}" srcOrd="0" destOrd="0" presId="urn:microsoft.com/office/officeart/2005/8/layout/default"/>
    <dgm:cxn modelId="{ADD3AF88-F7DD-8449-8758-B4EE6F9A6706}" type="presParOf" srcId="{DF1F07D7-AA6F-445C-BFD5-47A624F23366}" destId="{6C72E401-388A-4156-A598-CA0D8E665644}" srcOrd="0" destOrd="0" presId="urn:microsoft.com/office/officeart/2005/8/layout/default"/>
    <dgm:cxn modelId="{BADB4761-09E2-8B4F-A39F-DCA9918E702D}" type="presParOf" srcId="{DF1F07D7-AA6F-445C-BFD5-47A624F23366}" destId="{229186D9-F37D-47C2-91CA-38BCE8BB18F7}" srcOrd="1" destOrd="0" presId="urn:microsoft.com/office/officeart/2005/8/layout/default"/>
    <dgm:cxn modelId="{6727C740-0991-8045-9B31-C1503D277A84}" type="presParOf" srcId="{DF1F07D7-AA6F-445C-BFD5-47A624F23366}" destId="{ED71549C-BCBB-4732-8796-2FF519C8F99A}" srcOrd="2" destOrd="0" presId="urn:microsoft.com/office/officeart/2005/8/layout/default"/>
    <dgm:cxn modelId="{9992AB06-98C0-C34E-B9B6-A565D50DFF57}" type="presParOf" srcId="{DF1F07D7-AA6F-445C-BFD5-47A624F23366}" destId="{D00E197C-7435-4821-A0B3-8B9066B77504}" srcOrd="3" destOrd="0" presId="urn:microsoft.com/office/officeart/2005/8/layout/default"/>
    <dgm:cxn modelId="{CABBA0DA-E8F0-1449-92F6-F4E99D7653C8}" type="presParOf" srcId="{DF1F07D7-AA6F-445C-BFD5-47A624F23366}" destId="{AF32D189-D417-4A1D-B68A-FDE439BB365C}" srcOrd="4" destOrd="0" presId="urn:microsoft.com/office/officeart/2005/8/layout/default"/>
    <dgm:cxn modelId="{200367B5-4A67-A149-A02F-0CBA22CBAAEC}" type="presParOf" srcId="{DF1F07D7-AA6F-445C-BFD5-47A624F23366}" destId="{337FD722-2CB7-471A-8BE8-9934B15D6283}" srcOrd="5" destOrd="0" presId="urn:microsoft.com/office/officeart/2005/8/layout/default"/>
    <dgm:cxn modelId="{4FDBBF8D-4312-FF40-983B-D0B134553509}" type="presParOf" srcId="{DF1F07D7-AA6F-445C-BFD5-47A624F23366}" destId="{A2D7BB04-D9C7-4F4E-99FF-6C93902A517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E3D6E-DD10-E94A-8B1C-0C146C015EFC}">
      <dsp:nvSpPr>
        <dsp:cNvPr id="0" name=""/>
        <dsp:cNvSpPr/>
      </dsp:nvSpPr>
      <dsp:spPr>
        <a:xfrm rot="16200000">
          <a:off x="410517" y="959646"/>
          <a:ext cx="3404538" cy="337683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133350" rIns="120015" bIns="13335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100" b="1" kern="1200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Voice of Business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100" b="1" kern="1200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i.e. actions designed to influence laws, regulations and the general attitude and approach of decision makers in socio-economic policy in favour of members</a:t>
          </a:r>
          <a:endParaRPr lang="en-US" sz="2100" kern="1200" dirty="0">
            <a:solidFill>
              <a:srgbClr val="2D67AD"/>
            </a:solidFill>
          </a:endParaRPr>
        </a:p>
      </dsp:txBody>
      <dsp:txXfrm rot="5400000">
        <a:off x="589245" y="1110665"/>
        <a:ext cx="3211957" cy="3074792"/>
      </dsp:txXfrm>
    </dsp:sp>
    <dsp:sp modelId="{B1E31CC6-5B0B-FD48-A9AA-73F6503AE80A}">
      <dsp:nvSpPr>
        <dsp:cNvPr id="0" name=""/>
        <dsp:cNvSpPr/>
      </dsp:nvSpPr>
      <dsp:spPr>
        <a:xfrm rot="5400000">
          <a:off x="4669636" y="942118"/>
          <a:ext cx="3404538" cy="34118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2000" b="1" kern="1200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Service </a:t>
          </a:r>
          <a:r>
            <a:rPr lang="it-IT" altLang="en-US" sz="2000" b="1" kern="1200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provision</a:t>
          </a:r>
          <a:r>
            <a:rPr lang="it-IT" altLang="en-US" sz="2000" b="1" kern="1200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2000" b="1" kern="1200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i.e. </a:t>
          </a:r>
          <a:r>
            <a:rPr lang="it-IT" altLang="en-US" sz="2000" b="1" kern="1200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responding</a:t>
          </a:r>
          <a:r>
            <a:rPr lang="it-IT" altLang="en-US" sz="2000" b="1" kern="1200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 to the </a:t>
          </a:r>
          <a:r>
            <a:rPr lang="it-IT" altLang="en-US" sz="2000" b="1" kern="1200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specific</a:t>
          </a:r>
          <a:r>
            <a:rPr lang="it-IT" altLang="en-US" sz="2000" b="1" kern="1200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altLang="en-US" sz="2000" b="1" kern="1200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needs</a:t>
          </a:r>
          <a:r>
            <a:rPr lang="it-IT" altLang="en-US" sz="2000" b="1" kern="1200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 of businesses in </a:t>
          </a:r>
          <a:r>
            <a:rPr lang="it-IT" altLang="en-US" sz="2000" b="1" kern="1200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terms</a:t>
          </a:r>
          <a:r>
            <a:rPr lang="it-IT" altLang="en-US" sz="2000" b="1" kern="1200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it-IT" altLang="en-US" sz="2000" b="1" kern="1200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knowledge</a:t>
          </a:r>
          <a:r>
            <a:rPr lang="it-IT" altLang="en-US" sz="2000" b="1" kern="1200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/information, </a:t>
          </a:r>
          <a:r>
            <a:rPr lang="it-IT" altLang="en-US" sz="2000" b="1" kern="1200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capacity</a:t>
          </a:r>
          <a:r>
            <a:rPr lang="it-IT" altLang="en-US" sz="2000" b="1" kern="1200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 to do business or </a:t>
          </a:r>
          <a:r>
            <a:rPr lang="it-IT" altLang="en-US" sz="2000" b="1" kern="1200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support</a:t>
          </a:r>
          <a:r>
            <a:rPr lang="it-IT" altLang="en-US" sz="2000" b="1" kern="1200" dirty="0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 to business </a:t>
          </a:r>
          <a:r>
            <a:rPr lang="it-IT" altLang="en-US" sz="2000" b="1" kern="1200" dirty="0" err="1" smtClean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activities</a:t>
          </a:r>
          <a:endParaRPr lang="en-US" sz="2000" kern="1200" dirty="0">
            <a:solidFill>
              <a:srgbClr val="2D67AD"/>
            </a:solidFill>
          </a:endParaRPr>
        </a:p>
      </dsp:txBody>
      <dsp:txXfrm rot="-5400000">
        <a:off x="4665962" y="1112018"/>
        <a:ext cx="3245661" cy="3072086"/>
      </dsp:txXfrm>
    </dsp:sp>
    <dsp:sp modelId="{BB2D5588-78DA-6B4E-B76A-3335E17895CD}">
      <dsp:nvSpPr>
        <dsp:cNvPr id="0" name=""/>
        <dsp:cNvSpPr/>
      </dsp:nvSpPr>
      <dsp:spPr>
        <a:xfrm>
          <a:off x="3121861" y="0"/>
          <a:ext cx="2175006" cy="217490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75DEA1-61CF-CE4F-AC4C-7763B2DAC7D8}">
      <dsp:nvSpPr>
        <dsp:cNvPr id="0" name=""/>
        <dsp:cNvSpPr/>
      </dsp:nvSpPr>
      <dsp:spPr>
        <a:xfrm rot="10800000">
          <a:off x="3121861" y="3120694"/>
          <a:ext cx="2175006" cy="217490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E3D37-D961-4176-93EC-007997571E63}">
      <dsp:nvSpPr>
        <dsp:cNvPr id="0" name=""/>
        <dsp:cNvSpPr/>
      </dsp:nvSpPr>
      <dsp:spPr>
        <a:xfrm>
          <a:off x="879347" y="0"/>
          <a:ext cx="5018957" cy="2634023"/>
        </a:xfrm>
        <a:prstGeom prst="rightArrow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05FEE-B7EB-4F2F-AE00-6C0CE22C4FB4}">
      <dsp:nvSpPr>
        <dsp:cNvPr id="0" name=""/>
        <dsp:cNvSpPr/>
      </dsp:nvSpPr>
      <dsp:spPr>
        <a:xfrm>
          <a:off x="2004648" y="790206"/>
          <a:ext cx="1895359" cy="1053609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400" b="1" kern="1200" dirty="0" smtClean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rPr>
            <a:t>Formal sample or census survey –internet, mail, phone;</a:t>
          </a:r>
          <a:endParaRPr lang="es-ES" altLang="en-US" sz="1400" b="1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2056081" y="841639"/>
        <a:ext cx="1792493" cy="950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E3D37-D961-4176-93EC-007997571E63}">
      <dsp:nvSpPr>
        <dsp:cNvPr id="0" name=""/>
        <dsp:cNvSpPr/>
      </dsp:nvSpPr>
      <dsp:spPr>
        <a:xfrm>
          <a:off x="910409" y="0"/>
          <a:ext cx="6908800" cy="2538045"/>
        </a:xfrm>
        <a:prstGeom prst="rightArrow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1086E-4155-4B0C-AB2E-384F669ECA6C}">
      <dsp:nvSpPr>
        <dsp:cNvPr id="0" name=""/>
        <dsp:cNvSpPr/>
      </dsp:nvSpPr>
      <dsp:spPr>
        <a:xfrm>
          <a:off x="2778" y="761413"/>
          <a:ext cx="1804987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400" b="1" kern="1200" dirty="0" smtClean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rPr>
            <a:t>Structured face-to-face or telephone interviews;</a:t>
          </a:r>
          <a:endParaRPr lang="es-PE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52337" y="810972"/>
        <a:ext cx="1705869" cy="916100"/>
      </dsp:txXfrm>
    </dsp:sp>
    <dsp:sp modelId="{8B5118CC-F11C-4192-B9AF-FAF80A4C9B22}">
      <dsp:nvSpPr>
        <dsp:cNvPr id="0" name=""/>
        <dsp:cNvSpPr/>
      </dsp:nvSpPr>
      <dsp:spPr>
        <a:xfrm>
          <a:off x="2108596" y="761413"/>
          <a:ext cx="1804987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400" b="1" kern="1200" dirty="0" smtClean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rPr>
            <a:t>Member panels or focus groups</a:t>
          </a:r>
          <a:endParaRPr lang="es-PE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2158155" y="810972"/>
        <a:ext cx="1705869" cy="916100"/>
      </dsp:txXfrm>
    </dsp:sp>
    <dsp:sp modelId="{C42DD074-36B6-4FFF-821B-9AA6DF526C0B}">
      <dsp:nvSpPr>
        <dsp:cNvPr id="0" name=""/>
        <dsp:cNvSpPr/>
      </dsp:nvSpPr>
      <dsp:spPr>
        <a:xfrm>
          <a:off x="4214415" y="761413"/>
          <a:ext cx="1804987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400" b="1" kern="1200" dirty="0" smtClean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rPr>
            <a:t>Regular conferences, member briefings or training events;</a:t>
          </a:r>
          <a:endParaRPr lang="es-PE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263974" y="810972"/>
        <a:ext cx="1705869" cy="916100"/>
      </dsp:txXfrm>
    </dsp:sp>
    <dsp:sp modelId="{C5BB8E78-BA0F-4921-A6FA-0CD258F65FD2}">
      <dsp:nvSpPr>
        <dsp:cNvPr id="0" name=""/>
        <dsp:cNvSpPr/>
      </dsp:nvSpPr>
      <dsp:spPr>
        <a:xfrm>
          <a:off x="6320234" y="761413"/>
          <a:ext cx="1804987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400" b="1" kern="1200" dirty="0" smtClean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rPr>
            <a:t>“Bumping into members” during the course of work.</a:t>
          </a:r>
          <a:endParaRPr lang="es-ES" altLang="en-US" sz="1400" b="1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6369793" y="810972"/>
        <a:ext cx="1705869" cy="916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DFE44-8CB6-4D26-B358-5E3DC3BFE64E}">
      <dsp:nvSpPr>
        <dsp:cNvPr id="0" name=""/>
        <dsp:cNvSpPr/>
      </dsp:nvSpPr>
      <dsp:spPr>
        <a:xfrm>
          <a:off x="0" y="197581"/>
          <a:ext cx="7975797" cy="514068"/>
        </a:xfrm>
        <a:prstGeom prst="roundRect">
          <a:avLst/>
        </a:prstGeom>
        <a:solidFill>
          <a:srgbClr val="5B9BD5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What are your main competitors in the market? </a:t>
          </a:r>
          <a:endParaRPr lang="es-PE" sz="18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5095" y="222676"/>
        <a:ext cx="7925607" cy="463878"/>
      </dsp:txXfrm>
    </dsp:sp>
    <dsp:sp modelId="{0E809B4B-F77B-44CE-94DF-56A44C3C555B}">
      <dsp:nvSpPr>
        <dsp:cNvPr id="0" name=""/>
        <dsp:cNvSpPr/>
      </dsp:nvSpPr>
      <dsp:spPr>
        <a:xfrm>
          <a:off x="0" y="719776"/>
          <a:ext cx="7975797" cy="514068"/>
        </a:xfrm>
        <a:prstGeom prst="roundRect">
          <a:avLst/>
        </a:prstGeom>
        <a:solidFill>
          <a:srgbClr val="5B9BD5">
            <a:shade val="50000"/>
            <a:hueOff val="95502"/>
            <a:satOff val="2559"/>
            <a:lumOff val="1127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What are their main clients? </a:t>
          </a:r>
          <a:endParaRPr lang="es-PE" sz="18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5095" y="744871"/>
        <a:ext cx="7925607" cy="463878"/>
      </dsp:txXfrm>
    </dsp:sp>
    <dsp:sp modelId="{BF221127-A1E8-4D60-A3A8-A9C652DAFBCC}">
      <dsp:nvSpPr>
        <dsp:cNvPr id="0" name=""/>
        <dsp:cNvSpPr/>
      </dsp:nvSpPr>
      <dsp:spPr>
        <a:xfrm>
          <a:off x="0" y="1254518"/>
          <a:ext cx="7975797" cy="514068"/>
        </a:xfrm>
        <a:prstGeom prst="roundRect">
          <a:avLst/>
        </a:prstGeom>
        <a:solidFill>
          <a:srgbClr val="5B9BD5">
            <a:shade val="50000"/>
            <a:hueOff val="191005"/>
            <a:satOff val="5117"/>
            <a:lumOff val="2254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Which kind of service do they offer? What are main contents? Which methodology do they use? </a:t>
          </a:r>
          <a:endParaRPr lang="es-PE" sz="18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5095" y="1279613"/>
        <a:ext cx="7925607" cy="463878"/>
      </dsp:txXfrm>
    </dsp:sp>
    <dsp:sp modelId="{52DC5C16-DEFC-400F-90BE-AC1C29CE3E25}">
      <dsp:nvSpPr>
        <dsp:cNvPr id="0" name=""/>
        <dsp:cNvSpPr/>
      </dsp:nvSpPr>
      <dsp:spPr>
        <a:xfrm>
          <a:off x="0" y="1782987"/>
          <a:ext cx="7975797" cy="514068"/>
        </a:xfrm>
        <a:prstGeom prst="roundRect">
          <a:avLst/>
        </a:prstGeom>
        <a:solidFill>
          <a:srgbClr val="5B9BD5">
            <a:shade val="50000"/>
            <a:hueOff val="286507"/>
            <a:satOff val="7676"/>
            <a:lumOff val="3381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What do you know about their reputation? </a:t>
          </a:r>
          <a:endParaRPr lang="es-PE" sz="18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5095" y="1808082"/>
        <a:ext cx="7925607" cy="463878"/>
      </dsp:txXfrm>
    </dsp:sp>
    <dsp:sp modelId="{084BBE68-3728-4915-9820-EAF58A627CF4}">
      <dsp:nvSpPr>
        <dsp:cNvPr id="0" name=""/>
        <dsp:cNvSpPr/>
      </dsp:nvSpPr>
      <dsp:spPr>
        <a:xfrm>
          <a:off x="0" y="2317800"/>
          <a:ext cx="7975797" cy="514068"/>
        </a:xfrm>
        <a:prstGeom prst="roundRect">
          <a:avLst/>
        </a:prstGeom>
        <a:solidFill>
          <a:srgbClr val="5B9BD5">
            <a:shade val="50000"/>
            <a:hueOff val="286507"/>
            <a:satOff val="7676"/>
            <a:lumOff val="3381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Do you know of any feedback being positive or negative on concrete results and benefits of the service? </a:t>
          </a:r>
          <a:r>
            <a:rPr lang="en-GB" alt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es-PE" sz="18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5095" y="2342895"/>
        <a:ext cx="7925607" cy="463878"/>
      </dsp:txXfrm>
    </dsp:sp>
    <dsp:sp modelId="{6D38A991-3F29-40EF-9992-ED5E6D299DE2}">
      <dsp:nvSpPr>
        <dsp:cNvPr id="0" name=""/>
        <dsp:cNvSpPr/>
      </dsp:nvSpPr>
      <dsp:spPr>
        <a:xfrm>
          <a:off x="0" y="2839924"/>
          <a:ext cx="7975797" cy="514068"/>
        </a:xfrm>
        <a:prstGeom prst="roundRect">
          <a:avLst/>
        </a:prstGeom>
        <a:solidFill>
          <a:srgbClr val="5B9BD5">
            <a:shade val="50000"/>
            <a:hueOff val="191005"/>
            <a:satOff val="5117"/>
            <a:lumOff val="2254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Does it operate with the institutional support of the government? Or an international organization? What does that imply?</a:t>
          </a:r>
          <a:endParaRPr lang="es-PE" sz="18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5095" y="2865019"/>
        <a:ext cx="7925607" cy="463878"/>
      </dsp:txXfrm>
    </dsp:sp>
    <dsp:sp modelId="{BC8C7E52-F175-4FC6-B04C-1BE05DD5FB83}">
      <dsp:nvSpPr>
        <dsp:cNvPr id="0" name=""/>
        <dsp:cNvSpPr/>
      </dsp:nvSpPr>
      <dsp:spPr>
        <a:xfrm>
          <a:off x="0" y="3368393"/>
          <a:ext cx="7975797" cy="514068"/>
        </a:xfrm>
        <a:prstGeom prst="roundRect">
          <a:avLst/>
        </a:prstGeom>
        <a:solidFill>
          <a:srgbClr val="5B9BD5">
            <a:shade val="50000"/>
            <a:hueOff val="95502"/>
            <a:satOff val="2559"/>
            <a:lumOff val="1127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Does it address the same thematic areas as your future service? </a:t>
          </a:r>
          <a:endParaRPr lang="es-PE" sz="18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5095" y="3393488"/>
        <a:ext cx="7925607" cy="463878"/>
      </dsp:txXfrm>
    </dsp:sp>
    <dsp:sp modelId="{CAF785B5-0965-45A3-B130-9E10ADF10B78}">
      <dsp:nvSpPr>
        <dsp:cNvPr id="0" name=""/>
        <dsp:cNvSpPr/>
      </dsp:nvSpPr>
      <dsp:spPr>
        <a:xfrm>
          <a:off x="0" y="3896862"/>
          <a:ext cx="7975797" cy="514068"/>
        </a:xfrm>
        <a:prstGeom prst="roundRect">
          <a:avLst/>
        </a:prstGeom>
        <a:solidFill>
          <a:schemeClr val="accent1">
            <a:shade val="50000"/>
            <a:hueOff val="135418"/>
            <a:satOff val="-7936"/>
            <a:lumOff val="117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How much does it cost to sign up for it?</a:t>
          </a:r>
        </a:p>
      </dsp:txBody>
      <dsp:txXfrm>
        <a:off x="25095" y="3921957"/>
        <a:ext cx="7925607" cy="4638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6C4D1-5309-4950-BD00-020639693B99}">
      <dsp:nvSpPr>
        <dsp:cNvPr id="0" name=""/>
        <dsp:cNvSpPr/>
      </dsp:nvSpPr>
      <dsp:spPr>
        <a:xfrm>
          <a:off x="2867" y="542407"/>
          <a:ext cx="1552349" cy="9314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On site</a:t>
          </a:r>
        </a:p>
      </dsp:txBody>
      <dsp:txXfrm>
        <a:off x="2867" y="542407"/>
        <a:ext cx="1552349" cy="931409"/>
      </dsp:txXfrm>
    </dsp:sp>
    <dsp:sp modelId="{6C72E401-388A-4156-A598-CA0D8E665644}">
      <dsp:nvSpPr>
        <dsp:cNvPr id="0" name=""/>
        <dsp:cNvSpPr/>
      </dsp:nvSpPr>
      <dsp:spPr>
        <a:xfrm>
          <a:off x="1710452" y="542407"/>
          <a:ext cx="1552349" cy="9314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 - house</a:t>
          </a:r>
        </a:p>
      </dsp:txBody>
      <dsp:txXfrm>
        <a:off x="1710452" y="542407"/>
        <a:ext cx="1552349" cy="931409"/>
      </dsp:txXfrm>
    </dsp:sp>
    <dsp:sp modelId="{ED71549C-BCBB-4732-8796-2FF519C8F99A}">
      <dsp:nvSpPr>
        <dsp:cNvPr id="0" name=""/>
        <dsp:cNvSpPr/>
      </dsp:nvSpPr>
      <dsp:spPr>
        <a:xfrm>
          <a:off x="3418037" y="542407"/>
          <a:ext cx="1552349" cy="9314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Phone</a:t>
          </a:r>
          <a:endParaRPr lang="es-PE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8037" y="542407"/>
        <a:ext cx="1552349" cy="931409"/>
      </dsp:txXfrm>
    </dsp:sp>
    <dsp:sp modelId="{AF32D189-D417-4A1D-B68A-FDE439BB365C}">
      <dsp:nvSpPr>
        <dsp:cNvPr id="0" name=""/>
        <dsp:cNvSpPr/>
      </dsp:nvSpPr>
      <dsp:spPr>
        <a:xfrm>
          <a:off x="5125621" y="542407"/>
          <a:ext cx="1552349" cy="9314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Mail and E-mail</a:t>
          </a:r>
          <a:endParaRPr lang="es-PE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5621" y="542407"/>
        <a:ext cx="1552349" cy="931409"/>
      </dsp:txXfrm>
    </dsp:sp>
    <dsp:sp modelId="{EB75BE27-82E5-4E22-8EAE-D04401210529}">
      <dsp:nvSpPr>
        <dsp:cNvPr id="0" name=""/>
        <dsp:cNvSpPr/>
      </dsp:nvSpPr>
      <dsp:spPr>
        <a:xfrm>
          <a:off x="6833206" y="542407"/>
          <a:ext cx="1552349" cy="9314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Website</a:t>
          </a:r>
        </a:p>
      </dsp:txBody>
      <dsp:txXfrm>
        <a:off x="6833206" y="542407"/>
        <a:ext cx="1552349" cy="9314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2E401-388A-4156-A598-CA0D8E665644}">
      <dsp:nvSpPr>
        <dsp:cNvPr id="0" name=""/>
        <dsp:cNvSpPr/>
      </dsp:nvSpPr>
      <dsp:spPr>
        <a:xfrm>
          <a:off x="3726" y="199601"/>
          <a:ext cx="1951184" cy="118497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Business model</a:t>
          </a:r>
        </a:p>
      </dsp:txBody>
      <dsp:txXfrm>
        <a:off x="3726" y="199601"/>
        <a:ext cx="1951184" cy="1184973"/>
      </dsp:txXfrm>
    </dsp:sp>
    <dsp:sp modelId="{ED71549C-BCBB-4732-8796-2FF519C8F99A}">
      <dsp:nvSpPr>
        <dsp:cNvPr id="0" name=""/>
        <dsp:cNvSpPr/>
      </dsp:nvSpPr>
      <dsp:spPr>
        <a:xfrm>
          <a:off x="2305527" y="194131"/>
          <a:ext cx="1844666" cy="119591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Cost of service</a:t>
          </a:r>
        </a:p>
      </dsp:txBody>
      <dsp:txXfrm>
        <a:off x="2305527" y="194131"/>
        <a:ext cx="1844666" cy="1195912"/>
      </dsp:txXfrm>
    </dsp:sp>
    <dsp:sp modelId="{AF32D189-D417-4A1D-B68A-FDE439BB365C}">
      <dsp:nvSpPr>
        <dsp:cNvPr id="0" name=""/>
        <dsp:cNvSpPr/>
      </dsp:nvSpPr>
      <dsp:spPr>
        <a:xfrm>
          <a:off x="4500810" y="199885"/>
          <a:ext cx="1976183" cy="118440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Competitive analysis</a:t>
          </a:r>
          <a:endParaRPr lang="es-PE" sz="2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0810" y="199885"/>
        <a:ext cx="1976183" cy="11844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2E401-388A-4156-A598-CA0D8E665644}">
      <dsp:nvSpPr>
        <dsp:cNvPr id="0" name=""/>
        <dsp:cNvSpPr/>
      </dsp:nvSpPr>
      <dsp:spPr>
        <a:xfrm>
          <a:off x="2157" y="229754"/>
          <a:ext cx="1851883" cy="112466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Cost – covering  without profit making</a:t>
          </a:r>
        </a:p>
      </dsp:txBody>
      <dsp:txXfrm>
        <a:off x="2157" y="229754"/>
        <a:ext cx="1851883" cy="1124667"/>
      </dsp:txXfrm>
    </dsp:sp>
    <dsp:sp modelId="{ED71549C-BCBB-4732-8796-2FF519C8F99A}">
      <dsp:nvSpPr>
        <dsp:cNvPr id="0" name=""/>
        <dsp:cNvSpPr/>
      </dsp:nvSpPr>
      <dsp:spPr>
        <a:xfrm>
          <a:off x="2186814" y="224563"/>
          <a:ext cx="1750786" cy="113504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Making profit with the services</a:t>
          </a:r>
        </a:p>
      </dsp:txBody>
      <dsp:txXfrm>
        <a:off x="2186814" y="224563"/>
        <a:ext cx="1750786" cy="1135049"/>
      </dsp:txXfrm>
    </dsp:sp>
    <dsp:sp modelId="{AF32D189-D417-4A1D-B68A-FDE439BB365C}">
      <dsp:nvSpPr>
        <dsp:cNvPr id="0" name=""/>
        <dsp:cNvSpPr/>
      </dsp:nvSpPr>
      <dsp:spPr>
        <a:xfrm>
          <a:off x="4270374" y="230023"/>
          <a:ext cx="1875610" cy="112412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Cross – subsidization with other sources</a:t>
          </a:r>
          <a:endParaRPr lang="es-PE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0374" y="230023"/>
        <a:ext cx="1875610" cy="1124128"/>
      </dsp:txXfrm>
    </dsp:sp>
    <dsp:sp modelId="{A2D7BB04-D9C7-4F4E-99FF-6C93902A517E}">
      <dsp:nvSpPr>
        <dsp:cNvPr id="0" name=""/>
        <dsp:cNvSpPr/>
      </dsp:nvSpPr>
      <dsp:spPr>
        <a:xfrm>
          <a:off x="6407245" y="261960"/>
          <a:ext cx="1800004" cy="105722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For free</a:t>
          </a:r>
        </a:p>
      </dsp:txBody>
      <dsp:txXfrm>
        <a:off x="6407245" y="261960"/>
        <a:ext cx="1800004" cy="1057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56BC0-0AE8-4B9A-96DE-6EF47AA0C4DB}" type="datetimeFigureOut">
              <a:rPr lang="cs-CZ" smtClean="0"/>
              <a:t>24.09.2018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9F1BB-7937-4EAC-9BEF-79D905C1A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62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25CF7-9E89-40A1-AA39-E0059C81810F}" type="datetimeFigureOut">
              <a:rPr lang="en-GB" smtClean="0"/>
              <a:t>24/09/2018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B93F-D445-47D8-A284-AD967FE4B2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9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95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64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00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58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312"/>
            <a:ext cx="9144000" cy="68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www.itcilo.org</a:t>
            </a:r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www.itcilo.org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www.itcilo.org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:\Centre\000 CORSI flyers e covers binders\Corsi 2014\Employment\A907454\title page slides (2).jp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Centre\000 CORSI flyers e covers binders\Corsi 2014\Employment\A907454\loghi\ILO_organization EN-2.ep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6170"/>
            <a:ext cx="1080120" cy="6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:\Centre\000 CORSI flyers e covers binders\Corsi 2014\Employment\A907454\loghi\ETF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172772"/>
            <a:ext cx="1441581" cy="6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:\Centre\000 CORSI flyers e covers binders\Corsi 2014\Employment\A907454\loghi\Japan ministr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27" y="6348333"/>
            <a:ext cx="1512168" cy="4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:\Centre\000 CORSI flyers e covers binders\Corsi 2014\Employment\A907454\loghi\cedefop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01" y="6192957"/>
            <a:ext cx="1554497" cy="6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:\simboli\Loghi ITCILO\Logo english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15886"/>
            <a:ext cx="1274474" cy="5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:\simboli\Cooperazione italiana\Loghi cooperazione jpg e psd\logo h5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65304"/>
            <a:ext cx="1042684" cy="6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5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0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www.itcilo.org</a:t>
            </a:r>
            <a:endParaRPr lang="en-GB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Training Centre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2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www.itcilo.org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Training Centre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9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www.itcilo.org</a:t>
            </a: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Training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www.itcilo.org</a:t>
            </a:r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61662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www.itcilo.org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6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753" y="6304235"/>
            <a:ext cx="730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8831E-AEAD-4287-9ADF-D5A5FA1CF4F8}" type="slidenum">
              <a:rPr lang="en-GB" smtClean="0">
                <a:solidFill>
                  <a:schemeClr val="accent4">
                    <a:lumMod val="50000"/>
                  </a:schemeClr>
                </a:solidFill>
              </a:rPr>
              <a:pPr/>
              <a:t>‹#›</a:t>
            </a:fld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49" r:id="rId13"/>
    <p:sldLayoutId id="214748365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lempnet.itcilo.org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5448658"/>
            <a:ext cx="7956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Organizations and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ervices development</a:t>
            </a:r>
            <a:endParaRPr lang="en-US" sz="24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03" y="447927"/>
            <a:ext cx="2304293" cy="719329"/>
          </a:xfrm>
          <a:prstGeom prst="rect">
            <a:avLst/>
          </a:prstGeom>
        </p:spPr>
      </p:pic>
      <p:sp>
        <p:nvSpPr>
          <p:cNvPr id="6" name="object 15"/>
          <p:cNvSpPr txBox="1">
            <a:spLocks/>
          </p:cNvSpPr>
          <p:nvPr/>
        </p:nvSpPr>
        <p:spPr>
          <a:xfrm>
            <a:off x="179512" y="312291"/>
            <a:ext cx="6724650" cy="9906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2700">
              <a:lnSpc>
                <a:spcPts val="4070"/>
              </a:lnSpc>
              <a:spcBef>
                <a:spcPts val="0"/>
              </a:spcBef>
              <a:defRPr/>
            </a:pPr>
            <a:r>
              <a:rPr lang="en-US" spc="-220" dirty="0" smtClean="0">
                <a:solidFill>
                  <a:srgbClr val="92D050"/>
                </a:solidFill>
              </a:rPr>
              <a:t>Employers’</a:t>
            </a:r>
            <a:r>
              <a:rPr lang="en-US" spc="90" dirty="0" smtClean="0">
                <a:solidFill>
                  <a:srgbClr val="92D050"/>
                </a:solidFill>
              </a:rPr>
              <a:t> </a:t>
            </a:r>
            <a:r>
              <a:rPr lang="en-US" spc="-170" dirty="0" smtClean="0">
                <a:solidFill>
                  <a:srgbClr val="92D050"/>
                </a:solidFill>
              </a:rPr>
              <a:t>Activities</a:t>
            </a:r>
            <a:r>
              <a:rPr lang="en-US" spc="90" dirty="0" smtClean="0">
                <a:solidFill>
                  <a:srgbClr val="92D050"/>
                </a:solidFill>
              </a:rPr>
              <a:t> </a:t>
            </a:r>
            <a:r>
              <a:rPr lang="en-US" b="0" spc="-80" dirty="0" smtClean="0">
                <a:solidFill>
                  <a:schemeClr val="bg1"/>
                </a:solidFill>
              </a:rPr>
              <a:t>Programme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spc="-130" dirty="0" smtClean="0">
                <a:solidFill>
                  <a:schemeClr val="bg1"/>
                </a:solidFill>
              </a:rPr>
              <a:t>Effective</a:t>
            </a:r>
            <a:r>
              <a:rPr lang="en-US" sz="2000" spc="60" dirty="0" smtClean="0">
                <a:solidFill>
                  <a:schemeClr val="bg1"/>
                </a:solidFill>
              </a:rPr>
              <a:t> </a:t>
            </a:r>
            <a:r>
              <a:rPr lang="en-US" sz="2000" spc="-175" dirty="0" smtClean="0">
                <a:solidFill>
                  <a:schemeClr val="bg1"/>
                </a:solidFill>
              </a:rPr>
              <a:t>Employers’  and Business Organizations</a:t>
            </a:r>
            <a:endParaRPr lang="en-US" sz="2000" spc="-165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48658"/>
            <a:ext cx="5715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59467"/>
            <a:ext cx="1847950" cy="180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000" dirty="0" smtClean="0"/>
              <a:t>3 key elements of strategic management</a:t>
            </a:r>
            <a:endParaRPr lang="es-PE" sz="20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1372216" y="1271587"/>
            <a:ext cx="6729412" cy="5037138"/>
            <a:chOff x="612" y="711"/>
            <a:chExt cx="4239" cy="3173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104" y="1293"/>
              <a:ext cx="10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142" y="1578"/>
              <a:ext cx="92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Position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983" y="2650"/>
              <a:ext cx="10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028" y="2934"/>
              <a:ext cx="91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Choices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493" y="2448"/>
              <a:ext cx="93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747" y="2732"/>
              <a:ext cx="4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into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596" y="3017"/>
              <a:ext cx="7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Action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170854" y="6308725"/>
            <a:ext cx="31321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lnSpc>
                <a:spcPct val="86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JOHNSON &amp; SCHOLES, 2005</a:t>
            </a:r>
            <a:endParaRPr lang="en-US" altLang="en-US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… which answer 3 key questions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pSp>
        <p:nvGrpSpPr>
          <p:cNvPr id="36" name="Group 3"/>
          <p:cNvGrpSpPr>
            <a:grpSpLocks noChangeAspect="1"/>
          </p:cNvGrpSpPr>
          <p:nvPr/>
        </p:nvGrpSpPr>
        <p:grpSpPr bwMode="auto">
          <a:xfrm>
            <a:off x="1258888" y="1196975"/>
            <a:ext cx="6729412" cy="5037138"/>
            <a:chOff x="612" y="711"/>
            <a:chExt cx="4239" cy="3173"/>
          </a:xfrm>
        </p:grpSpPr>
        <p:sp>
          <p:nvSpPr>
            <p:cNvPr id="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6"/>
            <p:cNvSpPr>
              <a:spLocks noChangeArrowheads="1"/>
            </p:cNvSpPr>
            <p:nvPr/>
          </p:nvSpPr>
          <p:spPr bwMode="auto">
            <a:xfrm>
              <a:off x="2104" y="1293"/>
              <a:ext cx="10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2142" y="1578"/>
              <a:ext cx="92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Position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983" y="2650"/>
              <a:ext cx="10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>
              <a:off x="1028" y="2934"/>
              <a:ext cx="91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Choices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3493" y="2448"/>
              <a:ext cx="93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5"/>
            <p:cNvSpPr>
              <a:spLocks noChangeArrowheads="1"/>
            </p:cNvSpPr>
            <p:nvPr/>
          </p:nvSpPr>
          <p:spPr bwMode="auto">
            <a:xfrm>
              <a:off x="3747" y="2732"/>
              <a:ext cx="4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into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16"/>
            <p:cNvSpPr>
              <a:spLocks noChangeArrowheads="1"/>
            </p:cNvSpPr>
            <p:nvPr/>
          </p:nvSpPr>
          <p:spPr bwMode="auto">
            <a:xfrm>
              <a:off x="3596" y="3017"/>
              <a:ext cx="7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Action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AutoShape 34"/>
          <p:cNvSpPr>
            <a:spLocks noChangeArrowheads="1"/>
          </p:cNvSpPr>
          <p:nvPr/>
        </p:nvSpPr>
        <p:spPr bwMode="auto">
          <a:xfrm>
            <a:off x="179388" y="2565400"/>
            <a:ext cx="1979612" cy="720725"/>
          </a:xfrm>
          <a:prstGeom prst="wedgeRectCallout">
            <a:avLst>
              <a:gd name="adj1" fmla="val 33560"/>
              <a:gd name="adj2" fmla="val 90310"/>
            </a:avLst>
          </a:prstGeom>
          <a:solidFill>
            <a:sysClr val="window" lastClr="FFFFFF">
              <a:alpha val="89803"/>
            </a:sysClr>
          </a:solidFill>
          <a:ln w="38100" cap="rnd">
            <a:solidFill>
              <a:srgbClr val="FFC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Where do we want to be?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AutoShape 33"/>
          <p:cNvSpPr>
            <a:spLocks noChangeArrowheads="1"/>
          </p:cNvSpPr>
          <p:nvPr/>
        </p:nvSpPr>
        <p:spPr bwMode="auto">
          <a:xfrm>
            <a:off x="5651500" y="1268413"/>
            <a:ext cx="2592388" cy="431800"/>
          </a:xfrm>
          <a:prstGeom prst="wedgeRectCallout">
            <a:avLst>
              <a:gd name="adj1" fmla="val -34750"/>
              <a:gd name="adj2" fmla="val 117278"/>
            </a:avLst>
          </a:prstGeom>
          <a:solidFill>
            <a:sysClr val="window" lastClr="FFFFFF"/>
          </a:solidFill>
          <a:ln w="38100" cap="rnd">
            <a:solidFill>
              <a:srgbClr val="00B05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Where are we now?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AutoShape 35"/>
          <p:cNvSpPr>
            <a:spLocks noChangeArrowheads="1"/>
          </p:cNvSpPr>
          <p:nvPr/>
        </p:nvSpPr>
        <p:spPr bwMode="auto">
          <a:xfrm>
            <a:off x="7235825" y="2636838"/>
            <a:ext cx="1728788" cy="719137"/>
          </a:xfrm>
          <a:prstGeom prst="wedgeRectCallout">
            <a:avLst>
              <a:gd name="adj1" fmla="val -36227"/>
              <a:gd name="adj2" fmla="val 80463"/>
            </a:avLst>
          </a:prstGeom>
          <a:solidFill>
            <a:sysClr val="window" lastClr="FFFFFF"/>
          </a:solidFill>
          <a:ln w="38100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do we get there?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Long term 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1259632" y="1501563"/>
            <a:ext cx="6729412" cy="5037138"/>
            <a:chOff x="612" y="711"/>
            <a:chExt cx="4239" cy="3173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104" y="1293"/>
              <a:ext cx="10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142" y="1578"/>
              <a:ext cx="92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Position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983" y="2650"/>
              <a:ext cx="10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028" y="2934"/>
              <a:ext cx="91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Choices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493" y="2448"/>
              <a:ext cx="93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747" y="2732"/>
              <a:ext cx="4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into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596" y="3017"/>
              <a:ext cx="7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Action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Oval 36"/>
          <p:cNvSpPr>
            <a:spLocks noChangeArrowheads="1"/>
          </p:cNvSpPr>
          <p:nvPr/>
        </p:nvSpPr>
        <p:spPr bwMode="auto">
          <a:xfrm rot="2192871">
            <a:off x="1768968" y="728554"/>
            <a:ext cx="3503612" cy="6487743"/>
          </a:xfrm>
          <a:prstGeom prst="ellipse">
            <a:avLst/>
          </a:prstGeom>
          <a:noFill/>
          <a:ln w="38100">
            <a:solidFill>
              <a:srgbClr val="0000CC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Short term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1171290" y="1196752"/>
            <a:ext cx="6729412" cy="5037138"/>
            <a:chOff x="612" y="711"/>
            <a:chExt cx="4239" cy="3173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104" y="1293"/>
              <a:ext cx="10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142" y="1578"/>
              <a:ext cx="92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Position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983" y="2650"/>
              <a:ext cx="10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028" y="2934"/>
              <a:ext cx="91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Choices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493" y="2448"/>
              <a:ext cx="93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747" y="2732"/>
              <a:ext cx="4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into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596" y="3017"/>
              <a:ext cx="7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Action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Oval 32"/>
          <p:cNvSpPr>
            <a:spLocks noChangeArrowheads="1"/>
          </p:cNvSpPr>
          <p:nvPr/>
        </p:nvSpPr>
        <p:spPr bwMode="auto">
          <a:xfrm rot="2192871">
            <a:off x="4844966" y="2920777"/>
            <a:ext cx="3503612" cy="3600450"/>
          </a:xfrm>
          <a:prstGeom prst="ellipse">
            <a:avLst/>
          </a:prstGeom>
          <a:noFill/>
          <a:ln w="38100">
            <a:solidFill>
              <a:srgbClr val="9B2D1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Business plan 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6241" t="20470" r="38931" b="12594"/>
          <a:stretch/>
        </p:blipFill>
        <p:spPr>
          <a:xfrm>
            <a:off x="1259631" y="1285528"/>
            <a:ext cx="655272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Where are we now?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1171290" y="1432966"/>
            <a:ext cx="6729412" cy="5037138"/>
            <a:chOff x="612" y="711"/>
            <a:chExt cx="4239" cy="3173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104" y="1293"/>
              <a:ext cx="10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142" y="1578"/>
              <a:ext cx="92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Position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983" y="2650"/>
              <a:ext cx="10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028" y="2934"/>
              <a:ext cx="91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Choices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493" y="2448"/>
              <a:ext cx="93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747" y="2732"/>
              <a:ext cx="4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into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596" y="3017"/>
              <a:ext cx="7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Action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AutoShape 33"/>
          <p:cNvSpPr>
            <a:spLocks noChangeArrowheads="1"/>
          </p:cNvSpPr>
          <p:nvPr/>
        </p:nvSpPr>
        <p:spPr bwMode="auto">
          <a:xfrm>
            <a:off x="287051" y="1491704"/>
            <a:ext cx="2592388" cy="431800"/>
          </a:xfrm>
          <a:prstGeom prst="wedgeRectCallout">
            <a:avLst>
              <a:gd name="adj1" fmla="val 38954"/>
              <a:gd name="adj2" fmla="val 126760"/>
            </a:avLst>
          </a:prstGeom>
          <a:solidFill>
            <a:sysClr val="window" lastClr="FFFFFF"/>
          </a:solidFill>
          <a:ln w="38100" cap="rnd">
            <a:solidFill>
              <a:srgbClr val="00B05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Where are we now?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6842503" y="1333530"/>
            <a:ext cx="1929073" cy="58273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7" name="CuadroTexto 36"/>
          <p:cNvSpPr txBox="1"/>
          <p:nvPr/>
        </p:nvSpPr>
        <p:spPr>
          <a:xfrm>
            <a:off x="6938815" y="1416035"/>
            <a:ext cx="191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analysys</a:t>
            </a:r>
            <a:endParaRPr lang="es-P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lecha derecha 37"/>
          <p:cNvSpPr/>
          <p:nvPr/>
        </p:nvSpPr>
        <p:spPr>
          <a:xfrm>
            <a:off x="5589388" y="1478009"/>
            <a:ext cx="886129" cy="30825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984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400" dirty="0" smtClean="0"/>
              <a:t>Strategic position: where are we now? </a:t>
            </a:r>
            <a:endParaRPr lang="es-PE" sz="24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Rectángulo redondeado 4"/>
          <p:cNvSpPr/>
          <p:nvPr/>
        </p:nvSpPr>
        <p:spPr>
          <a:xfrm>
            <a:off x="2123728" y="1343526"/>
            <a:ext cx="4824536" cy="86409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CuadroTexto 5"/>
          <p:cNvSpPr txBox="1"/>
          <p:nvPr/>
        </p:nvSpPr>
        <p:spPr>
          <a:xfrm>
            <a:off x="2915816" y="151594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analysis</a:t>
            </a:r>
            <a:endParaRPr lang="es-P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091235" y="3110388"/>
            <a:ext cx="2160240" cy="129614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2699792" y="350051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endParaRPr lang="es-P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4723037" y="3140968"/>
            <a:ext cx="2160240" cy="129614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292080" y="357379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endParaRPr lang="es-P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763068" y="4939571"/>
            <a:ext cx="352901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n-GB" alt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Audit Matrix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n-GB" alt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Competitors Analysis</a:t>
            </a:r>
            <a:endParaRPr lang="en-US" altLang="en-U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32040" y="5170403"/>
            <a:ext cx="28432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n-GB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Members’ needs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628800"/>
            <a:ext cx="88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67AD"/>
                </a:solidFill>
              </a:rPr>
              <a:t>Activity</a:t>
            </a:r>
            <a:endParaRPr lang="en-US" dirty="0">
              <a:solidFill>
                <a:srgbClr val="2D67A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3429000"/>
            <a:ext cx="144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67AD"/>
                </a:solidFill>
              </a:rPr>
              <a:t>Key elements</a:t>
            </a:r>
            <a:endParaRPr lang="en-US" dirty="0">
              <a:solidFill>
                <a:srgbClr val="2D67A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797" y="51479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67AD"/>
                </a:solidFill>
              </a:rPr>
              <a:t>Tools</a:t>
            </a:r>
            <a:endParaRPr lang="en-US" dirty="0">
              <a:solidFill>
                <a:srgbClr val="2D67AD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1560" y="227687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1560" y="400506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1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  <a:defRPr/>
            </a:pPr>
            <a:r>
              <a:rPr lang="en-GB" altLang="en-US" sz="2400" b="1" dirty="0" smtClean="0">
                <a:solidFill>
                  <a:srgbClr val="C00000"/>
                </a:solidFill>
              </a:rPr>
              <a:t> Service </a:t>
            </a:r>
            <a:r>
              <a:rPr lang="en-GB" altLang="en-US" sz="2400" b="1" dirty="0">
                <a:solidFill>
                  <a:srgbClr val="C00000"/>
                </a:solidFill>
              </a:rPr>
              <a:t>audit </a:t>
            </a:r>
            <a:r>
              <a:rPr lang="en-GB" altLang="en-US" sz="2400" b="1" dirty="0" smtClean="0">
                <a:solidFill>
                  <a:srgbClr val="C00000"/>
                </a:solidFill>
              </a:rPr>
              <a:t>matrix</a:t>
            </a:r>
          </a:p>
          <a:p>
            <a:pPr>
              <a:buNone/>
              <a:defRPr/>
            </a:pPr>
            <a:endParaRPr lang="en-US" altLang="en-US" sz="24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Purpose: to provide tools to decide which services   </a:t>
            </a:r>
            <a:endParaRPr lang="en-US" altLang="en-US" sz="2400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endParaRPr lang="en-US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M</a:t>
            </a:r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ay </a:t>
            </a:r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be kept unchanged </a:t>
            </a:r>
          </a:p>
          <a:p>
            <a:pPr>
              <a:buFontTx/>
              <a:buChar char="-"/>
              <a:defRPr/>
            </a:pPr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N</a:t>
            </a:r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eed </a:t>
            </a:r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to be restructured / repackaged </a:t>
            </a:r>
          </a:p>
          <a:p>
            <a:pPr>
              <a:buFontTx/>
              <a:buChar char="-"/>
              <a:defRPr/>
            </a:pPr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N</a:t>
            </a:r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eed </a:t>
            </a:r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to be dropped</a:t>
            </a:r>
          </a:p>
          <a:p>
            <a:pPr>
              <a:buFontTx/>
              <a:buChar char="-"/>
              <a:defRPr/>
            </a:pPr>
            <a:endParaRPr lang="en-US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n-US" altLang="en-US" sz="2400" dirty="0">
                <a:solidFill>
                  <a:schemeClr val="accent4">
                    <a:lumMod val="25000"/>
                  </a:schemeClr>
                </a:solidFill>
              </a:rPr>
              <a:t>Having the courage to discontinue or restructure some services is essential to continue being relevant! 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Market analysis - Supply</a:t>
            </a:r>
            <a:endParaRPr lang="es-PE" sz="2600" dirty="0"/>
          </a:p>
        </p:txBody>
      </p:sp>
    </p:spTree>
    <p:extLst>
      <p:ext uri="{BB962C8B-B14F-4D97-AF65-F5344CB8AC3E}">
        <p14:creationId xmlns:p14="http://schemas.microsoft.com/office/powerpoint/2010/main" val="10077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Market analysis - </a:t>
            </a:r>
            <a:r>
              <a:rPr lang="es-PE" sz="2600" dirty="0"/>
              <a:t>S</a:t>
            </a:r>
            <a:r>
              <a:rPr lang="es-PE" sz="2600" dirty="0" smtClean="0"/>
              <a:t>upply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991221" y="95181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Audit Matrix (SAM)</a:t>
            </a:r>
            <a:endParaRPr lang="es-P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95138" y="2108353"/>
            <a:ext cx="8137525" cy="374421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s-PE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Why has the service been developed?</a:t>
            </a:r>
            <a:endParaRPr lang="es-PE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PE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often is it used?</a:t>
            </a:r>
            <a:endParaRPr lang="es-PE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PE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many members/clients use it? + information on size, </a:t>
            </a:r>
            <a:r>
              <a:rPr lang="es-PE" sz="16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region</a:t>
            </a:r>
            <a:r>
              <a:rPr lang="es-PE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branch</a:t>
            </a:r>
            <a:endParaRPr lang="es-PE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PE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Does it cover costs/generate profit? If not, give good reasons for maintaining it in the offer</a:t>
            </a:r>
            <a:endParaRPr lang="es-PE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PE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is it delivered (use of internal / external experts, outsourcing)? Is it easy to deliver or complicated? </a:t>
            </a:r>
            <a:endParaRPr lang="es-PE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PE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 the service in the mainstream of your activity or not? Is it linked with EO strategic objectives? </a:t>
            </a:r>
            <a:endParaRPr lang="es-PE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PE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many people are engaged in providing this service? Are their competencies in line with the service activity? </a:t>
            </a:r>
            <a:endParaRPr lang="es-PE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PE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 it posible to get it cheaper from the market? Is the quality  of service similar? </a:t>
            </a:r>
            <a:endParaRPr lang="es-PE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s-PE" dirty="0"/>
          </a:p>
        </p:txBody>
      </p:sp>
      <p:sp>
        <p:nvSpPr>
          <p:cNvPr id="9" name="Rectángulo 8"/>
          <p:cNvSpPr/>
          <p:nvPr/>
        </p:nvSpPr>
        <p:spPr>
          <a:xfrm>
            <a:off x="595138" y="1532091"/>
            <a:ext cx="8137525" cy="5762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Criteria </a:t>
            </a:r>
            <a:endParaRPr lang="es-PE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9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Marketing analysis - Supply</a:t>
            </a:r>
            <a:endParaRPr lang="es-PE" sz="2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altLang="en-US" sz="2400" b="1" dirty="0">
                <a:solidFill>
                  <a:srgbClr val="C00000"/>
                </a:solidFill>
              </a:rPr>
              <a:t>Analyze the competitors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en-US" sz="2400" dirty="0"/>
          </a:p>
          <a:p>
            <a:pPr marL="0" indent="0">
              <a:lnSpc>
                <a:spcPct val="90000"/>
              </a:lnSpc>
            </a:pPr>
            <a:r>
              <a:rPr lang="en-GB" altLang="en-US" sz="2400" dirty="0">
                <a:solidFill>
                  <a:schemeClr val="accent4">
                    <a:lumMod val="25000"/>
                  </a:schemeClr>
                </a:solidFill>
              </a:rPr>
              <a:t>The strength of competition can affect the activity of your organizations in setting up new services or improving existing ones</a:t>
            </a:r>
          </a:p>
          <a:p>
            <a:pPr marL="0" indent="0">
              <a:lnSpc>
                <a:spcPct val="90000"/>
              </a:lnSpc>
            </a:pPr>
            <a:endParaRPr lang="en-GB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en-GB" altLang="en-US" sz="2400" dirty="0">
                <a:solidFill>
                  <a:schemeClr val="accent4">
                    <a:lumMod val="25000"/>
                  </a:schemeClr>
                </a:solidFill>
              </a:rPr>
              <a:t> You need to know if similar services are already provided and by whom</a:t>
            </a:r>
          </a:p>
          <a:p>
            <a:pPr marL="0" indent="0">
              <a:lnSpc>
                <a:spcPct val="90000"/>
              </a:lnSpc>
            </a:pPr>
            <a:endParaRPr lang="en-GB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en-GB" altLang="en-US" sz="2400" dirty="0">
                <a:solidFill>
                  <a:schemeClr val="accent4">
                    <a:lumMod val="25000"/>
                  </a:schemeClr>
                </a:solidFill>
              </a:rPr>
              <a:t> It is necessary to include current competitors as well as future/potentials in the analysis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65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873629" cy="427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A series of 3 Guides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7" y="1585729"/>
            <a:ext cx="3009089" cy="41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50" y="2149202"/>
            <a:ext cx="3294063" cy="432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4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Marketing analysis - Supply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08" y="1820180"/>
            <a:ext cx="7846232" cy="4285859"/>
          </a:xfrm>
          <a:prstGeom prst="rect">
            <a:avLst/>
          </a:prstGeom>
        </p:spPr>
      </p:pic>
      <p:pic>
        <p:nvPicPr>
          <p:cNvPr id="8" name="Picture 27" descr="money_ba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7207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j04308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82" y="3620039"/>
            <a:ext cx="9001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where-are-yo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96" y="2612677"/>
            <a:ext cx="1317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MMj0283207000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189" y="1867612"/>
            <a:ext cx="7556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/>
          </p:cNvSpPr>
          <p:nvPr/>
        </p:nvSpPr>
        <p:spPr bwMode="auto">
          <a:xfrm>
            <a:off x="1547664" y="1093746"/>
            <a:ext cx="85328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marR="0" lvl="0" indent="-41910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ysClr val="windowText" lastClr="00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Competitor Mapping: </a:t>
            </a:r>
            <a:r>
              <a:rPr kumimoji="0" lang="en-GB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Identifying the key competitors</a:t>
            </a:r>
          </a:p>
          <a:p>
            <a:pPr marL="419100" marR="0" lvl="0" indent="-41910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ysClr val="windowText" lastClr="0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GB" altLang="en-US" sz="24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  <a:p>
            <a:pPr marL="419100" marR="0" lvl="0" indent="-41910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ysClr val="windowText" lastClr="0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GB" altLang="en-US" sz="24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  <a:p>
            <a:pPr marL="419100" marR="0" lvl="0" indent="-41910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ysClr val="windowText" lastClr="0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  <a:p>
            <a:pPr marL="419100" marR="0" lvl="0" indent="-41910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ysClr val="windowText" lastClr="00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n-GB" altLang="en-US" sz="24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818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Market analysis</a:t>
            </a:r>
            <a:r>
              <a:rPr lang="es-PE" sz="2600" dirty="0"/>
              <a:t> </a:t>
            </a:r>
            <a:r>
              <a:rPr lang="es-PE" sz="2600" dirty="0" smtClean="0"/>
              <a:t>- Demand</a:t>
            </a:r>
            <a:endParaRPr lang="es-PE" sz="2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52528"/>
          </a:xfrm>
        </p:spPr>
        <p:txBody>
          <a:bodyPr>
            <a:normAutofit/>
          </a:bodyPr>
          <a:lstStyle/>
          <a:p>
            <a:r>
              <a:rPr lang="it-IT" altLang="en-US" sz="2800" dirty="0" err="1" smtClean="0">
                <a:sym typeface="Wingdings" panose="05000000000000000000" pitchFamily="2" charset="2"/>
              </a:rPr>
              <a:t>Why</a:t>
            </a:r>
            <a:r>
              <a:rPr lang="it-IT" altLang="en-US" sz="2800" dirty="0" smtClean="0">
                <a:sym typeface="Wingdings" panose="05000000000000000000" pitchFamily="2" charset="2"/>
              </a:rPr>
              <a:t> </a:t>
            </a:r>
            <a:r>
              <a:rPr lang="it-IT" altLang="en-US" sz="2800" dirty="0" err="1">
                <a:sym typeface="Wingdings" panose="05000000000000000000" pitchFamily="2" charset="2"/>
              </a:rPr>
              <a:t>is</a:t>
            </a:r>
            <a:r>
              <a:rPr lang="it-IT" altLang="en-US" sz="2800" dirty="0">
                <a:sym typeface="Wingdings" panose="05000000000000000000" pitchFamily="2" charset="2"/>
              </a:rPr>
              <a:t> </a:t>
            </a:r>
            <a:r>
              <a:rPr lang="it-IT" altLang="en-US" sz="2800" dirty="0" err="1">
                <a:sym typeface="Wingdings" panose="05000000000000000000" pitchFamily="2" charset="2"/>
              </a:rPr>
              <a:t>it</a:t>
            </a:r>
            <a:r>
              <a:rPr lang="it-IT" altLang="en-US" sz="2800" dirty="0">
                <a:sym typeface="Wingdings" panose="05000000000000000000" pitchFamily="2" charset="2"/>
              </a:rPr>
              <a:t> </a:t>
            </a:r>
            <a:r>
              <a:rPr lang="it-IT" altLang="en-US" sz="2800" dirty="0" err="1">
                <a:sym typeface="Wingdings" panose="05000000000000000000" pitchFamily="2" charset="2"/>
              </a:rPr>
              <a:t>important</a:t>
            </a:r>
            <a:r>
              <a:rPr lang="it-IT" altLang="en-US" sz="2800" dirty="0">
                <a:sym typeface="Wingdings" panose="05000000000000000000" pitchFamily="2" charset="2"/>
              </a:rPr>
              <a:t> to </a:t>
            </a:r>
            <a:r>
              <a:rPr lang="it-IT" altLang="en-US" sz="2800" dirty="0" err="1">
                <a:sym typeface="Wingdings" panose="05000000000000000000" pitchFamily="2" charset="2"/>
              </a:rPr>
              <a:t>know</a:t>
            </a:r>
            <a:r>
              <a:rPr lang="it-IT" altLang="en-US" sz="2800" dirty="0">
                <a:sym typeface="Wingdings" panose="05000000000000000000" pitchFamily="2" charset="2"/>
              </a:rPr>
              <a:t> </a:t>
            </a:r>
            <a:r>
              <a:rPr lang="it-IT" altLang="en-US" sz="2800" dirty="0" err="1">
                <a:sym typeface="Wingdings" panose="05000000000000000000" pitchFamily="2" charset="2"/>
              </a:rPr>
              <a:t>members</a:t>
            </a:r>
            <a:r>
              <a:rPr lang="it-IT" altLang="en-US" sz="2800" dirty="0">
                <a:sym typeface="Wingdings" panose="05000000000000000000" pitchFamily="2" charset="2"/>
              </a:rPr>
              <a:t>’ </a:t>
            </a:r>
            <a:r>
              <a:rPr lang="it-IT" altLang="en-US" sz="2800" dirty="0" err="1">
                <a:sym typeface="Wingdings" panose="05000000000000000000" pitchFamily="2" charset="2"/>
              </a:rPr>
              <a:t>needs</a:t>
            </a:r>
            <a:r>
              <a:rPr lang="it-IT" altLang="en-US" sz="2800" dirty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en-GB" altLang="en-US" dirty="0">
                <a:sym typeface="Wingdings" panose="05000000000000000000" pitchFamily="2" charset="2"/>
              </a:rPr>
              <a:t>To understand your current and potential positioning in service provision</a:t>
            </a:r>
          </a:p>
          <a:p>
            <a:pPr lvl="1"/>
            <a:r>
              <a:rPr lang="en-GB" altLang="en-US" dirty="0">
                <a:sym typeface="Wingdings" panose="05000000000000000000" pitchFamily="2" charset="2"/>
              </a:rPr>
              <a:t>To understand your potential clients/</a:t>
            </a:r>
            <a:r>
              <a:rPr lang="en-GB" altLang="en-US" dirty="0" smtClean="0">
                <a:sym typeface="Wingdings" panose="05000000000000000000" pitchFamily="2" charset="2"/>
              </a:rPr>
              <a:t>members</a:t>
            </a:r>
          </a:p>
          <a:p>
            <a:pPr lvl="1"/>
            <a:endParaRPr lang="it-IT" altLang="en-US" dirty="0" smtClean="0">
              <a:sym typeface="Wingdings" panose="05000000000000000000" pitchFamily="2" charset="2"/>
            </a:endParaRPr>
          </a:p>
          <a:p>
            <a:r>
              <a:rPr lang="it-IT" altLang="en-US" sz="2800" dirty="0">
                <a:sym typeface="Wingdings" panose="05000000000000000000" pitchFamily="2" charset="2"/>
              </a:rPr>
              <a:t>Do </a:t>
            </a:r>
            <a:r>
              <a:rPr lang="it-IT" altLang="en-US" sz="2800" dirty="0" err="1">
                <a:sym typeface="Wingdings" panose="05000000000000000000" pitchFamily="2" charset="2"/>
              </a:rPr>
              <a:t>you</a:t>
            </a:r>
            <a:r>
              <a:rPr lang="it-IT" altLang="en-US" sz="2800" dirty="0">
                <a:sym typeface="Wingdings" panose="05000000000000000000" pitchFamily="2" charset="2"/>
              </a:rPr>
              <a:t> </a:t>
            </a:r>
            <a:r>
              <a:rPr lang="it-IT" altLang="en-US" sz="2800" dirty="0" err="1">
                <a:sym typeface="Wingdings" panose="05000000000000000000" pitchFamily="2" charset="2"/>
              </a:rPr>
              <a:t>know</a:t>
            </a:r>
            <a:r>
              <a:rPr lang="it-IT" altLang="en-US" sz="2800" dirty="0">
                <a:sym typeface="Wingdings" panose="05000000000000000000" pitchFamily="2" charset="2"/>
              </a:rPr>
              <a:t> </a:t>
            </a:r>
            <a:r>
              <a:rPr lang="it-IT" altLang="en-US" sz="2800" dirty="0" err="1">
                <a:sym typeface="Wingdings" panose="05000000000000000000" pitchFamily="2" charset="2"/>
              </a:rPr>
              <a:t>what</a:t>
            </a:r>
            <a:r>
              <a:rPr lang="it-IT" altLang="en-US" sz="2800" dirty="0">
                <a:sym typeface="Wingdings" panose="05000000000000000000" pitchFamily="2" charset="2"/>
              </a:rPr>
              <a:t> </a:t>
            </a:r>
            <a:r>
              <a:rPr lang="it-IT" altLang="en-US" sz="2800" dirty="0" err="1" smtClean="0">
                <a:sym typeface="Wingdings" panose="05000000000000000000" pitchFamily="2" charset="2"/>
              </a:rPr>
              <a:t>your</a:t>
            </a:r>
            <a:r>
              <a:rPr lang="it-IT" altLang="en-US" sz="2800" dirty="0" smtClean="0">
                <a:sym typeface="Wingdings" panose="05000000000000000000" pitchFamily="2" charset="2"/>
              </a:rPr>
              <a:t> </a:t>
            </a:r>
            <a:r>
              <a:rPr lang="it-IT" altLang="en-US" sz="2800" dirty="0" err="1" smtClean="0">
                <a:sym typeface="Wingdings" panose="05000000000000000000" pitchFamily="2" charset="2"/>
              </a:rPr>
              <a:t>members</a:t>
            </a:r>
            <a:r>
              <a:rPr lang="it-IT" altLang="en-US" sz="2800" dirty="0">
                <a:sym typeface="Wingdings" panose="05000000000000000000" pitchFamily="2" charset="2"/>
              </a:rPr>
              <a:t>’ </a:t>
            </a:r>
            <a:r>
              <a:rPr lang="it-IT" altLang="en-US" sz="2800" dirty="0" err="1" smtClean="0">
                <a:sym typeface="Wingdings" panose="05000000000000000000" pitchFamily="2" charset="2"/>
              </a:rPr>
              <a:t>needs</a:t>
            </a:r>
            <a:r>
              <a:rPr lang="it-IT" altLang="en-US" sz="2800" dirty="0" smtClean="0">
                <a:sym typeface="Wingdings" panose="05000000000000000000" pitchFamily="2" charset="2"/>
              </a:rPr>
              <a:t> </a:t>
            </a:r>
            <a:r>
              <a:rPr lang="it-IT" altLang="en-US" sz="2800" dirty="0">
                <a:sym typeface="Wingdings" panose="05000000000000000000" pitchFamily="2" charset="2"/>
              </a:rPr>
              <a:t>are? </a:t>
            </a:r>
            <a:r>
              <a:rPr lang="it-IT" altLang="en-US" sz="2800" dirty="0" err="1" smtClean="0">
                <a:sym typeface="Wingdings" panose="05000000000000000000" pitchFamily="2" charset="2"/>
              </a:rPr>
              <a:t>Who</a:t>
            </a:r>
            <a:r>
              <a:rPr lang="it-IT" altLang="en-US" sz="2800" dirty="0" smtClean="0">
                <a:sym typeface="Wingdings" panose="05000000000000000000" pitchFamily="2" charset="2"/>
              </a:rPr>
              <a:t> can </a:t>
            </a:r>
            <a:r>
              <a:rPr lang="it-IT" altLang="en-US" sz="2800" dirty="0" err="1" smtClean="0">
                <a:sym typeface="Wingdings" panose="05000000000000000000" pitchFamily="2" charset="2"/>
              </a:rPr>
              <a:t>you</a:t>
            </a:r>
            <a:r>
              <a:rPr lang="it-IT" altLang="en-US" sz="2800" dirty="0" smtClean="0">
                <a:sym typeface="Wingdings" panose="05000000000000000000" pitchFamily="2" charset="2"/>
              </a:rPr>
              <a:t> </a:t>
            </a:r>
            <a:r>
              <a:rPr lang="it-IT" altLang="en-US" sz="2800" dirty="0" err="1" smtClean="0">
                <a:sym typeface="Wingdings" panose="05000000000000000000" pitchFamily="2" charset="2"/>
              </a:rPr>
              <a:t>ask</a:t>
            </a:r>
            <a:r>
              <a:rPr lang="it-IT" altLang="en-US" sz="2800" dirty="0" smtClean="0">
                <a:sym typeface="Wingdings" panose="05000000000000000000" pitchFamily="2" charset="2"/>
              </a:rPr>
              <a:t>?</a:t>
            </a:r>
            <a:r>
              <a:rPr lang="it-IT" altLang="en-US" sz="2800" dirty="0">
                <a:sym typeface="Wingdings" panose="05000000000000000000" pitchFamily="2" charset="2"/>
              </a:rPr>
              <a:t> </a:t>
            </a:r>
            <a:r>
              <a:rPr lang="it-IT" altLang="en-US" sz="2800" dirty="0" err="1" smtClean="0">
                <a:sym typeface="Wingdings" panose="05000000000000000000" pitchFamily="2" charset="2"/>
              </a:rPr>
              <a:t>Which</a:t>
            </a:r>
            <a:r>
              <a:rPr lang="it-IT" altLang="en-US" sz="2800" dirty="0" smtClean="0">
                <a:sym typeface="Wingdings" panose="05000000000000000000" pitchFamily="2" charset="2"/>
              </a:rPr>
              <a:t> </a:t>
            </a:r>
            <a:r>
              <a:rPr lang="it-IT" altLang="en-US" sz="2800" dirty="0" err="1" smtClean="0">
                <a:sym typeface="Wingdings" panose="05000000000000000000" pitchFamily="2" charset="2"/>
              </a:rPr>
              <a:t>tools</a:t>
            </a:r>
            <a:r>
              <a:rPr lang="it-IT" altLang="en-US" sz="2800" dirty="0" smtClean="0">
                <a:sym typeface="Wingdings" panose="05000000000000000000" pitchFamily="2" charset="2"/>
              </a:rPr>
              <a:t> can </a:t>
            </a:r>
            <a:r>
              <a:rPr lang="it-IT" altLang="en-US" sz="2800" dirty="0" err="1" smtClean="0">
                <a:sym typeface="Wingdings" panose="05000000000000000000" pitchFamily="2" charset="2"/>
              </a:rPr>
              <a:t>you</a:t>
            </a:r>
            <a:r>
              <a:rPr lang="it-IT" altLang="en-US" sz="2800" dirty="0" smtClean="0">
                <a:sym typeface="Wingdings" panose="05000000000000000000" pitchFamily="2" charset="2"/>
              </a:rPr>
              <a:t> use? </a:t>
            </a:r>
          </a:p>
          <a:p>
            <a:endParaRPr lang="en-GB" altLang="en-US" b="1" dirty="0">
              <a:sym typeface="Wingdings" panose="05000000000000000000" pitchFamily="2" charset="2"/>
            </a:endParaRP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02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Market analisys – Demand 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576" y="2204864"/>
            <a:ext cx="55721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4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it-IT" altLang="en-US" sz="24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of </a:t>
            </a:r>
            <a:r>
              <a:rPr lang="it-IT" altLang="en-US" sz="24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it-IT" altLang="en-US" sz="24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EBMO </a:t>
            </a:r>
            <a:r>
              <a:rPr lang="it-IT" altLang="en-US" sz="24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endParaRPr lang="en-US" altLang="en-US" sz="24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55576" y="1223174"/>
            <a:ext cx="3875154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YOU ASK?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227547" y="3204684"/>
            <a:ext cx="6688906" cy="2502391"/>
            <a:chOff x="2183101" y="1351261"/>
            <a:chExt cx="8071590" cy="4427779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9" name="Forma libre 8"/>
            <p:cNvSpPr/>
            <p:nvPr/>
          </p:nvSpPr>
          <p:spPr>
            <a:xfrm>
              <a:off x="2183101" y="1351263"/>
              <a:ext cx="2365752" cy="1840037"/>
            </a:xfrm>
            <a:custGeom>
              <a:avLst/>
              <a:gdLst>
                <a:gd name="connsiteX0" fmla="*/ 0 w 2365752"/>
                <a:gd name="connsiteY0" fmla="*/ 0 h 1840037"/>
                <a:gd name="connsiteX1" fmla="*/ 2365752 w 2365752"/>
                <a:gd name="connsiteY1" fmla="*/ 0 h 1840037"/>
                <a:gd name="connsiteX2" fmla="*/ 2365752 w 2365752"/>
                <a:gd name="connsiteY2" fmla="*/ 1840037 h 1840037"/>
                <a:gd name="connsiteX3" fmla="*/ 0 w 2365752"/>
                <a:gd name="connsiteY3" fmla="*/ 1840037 h 1840037"/>
                <a:gd name="connsiteX4" fmla="*/ 0 w 2365752"/>
                <a:gd name="connsiteY4" fmla="*/ 0 h 18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52" h="1840037">
                  <a:moveTo>
                    <a:pt x="0" y="0"/>
                  </a:moveTo>
                  <a:lnTo>
                    <a:pt x="2365752" y="0"/>
                  </a:lnTo>
                  <a:lnTo>
                    <a:pt x="2365752" y="1840037"/>
                  </a:lnTo>
                  <a:lnTo>
                    <a:pt x="0" y="18400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The Board</a:t>
              </a:r>
              <a:endParaRPr lang="es-ES_tradnl" sz="1600" b="1" kern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orma libre 9"/>
            <p:cNvSpPr/>
            <p:nvPr/>
          </p:nvSpPr>
          <p:spPr>
            <a:xfrm>
              <a:off x="5036020" y="1351261"/>
              <a:ext cx="2365752" cy="1840037"/>
            </a:xfrm>
            <a:custGeom>
              <a:avLst/>
              <a:gdLst>
                <a:gd name="connsiteX0" fmla="*/ 0 w 2365752"/>
                <a:gd name="connsiteY0" fmla="*/ 0 h 1840037"/>
                <a:gd name="connsiteX1" fmla="*/ 2365752 w 2365752"/>
                <a:gd name="connsiteY1" fmla="*/ 0 h 1840037"/>
                <a:gd name="connsiteX2" fmla="*/ 2365752 w 2365752"/>
                <a:gd name="connsiteY2" fmla="*/ 1840037 h 1840037"/>
                <a:gd name="connsiteX3" fmla="*/ 0 w 2365752"/>
                <a:gd name="connsiteY3" fmla="*/ 1840037 h 1840037"/>
                <a:gd name="connsiteX4" fmla="*/ 0 w 2365752"/>
                <a:gd name="connsiteY4" fmla="*/ 0 h 18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52" h="1840037">
                  <a:moveTo>
                    <a:pt x="0" y="0"/>
                  </a:moveTo>
                  <a:lnTo>
                    <a:pt x="2365752" y="0"/>
                  </a:lnTo>
                  <a:lnTo>
                    <a:pt x="2365752" y="1840037"/>
                  </a:lnTo>
                  <a:lnTo>
                    <a:pt x="0" y="18400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b="1" kern="12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Standing Committees or working groups</a:t>
              </a:r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7888939" y="1351261"/>
              <a:ext cx="2365752" cy="1840037"/>
            </a:xfrm>
            <a:custGeom>
              <a:avLst/>
              <a:gdLst>
                <a:gd name="connsiteX0" fmla="*/ 0 w 2365752"/>
                <a:gd name="connsiteY0" fmla="*/ 0 h 1840037"/>
                <a:gd name="connsiteX1" fmla="*/ 2365752 w 2365752"/>
                <a:gd name="connsiteY1" fmla="*/ 0 h 1840037"/>
                <a:gd name="connsiteX2" fmla="*/ 2365752 w 2365752"/>
                <a:gd name="connsiteY2" fmla="*/ 1840037 h 1840037"/>
                <a:gd name="connsiteX3" fmla="*/ 0 w 2365752"/>
                <a:gd name="connsiteY3" fmla="*/ 1840037 h 1840037"/>
                <a:gd name="connsiteX4" fmla="*/ 0 w 2365752"/>
                <a:gd name="connsiteY4" fmla="*/ 0 h 18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52" h="1840037">
                  <a:moveTo>
                    <a:pt x="0" y="0"/>
                  </a:moveTo>
                  <a:lnTo>
                    <a:pt x="2365752" y="0"/>
                  </a:lnTo>
                  <a:lnTo>
                    <a:pt x="2365752" y="1840037"/>
                  </a:lnTo>
                  <a:lnTo>
                    <a:pt x="0" y="18400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b="1" kern="12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Key members</a:t>
              </a:r>
            </a:p>
          </p:txBody>
        </p:sp>
        <p:sp>
          <p:nvSpPr>
            <p:cNvPr id="12" name="Forma libre 11"/>
            <p:cNvSpPr/>
            <p:nvPr/>
          </p:nvSpPr>
          <p:spPr>
            <a:xfrm>
              <a:off x="3381903" y="3879684"/>
              <a:ext cx="2365752" cy="1840037"/>
            </a:xfrm>
            <a:custGeom>
              <a:avLst/>
              <a:gdLst>
                <a:gd name="connsiteX0" fmla="*/ 0 w 2365752"/>
                <a:gd name="connsiteY0" fmla="*/ 0 h 1840037"/>
                <a:gd name="connsiteX1" fmla="*/ 2365752 w 2365752"/>
                <a:gd name="connsiteY1" fmla="*/ 0 h 1840037"/>
                <a:gd name="connsiteX2" fmla="*/ 2365752 w 2365752"/>
                <a:gd name="connsiteY2" fmla="*/ 1840037 h 1840037"/>
                <a:gd name="connsiteX3" fmla="*/ 0 w 2365752"/>
                <a:gd name="connsiteY3" fmla="*/ 1840037 h 1840037"/>
                <a:gd name="connsiteX4" fmla="*/ 0 w 2365752"/>
                <a:gd name="connsiteY4" fmla="*/ 0 h 18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52" h="1840037">
                  <a:moveTo>
                    <a:pt x="0" y="0"/>
                  </a:moveTo>
                  <a:lnTo>
                    <a:pt x="2365752" y="0"/>
                  </a:lnTo>
                  <a:lnTo>
                    <a:pt x="2365752" y="1840037"/>
                  </a:lnTo>
                  <a:lnTo>
                    <a:pt x="0" y="18400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b="1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Members</a:t>
              </a:r>
              <a:endParaRPr lang="es-PE" sz="1600" b="1" kern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orma libre 12"/>
            <p:cNvSpPr/>
            <p:nvPr/>
          </p:nvSpPr>
          <p:spPr>
            <a:xfrm>
              <a:off x="6338192" y="3939003"/>
              <a:ext cx="2365752" cy="1840037"/>
            </a:xfrm>
            <a:custGeom>
              <a:avLst/>
              <a:gdLst>
                <a:gd name="connsiteX0" fmla="*/ 0 w 2365752"/>
                <a:gd name="connsiteY0" fmla="*/ 0 h 1840037"/>
                <a:gd name="connsiteX1" fmla="*/ 2365752 w 2365752"/>
                <a:gd name="connsiteY1" fmla="*/ 0 h 1840037"/>
                <a:gd name="connsiteX2" fmla="*/ 2365752 w 2365752"/>
                <a:gd name="connsiteY2" fmla="*/ 1840037 h 1840037"/>
                <a:gd name="connsiteX3" fmla="*/ 0 w 2365752"/>
                <a:gd name="connsiteY3" fmla="*/ 1840037 h 1840037"/>
                <a:gd name="connsiteX4" fmla="*/ 0 w 2365752"/>
                <a:gd name="connsiteY4" fmla="*/ 0 h 18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52" h="1840037">
                  <a:moveTo>
                    <a:pt x="0" y="0"/>
                  </a:moveTo>
                  <a:lnTo>
                    <a:pt x="2365752" y="0"/>
                  </a:lnTo>
                  <a:lnTo>
                    <a:pt x="2365752" y="1840037"/>
                  </a:lnTo>
                  <a:lnTo>
                    <a:pt x="0" y="18400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b="1" dirty="0" err="1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Potential</a:t>
              </a:r>
              <a:r>
                <a:rPr lang="es-PE" sz="1600" b="1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members</a:t>
              </a:r>
              <a:endParaRPr lang="es-PE" sz="1600" b="1" kern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67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Market analysis - Demand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16052425"/>
              </p:ext>
            </p:extLst>
          </p:nvPr>
        </p:nvGraphicFramePr>
        <p:xfrm>
          <a:off x="338804" y="1894642"/>
          <a:ext cx="5904656" cy="2634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61568820"/>
              </p:ext>
            </p:extLst>
          </p:nvPr>
        </p:nvGraphicFramePr>
        <p:xfrm>
          <a:off x="476448" y="4176139"/>
          <a:ext cx="8128000" cy="253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CuadroTexto 7"/>
          <p:cNvSpPr txBox="1">
            <a:spLocks noChangeArrowheads="1"/>
          </p:cNvSpPr>
          <p:nvPr/>
        </p:nvSpPr>
        <p:spPr bwMode="auto">
          <a:xfrm>
            <a:off x="1188010" y="2134529"/>
            <a:ext cx="2089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sz="1600" b="1" dirty="0" smtClean="0">
                <a:solidFill>
                  <a:schemeClr val="accent4">
                    <a:lumMod val="25000"/>
                  </a:schemeClr>
                </a:solidFill>
                <a:cs typeface="Arial" panose="020B0604020202020204" pitchFamily="34" charset="0"/>
              </a:rPr>
              <a:t>Quantitative data:</a:t>
            </a:r>
          </a:p>
        </p:txBody>
      </p:sp>
      <p:sp>
        <p:nvSpPr>
          <p:cNvPr id="8" name="CuadroTexto 9"/>
          <p:cNvSpPr txBox="1">
            <a:spLocks noChangeArrowheads="1"/>
          </p:cNvSpPr>
          <p:nvPr/>
        </p:nvSpPr>
        <p:spPr bwMode="auto">
          <a:xfrm>
            <a:off x="1254725" y="4365104"/>
            <a:ext cx="2233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E" sz="1600" b="1" dirty="0" smtClean="0">
                <a:solidFill>
                  <a:schemeClr val="accent4">
                    <a:lumMod val="25000"/>
                  </a:schemeClr>
                </a:solidFill>
                <a:cs typeface="Arial" panose="020B0604020202020204" pitchFamily="34" charset="0"/>
              </a:rPr>
              <a:t>Qualitative data: </a:t>
            </a:r>
            <a:endParaRPr lang="es-PE" sz="1600" b="1" dirty="0">
              <a:solidFill>
                <a:schemeClr val="accent4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23528" y="1196752"/>
            <a:ext cx="85324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en-US" sz="28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DIFFERENT TOOLS ARE AVAILABLE </a:t>
            </a:r>
            <a:r>
              <a:rPr lang="it-IT" altLang="en-US" sz="2000" b="1" dirty="0" smtClean="0">
                <a:solidFill>
                  <a:schemeClr val="accent4">
                    <a:lumMod val="25000"/>
                  </a:schemeClr>
                </a:solidFill>
              </a:rPr>
              <a:t>– </a:t>
            </a:r>
            <a:r>
              <a:rPr lang="it-IT" altLang="en-US" sz="2000" b="1" dirty="0" err="1" smtClean="0">
                <a:solidFill>
                  <a:schemeClr val="accent4">
                    <a:lumMod val="25000"/>
                  </a:schemeClr>
                </a:solidFill>
              </a:rPr>
              <a:t>EBMOs</a:t>
            </a:r>
            <a:r>
              <a:rPr lang="it-IT" altLang="en-US" sz="20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altLang="en-US" sz="2000" b="1" dirty="0" err="1" smtClean="0">
                <a:solidFill>
                  <a:schemeClr val="accent4">
                    <a:lumMod val="25000"/>
                  </a:schemeClr>
                </a:solidFill>
              </a:rPr>
              <a:t>should</a:t>
            </a:r>
            <a:r>
              <a:rPr lang="it-IT" altLang="en-US" sz="2000" b="1" dirty="0" smtClean="0">
                <a:solidFill>
                  <a:schemeClr val="accent4">
                    <a:lumMod val="25000"/>
                  </a:schemeClr>
                </a:solidFill>
              </a:rPr>
              <a:t> use a mix</a:t>
            </a:r>
            <a:endParaRPr lang="en-US" altLang="en-US" sz="20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Where do we want to be?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1258888" y="1196975"/>
            <a:ext cx="6729412" cy="5037138"/>
            <a:chOff x="612" y="711"/>
            <a:chExt cx="4239" cy="3173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104" y="1293"/>
              <a:ext cx="10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142" y="1578"/>
              <a:ext cx="92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Position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983" y="2650"/>
              <a:ext cx="10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028" y="2934"/>
              <a:ext cx="91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Choices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493" y="2448"/>
              <a:ext cx="93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747" y="2732"/>
              <a:ext cx="4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into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596" y="3017"/>
              <a:ext cx="7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Action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179388" y="2565400"/>
            <a:ext cx="1979612" cy="720725"/>
          </a:xfrm>
          <a:prstGeom prst="wedgeRectCallout">
            <a:avLst>
              <a:gd name="adj1" fmla="val 33560"/>
              <a:gd name="adj2" fmla="val 90310"/>
            </a:avLst>
          </a:prstGeom>
          <a:solidFill>
            <a:sysClr val="window" lastClr="FFFFFF">
              <a:alpha val="89803"/>
            </a:sysClr>
          </a:solidFill>
          <a:ln w="38100" cap="rnd">
            <a:solidFill>
              <a:srgbClr val="FFC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Where do we want to be?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7065677" y="1340768"/>
            <a:ext cx="1929073" cy="5827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7" name="Flecha derecha 36"/>
          <p:cNvSpPr/>
          <p:nvPr/>
        </p:nvSpPr>
        <p:spPr>
          <a:xfrm>
            <a:off x="5816315" y="1478009"/>
            <a:ext cx="886129" cy="308253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8" name="CuadroTexto 37"/>
          <p:cNvSpPr txBox="1"/>
          <p:nvPr/>
        </p:nvSpPr>
        <p:spPr>
          <a:xfrm>
            <a:off x="7173109" y="1464220"/>
            <a:ext cx="1993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objectives</a:t>
            </a:r>
            <a:endParaRPr lang="es-P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Types of service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683568" y="2286000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GB" altLang="en-US" sz="2400" dirty="0" smtClean="0">
                <a:solidFill>
                  <a:schemeClr val="accent4">
                    <a:lumMod val="25000"/>
                  </a:schemeClr>
                </a:solidFill>
              </a:rPr>
              <a:t>Information</a:t>
            </a:r>
          </a:p>
          <a:p>
            <a:pPr algn="just">
              <a:lnSpc>
                <a:spcPct val="90000"/>
              </a:lnSpc>
            </a:pPr>
            <a:r>
              <a:rPr lang="en-GB" altLang="en-US" sz="2400" dirty="0" smtClean="0">
                <a:solidFill>
                  <a:schemeClr val="accent4">
                    <a:lumMod val="25000"/>
                  </a:schemeClr>
                </a:solidFill>
              </a:rPr>
              <a:t>Research and business survey</a:t>
            </a:r>
          </a:p>
          <a:p>
            <a:pPr algn="just">
              <a:lnSpc>
                <a:spcPct val="90000"/>
              </a:lnSpc>
            </a:pPr>
            <a:r>
              <a:rPr lang="en-GB" altLang="en-US" sz="2400" dirty="0" smtClean="0">
                <a:solidFill>
                  <a:schemeClr val="accent4">
                    <a:lumMod val="25000"/>
                  </a:schemeClr>
                </a:solidFill>
              </a:rPr>
              <a:t>Legal representation</a:t>
            </a:r>
          </a:p>
          <a:p>
            <a:pPr algn="just">
              <a:lnSpc>
                <a:spcPct val="90000"/>
              </a:lnSpc>
            </a:pPr>
            <a:r>
              <a:rPr lang="en-GB" altLang="en-US" sz="2400" dirty="0" smtClean="0">
                <a:solidFill>
                  <a:schemeClr val="accent4">
                    <a:lumMod val="25000"/>
                  </a:schemeClr>
                </a:solidFill>
              </a:rPr>
              <a:t>Advice and consultancy</a:t>
            </a:r>
          </a:p>
          <a:p>
            <a:pPr algn="just">
              <a:lnSpc>
                <a:spcPct val="90000"/>
              </a:lnSpc>
            </a:pPr>
            <a:r>
              <a:rPr lang="en-GB" altLang="en-US" sz="2400" dirty="0" smtClean="0">
                <a:solidFill>
                  <a:schemeClr val="accent4">
                    <a:lumMod val="25000"/>
                  </a:schemeClr>
                </a:solidFill>
              </a:rPr>
              <a:t>Networking</a:t>
            </a:r>
          </a:p>
          <a:p>
            <a:pPr algn="just">
              <a:lnSpc>
                <a:spcPct val="90000"/>
              </a:lnSpc>
            </a:pPr>
            <a:r>
              <a:rPr lang="en-GB" altLang="en-US" sz="2400" dirty="0" smtClean="0">
                <a:solidFill>
                  <a:schemeClr val="accent4">
                    <a:lumMod val="25000"/>
                  </a:schemeClr>
                </a:solidFill>
              </a:rPr>
              <a:t>Trade and market development</a:t>
            </a:r>
          </a:p>
          <a:p>
            <a:pPr algn="just">
              <a:lnSpc>
                <a:spcPct val="90000"/>
              </a:lnSpc>
            </a:pPr>
            <a:r>
              <a:rPr lang="en-GB" altLang="en-US" sz="2400" dirty="0" smtClean="0">
                <a:solidFill>
                  <a:schemeClr val="accent4">
                    <a:lumMod val="25000"/>
                  </a:schemeClr>
                </a:solidFill>
              </a:rPr>
              <a:t>Training</a:t>
            </a:r>
          </a:p>
          <a:p>
            <a:pPr algn="just">
              <a:lnSpc>
                <a:spcPct val="90000"/>
              </a:lnSpc>
            </a:pPr>
            <a:r>
              <a:rPr lang="en-GB" altLang="en-US" sz="2400" dirty="0" smtClean="0">
                <a:solidFill>
                  <a:schemeClr val="accent4">
                    <a:lumMod val="25000"/>
                  </a:schemeClr>
                </a:solidFill>
              </a:rPr>
              <a:t>Certification</a:t>
            </a:r>
          </a:p>
          <a:p>
            <a:pPr algn="just">
              <a:lnSpc>
                <a:spcPct val="90000"/>
              </a:lnSpc>
            </a:pPr>
            <a:r>
              <a:rPr lang="en-GB" altLang="en-US" sz="2400" dirty="0" smtClean="0">
                <a:solidFill>
                  <a:schemeClr val="accent4">
                    <a:lumMod val="25000"/>
                  </a:schemeClr>
                </a:solidFill>
              </a:rPr>
              <a:t>Office facilities, infrastructure services and discount</a:t>
            </a:r>
            <a:endParaRPr lang="en-US" altLang="en-US" sz="2400" dirty="0" smtClean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D67AD"/>
                </a:solidFill>
              </a:rPr>
              <a:t>Many types of services are currently provided by EBMOs around the world, such as:</a:t>
            </a:r>
            <a:endParaRPr lang="en-US" sz="2400" dirty="0">
              <a:solidFill>
                <a:srgbClr val="2D67A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237312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D67AD"/>
                </a:solidFill>
              </a:rPr>
              <a:t>Check for further examples in the ITCILO Guides and videos</a:t>
            </a:r>
            <a:endParaRPr lang="en-US" sz="2400" dirty="0">
              <a:solidFill>
                <a:srgbClr val="2D6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3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Legal Framework and Mandate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611560" y="1340768"/>
            <a:ext cx="7921625" cy="3333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indent="-419100">
              <a:buFont typeface="Wingdings" panose="05000000000000000000" pitchFamily="2" charset="2"/>
              <a:buNone/>
            </a:pPr>
            <a:r>
              <a:rPr lang="en-GB" altLang="en-US" sz="2800" b="1" dirty="0" smtClean="0">
                <a:solidFill>
                  <a:schemeClr val="accent4">
                    <a:lumMod val="25000"/>
                  </a:schemeClr>
                </a:solidFill>
                <a:sym typeface="Wingdings" panose="05000000000000000000" pitchFamily="2" charset="2"/>
              </a:rPr>
              <a:t>Make sure that the provision of the service is in line with:  </a:t>
            </a:r>
          </a:p>
        </p:txBody>
      </p:sp>
      <p:sp>
        <p:nvSpPr>
          <p:cNvPr id="6" name="Elipse 5"/>
          <p:cNvSpPr/>
          <p:nvPr/>
        </p:nvSpPr>
        <p:spPr>
          <a:xfrm>
            <a:off x="755576" y="3130732"/>
            <a:ext cx="3482715" cy="24585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Your national legal statutes</a:t>
            </a:r>
          </a:p>
        </p:txBody>
      </p:sp>
      <p:sp>
        <p:nvSpPr>
          <p:cNvPr id="7" name="Elipse 6"/>
          <p:cNvSpPr/>
          <p:nvPr/>
        </p:nvSpPr>
        <p:spPr>
          <a:xfrm>
            <a:off x="4427984" y="3130731"/>
            <a:ext cx="3591980" cy="238650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mandate given to the organization by the Board</a:t>
            </a:r>
            <a:endParaRPr lang="en-GB" alt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1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How do we get there?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654050" y="1196752"/>
            <a:ext cx="6729412" cy="5037138"/>
            <a:chOff x="612" y="711"/>
            <a:chExt cx="4239" cy="3173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104" y="1293"/>
              <a:ext cx="10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142" y="1578"/>
              <a:ext cx="92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Position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983" y="2650"/>
              <a:ext cx="10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028" y="2934"/>
              <a:ext cx="91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Choices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493" y="2448"/>
              <a:ext cx="93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747" y="2732"/>
              <a:ext cx="4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into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596" y="3017"/>
              <a:ext cx="72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Action</a:t>
              </a:r>
              <a:endPara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AutoShape 35"/>
          <p:cNvSpPr>
            <a:spLocks noChangeArrowheads="1"/>
          </p:cNvSpPr>
          <p:nvPr/>
        </p:nvSpPr>
        <p:spPr bwMode="auto">
          <a:xfrm>
            <a:off x="7212223" y="3050158"/>
            <a:ext cx="1728788" cy="719137"/>
          </a:xfrm>
          <a:prstGeom prst="wedgeRectCallout">
            <a:avLst>
              <a:gd name="adj1" fmla="val -36227"/>
              <a:gd name="adj2" fmla="val 80463"/>
            </a:avLst>
          </a:prstGeom>
          <a:solidFill>
            <a:sysClr val="window" lastClr="FFFFFF"/>
          </a:solidFill>
          <a:ln w="38100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do we get there?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6535527" y="1271412"/>
            <a:ext cx="1929073" cy="58273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7" name="Flecha derecha 36"/>
          <p:cNvSpPr/>
          <p:nvPr/>
        </p:nvSpPr>
        <p:spPr>
          <a:xfrm>
            <a:off x="5259340" y="1408653"/>
            <a:ext cx="886129" cy="30825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8" name="CuadroTexto 37"/>
          <p:cNvSpPr txBox="1"/>
          <p:nvPr/>
        </p:nvSpPr>
        <p:spPr>
          <a:xfrm>
            <a:off x="6727663" y="1271412"/>
            <a:ext cx="1530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Business Plan</a:t>
            </a:r>
            <a:endParaRPr lang="es-P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Operational Business Plan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aphicFrame>
        <p:nvGraphicFramePr>
          <p:cNvPr id="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01155"/>
              </p:ext>
            </p:extLst>
          </p:nvPr>
        </p:nvGraphicFramePr>
        <p:xfrm>
          <a:off x="467544" y="1124744"/>
          <a:ext cx="8424936" cy="5494694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715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pl-PL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Define the objectives</a:t>
                      </a:r>
                      <a:r>
                        <a:rPr kumimoji="0" lang="it-IT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target group</a:t>
                      </a:r>
                      <a:endParaRPr kumimoji="0" lang="pl-PL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eaLnBrk="1" hangingPunct="1"/>
                      <a:r>
                        <a:rPr lang="it-IT" altLang="en-US" sz="20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which members segment?</a:t>
                      </a:r>
                      <a:endParaRPr lang="en-GB" altLang="en-US" sz="20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/>
                      <a:r>
                        <a:rPr lang="en-GB" altLang="en-US" sz="20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offering the service? Which is your value proposition?</a:t>
                      </a:r>
                    </a:p>
                    <a:p>
                      <a:pPr eaLnBrk="1" hangingPunct="1"/>
                      <a:r>
                        <a:rPr lang="en-GB" altLang="en-US" sz="20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many members are expected to use the service (in 1 year)?</a:t>
                      </a:r>
                      <a:endParaRPr lang="en-US" altLang="en-US" sz="20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56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2. Preliminary assessment</a:t>
                      </a:r>
                      <a:endParaRPr kumimoji="0" lang="pl-PL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 options and specific competitors</a:t>
                      </a:r>
                      <a:endParaRPr kumimoji="0" lang="pl-PL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97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l-PL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Marketing mix Strategies</a:t>
                      </a:r>
                      <a:endParaRPr kumimoji="0" lang="pl-PL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Ps strategies</a:t>
                      </a:r>
                      <a:endParaRPr kumimoji="0" lang="pl-PL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rame 2"/>
          <p:cNvSpPr/>
          <p:nvPr/>
        </p:nvSpPr>
        <p:spPr>
          <a:xfrm>
            <a:off x="251520" y="1052736"/>
            <a:ext cx="8892480" cy="2232248"/>
          </a:xfrm>
          <a:prstGeom prst="frame">
            <a:avLst>
              <a:gd name="adj1" fmla="val 50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400" dirty="0" smtClean="0"/>
              <a:t>Step 1. Define the objectives</a:t>
            </a:r>
            <a:endParaRPr lang="es-PE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altLang="en-US" sz="2800" dirty="0" smtClean="0"/>
              <a:t>Questions to help set </a:t>
            </a:r>
            <a:r>
              <a:rPr lang="es-PE" sz="2800" b="1" dirty="0" smtClean="0"/>
              <a:t>short </a:t>
            </a:r>
            <a:r>
              <a:rPr lang="es-PE" sz="2800" b="1" dirty="0"/>
              <a:t>term objectives </a:t>
            </a:r>
            <a:r>
              <a:rPr lang="es-PE" sz="2800" dirty="0"/>
              <a:t>for each specific service </a:t>
            </a:r>
            <a:r>
              <a:rPr lang="en-GB" altLang="en-US" sz="2800" dirty="0" smtClean="0"/>
              <a:t>:</a:t>
            </a:r>
          </a:p>
          <a:p>
            <a:pPr>
              <a:buNone/>
            </a:pPr>
            <a:endParaRPr lang="en-GB" altLang="en-US" sz="2800" dirty="0"/>
          </a:p>
          <a:p>
            <a:r>
              <a:rPr lang="it-IT" altLang="en-US" sz="2800" dirty="0"/>
              <a:t>For which </a:t>
            </a:r>
            <a:r>
              <a:rPr lang="it-IT" altLang="en-US" sz="2800" dirty="0">
                <a:solidFill>
                  <a:schemeClr val="accent1"/>
                </a:solidFill>
              </a:rPr>
              <a:t>members </a:t>
            </a:r>
            <a:r>
              <a:rPr lang="it-IT" altLang="en-US" sz="2800" dirty="0" err="1">
                <a:solidFill>
                  <a:schemeClr val="accent1"/>
                </a:solidFill>
              </a:rPr>
              <a:t>segment</a:t>
            </a:r>
            <a:r>
              <a:rPr lang="it-IT" altLang="en-US" sz="2800" dirty="0" smtClean="0"/>
              <a:t>?</a:t>
            </a:r>
            <a:endParaRPr lang="en-GB" altLang="en-US" sz="2800" dirty="0"/>
          </a:p>
          <a:p>
            <a:r>
              <a:rPr lang="en-GB" altLang="en-US" sz="2800" dirty="0">
                <a:solidFill>
                  <a:schemeClr val="accent1"/>
                </a:solidFill>
              </a:rPr>
              <a:t>Why</a:t>
            </a:r>
            <a:r>
              <a:rPr lang="en-GB" altLang="en-US" sz="2800" dirty="0"/>
              <a:t> offering the service? Which is your </a:t>
            </a:r>
            <a:r>
              <a:rPr lang="en-GB" altLang="en-US" sz="2800" dirty="0">
                <a:solidFill>
                  <a:schemeClr val="accent1"/>
                </a:solidFill>
              </a:rPr>
              <a:t>value proposition</a:t>
            </a:r>
            <a:r>
              <a:rPr lang="en-GB" altLang="en-US" sz="2800" dirty="0" smtClean="0">
                <a:solidFill>
                  <a:schemeClr val="accent1"/>
                </a:solidFill>
              </a:rPr>
              <a:t>?</a:t>
            </a:r>
            <a:endParaRPr lang="en-GB" altLang="en-US" sz="2800" dirty="0">
              <a:solidFill>
                <a:schemeClr val="accent1"/>
              </a:solidFill>
            </a:endParaRPr>
          </a:p>
          <a:p>
            <a:r>
              <a:rPr lang="en-GB" altLang="en-US" sz="2800" dirty="0"/>
              <a:t>By </a:t>
            </a:r>
            <a:r>
              <a:rPr lang="en-GB" altLang="en-US" sz="2800" dirty="0">
                <a:solidFill>
                  <a:schemeClr val="accent1"/>
                </a:solidFill>
              </a:rPr>
              <a:t>when</a:t>
            </a:r>
            <a:r>
              <a:rPr lang="en-GB" altLang="en-US" sz="2800" dirty="0" smtClean="0"/>
              <a:t>?</a:t>
            </a:r>
            <a:endParaRPr lang="en-GB" altLang="en-US" sz="2800" dirty="0"/>
          </a:p>
          <a:p>
            <a:r>
              <a:rPr lang="en-GB" altLang="en-US" sz="2800" dirty="0">
                <a:solidFill>
                  <a:schemeClr val="accent1"/>
                </a:solidFill>
              </a:rPr>
              <a:t>How many members </a:t>
            </a:r>
            <a:r>
              <a:rPr lang="en-GB" altLang="en-US" sz="2800" dirty="0"/>
              <a:t>are expected to use the service (in 1 year)?</a:t>
            </a:r>
            <a:endParaRPr lang="en-US" altLang="en-US" sz="28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83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A series of 3 Guides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08912" cy="527335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3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Tailor</a:t>
            </a:r>
            <a:r>
              <a:rPr lang="it-IT" sz="3400" dirty="0">
                <a:solidFill>
                  <a:schemeClr val="accent4">
                    <a:lumMod val="25000"/>
                  </a:schemeClr>
                </a:solidFill>
              </a:rPr>
              <a:t>-made </a:t>
            </a:r>
            <a:r>
              <a:rPr lang="it-IT" sz="3400" dirty="0" err="1">
                <a:solidFill>
                  <a:schemeClr val="accent4">
                    <a:lumMod val="25000"/>
                  </a:schemeClr>
                </a:solidFill>
              </a:rPr>
              <a:t>Guides</a:t>
            </a:r>
            <a:r>
              <a:rPr lang="it-IT" sz="3400" dirty="0">
                <a:solidFill>
                  <a:schemeClr val="accent4">
                    <a:lumMod val="25000"/>
                  </a:schemeClr>
                </a:solidFill>
              </a:rPr>
              <a:t> for </a:t>
            </a:r>
            <a:r>
              <a:rPr lang="it-IT" sz="3400" dirty="0" err="1">
                <a:solidFill>
                  <a:schemeClr val="accent4">
                    <a:lumMod val="25000"/>
                  </a:schemeClr>
                </a:solidFill>
              </a:rPr>
              <a:t>EBMOs</a:t>
            </a:r>
            <a:r>
              <a:rPr lang="it-IT" sz="3400" dirty="0">
                <a:solidFill>
                  <a:schemeClr val="accent4">
                    <a:lumMod val="25000"/>
                  </a:schemeClr>
                </a:solidFill>
              </a:rPr>
              <a:t> – </a:t>
            </a:r>
            <a:r>
              <a:rPr lang="it-IT" sz="3400" dirty="0" err="1">
                <a:solidFill>
                  <a:schemeClr val="accent4">
                    <a:lumMod val="25000"/>
                  </a:schemeClr>
                </a:solidFill>
              </a:rPr>
              <a:t>Employers</a:t>
            </a:r>
            <a:r>
              <a:rPr lang="it-IT" sz="3400" dirty="0">
                <a:solidFill>
                  <a:schemeClr val="accent4">
                    <a:lumMod val="25000"/>
                  </a:schemeClr>
                </a:solidFill>
              </a:rPr>
              <a:t> and Business </a:t>
            </a:r>
            <a:r>
              <a:rPr lang="it-IT" sz="3400" dirty="0" err="1">
                <a:solidFill>
                  <a:schemeClr val="accent4">
                    <a:lumMod val="25000"/>
                  </a:schemeClr>
                </a:solidFill>
              </a:rPr>
              <a:t>Member</a:t>
            </a:r>
            <a:r>
              <a:rPr lang="it-IT" sz="34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Organizations</a:t>
            </a: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:</a:t>
            </a:r>
            <a:endParaRPr lang="it-IT" sz="3400" dirty="0">
              <a:solidFill>
                <a:schemeClr val="accent4">
                  <a:lumMod val="25000"/>
                </a:schemeClr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“A strategic approach to service development” is the cover-guide of the </a:t>
            </a:r>
            <a:r>
              <a:rPr lang="en-US" sz="3000" dirty="0" smtClean="0">
                <a:solidFill>
                  <a:schemeClr val="accent4">
                    <a:lumMod val="25000"/>
                  </a:schemeClr>
                </a:solidFill>
              </a:rPr>
              <a:t>series. It </a:t>
            </a: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provides a general approach to service development, regardless of the types of services and aims to help the management and staff of </a:t>
            </a:r>
            <a:r>
              <a:rPr lang="en-US" sz="3000" dirty="0" smtClean="0">
                <a:solidFill>
                  <a:schemeClr val="accent4">
                    <a:lumMod val="25000"/>
                  </a:schemeClr>
                </a:solidFill>
              </a:rPr>
              <a:t>EBMOs to </a:t>
            </a: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adopt an effective business model for membership services</a:t>
            </a:r>
            <a:r>
              <a:rPr lang="en-US" sz="3000" dirty="0" smtClean="0">
                <a:solidFill>
                  <a:schemeClr val="accent4">
                    <a:lumMod val="25000"/>
                  </a:schemeClr>
                </a:solidFill>
              </a:rPr>
              <a:t>.</a:t>
            </a:r>
            <a:endParaRPr lang="en-US" sz="3000" dirty="0">
              <a:solidFill>
                <a:schemeClr val="accent4">
                  <a:lumMod val="25000"/>
                </a:schemeClr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Two other guides: “Services by Employers Organizations: An overview of services in the field of </a:t>
            </a:r>
            <a:r>
              <a:rPr lang="en-US" sz="3000" dirty="0" err="1">
                <a:solidFill>
                  <a:schemeClr val="accent4">
                    <a:lumMod val="25000"/>
                  </a:schemeClr>
                </a:solidFill>
              </a:rPr>
              <a:t>Labour</a:t>
            </a: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 Law” and “Services by Employers Organizations: an overview of services in the field of industrial relations and human resources</a:t>
            </a:r>
            <a:r>
              <a:rPr lang="en-US" sz="3000" dirty="0" smtClean="0">
                <a:solidFill>
                  <a:schemeClr val="accent4">
                    <a:lumMod val="25000"/>
                  </a:schemeClr>
                </a:solidFill>
              </a:rPr>
              <a:t>”</a:t>
            </a: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4">
                    <a:lumMod val="25000"/>
                  </a:schemeClr>
                </a:solidFill>
              </a:rPr>
              <a:t>go </a:t>
            </a: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in detail on the contents of </a:t>
            </a:r>
            <a:r>
              <a:rPr lang="en-US" sz="3000" dirty="0" smtClean="0">
                <a:solidFill>
                  <a:schemeClr val="accent4">
                    <a:lumMod val="25000"/>
                  </a:schemeClr>
                </a:solidFill>
              </a:rPr>
              <a:t>specific services.</a:t>
            </a:r>
            <a:endParaRPr lang="it-IT" sz="30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GB" sz="3400" dirty="0">
                <a:solidFill>
                  <a:schemeClr val="accent4">
                    <a:lumMod val="25000"/>
                  </a:schemeClr>
                </a:solidFill>
              </a:rPr>
              <a:t>Published in </a:t>
            </a:r>
            <a:r>
              <a:rPr lang="en-GB" sz="3400" dirty="0" smtClean="0">
                <a:solidFill>
                  <a:schemeClr val="accent4">
                    <a:lumMod val="25000"/>
                  </a:schemeClr>
                </a:solidFill>
              </a:rPr>
              <a:t>2012</a:t>
            </a:r>
            <a:endParaRPr lang="en-GB" sz="34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GB" sz="3400" dirty="0">
                <a:solidFill>
                  <a:schemeClr val="accent4">
                    <a:lumMod val="25000"/>
                  </a:schemeClr>
                </a:solidFill>
              </a:rPr>
              <a:t>Available on </a:t>
            </a:r>
            <a:r>
              <a:rPr lang="en-GB" sz="3400" dirty="0">
                <a:solidFill>
                  <a:schemeClr val="accent1"/>
                </a:solidFill>
                <a:hlinkClick r:id="rId2"/>
              </a:rPr>
              <a:t>http://lempnet.itcilo.org</a:t>
            </a:r>
            <a:endParaRPr lang="en-GB" sz="3400" dirty="0">
              <a:solidFill>
                <a:schemeClr val="accent1"/>
              </a:solidFill>
            </a:endParaRPr>
          </a:p>
          <a:p>
            <a:pPr>
              <a:defRPr/>
            </a:pPr>
            <a:endParaRPr lang="en-GB" sz="34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defRPr/>
            </a:pPr>
            <a:endParaRPr lang="en-GB" sz="3400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389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400" dirty="0"/>
              <a:t>Step 1. Define the objectives</a:t>
            </a:r>
            <a:endParaRPr lang="es-PE" sz="2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800" dirty="0"/>
              <a:t>Q</a:t>
            </a:r>
            <a:r>
              <a:rPr lang="en-GB" altLang="en-US" sz="2800" dirty="0" smtClean="0"/>
              <a:t>uestions </a:t>
            </a:r>
            <a:r>
              <a:rPr lang="en-GB" altLang="en-US" sz="2800" dirty="0"/>
              <a:t>to </a:t>
            </a:r>
            <a:r>
              <a:rPr lang="en-GB" altLang="en-US" sz="2800" dirty="0" smtClean="0"/>
              <a:t>help determine the </a:t>
            </a:r>
            <a:r>
              <a:rPr lang="en-GB" altLang="en-US" sz="2800" b="1" dirty="0" smtClean="0"/>
              <a:t>segment</a:t>
            </a:r>
            <a:r>
              <a:rPr lang="en-GB" altLang="en-US" sz="2800" dirty="0" smtClean="0"/>
              <a:t> </a:t>
            </a:r>
            <a:r>
              <a:rPr lang="es-PE" sz="2800" dirty="0" smtClean="0"/>
              <a:t>for </a:t>
            </a:r>
            <a:r>
              <a:rPr lang="es-PE" sz="2800" dirty="0"/>
              <a:t>each specific service </a:t>
            </a:r>
            <a:r>
              <a:rPr lang="en-GB" altLang="en-US" sz="2800" dirty="0"/>
              <a:t>:</a:t>
            </a:r>
          </a:p>
          <a:p>
            <a:r>
              <a:rPr lang="en-US" altLang="en-US" sz="2400" dirty="0" smtClean="0">
                <a:solidFill>
                  <a:schemeClr val="accent1"/>
                </a:solidFill>
              </a:rPr>
              <a:t>List </a:t>
            </a:r>
            <a:r>
              <a:rPr lang="en-US" altLang="en-US" sz="2400" dirty="0">
                <a:solidFill>
                  <a:schemeClr val="accent1"/>
                </a:solidFill>
              </a:rPr>
              <a:t>of target groups; differentiated by type (association/micro enterprises / SMEs / big companies member/non-member etc</a:t>
            </a:r>
            <a:r>
              <a:rPr lang="en-US" altLang="en-US" sz="2400" dirty="0" smtClean="0">
                <a:solidFill>
                  <a:schemeClr val="accent1"/>
                </a:solidFill>
              </a:rPr>
              <a:t>.)</a:t>
            </a:r>
            <a:endParaRPr lang="en-GB" altLang="en-US" sz="2400" dirty="0"/>
          </a:p>
          <a:p>
            <a:r>
              <a:rPr lang="en-US" altLang="en-US" sz="2400" dirty="0"/>
              <a:t>Characterize your target groups: what is their main business? What are their roles in the companies? </a:t>
            </a:r>
          </a:p>
          <a:p>
            <a:r>
              <a:rPr lang="en-US" altLang="en-US" sz="2400" dirty="0">
                <a:solidFill>
                  <a:schemeClr val="accent1"/>
                </a:solidFill>
              </a:rPr>
              <a:t>Do they have experience with service provided by your EOs? </a:t>
            </a:r>
          </a:p>
          <a:p>
            <a:r>
              <a:rPr lang="en-US" altLang="en-US" sz="2400" dirty="0"/>
              <a:t>Do you </a:t>
            </a:r>
            <a:r>
              <a:rPr lang="en-US" altLang="en-US" sz="2400" dirty="0" smtClean="0"/>
              <a:t>intend </a:t>
            </a:r>
            <a:r>
              <a:rPr lang="en-US" altLang="en-US" sz="2400" dirty="0"/>
              <a:t>to attract only members or non-members as well? And if yes, what are the main differences between them? 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26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Segnaposto contenuto 4"/>
          <p:cNvSpPr txBox="1">
            <a:spLocks/>
          </p:cNvSpPr>
          <p:nvPr/>
        </p:nvSpPr>
        <p:spPr bwMode="auto">
          <a:xfrm>
            <a:off x="467544" y="105273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Questions to help determine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value proposition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each specific service: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What’s your members’ Pain (= what problem do you want to help improve/solve)?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makes your offering so unique (= what do members gain by your service?)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ysClr val="windowText" lastClr="00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ysClr val="windowText" lastClr="00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74531"/>
              </p:ext>
            </p:extLst>
          </p:nvPr>
        </p:nvGraphicFramePr>
        <p:xfrm>
          <a:off x="1259632" y="3960453"/>
          <a:ext cx="6408738" cy="2590652"/>
        </p:xfrm>
        <a:graphic>
          <a:graphicData uri="http://schemas.openxmlformats.org/drawingml/2006/table">
            <a:tbl>
              <a:tblPr firstRow="1" bandRow="1"/>
              <a:tblGrid>
                <a:gridCol w="3204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26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</a:t>
                      </a:r>
                      <a:endParaRPr lang="en-GB" sz="26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26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</a:t>
                      </a:r>
                      <a:endParaRPr lang="en-GB" sz="26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1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endParaRPr lang="en-GB" sz="2400" dirty="0" smtClean="0">
                        <a:solidFill>
                          <a:schemeClr val="accent4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i="0" noProof="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i="0" noProof="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Frustrations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i="0" noProof="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Obstacles</a:t>
                      </a:r>
                    </a:p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 marT="45683" marB="45683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8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endParaRPr lang="en-GB" sz="1800" dirty="0" smtClean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i="0" noProof="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Wants/Needs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i="0" noProof="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 of success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i="0" noProof="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Obstacles</a:t>
                      </a:r>
                    </a:p>
                  </a:txBody>
                  <a:tcPr marT="45683" marB="45683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8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547664" y="2606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PE" sz="2400" smtClean="0"/>
              <a:t>Step 1. Define the objectives</a:t>
            </a:r>
            <a:endParaRPr lang="es-PE" sz="2600" dirty="0"/>
          </a:p>
        </p:txBody>
      </p:sp>
    </p:spTree>
    <p:extLst>
      <p:ext uri="{BB962C8B-B14F-4D97-AF65-F5344CB8AC3E}">
        <p14:creationId xmlns:p14="http://schemas.microsoft.com/office/powerpoint/2010/main" val="39758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Operational Business Plan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aphicFrame>
        <p:nvGraphicFramePr>
          <p:cNvPr id="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619942"/>
              </p:ext>
            </p:extLst>
          </p:nvPr>
        </p:nvGraphicFramePr>
        <p:xfrm>
          <a:off x="467544" y="1124744"/>
          <a:ext cx="8424936" cy="5494694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715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pl-PL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Define the objectives</a:t>
                      </a:r>
                      <a:r>
                        <a:rPr kumimoji="0" lang="it-IT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target group</a:t>
                      </a:r>
                      <a:endParaRPr kumimoji="0" lang="pl-PL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eaLnBrk="1" hangingPunct="1"/>
                      <a:r>
                        <a:rPr lang="it-IT" altLang="en-US" sz="20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which members segment?</a:t>
                      </a:r>
                      <a:endParaRPr lang="en-GB" altLang="en-US" sz="20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/>
                      <a:r>
                        <a:rPr lang="en-GB" altLang="en-US" sz="20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offering the service? Which is your value proposition?</a:t>
                      </a:r>
                    </a:p>
                    <a:p>
                      <a:pPr eaLnBrk="1" hangingPunct="1"/>
                      <a:r>
                        <a:rPr lang="en-GB" altLang="en-US" sz="20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many members are expected to use the service (in 1 year)?</a:t>
                      </a:r>
                      <a:endParaRPr lang="en-US" altLang="en-US" sz="20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56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2. Preliminary assessment</a:t>
                      </a:r>
                      <a:endParaRPr kumimoji="0" lang="pl-PL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 options and specific competitors</a:t>
                      </a:r>
                      <a:endParaRPr kumimoji="0" lang="pl-PL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97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l-PL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Marketing mix Strategies</a:t>
                      </a:r>
                      <a:endParaRPr kumimoji="0" lang="pl-PL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Ps strategies</a:t>
                      </a:r>
                      <a:endParaRPr kumimoji="0" lang="pl-PL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rame 2"/>
          <p:cNvSpPr/>
          <p:nvPr/>
        </p:nvSpPr>
        <p:spPr>
          <a:xfrm>
            <a:off x="251520" y="3140968"/>
            <a:ext cx="8892480" cy="2232248"/>
          </a:xfrm>
          <a:prstGeom prst="frame">
            <a:avLst>
              <a:gd name="adj1" fmla="val 50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7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Step 2. Preliminary Assessment</a:t>
            </a:r>
            <a:endParaRPr lang="es-PE" sz="2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857403"/>
          </a:xfrm>
        </p:spPr>
        <p:txBody>
          <a:bodyPr>
            <a:noAutofit/>
          </a:bodyPr>
          <a:lstStyle/>
          <a:p>
            <a:pPr marL="0" indent="0">
              <a:buClr>
                <a:schemeClr val="accent4">
                  <a:lumMod val="25000"/>
                </a:schemeClr>
              </a:buClr>
              <a:buNone/>
            </a:pPr>
            <a:r>
              <a:rPr lang="en-GB" altLang="en-US" sz="2800" dirty="0" smtClean="0">
                <a:sym typeface="Wingdings" panose="05000000000000000000" pitchFamily="2" charset="2"/>
              </a:rPr>
              <a:t>Questions to help conduct a preliminary assessment:</a:t>
            </a:r>
          </a:p>
          <a:p>
            <a:pPr marL="0" indent="0">
              <a:buClr>
                <a:schemeClr val="accent4">
                  <a:lumMod val="25000"/>
                </a:schemeClr>
              </a:buClr>
              <a:buNone/>
            </a:pPr>
            <a:endParaRPr lang="en-GB" altLang="en-US" sz="2800" dirty="0" smtClean="0">
              <a:sym typeface="Wingdings" panose="05000000000000000000" pitchFamily="2" charset="2"/>
            </a:endParaRPr>
          </a:p>
          <a:p>
            <a:pPr>
              <a:buClr>
                <a:schemeClr val="accent4">
                  <a:lumMod val="25000"/>
                </a:schemeClr>
              </a:buClr>
            </a:pPr>
            <a:r>
              <a:rPr lang="en-GB" altLang="en-US" sz="2800" dirty="0" smtClean="0">
                <a:sym typeface="Wingdings" panose="05000000000000000000" pitchFamily="2" charset="2"/>
              </a:rPr>
              <a:t>Do </a:t>
            </a:r>
            <a:r>
              <a:rPr lang="en-GB" altLang="en-US" sz="2800" dirty="0">
                <a:sym typeface="Wingdings" panose="05000000000000000000" pitchFamily="2" charset="2"/>
              </a:rPr>
              <a:t>you have internal human and financial capacity to design and deliver the </a:t>
            </a:r>
            <a:r>
              <a:rPr lang="en-GB" altLang="en-US" sz="2800" dirty="0" smtClean="0">
                <a:sym typeface="Wingdings" panose="05000000000000000000" pitchFamily="2" charset="2"/>
              </a:rPr>
              <a:t>service</a:t>
            </a:r>
            <a:endParaRPr lang="en-GB" altLang="en-US" sz="2800" dirty="0">
              <a:sym typeface="Wingdings" panose="05000000000000000000" pitchFamily="2" charset="2"/>
            </a:endParaRPr>
          </a:p>
          <a:p>
            <a:r>
              <a:rPr lang="it-IT" altLang="en-US" sz="2800" dirty="0">
                <a:solidFill>
                  <a:schemeClr val="accent1"/>
                </a:solidFill>
                <a:sym typeface="Wingdings" panose="05000000000000000000" pitchFamily="2" charset="2"/>
              </a:rPr>
              <a:t>With whom should you partner </a:t>
            </a:r>
            <a:r>
              <a:rPr lang="it-IT" altLang="en-US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with?</a:t>
            </a:r>
            <a:endParaRPr lang="en-GB" altLang="en-US" sz="28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buClr>
                <a:schemeClr val="accent4">
                  <a:lumMod val="25000"/>
                </a:schemeClr>
              </a:buClr>
            </a:pPr>
            <a:r>
              <a:rPr lang="it-IT" altLang="en-US" sz="2800" dirty="0">
                <a:sym typeface="Wingdings" panose="05000000000000000000" pitchFamily="2" charset="2"/>
              </a:rPr>
              <a:t>Which would be your main competitors on the specific service?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87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1"/>
          <p:cNvGrpSpPr>
            <a:grpSpLocks/>
          </p:cNvGrpSpPr>
          <p:nvPr/>
        </p:nvGrpSpPr>
        <p:grpSpPr bwMode="auto">
          <a:xfrm>
            <a:off x="1474827" y="1268760"/>
            <a:ext cx="6625565" cy="4625079"/>
            <a:chOff x="1776146" y="967075"/>
            <a:chExt cx="7259904" cy="5487701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916237" y="3935413"/>
              <a:ext cx="3887788" cy="4382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n-US" sz="18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OUTSOURCING</a:t>
              </a:r>
              <a:endParaRPr kumimoji="0" lang="en-GB" altLang="en-US" sz="1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916237" y="1630363"/>
              <a:ext cx="3816350" cy="4382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n-US" sz="18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DIRECT PROVIDER</a:t>
              </a:r>
              <a:endParaRPr kumimoji="0" lang="en-GB" altLang="en-US" sz="1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16237" y="2571388"/>
              <a:ext cx="3887788" cy="4382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n-US" sz="18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PARTNERSHIP</a:t>
              </a:r>
              <a:endParaRPr kumimoji="0" lang="en-GB" altLang="en-US" sz="1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843211" y="5192687"/>
              <a:ext cx="3959225" cy="4382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n-US" sz="18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REFERRAL</a:t>
              </a:r>
              <a:endParaRPr kumimoji="0" lang="en-GB" altLang="en-US" sz="1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916237" y="4295776"/>
              <a:ext cx="3887788" cy="6938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538163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538163" marR="0" lvl="3" indent="0" defTabSz="4572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EO contracts a firm to deliver the service on his behalf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843211" y="5630903"/>
              <a:ext cx="3959225" cy="6938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EO connects its members with existing service providers</a:t>
              </a:r>
              <a:endPara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916237" y="2965474"/>
              <a:ext cx="3887788" cy="6938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EO establishes an alliance for delivery of services</a:t>
              </a:r>
              <a:endPara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916237" y="1990726"/>
              <a:ext cx="3816350" cy="4016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EO delivers service with its own staff</a:t>
              </a:r>
              <a:endPara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 rot="10800000" flipH="1">
              <a:off x="1792021" y="1917700"/>
              <a:ext cx="876833" cy="1944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Direct distribution</a:t>
              </a:r>
              <a:endPara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 rot="10800000">
              <a:off x="1776146" y="4438652"/>
              <a:ext cx="876833" cy="20161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Indirect distribution</a:t>
              </a:r>
              <a:endPara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875462" y="1990727"/>
              <a:ext cx="2160588" cy="839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EO Level of involvement </a:t>
              </a:r>
              <a:endPara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8026400" y="3141663"/>
              <a:ext cx="1587" cy="3097213"/>
            </a:xfrm>
            <a:prstGeom prst="line">
              <a:avLst/>
            </a:prstGeom>
            <a:noFill/>
            <a:ln w="11430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723880" y="967075"/>
              <a:ext cx="4481423" cy="4747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Different Delivery Options exist:</a:t>
              </a:r>
              <a:endPara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es-PE" sz="2600" dirty="0" smtClean="0"/>
              <a:t>Step 2. Preliminary Assessment</a:t>
            </a:r>
            <a:endParaRPr lang="es-PE" sz="2600" dirty="0"/>
          </a:p>
        </p:txBody>
      </p:sp>
    </p:spTree>
    <p:extLst>
      <p:ext uri="{BB962C8B-B14F-4D97-AF65-F5344CB8AC3E}">
        <p14:creationId xmlns:p14="http://schemas.microsoft.com/office/powerpoint/2010/main" val="13574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57968" y="1340768"/>
            <a:ext cx="8218488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 b="1" dirty="0" smtClean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400" b="1" dirty="0" smtClean="0">
                <a:solidFill>
                  <a:schemeClr val="accent1"/>
                </a:solidFill>
              </a:rPr>
              <a:t>What partnership you need to establish and with whom?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2400" dirty="0" smtClean="0">
              <a:solidFill>
                <a:schemeClr val="accent1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Generally speaking: the network of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suppliers</a:t>
            </a:r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 and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partners</a:t>
            </a:r>
            <a:r>
              <a:rPr lang="en-US" altLang="en-US" sz="2400" dirty="0" smtClean="0">
                <a:solidFill>
                  <a:schemeClr val="accent4">
                    <a:lumMod val="25000"/>
                  </a:schemeClr>
                </a:solidFill>
              </a:rPr>
              <a:t> who complement each other in helping the organization creating and delivering services.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600" dirty="0" smtClean="0"/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3136"/>
            <a:ext cx="3473859" cy="18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es-PE" sz="2600" dirty="0" smtClean="0"/>
              <a:t>Step 2. Preliminary Assessment</a:t>
            </a:r>
            <a:endParaRPr lang="es-PE" sz="2600" dirty="0"/>
          </a:p>
        </p:txBody>
      </p:sp>
    </p:spTree>
    <p:extLst>
      <p:ext uri="{BB962C8B-B14F-4D97-AF65-F5344CB8AC3E}">
        <p14:creationId xmlns:p14="http://schemas.microsoft.com/office/powerpoint/2010/main" val="10093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aphicFrame>
        <p:nvGraphicFramePr>
          <p:cNvPr id="5" name="Marcador de conteni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469661"/>
              </p:ext>
            </p:extLst>
          </p:nvPr>
        </p:nvGraphicFramePr>
        <p:xfrm>
          <a:off x="611560" y="1916832"/>
          <a:ext cx="797579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1661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GB" altLang="en-US" sz="1800" dirty="0" smtClean="0">
                <a:solidFill>
                  <a:schemeClr val="accent4">
                    <a:lumMod val="25000"/>
                  </a:schemeClr>
                </a:solidFill>
              </a:rPr>
              <a:t/>
            </a:r>
            <a:br>
              <a:rPr lang="en-GB" altLang="en-US" sz="1800" dirty="0" smtClean="0">
                <a:solidFill>
                  <a:schemeClr val="accent4">
                    <a:lumMod val="25000"/>
                  </a:schemeClr>
                </a:solidFill>
              </a:rPr>
            </a:br>
            <a:r>
              <a:rPr lang="en-GB" altLang="en-US" b="0" dirty="0" smtClean="0">
                <a:solidFill>
                  <a:schemeClr val="accent2"/>
                </a:solidFill>
              </a:rPr>
              <a:t>Questions to guide a competitor analysis: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es-PE" sz="2600" dirty="0" smtClean="0"/>
              <a:t>Step 2. Preliminary Assessment</a:t>
            </a:r>
            <a:endParaRPr lang="es-PE" sz="2600" dirty="0"/>
          </a:p>
        </p:txBody>
      </p:sp>
    </p:spTree>
    <p:extLst>
      <p:ext uri="{BB962C8B-B14F-4D97-AF65-F5344CB8AC3E}">
        <p14:creationId xmlns:p14="http://schemas.microsoft.com/office/powerpoint/2010/main" val="391625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Operational Business Plan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aphicFrame>
        <p:nvGraphicFramePr>
          <p:cNvPr id="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737837"/>
              </p:ext>
            </p:extLst>
          </p:nvPr>
        </p:nvGraphicFramePr>
        <p:xfrm>
          <a:off x="467544" y="1124744"/>
          <a:ext cx="8424936" cy="5494694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715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pl-PL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Define the objectives</a:t>
                      </a:r>
                      <a:r>
                        <a:rPr kumimoji="0" lang="it-IT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target group</a:t>
                      </a:r>
                      <a:endParaRPr kumimoji="0" lang="pl-PL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eaLnBrk="1" hangingPunct="1"/>
                      <a:r>
                        <a:rPr lang="it-IT" altLang="en-US" sz="20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which members segment?</a:t>
                      </a:r>
                      <a:endParaRPr lang="en-GB" altLang="en-US" sz="20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/>
                      <a:r>
                        <a:rPr lang="en-GB" altLang="en-US" sz="20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offering the service? Which is your value proposition?</a:t>
                      </a:r>
                    </a:p>
                    <a:p>
                      <a:pPr eaLnBrk="1" hangingPunct="1"/>
                      <a:r>
                        <a:rPr lang="en-GB" altLang="en-US" sz="20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many members are expected to use the service (in 1 year)?</a:t>
                      </a:r>
                      <a:endParaRPr lang="en-US" altLang="en-US" sz="20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56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2. Preliminary assessment</a:t>
                      </a:r>
                      <a:endParaRPr kumimoji="0" lang="pl-PL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 options and specific competitors</a:t>
                      </a:r>
                      <a:endParaRPr kumimoji="0" lang="pl-PL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97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l-PL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Marketing mix Strategies</a:t>
                      </a:r>
                      <a:endParaRPr kumimoji="0" lang="pl-PL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Ps strategies</a:t>
                      </a:r>
                      <a:endParaRPr kumimoji="0" lang="pl-PL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rame 2"/>
          <p:cNvSpPr/>
          <p:nvPr/>
        </p:nvSpPr>
        <p:spPr>
          <a:xfrm>
            <a:off x="251520" y="4653136"/>
            <a:ext cx="8892480" cy="2232248"/>
          </a:xfrm>
          <a:prstGeom prst="frame">
            <a:avLst>
              <a:gd name="adj1" fmla="val 50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7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3. Marketing mix: the 7 Ps</a:t>
            </a:r>
            <a:endParaRPr lang="en-US" dirty="0"/>
          </a:p>
        </p:txBody>
      </p:sp>
      <p:pic>
        <p:nvPicPr>
          <p:cNvPr id="4" name="Picture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0"/>
          <a:stretch/>
        </p:blipFill>
        <p:spPr>
          <a:xfrm>
            <a:off x="1691680" y="1196752"/>
            <a:ext cx="5760640" cy="537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Questions to help adapt the marketing mix strategies (7Ps) to EBMOs’ service provision:</a:t>
            </a:r>
          </a:p>
          <a:p>
            <a:pPr>
              <a:defRPr/>
            </a:pPr>
            <a:r>
              <a:rPr lang="en-US" b="1" dirty="0" smtClean="0">
                <a:solidFill>
                  <a:srgbClr val="996633"/>
                </a:solidFill>
              </a:rPr>
              <a:t>PRODUCT</a:t>
            </a:r>
            <a:r>
              <a:rPr lang="en-US" dirty="0" smtClean="0"/>
              <a:t>: What </a:t>
            </a:r>
            <a:r>
              <a:rPr lang="en-US" dirty="0"/>
              <a:t>they are the main value-adding features and key selling points of your service</a:t>
            </a:r>
            <a:r>
              <a:rPr lang="en-GB" dirty="0" smtClean="0"/>
              <a:t>?</a:t>
            </a:r>
          </a:p>
          <a:p>
            <a:pPr>
              <a:defRPr/>
            </a:pPr>
            <a:r>
              <a:rPr lang="en-GB" b="1" dirty="0" smtClean="0">
                <a:solidFill>
                  <a:srgbClr val="996633"/>
                </a:solidFill>
              </a:rPr>
              <a:t>PLACE</a:t>
            </a:r>
            <a:r>
              <a:rPr lang="en-GB" dirty="0" smtClean="0"/>
              <a:t>: which are the most efficient distribution channels for the service? Note: Proximity is an important advantage.</a:t>
            </a:r>
            <a:endParaRPr lang="en-GB" dirty="0"/>
          </a:p>
          <a:p>
            <a:pPr>
              <a:defRPr/>
            </a:pPr>
            <a:endParaRPr lang="en-GB" dirty="0"/>
          </a:p>
          <a:p>
            <a:pPr algn="ctr">
              <a:defRPr/>
            </a:pPr>
            <a:endParaRPr lang="en-GB" dirty="0" smtClean="0">
              <a:solidFill>
                <a:srgbClr val="C00000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en-US" dirty="0" smtClean="0"/>
              <a:t>Step 3. Marketing mix: the 7 Ps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382892"/>
              </p:ext>
            </p:extLst>
          </p:nvPr>
        </p:nvGraphicFramePr>
        <p:xfrm>
          <a:off x="323528" y="5229200"/>
          <a:ext cx="838842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0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EBMOs have two main functions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87413" y="2348880"/>
            <a:ext cx="29527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1914933"/>
              </p:ext>
            </p:extLst>
          </p:nvPr>
        </p:nvGraphicFramePr>
        <p:xfrm>
          <a:off x="395536" y="1124744"/>
          <a:ext cx="8436684" cy="529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9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996633"/>
                </a:solidFill>
              </a:rPr>
              <a:t>PRICE</a:t>
            </a:r>
            <a:r>
              <a:rPr lang="en-US" dirty="0" smtClean="0"/>
              <a:t>: </a:t>
            </a:r>
            <a:r>
              <a:rPr lang="it-IT" dirty="0" smtClean="0"/>
              <a:t>3 </a:t>
            </a:r>
            <a:r>
              <a:rPr lang="it-IT" dirty="0" err="1" smtClean="0"/>
              <a:t>factors</a:t>
            </a:r>
            <a:r>
              <a:rPr lang="it-IT" dirty="0" smtClean="0"/>
              <a:t> </a:t>
            </a:r>
            <a:r>
              <a:rPr lang="it-IT" dirty="0" err="1" smtClean="0"/>
              <a:t>determine</a:t>
            </a:r>
            <a:r>
              <a:rPr lang="it-IT" dirty="0" smtClean="0"/>
              <a:t> the </a:t>
            </a:r>
            <a:r>
              <a:rPr lang="it-IT" dirty="0" err="1" smtClean="0"/>
              <a:t>pricing</a:t>
            </a:r>
            <a:r>
              <a:rPr lang="it-IT" dirty="0" smtClean="0"/>
              <a:t> </a:t>
            </a:r>
            <a:r>
              <a:rPr lang="it-IT" dirty="0" err="1" smtClean="0"/>
              <a:t>strategies</a:t>
            </a:r>
            <a:r>
              <a:rPr lang="it-IT" dirty="0" smtClean="0"/>
              <a:t>, </a:t>
            </a:r>
            <a:r>
              <a:rPr lang="it-IT" dirty="0" err="1" smtClean="0"/>
              <a:t>they</a:t>
            </a:r>
            <a:r>
              <a:rPr lang="it-IT" dirty="0" smtClean="0"/>
              <a:t> are:</a:t>
            </a:r>
            <a:endParaRPr lang="en-GB" dirty="0"/>
          </a:p>
          <a:p>
            <a:pPr>
              <a:defRPr/>
            </a:pPr>
            <a:endParaRPr lang="en-GB" dirty="0"/>
          </a:p>
          <a:p>
            <a:pPr algn="ctr">
              <a:defRPr/>
            </a:pPr>
            <a:endParaRPr lang="en-GB" dirty="0" smtClean="0">
              <a:solidFill>
                <a:srgbClr val="C00000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GB" sz="2400" dirty="0" smtClean="0">
                <a:solidFill>
                  <a:srgbClr val="C00000"/>
                </a:solidFill>
              </a:rPr>
              <a:t>Different pricing options can be chosen for each service. However, it is always crucial to calculate the full-cost of each service (including labour costs and overhead).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en-US" dirty="0" smtClean="0"/>
              <a:t>Step 3. Marketing mix: the 7 Ps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961447"/>
              </p:ext>
            </p:extLst>
          </p:nvPr>
        </p:nvGraphicFramePr>
        <p:xfrm>
          <a:off x="1331640" y="2564904"/>
          <a:ext cx="64807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326217"/>
              </p:ext>
            </p:extLst>
          </p:nvPr>
        </p:nvGraphicFramePr>
        <p:xfrm>
          <a:off x="323528" y="5229200"/>
          <a:ext cx="82809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536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996633"/>
                </a:solidFill>
              </a:rPr>
              <a:t>PROMOTION</a:t>
            </a:r>
            <a:r>
              <a:rPr lang="en-US" dirty="0" smtClean="0"/>
              <a:t> = How to you get in contact with your members?</a:t>
            </a:r>
          </a:p>
          <a:p>
            <a:pPr lvl="1">
              <a:lnSpc>
                <a:spcPct val="12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What are our </a:t>
            </a:r>
            <a:r>
              <a:rPr lang="en-US" b="1" dirty="0">
                <a:solidFill>
                  <a:srgbClr val="4F81BD"/>
                </a:solidFill>
              </a:rPr>
              <a:t>channels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to reach members?</a:t>
            </a:r>
          </a:p>
          <a:p>
            <a:pPr lvl="1">
              <a:lnSpc>
                <a:spcPct val="12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How to reach customers </a:t>
            </a:r>
            <a:r>
              <a:rPr lang="en-US" b="1" dirty="0">
                <a:solidFill>
                  <a:schemeClr val="accent1"/>
                </a:solidFill>
              </a:rPr>
              <a:t>online and using social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communities?</a:t>
            </a:r>
          </a:p>
          <a:p>
            <a:pPr lvl="1">
              <a:lnSpc>
                <a:spcPct val="120000"/>
              </a:lnSpc>
              <a:buFont typeface="Arial"/>
              <a:buChar char="•"/>
              <a:defRPr/>
            </a:pPr>
            <a:r>
              <a:rPr lang="en-US" b="1" dirty="0">
                <a:solidFill>
                  <a:schemeClr val="accent1"/>
                </a:solidFill>
              </a:rPr>
              <a:t>What ways do our members/customers prefer to be contacted?</a:t>
            </a:r>
          </a:p>
          <a:p>
            <a:pPr lvl="1">
              <a:lnSpc>
                <a:spcPct val="12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Who and how do they contact you?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defRPr/>
            </a:pPr>
            <a:endParaRPr lang="en-GB" dirty="0"/>
          </a:p>
          <a:p>
            <a:pPr algn="ctr">
              <a:defRPr/>
            </a:pPr>
            <a:endParaRPr lang="en-GB" dirty="0" smtClean="0">
              <a:solidFill>
                <a:srgbClr val="C00000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en-US" dirty="0" smtClean="0"/>
              <a:t>Step 3. Marketing mix: the 7 Ps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69" y="5661248"/>
            <a:ext cx="2613232" cy="116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726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996633"/>
                </a:solidFill>
              </a:rPr>
              <a:t>PROCESS</a:t>
            </a:r>
            <a:r>
              <a:rPr lang="en-US" dirty="0" smtClean="0"/>
              <a:t> = How to you interact with your members?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How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do members interact with you through the sales and service lifecycle? 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How do you measure </a:t>
            </a:r>
            <a:r>
              <a:rPr lang="en-US" b="1" dirty="0">
                <a:solidFill>
                  <a:schemeClr val="accent1"/>
                </a:solidFill>
              </a:rPr>
              <a:t>members’ satisfaction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?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What are some good examples of building </a:t>
            </a:r>
            <a:r>
              <a:rPr lang="en-US" b="1" dirty="0">
                <a:solidFill>
                  <a:schemeClr val="accent1"/>
                </a:solidFill>
              </a:rPr>
              <a:t>member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relationship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?</a:t>
            </a:r>
            <a:endParaRPr lang="en-US" b="1" dirty="0">
              <a:solidFill>
                <a:schemeClr val="accent4">
                  <a:lumMod val="25000"/>
                </a:schemeClr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How can you </a:t>
            </a:r>
            <a:r>
              <a:rPr lang="en-US" b="1" dirty="0">
                <a:solidFill>
                  <a:schemeClr val="accent1"/>
                </a:solidFill>
              </a:rPr>
              <a:t>innovate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in building member 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relationships?</a:t>
            </a: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en-US" dirty="0" smtClean="0"/>
              <a:t>Step 3. Marketing mix: the 7 Ps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5275205"/>
            <a:ext cx="1619671" cy="16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006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500" b="1" dirty="0">
                <a:solidFill>
                  <a:srgbClr val="996633"/>
                </a:solidFill>
              </a:rPr>
              <a:t>PHYSICAL ENVIRONMENT</a:t>
            </a:r>
            <a:r>
              <a:rPr lang="en-US" sz="3500" dirty="0"/>
              <a:t>: when members consume your service, how is the space like? Thinks like ambiance, building/room standards (</a:t>
            </a:r>
            <a:r>
              <a:rPr lang="en-US" sz="3500" dirty="0" err="1"/>
              <a:t>eg</a:t>
            </a:r>
            <a:r>
              <a:rPr lang="en-US" sz="3500" dirty="0"/>
              <a:t>. OSH), layout, branding have an impact. </a:t>
            </a:r>
            <a:endParaRPr lang="en-US" sz="3500" dirty="0" smtClean="0"/>
          </a:p>
          <a:p>
            <a:pPr marL="0" indent="0">
              <a:buNone/>
              <a:defRPr/>
            </a:pPr>
            <a:endParaRPr lang="en-US" sz="3500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3500" b="1" dirty="0">
                <a:solidFill>
                  <a:srgbClr val="996633"/>
                </a:solidFill>
              </a:rPr>
              <a:t>PEOPLE</a:t>
            </a:r>
            <a:r>
              <a:rPr lang="en-US" sz="3500" dirty="0"/>
              <a:t>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GB" altLang="en-US" sz="3100" dirty="0">
                <a:solidFill>
                  <a:schemeClr val="accent4">
                    <a:lumMod val="25000"/>
                  </a:schemeClr>
                </a:solidFill>
              </a:rPr>
              <a:t>People capacities largely influence the </a:t>
            </a:r>
            <a:r>
              <a:rPr lang="en-GB" altLang="en-US" sz="3100" b="1" dirty="0">
                <a:solidFill>
                  <a:schemeClr val="accent4">
                    <a:lumMod val="75000"/>
                  </a:schemeClr>
                </a:solidFill>
              </a:rPr>
              <a:t>quality </a:t>
            </a:r>
            <a:r>
              <a:rPr lang="en-GB" altLang="en-US" sz="3100" dirty="0">
                <a:solidFill>
                  <a:schemeClr val="accent4">
                    <a:lumMod val="25000"/>
                  </a:schemeClr>
                </a:solidFill>
              </a:rPr>
              <a:t>of the service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GB" altLang="en-US" sz="3100" dirty="0">
                <a:solidFill>
                  <a:schemeClr val="accent4">
                    <a:lumMod val="25000"/>
                  </a:schemeClr>
                </a:solidFill>
              </a:rPr>
              <a:t>Staff capacities are: knowledge, skills, attitude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3100" dirty="0">
                <a:solidFill>
                  <a:schemeClr val="accent4">
                    <a:lumMod val="25000"/>
                  </a:schemeClr>
                </a:solidFill>
              </a:rPr>
              <a:t>Which internal staff will be involved in design, promotion and delivery of the service?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3100" dirty="0">
                <a:solidFill>
                  <a:schemeClr val="accent4">
                    <a:lumMod val="25000"/>
                  </a:schemeClr>
                </a:solidFill>
              </a:rPr>
              <a:t>Do we have standards of delivery? Shall we plan capacity-building</a:t>
            </a:r>
            <a:r>
              <a:rPr lang="en-US" altLang="en-US" sz="3100" dirty="0" smtClean="0">
                <a:solidFill>
                  <a:schemeClr val="accent4">
                    <a:lumMod val="25000"/>
                  </a:schemeClr>
                </a:solidFill>
              </a:rPr>
              <a:t>?</a:t>
            </a:r>
            <a:endParaRPr lang="en-US" altLang="en-US" sz="3500" dirty="0"/>
          </a:p>
          <a:p>
            <a:pPr>
              <a:defRPr/>
            </a:pPr>
            <a:endParaRPr lang="en-GB" dirty="0"/>
          </a:p>
          <a:p>
            <a:pPr algn="ctr">
              <a:defRPr/>
            </a:pPr>
            <a:endParaRPr lang="en-GB" dirty="0" smtClean="0">
              <a:solidFill>
                <a:srgbClr val="C00000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en-US" dirty="0" smtClean="0"/>
              <a:t>Step 3. Marketing mix: the 7 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5691"/>
            <a:ext cx="1604252" cy="1912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5229200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 smtClean="0"/>
              <a:t>For further information, please contact:</a:t>
            </a:r>
            <a:br>
              <a:rPr lang="en-US" b="1" baseline="30000" dirty="0" smtClean="0"/>
            </a:br>
            <a:endParaRPr lang="en-US" baseline="30000" dirty="0" smtClean="0"/>
          </a:p>
          <a:p>
            <a:pPr algn="ctr"/>
            <a:r>
              <a:rPr lang="en-US" baseline="30000" dirty="0" smtClean="0"/>
              <a:t>Programme </a:t>
            </a:r>
            <a:r>
              <a:rPr lang="en-US" baseline="30000" dirty="0"/>
              <a:t>for Employers’ Activities</a:t>
            </a:r>
          </a:p>
          <a:p>
            <a:pPr algn="ctr"/>
            <a:r>
              <a:rPr lang="en-US" baseline="30000" dirty="0"/>
              <a:t>E-mail: actempturin@itcilo.org</a:t>
            </a:r>
          </a:p>
          <a:p>
            <a:pPr algn="ctr"/>
            <a:r>
              <a:rPr lang="en-US" baseline="30000" dirty="0"/>
              <a:t>Phone: +39 011 693 6590</a:t>
            </a:r>
          </a:p>
          <a:p>
            <a:pPr algn="ctr"/>
            <a:r>
              <a:rPr lang="en-US" baseline="30000" dirty="0"/>
              <a:t>http://lempnet.itcilo.org</a:t>
            </a: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3645024"/>
            <a:ext cx="67613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baseline="30000" dirty="0"/>
              <a:t>We are a </a:t>
            </a:r>
            <a:r>
              <a:rPr lang="en-US" sz="2800" b="1" i="1" baseline="30000" dirty="0"/>
              <a:t>solid</a:t>
            </a:r>
            <a:r>
              <a:rPr lang="en-US" sz="2800" i="1" baseline="30000" dirty="0"/>
              <a:t> and </a:t>
            </a:r>
            <a:r>
              <a:rPr lang="en-US" sz="2800" b="1" i="1" baseline="30000" dirty="0"/>
              <a:t>reliable</a:t>
            </a:r>
            <a:r>
              <a:rPr lang="en-US" sz="2800" i="1" baseline="30000" dirty="0"/>
              <a:t> partner in the delivery of training for </a:t>
            </a:r>
            <a:br>
              <a:rPr lang="en-US" sz="2800" i="1" baseline="30000" dirty="0"/>
            </a:br>
            <a:r>
              <a:rPr lang="en-US" sz="2800" i="1" baseline="30000" dirty="0"/>
              <a:t>Business Member Organizations and we look forward to assist you</a:t>
            </a:r>
            <a:br>
              <a:rPr lang="en-US" sz="2800" i="1" baseline="30000" dirty="0"/>
            </a:br>
            <a:r>
              <a:rPr lang="en-US" sz="2800" i="1" baseline="30000" dirty="0"/>
              <a:t>in the implementation of your training needs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7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Challenge: Get the balance right!</a:t>
            </a:r>
            <a:endParaRPr lang="es-PE" sz="2600" dirty="0"/>
          </a:p>
        </p:txBody>
      </p:sp>
      <p:sp>
        <p:nvSpPr>
          <p:cNvPr id="4" name="Rectángulo 3"/>
          <p:cNvSpPr/>
          <p:nvPr/>
        </p:nvSpPr>
        <p:spPr>
          <a:xfrm>
            <a:off x="539552" y="134076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membership subscriptions are not sufficient to support advocacy </a:t>
            </a:r>
            <a:r>
              <a:rPr lang="en-GB" altLang="en-US" sz="2400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members </a:t>
            </a:r>
            <a:r>
              <a:rPr lang="en-GB" altLang="en-US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wish to pay membership subscription merely for </a:t>
            </a:r>
            <a:r>
              <a:rPr lang="en-GB" altLang="en-US" sz="2400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Offering </a:t>
            </a:r>
            <a:r>
              <a:rPr lang="en-US" altLang="zh-CN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services is a way to generate income and enhance members’ </a:t>
            </a:r>
            <a:r>
              <a:rPr lang="en-US" altLang="zh-CN" sz="2400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fidelity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It </a:t>
            </a:r>
            <a:r>
              <a:rPr lang="en-US" altLang="zh-CN" sz="2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is important to get the right balance between the two functions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MCj043480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057" y="4509120"/>
            <a:ext cx="2089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27932" y="5225082"/>
            <a:ext cx="2016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</a:t>
            </a:r>
            <a:endParaRPr lang="en-US" altLang="en-US" sz="18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56176" y="5225082"/>
            <a:ext cx="237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US" altLang="en-US" sz="18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38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Challenges for EBMOs </a:t>
            </a:r>
            <a:endParaRPr lang="es-PE" sz="2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6856" y="2204865"/>
            <a:ext cx="8229600" cy="2520280"/>
          </a:xfrm>
        </p:spPr>
        <p:txBody>
          <a:bodyPr>
            <a:noAutofit/>
          </a:bodyPr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Offering </a:t>
            </a:r>
            <a:r>
              <a:rPr lang="en-US" b="1" dirty="0">
                <a:solidFill>
                  <a:schemeClr val="accent1"/>
                </a:solidFill>
              </a:rPr>
              <a:t>quality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services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members, that add </a:t>
            </a:r>
            <a:r>
              <a:rPr lang="en-US" b="1" dirty="0" smtClean="0">
                <a:solidFill>
                  <a:schemeClr val="accent1"/>
                </a:solidFill>
              </a:rPr>
              <a:t>value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to their businesses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=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Services that help members to enhance their </a:t>
            </a:r>
            <a:r>
              <a:rPr lang="en-US" b="1" dirty="0">
                <a:solidFill>
                  <a:schemeClr val="accent4">
                    <a:lumMod val="25000"/>
                  </a:schemeClr>
                </a:solidFill>
              </a:rPr>
              <a:t>performance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 and </a:t>
            </a:r>
            <a:r>
              <a:rPr lang="en-US" b="1" dirty="0">
                <a:solidFill>
                  <a:schemeClr val="accent4">
                    <a:lumMod val="25000"/>
                  </a:schemeClr>
                </a:solidFill>
              </a:rPr>
              <a:t>competitiveness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7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600" dirty="0" smtClean="0"/>
              <a:t>Advantages for EBMOs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pSp>
        <p:nvGrpSpPr>
          <p:cNvPr id="5" name="Gruppo 1"/>
          <p:cNvGrpSpPr>
            <a:grpSpLocks/>
          </p:cNvGrpSpPr>
          <p:nvPr/>
        </p:nvGrpSpPr>
        <p:grpSpPr bwMode="auto">
          <a:xfrm>
            <a:off x="768351" y="1341438"/>
            <a:ext cx="7704136" cy="4824412"/>
            <a:chOff x="912813" y="980728"/>
            <a:chExt cx="7704137" cy="4824412"/>
          </a:xfrm>
        </p:grpSpPr>
        <p:grpSp>
          <p:nvGrpSpPr>
            <p:cNvPr id="6" name="SmartArt Placeholder 111631"/>
            <p:cNvGrpSpPr>
              <a:grpSpLocks/>
            </p:cNvGrpSpPr>
            <p:nvPr/>
          </p:nvGrpSpPr>
          <p:grpSpPr bwMode="auto">
            <a:xfrm>
              <a:off x="912813" y="980728"/>
              <a:ext cx="7704137" cy="4824412"/>
              <a:chOff x="575" y="703"/>
              <a:chExt cx="4853" cy="3039"/>
            </a:xfrm>
          </p:grpSpPr>
          <p:sp>
            <p:nvSpPr>
              <p:cNvPr id="12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575" y="703"/>
                <a:ext cx="4853" cy="3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_s1028"/>
              <p:cNvSpPr>
                <a:spLocks noChangeArrowheads="1" noTextEdit="1"/>
              </p:cNvSpPr>
              <p:nvPr/>
            </p:nvSpPr>
            <p:spPr bwMode="auto">
              <a:xfrm>
                <a:off x="1710" y="931"/>
                <a:ext cx="2583" cy="2583"/>
              </a:xfrm>
              <a:custGeom>
                <a:avLst/>
                <a:gdLst>
                  <a:gd name="T0" fmla="*/ 2 w 21600"/>
                  <a:gd name="T1" fmla="*/ 0 h 21600"/>
                  <a:gd name="T2" fmla="*/ 1 w 21600"/>
                  <a:gd name="T3" fmla="*/ 0 h 21600"/>
                  <a:gd name="T4" fmla="*/ 2 w 21600"/>
                  <a:gd name="T5" fmla="*/ 1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765" y="3289"/>
                    </a:moveTo>
                    <a:cubicBezTo>
                      <a:pt x="8729" y="2900"/>
                      <a:pt x="9760" y="2700"/>
                      <a:pt x="10799" y="2700"/>
                    </a:cubicBezTo>
                    <a:cubicBezTo>
                      <a:pt x="11839" y="2700"/>
                      <a:pt x="12870" y="2900"/>
                      <a:pt x="13834" y="3289"/>
                    </a:cubicBezTo>
                    <a:lnTo>
                      <a:pt x="14845" y="786"/>
                    </a:lnTo>
                    <a:cubicBezTo>
                      <a:pt x="13560" y="266"/>
                      <a:pt x="12186" y="-1"/>
                      <a:pt x="10800" y="-1"/>
                    </a:cubicBezTo>
                    <a:cubicBezTo>
                      <a:pt x="9413" y="-1"/>
                      <a:pt x="8039" y="266"/>
                      <a:pt x="6754" y="786"/>
                    </a:cubicBezTo>
                    <a:lnTo>
                      <a:pt x="7765" y="32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_s1029"/>
              <p:cNvSpPr>
                <a:spLocks noChangeArrowheads="1" noTextEdit="1"/>
              </p:cNvSpPr>
              <p:nvPr/>
            </p:nvSpPr>
            <p:spPr bwMode="auto">
              <a:xfrm rot="5400000">
                <a:off x="1710" y="931"/>
                <a:ext cx="2583" cy="2583"/>
              </a:xfrm>
              <a:custGeom>
                <a:avLst/>
                <a:gdLst>
                  <a:gd name="T0" fmla="*/ 2 w 21600"/>
                  <a:gd name="T1" fmla="*/ 0 h 21600"/>
                  <a:gd name="T2" fmla="*/ 1 w 21600"/>
                  <a:gd name="T3" fmla="*/ 0 h 21600"/>
                  <a:gd name="T4" fmla="*/ 2 w 21600"/>
                  <a:gd name="T5" fmla="*/ 1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765" y="3289"/>
                    </a:moveTo>
                    <a:cubicBezTo>
                      <a:pt x="8729" y="2900"/>
                      <a:pt x="9760" y="2700"/>
                      <a:pt x="10799" y="2700"/>
                    </a:cubicBezTo>
                    <a:cubicBezTo>
                      <a:pt x="11839" y="2700"/>
                      <a:pt x="12870" y="2900"/>
                      <a:pt x="13834" y="3289"/>
                    </a:cubicBezTo>
                    <a:lnTo>
                      <a:pt x="14845" y="786"/>
                    </a:lnTo>
                    <a:cubicBezTo>
                      <a:pt x="13560" y="266"/>
                      <a:pt x="12186" y="-1"/>
                      <a:pt x="10800" y="-1"/>
                    </a:cubicBezTo>
                    <a:cubicBezTo>
                      <a:pt x="9413" y="-1"/>
                      <a:pt x="8039" y="266"/>
                      <a:pt x="6754" y="786"/>
                    </a:cubicBezTo>
                    <a:lnTo>
                      <a:pt x="7765" y="32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_s1030"/>
              <p:cNvSpPr>
                <a:spLocks noChangeArrowheads="1" noTextEdit="1"/>
              </p:cNvSpPr>
              <p:nvPr/>
            </p:nvSpPr>
            <p:spPr bwMode="auto">
              <a:xfrm rot="10800000">
                <a:off x="1710" y="931"/>
                <a:ext cx="2583" cy="2583"/>
              </a:xfrm>
              <a:custGeom>
                <a:avLst/>
                <a:gdLst>
                  <a:gd name="T0" fmla="*/ 2 w 21600"/>
                  <a:gd name="T1" fmla="*/ 0 h 21600"/>
                  <a:gd name="T2" fmla="*/ 1 w 21600"/>
                  <a:gd name="T3" fmla="*/ 0 h 21600"/>
                  <a:gd name="T4" fmla="*/ 2 w 21600"/>
                  <a:gd name="T5" fmla="*/ 1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765" y="3289"/>
                    </a:moveTo>
                    <a:cubicBezTo>
                      <a:pt x="8729" y="2900"/>
                      <a:pt x="9760" y="2700"/>
                      <a:pt x="10799" y="2700"/>
                    </a:cubicBezTo>
                    <a:cubicBezTo>
                      <a:pt x="11839" y="2700"/>
                      <a:pt x="12870" y="2900"/>
                      <a:pt x="13834" y="3289"/>
                    </a:cubicBezTo>
                    <a:lnTo>
                      <a:pt x="14845" y="786"/>
                    </a:lnTo>
                    <a:cubicBezTo>
                      <a:pt x="13560" y="266"/>
                      <a:pt x="12186" y="-1"/>
                      <a:pt x="10800" y="-1"/>
                    </a:cubicBezTo>
                    <a:cubicBezTo>
                      <a:pt x="9413" y="-1"/>
                      <a:pt x="8039" y="266"/>
                      <a:pt x="6754" y="786"/>
                    </a:cubicBezTo>
                    <a:lnTo>
                      <a:pt x="7765" y="32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_s1031"/>
              <p:cNvSpPr>
                <a:spLocks noChangeArrowheads="1" noTextEdit="1"/>
              </p:cNvSpPr>
              <p:nvPr/>
            </p:nvSpPr>
            <p:spPr bwMode="auto">
              <a:xfrm rot="-5400000">
                <a:off x="1710" y="931"/>
                <a:ext cx="2583" cy="2583"/>
              </a:xfrm>
              <a:custGeom>
                <a:avLst/>
                <a:gdLst>
                  <a:gd name="T0" fmla="*/ 2 w 21600"/>
                  <a:gd name="T1" fmla="*/ 0 h 21600"/>
                  <a:gd name="T2" fmla="*/ 1 w 21600"/>
                  <a:gd name="T3" fmla="*/ 0 h 21600"/>
                  <a:gd name="T4" fmla="*/ 2 w 21600"/>
                  <a:gd name="T5" fmla="*/ 1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765" y="3289"/>
                    </a:moveTo>
                    <a:cubicBezTo>
                      <a:pt x="8729" y="2900"/>
                      <a:pt x="9760" y="2700"/>
                      <a:pt x="10799" y="2700"/>
                    </a:cubicBezTo>
                    <a:cubicBezTo>
                      <a:pt x="11839" y="2700"/>
                      <a:pt x="12870" y="2900"/>
                      <a:pt x="13834" y="3289"/>
                    </a:cubicBezTo>
                    <a:lnTo>
                      <a:pt x="14845" y="786"/>
                    </a:lnTo>
                    <a:cubicBezTo>
                      <a:pt x="13560" y="266"/>
                      <a:pt x="12186" y="-1"/>
                      <a:pt x="10800" y="-1"/>
                    </a:cubicBezTo>
                    <a:cubicBezTo>
                      <a:pt x="9413" y="-1"/>
                      <a:pt x="8039" y="266"/>
                      <a:pt x="6754" y="786"/>
                    </a:cubicBezTo>
                    <a:lnTo>
                      <a:pt x="7765" y="32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_s1032"/>
              <p:cNvSpPr>
                <a:spLocks noChangeArrowheads="1"/>
              </p:cNvSpPr>
              <p:nvPr/>
            </p:nvSpPr>
            <p:spPr bwMode="auto">
              <a:xfrm>
                <a:off x="3469" y="1091"/>
                <a:ext cx="662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Increase income</a:t>
                </a:r>
                <a:endPara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_s1033"/>
              <p:cNvSpPr>
                <a:spLocks noChangeArrowheads="1"/>
              </p:cNvSpPr>
              <p:nvPr/>
            </p:nvSpPr>
            <p:spPr bwMode="auto">
              <a:xfrm>
                <a:off x="3543" y="2690"/>
                <a:ext cx="662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Meet members’ 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expectations</a:t>
                </a:r>
                <a:endPara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_s1034"/>
              <p:cNvSpPr>
                <a:spLocks noChangeArrowheads="1"/>
              </p:cNvSpPr>
              <p:nvPr/>
            </p:nvSpPr>
            <p:spPr bwMode="auto">
              <a:xfrm>
                <a:off x="1872" y="2691"/>
                <a:ext cx="662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Enhance profile</a:t>
                </a:r>
                <a:endPara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_s1035"/>
              <p:cNvSpPr>
                <a:spLocks noChangeArrowheads="1"/>
              </p:cNvSpPr>
              <p:nvPr/>
            </p:nvSpPr>
            <p:spPr bwMode="auto">
              <a:xfrm>
                <a:off x="1870" y="1092"/>
                <a:ext cx="662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Retain and 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recruit members </a:t>
                </a:r>
                <a:endPara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 rot="17865967">
              <a:off x="7012981" y="536338"/>
              <a:ext cx="615553" cy="2504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and reduce the dependency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 subscription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 rot="14943120">
              <a:off x="2317949" y="112907"/>
              <a:ext cx="615553" cy="3072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offering quality and value services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at 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 competitive price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 rot="14943120">
              <a:off x="6985200" y="4094039"/>
              <a:ext cx="615553" cy="2317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identifying current issues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And offer solutions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 rot="18484014">
              <a:off x="1892726" y="3992109"/>
              <a:ext cx="830997" cy="254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become more visible among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current members and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potential members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3708400" y="3141315"/>
              <a:ext cx="2159000" cy="666750"/>
            </a:xfrm>
            <a:prstGeom prst="rect">
              <a:avLst/>
            </a:prstGeom>
            <a:solidFill>
              <a:schemeClr val="accent3"/>
            </a:solidFill>
            <a:ln w="25400">
              <a:solidFill>
                <a:schemeClr val="accent4">
                  <a:lumMod val="2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EO’s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VALUE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5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Service development strategies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196753"/>
            <a:ext cx="5256584" cy="52733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Service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development</a:t>
            </a: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needs</a:t>
            </a: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 to be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carefully</a:t>
            </a: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thought</a:t>
            </a: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through!</a:t>
            </a:r>
            <a:endParaRPr lang="it-IT" sz="3400" dirty="0" smtClean="0">
              <a:solidFill>
                <a:schemeClr val="accent4">
                  <a:lumMod val="25000"/>
                </a:schemeClr>
              </a:solidFill>
            </a:endParaRPr>
          </a:p>
          <a:p>
            <a:pPr>
              <a:defRPr/>
            </a:pP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 Ad hoc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launching</a:t>
            </a: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 of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services</a:t>
            </a: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 in the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hope</a:t>
            </a: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 of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solving</a:t>
            </a: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 cash flow for the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organization</a:t>
            </a: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is</a:t>
            </a: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risky</a:t>
            </a: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 in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terms</a:t>
            </a: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 of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financial</a:t>
            </a: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 and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reputation</a:t>
            </a: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3400" dirty="0" err="1" smtClean="0">
                <a:solidFill>
                  <a:schemeClr val="accent4">
                    <a:lumMod val="25000"/>
                  </a:schemeClr>
                </a:solidFill>
              </a:rPr>
              <a:t>loss</a:t>
            </a:r>
            <a:r>
              <a:rPr lang="it-IT" sz="3400" dirty="0" smtClean="0">
                <a:solidFill>
                  <a:schemeClr val="accent4">
                    <a:lumMod val="25000"/>
                  </a:schemeClr>
                </a:solidFill>
              </a:rPr>
              <a:t>!</a:t>
            </a:r>
          </a:p>
          <a:p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44824"/>
            <a:ext cx="2565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Service development strategies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08912" cy="26642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3000" dirty="0" smtClean="0">
                <a:solidFill>
                  <a:schemeClr val="accent4">
                    <a:lumMod val="25000"/>
                  </a:schemeClr>
                </a:solidFill>
              </a:rPr>
              <a:t>The </a:t>
            </a:r>
            <a:r>
              <a:rPr lang="it-IT" sz="3000" dirty="0" err="1" smtClean="0">
                <a:solidFill>
                  <a:schemeClr val="accent4">
                    <a:lumMod val="25000"/>
                  </a:schemeClr>
                </a:solidFill>
              </a:rPr>
              <a:t>following</a:t>
            </a:r>
            <a:r>
              <a:rPr lang="it-IT" sz="30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3000" dirty="0" err="1" smtClean="0">
                <a:solidFill>
                  <a:schemeClr val="accent4">
                    <a:lumMod val="25000"/>
                  </a:schemeClr>
                </a:solidFill>
              </a:rPr>
              <a:t>slides</a:t>
            </a:r>
            <a:r>
              <a:rPr lang="it-IT" sz="3000" dirty="0" smtClean="0">
                <a:solidFill>
                  <a:schemeClr val="accent4">
                    <a:lumMod val="25000"/>
                  </a:schemeClr>
                </a:solidFill>
              </a:rPr>
              <a:t> propose a </a:t>
            </a:r>
            <a:r>
              <a:rPr lang="it-IT" sz="3000" dirty="0" err="1" smtClean="0">
                <a:solidFill>
                  <a:schemeClr val="accent4">
                    <a:lumMod val="25000"/>
                  </a:schemeClr>
                </a:solidFill>
              </a:rPr>
              <a:t>methodology</a:t>
            </a:r>
            <a:r>
              <a:rPr lang="it-IT" sz="3000" dirty="0" smtClean="0">
                <a:solidFill>
                  <a:schemeClr val="accent4">
                    <a:lumMod val="25000"/>
                  </a:schemeClr>
                </a:solidFill>
              </a:rPr>
              <a:t> to </a:t>
            </a:r>
            <a:r>
              <a:rPr lang="it-IT" sz="3000" b="1" dirty="0" smtClean="0">
                <a:solidFill>
                  <a:schemeClr val="accent4">
                    <a:lumMod val="25000"/>
                  </a:schemeClr>
                </a:solidFill>
              </a:rPr>
              <a:t>design or </a:t>
            </a:r>
            <a:r>
              <a:rPr lang="it-IT" sz="3000" b="1" dirty="0" err="1" smtClean="0">
                <a:solidFill>
                  <a:schemeClr val="accent4">
                    <a:lumMod val="25000"/>
                  </a:schemeClr>
                </a:solidFill>
              </a:rPr>
              <a:t>review</a:t>
            </a:r>
            <a:r>
              <a:rPr lang="it-IT" sz="30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3000" dirty="0" smtClean="0">
                <a:solidFill>
                  <a:schemeClr val="accent4">
                    <a:lumMod val="25000"/>
                  </a:schemeClr>
                </a:solidFill>
              </a:rPr>
              <a:t>service </a:t>
            </a:r>
            <a:r>
              <a:rPr lang="it-IT" sz="3000" dirty="0" err="1" smtClean="0">
                <a:solidFill>
                  <a:schemeClr val="accent4">
                    <a:lumMod val="25000"/>
                  </a:schemeClr>
                </a:solidFill>
              </a:rPr>
              <a:t>development</a:t>
            </a:r>
            <a:r>
              <a:rPr lang="it-IT" sz="30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3000" dirty="0" err="1" smtClean="0">
                <a:solidFill>
                  <a:schemeClr val="accent4">
                    <a:lumMod val="25000"/>
                  </a:schemeClr>
                </a:solidFill>
              </a:rPr>
              <a:t>strategies</a:t>
            </a:r>
            <a:r>
              <a:rPr lang="it-IT" sz="3000" dirty="0" smtClean="0">
                <a:solidFill>
                  <a:schemeClr val="accent4">
                    <a:lumMod val="25000"/>
                  </a:schemeClr>
                </a:solidFill>
              </a:rPr>
              <a:t> in </a:t>
            </a:r>
            <a:r>
              <a:rPr lang="it-IT" sz="3000" dirty="0" err="1" smtClean="0">
                <a:solidFill>
                  <a:schemeClr val="accent4">
                    <a:lumMod val="25000"/>
                  </a:schemeClr>
                </a:solidFill>
              </a:rPr>
              <a:t>EBMOs</a:t>
            </a:r>
            <a:r>
              <a:rPr lang="it-IT" sz="3000" dirty="0">
                <a:solidFill>
                  <a:schemeClr val="accent4">
                    <a:lumMod val="25000"/>
                  </a:schemeClr>
                </a:solidFill>
              </a:rPr>
              <a:t>;</a:t>
            </a:r>
            <a:endParaRPr lang="it-IT" sz="3000" dirty="0" smtClean="0">
              <a:solidFill>
                <a:schemeClr val="accent4">
                  <a:lumMod val="25000"/>
                </a:schemeClr>
              </a:solidFill>
            </a:endParaRPr>
          </a:p>
          <a:p>
            <a:pPr>
              <a:defRPr/>
            </a:pPr>
            <a:r>
              <a:rPr lang="it-IT" sz="3000" dirty="0" err="1" smtClean="0">
                <a:solidFill>
                  <a:schemeClr val="accent4">
                    <a:lumMod val="25000"/>
                  </a:schemeClr>
                </a:solidFill>
              </a:rPr>
              <a:t>It</a:t>
            </a:r>
            <a:r>
              <a:rPr lang="it-IT" sz="30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3000" dirty="0" err="1" smtClean="0">
                <a:solidFill>
                  <a:schemeClr val="accent4">
                    <a:lumMod val="25000"/>
                  </a:schemeClr>
                </a:solidFill>
              </a:rPr>
              <a:t>is</a:t>
            </a:r>
            <a:r>
              <a:rPr lang="it-IT" sz="30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3000" dirty="0" err="1" smtClean="0">
                <a:solidFill>
                  <a:schemeClr val="accent4">
                    <a:lumMod val="25000"/>
                  </a:schemeClr>
                </a:solidFill>
              </a:rPr>
              <a:t>proposed</a:t>
            </a:r>
            <a:r>
              <a:rPr lang="it-IT" sz="3000" dirty="0" smtClean="0">
                <a:solidFill>
                  <a:schemeClr val="accent4">
                    <a:lumMod val="25000"/>
                  </a:schemeClr>
                </a:solidFill>
              </a:rPr>
              <a:t> to </a:t>
            </a:r>
            <a:r>
              <a:rPr lang="it-IT" sz="3000" dirty="0" err="1" smtClean="0">
                <a:solidFill>
                  <a:schemeClr val="accent4">
                    <a:lumMod val="25000"/>
                  </a:schemeClr>
                </a:solidFill>
              </a:rPr>
              <a:t>apply</a:t>
            </a:r>
            <a:r>
              <a:rPr lang="it-IT" sz="30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3000" b="1" dirty="0" smtClean="0">
                <a:solidFill>
                  <a:schemeClr val="accent4">
                    <a:lumMod val="25000"/>
                  </a:schemeClr>
                </a:solidFill>
              </a:rPr>
              <a:t>a business </a:t>
            </a:r>
            <a:r>
              <a:rPr lang="it-IT" sz="3000" b="1" dirty="0" err="1" smtClean="0">
                <a:solidFill>
                  <a:schemeClr val="accent4">
                    <a:lumMod val="25000"/>
                  </a:schemeClr>
                </a:solidFill>
              </a:rPr>
              <a:t>plan</a:t>
            </a:r>
            <a:r>
              <a:rPr lang="it-IT" sz="30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3000" b="1" dirty="0" err="1" smtClean="0">
                <a:solidFill>
                  <a:schemeClr val="accent4">
                    <a:lumMod val="25000"/>
                  </a:schemeClr>
                </a:solidFill>
              </a:rPr>
              <a:t>process</a:t>
            </a:r>
            <a:r>
              <a:rPr lang="it-IT" sz="30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3000" dirty="0" smtClean="0">
                <a:solidFill>
                  <a:schemeClr val="accent4">
                    <a:lumMod val="25000"/>
                  </a:schemeClr>
                </a:solidFill>
              </a:rPr>
              <a:t>to </a:t>
            </a:r>
            <a:r>
              <a:rPr lang="it-IT" sz="3000" dirty="0" err="1" smtClean="0">
                <a:solidFill>
                  <a:schemeClr val="accent4">
                    <a:lumMod val="25000"/>
                  </a:schemeClr>
                </a:solidFill>
              </a:rPr>
              <a:t>services</a:t>
            </a:r>
            <a:r>
              <a:rPr lang="it-IT" sz="30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3000" dirty="0" err="1" smtClean="0">
                <a:solidFill>
                  <a:schemeClr val="accent4">
                    <a:lumMod val="25000"/>
                  </a:schemeClr>
                </a:solidFill>
              </a:rPr>
              <a:t>provision</a:t>
            </a:r>
            <a:r>
              <a:rPr lang="it-IT" sz="3000" dirty="0" smtClean="0">
                <a:solidFill>
                  <a:schemeClr val="accent4">
                    <a:lumMod val="25000"/>
                  </a:schemeClr>
                </a:solidFill>
              </a:rPr>
              <a:t>;</a:t>
            </a:r>
          </a:p>
          <a:p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933056"/>
            <a:ext cx="2108572" cy="1989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149080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The </a:t>
            </a:r>
            <a:r>
              <a:rPr lang="it-IT" sz="2000" dirty="0" err="1">
                <a:solidFill>
                  <a:schemeClr val="accent4">
                    <a:lumMod val="25000"/>
                  </a:schemeClr>
                </a:solidFill>
              </a:rPr>
              <a:t>process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4">
                    <a:lumMod val="25000"/>
                  </a:schemeClr>
                </a:solidFill>
              </a:rPr>
              <a:t>is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4">
                    <a:lumMod val="25000"/>
                  </a:schemeClr>
                </a:solidFill>
              </a:rPr>
              <a:t>explained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4">
                    <a:lumMod val="25000"/>
                  </a:schemeClr>
                </a:solidFill>
              </a:rPr>
              <a:t>step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 by </a:t>
            </a:r>
            <a:r>
              <a:rPr lang="it-IT" sz="2000" dirty="0" err="1">
                <a:solidFill>
                  <a:schemeClr val="accent4">
                    <a:lumMod val="25000"/>
                  </a:schemeClr>
                </a:solidFill>
              </a:rPr>
              <a:t>step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. </a:t>
            </a:r>
            <a:endParaRPr lang="it-IT" sz="2000" dirty="0" smtClean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it-IT" sz="2000" dirty="0" err="1" smtClean="0">
                <a:solidFill>
                  <a:schemeClr val="accent4">
                    <a:lumMod val="25000"/>
                  </a:schemeClr>
                </a:solidFill>
              </a:rPr>
              <a:t>It</a:t>
            </a:r>
            <a:r>
              <a:rPr lang="it-IT" sz="20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4">
                    <a:lumMod val="25000"/>
                  </a:schemeClr>
                </a:solidFill>
              </a:rPr>
              <a:t>is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4">
                    <a:lumMod val="25000"/>
                  </a:schemeClr>
                </a:solidFill>
              </a:rPr>
              <a:t>most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4">
                    <a:lumMod val="25000"/>
                  </a:schemeClr>
                </a:solidFill>
              </a:rPr>
              <a:t>helpful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4">
                    <a:lumMod val="25000"/>
                  </a:schemeClr>
                </a:solidFill>
              </a:rPr>
              <a:t>if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4">
                    <a:lumMod val="25000"/>
                  </a:schemeClr>
                </a:solidFill>
              </a:rPr>
              <a:t>you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 take the time to </a:t>
            </a:r>
            <a:r>
              <a:rPr lang="it-IT" sz="2000" dirty="0" err="1">
                <a:solidFill>
                  <a:schemeClr val="accent4">
                    <a:lumMod val="25000"/>
                  </a:schemeClr>
                </a:solidFill>
              </a:rPr>
              <a:t>reflect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 on </a:t>
            </a:r>
            <a:r>
              <a:rPr lang="it-IT" sz="2000" dirty="0" err="1">
                <a:solidFill>
                  <a:schemeClr val="accent4">
                    <a:lumMod val="25000"/>
                  </a:schemeClr>
                </a:solidFill>
              </a:rPr>
              <a:t>each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4">
                    <a:lumMod val="25000"/>
                  </a:schemeClr>
                </a:solidFill>
              </a:rPr>
              <a:t>step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 and </a:t>
            </a:r>
            <a:r>
              <a:rPr lang="it-IT" sz="2000" dirty="0" err="1">
                <a:solidFill>
                  <a:schemeClr val="accent4">
                    <a:lumMod val="25000"/>
                  </a:schemeClr>
                </a:solidFill>
              </a:rPr>
              <a:t>apply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4">
                    <a:lumMod val="25000"/>
                  </a:schemeClr>
                </a:solidFill>
              </a:rPr>
              <a:t>it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 to </a:t>
            </a:r>
            <a:r>
              <a:rPr lang="it-IT" sz="2000" dirty="0" err="1">
                <a:solidFill>
                  <a:schemeClr val="accent4">
                    <a:lumMod val="25000"/>
                  </a:schemeClr>
                </a:solidFill>
              </a:rPr>
              <a:t>your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4">
                    <a:lumMod val="25000"/>
                  </a:schemeClr>
                </a:solidFill>
              </a:rPr>
              <a:t>own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 EBMO </a:t>
            </a:r>
            <a:r>
              <a:rPr lang="it-IT" sz="2000" dirty="0" smtClean="0">
                <a:solidFill>
                  <a:schemeClr val="accent4">
                    <a:lumMod val="25000"/>
                  </a:schemeClr>
                </a:solidFill>
              </a:rPr>
              <a:t>situation. </a:t>
            </a:r>
            <a:r>
              <a:rPr lang="it-IT" sz="2000" dirty="0" err="1" smtClean="0">
                <a:solidFill>
                  <a:schemeClr val="accent4">
                    <a:lumMod val="25000"/>
                  </a:schemeClr>
                </a:solidFill>
              </a:rPr>
              <a:t>This</a:t>
            </a:r>
            <a:r>
              <a:rPr lang="it-IT" sz="2000" dirty="0" smtClean="0">
                <a:solidFill>
                  <a:schemeClr val="accent4">
                    <a:lumMod val="25000"/>
                  </a:schemeClr>
                </a:solidFill>
              </a:rPr>
              <a:t> can be </a:t>
            </a:r>
            <a:r>
              <a:rPr lang="it-IT" sz="2000" dirty="0" err="1" smtClean="0">
                <a:solidFill>
                  <a:schemeClr val="accent4">
                    <a:lumMod val="25000"/>
                  </a:schemeClr>
                </a:solidFill>
              </a:rPr>
              <a:t>done</a:t>
            </a:r>
            <a:r>
              <a:rPr lang="it-IT" sz="2000" dirty="0" smtClean="0">
                <a:solidFill>
                  <a:schemeClr val="accent4">
                    <a:lumMod val="25000"/>
                  </a:schemeClr>
                </a:solidFill>
              </a:rPr>
              <a:t> in </a:t>
            </a:r>
            <a:r>
              <a:rPr lang="it-IT" sz="2000" dirty="0" err="1" smtClean="0">
                <a:solidFill>
                  <a:schemeClr val="accent4">
                    <a:lumMod val="25000"/>
                  </a:schemeClr>
                </a:solidFill>
              </a:rPr>
              <a:t>groups</a:t>
            </a:r>
            <a:r>
              <a:rPr lang="it-IT" sz="2000" dirty="0" smtClean="0">
                <a:solidFill>
                  <a:schemeClr val="accent4">
                    <a:lumMod val="25000"/>
                  </a:schemeClr>
                </a:solidFill>
              </a:rPr>
              <a:t>.</a:t>
            </a:r>
          </a:p>
          <a:p>
            <a:endParaRPr lang="it-IT" sz="2000" dirty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it-IT" sz="2000" dirty="0" err="1" smtClean="0">
                <a:solidFill>
                  <a:schemeClr val="accent4">
                    <a:lumMod val="25000"/>
                  </a:schemeClr>
                </a:solidFill>
              </a:rPr>
              <a:t>Other</a:t>
            </a:r>
            <a:r>
              <a:rPr lang="it-IT" sz="20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accent4">
                    <a:lumMod val="25000"/>
                  </a:schemeClr>
                </a:solidFill>
              </a:rPr>
              <a:t>practical</a:t>
            </a:r>
            <a:r>
              <a:rPr lang="it-IT" sz="20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accent4">
                    <a:lumMod val="25000"/>
                  </a:schemeClr>
                </a:solidFill>
              </a:rPr>
              <a:t>tips</a:t>
            </a:r>
            <a:r>
              <a:rPr lang="it-IT" sz="2000" dirty="0" smtClean="0">
                <a:solidFill>
                  <a:schemeClr val="accent4">
                    <a:lumMod val="25000"/>
                  </a:schemeClr>
                </a:solidFill>
              </a:rPr>
              <a:t> and concrete </a:t>
            </a:r>
            <a:r>
              <a:rPr lang="it-IT" sz="2000" dirty="0" err="1" smtClean="0">
                <a:solidFill>
                  <a:schemeClr val="accent4">
                    <a:lumMod val="25000"/>
                  </a:schemeClr>
                </a:solidFill>
              </a:rPr>
              <a:t>examples</a:t>
            </a:r>
            <a:r>
              <a:rPr lang="it-IT" sz="2000" dirty="0" smtClean="0">
                <a:solidFill>
                  <a:schemeClr val="accent4">
                    <a:lumMod val="25000"/>
                  </a:schemeClr>
                </a:solidFill>
              </a:rPr>
              <a:t> can be </a:t>
            </a:r>
            <a:r>
              <a:rPr lang="it-IT" sz="2000" dirty="0" err="1" smtClean="0">
                <a:solidFill>
                  <a:schemeClr val="accent4">
                    <a:lumMod val="25000"/>
                  </a:schemeClr>
                </a:solidFill>
              </a:rPr>
              <a:t>found</a:t>
            </a:r>
            <a:r>
              <a:rPr lang="it-IT" sz="2000" dirty="0" smtClean="0">
                <a:solidFill>
                  <a:schemeClr val="accent4">
                    <a:lumMod val="25000"/>
                  </a:schemeClr>
                </a:solidFill>
              </a:rPr>
              <a:t> in the ITCILO </a:t>
            </a:r>
            <a:r>
              <a:rPr lang="it-IT" sz="2000" dirty="0" err="1" smtClean="0">
                <a:solidFill>
                  <a:schemeClr val="accent4">
                    <a:lumMod val="25000"/>
                  </a:schemeClr>
                </a:solidFill>
              </a:rPr>
              <a:t>Guides</a:t>
            </a:r>
            <a:r>
              <a:rPr lang="it-IT" sz="2000" dirty="0" smtClean="0">
                <a:solidFill>
                  <a:schemeClr val="accent4">
                    <a:lumMod val="25000"/>
                  </a:schemeClr>
                </a:solidFill>
              </a:rPr>
              <a:t>.</a:t>
            </a:r>
            <a:endParaRPr lang="en-GB" sz="2000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02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JPO">
      <a:dk1>
        <a:srgbClr val="C6D9F0"/>
      </a:dk1>
      <a:lt1>
        <a:sysClr val="window" lastClr="FFFFFF"/>
      </a:lt1>
      <a:dk2>
        <a:srgbClr val="FFFFFF"/>
      </a:dk2>
      <a:lt2>
        <a:srgbClr val="EEECE1"/>
      </a:lt2>
      <a:accent1>
        <a:srgbClr val="2D67AD"/>
      </a:accent1>
      <a:accent2>
        <a:srgbClr val="000000"/>
      </a:accent2>
      <a:accent3>
        <a:srgbClr val="8DB3E2"/>
      </a:accent3>
      <a:accent4>
        <a:srgbClr val="C6D9F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1555</TotalTime>
  <Words>2075</Words>
  <Application>Microsoft Office PowerPoint</Application>
  <PresentationFormat>On-screen Show (4:3)</PresentationFormat>
  <Paragraphs>352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ＭＳ Ｐゴシック</vt:lpstr>
      <vt:lpstr>SimSun</vt:lpstr>
      <vt:lpstr>Arial</vt:lpstr>
      <vt:lpstr>Calibri</vt:lpstr>
      <vt:lpstr>Times New Roman</vt:lpstr>
      <vt:lpstr>Verdana</vt:lpstr>
      <vt:lpstr>Wingdings</vt:lpstr>
      <vt:lpstr>Theme1</vt:lpstr>
      <vt:lpstr>PowerPoint Presentation</vt:lpstr>
      <vt:lpstr>A series of 3 Guides</vt:lpstr>
      <vt:lpstr>A series of 3 Guides</vt:lpstr>
      <vt:lpstr>EBMOs have two main functions</vt:lpstr>
      <vt:lpstr>Challenge: Get the balance right!</vt:lpstr>
      <vt:lpstr>Challenges for EBMOs </vt:lpstr>
      <vt:lpstr>Advantages for EBMOs</vt:lpstr>
      <vt:lpstr>Service development strategies</vt:lpstr>
      <vt:lpstr>Service development strategies</vt:lpstr>
      <vt:lpstr>3 key elements of strategic management</vt:lpstr>
      <vt:lpstr>… which answer 3 key questions</vt:lpstr>
      <vt:lpstr>Long term </vt:lpstr>
      <vt:lpstr>Short term</vt:lpstr>
      <vt:lpstr>Business plan </vt:lpstr>
      <vt:lpstr>Where are we now?</vt:lpstr>
      <vt:lpstr>Strategic position: where are we now? </vt:lpstr>
      <vt:lpstr>Market analysis - Supply</vt:lpstr>
      <vt:lpstr>Market analysis - Supply</vt:lpstr>
      <vt:lpstr>Marketing analysis - Supply</vt:lpstr>
      <vt:lpstr>Marketing analysis - Supply</vt:lpstr>
      <vt:lpstr>Market analysis - Demand</vt:lpstr>
      <vt:lpstr>Market analisys – Demand </vt:lpstr>
      <vt:lpstr>Market analysis - Demand</vt:lpstr>
      <vt:lpstr>Where do we want to be?</vt:lpstr>
      <vt:lpstr>Types of service</vt:lpstr>
      <vt:lpstr>Legal Framework and Mandate</vt:lpstr>
      <vt:lpstr>How do we get there?</vt:lpstr>
      <vt:lpstr>Operational Business Plan</vt:lpstr>
      <vt:lpstr>Step 1. Define the objectives</vt:lpstr>
      <vt:lpstr>Step 1. Define the objectives</vt:lpstr>
      <vt:lpstr>PowerPoint Presentation</vt:lpstr>
      <vt:lpstr>Operational Business Plan</vt:lpstr>
      <vt:lpstr>Step 2. Preliminary Assessment</vt:lpstr>
      <vt:lpstr>Step 2. Preliminary Assessment</vt:lpstr>
      <vt:lpstr>Step 2. Preliminary Assessment</vt:lpstr>
      <vt:lpstr>Step 2. Preliminary Assessment</vt:lpstr>
      <vt:lpstr>Operational Business Plan</vt:lpstr>
      <vt:lpstr>Step 3. Marketing mix: the 7 Ps</vt:lpstr>
      <vt:lpstr>Step 3. Marketing mix: the 7 Ps</vt:lpstr>
      <vt:lpstr>Step 3. Marketing mix: the 7 Ps</vt:lpstr>
      <vt:lpstr>Step 3. Marketing mix: the 7 Ps</vt:lpstr>
      <vt:lpstr>Step 3. Marketing mix: the 7 Ps</vt:lpstr>
      <vt:lpstr>Step 3. Marketing mix: the 7 Ps</vt:lpstr>
      <vt:lpstr>PowerPoint Presentation</vt:lpstr>
    </vt:vector>
  </TitlesOfParts>
  <Company>ITC of the 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Pierini</dc:creator>
  <cp:lastModifiedBy>Jeanne Schmitt</cp:lastModifiedBy>
  <cp:revision>166</cp:revision>
  <dcterms:created xsi:type="dcterms:W3CDTF">2014-08-07T13:00:49Z</dcterms:created>
  <dcterms:modified xsi:type="dcterms:W3CDTF">2018-09-24T08:24:46Z</dcterms:modified>
</cp:coreProperties>
</file>