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6"/>
  </p:notesMasterIdLst>
  <p:handoutMasterIdLst>
    <p:handoutMasterId r:id="rId47"/>
  </p:handoutMasterIdLst>
  <p:sldIdLst>
    <p:sldId id="276" r:id="rId2"/>
    <p:sldId id="289" r:id="rId3"/>
    <p:sldId id="278" r:id="rId4"/>
    <p:sldId id="281" r:id="rId5"/>
    <p:sldId id="282" r:id="rId6"/>
    <p:sldId id="283" r:id="rId7"/>
    <p:sldId id="287" r:id="rId8"/>
    <p:sldId id="340" r:id="rId9"/>
    <p:sldId id="341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3" r:id="rId22"/>
    <p:sldId id="305" r:id="rId23"/>
    <p:sldId id="306" r:id="rId24"/>
    <p:sldId id="308" r:id="rId25"/>
    <p:sldId id="310" r:id="rId26"/>
    <p:sldId id="312" r:id="rId27"/>
    <p:sldId id="313" r:id="rId28"/>
    <p:sldId id="315" r:id="rId29"/>
    <p:sldId id="316" r:id="rId30"/>
    <p:sldId id="317" r:id="rId31"/>
    <p:sldId id="318" r:id="rId32"/>
    <p:sldId id="342" r:id="rId33"/>
    <p:sldId id="321" r:id="rId34"/>
    <p:sldId id="322" r:id="rId35"/>
    <p:sldId id="323" r:id="rId36"/>
    <p:sldId id="325" r:id="rId37"/>
    <p:sldId id="343" r:id="rId38"/>
    <p:sldId id="344" r:id="rId39"/>
    <p:sldId id="328" r:id="rId40"/>
    <p:sldId id="345" r:id="rId41"/>
    <p:sldId id="346" r:id="rId42"/>
    <p:sldId id="347" r:id="rId43"/>
    <p:sldId id="348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0090" autoAdjust="0"/>
  </p:normalViewPr>
  <p:slideViewPr>
    <p:cSldViewPr>
      <p:cViewPr varScale="1">
        <p:scale>
          <a:sx n="82" d="100"/>
          <a:sy n="82" d="100"/>
        </p:scale>
        <p:origin x="10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5A128-3D74-4B40-AE4D-C20E4D6737A0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9BF48-E20C-8E45-B91E-2C34E6854A90}">
      <dgm:prSet phldrT="[Text]"/>
      <dgm:spPr/>
      <dgm:t>
        <a:bodyPr/>
        <a:lstStyle/>
        <a:p>
          <a:r>
            <a:rPr lang="es-ES" altLang="en-US" b="1" dirty="0" smtClean="0">
              <a:solidFill>
                <a:srgbClr val="2D67AD"/>
              </a:solidFill>
              <a:latin typeface="Arial" panose="020B0604020202020204" pitchFamily="34" charset="0"/>
            </a:rPr>
            <a:t>Portavoces </a:t>
          </a:r>
          <a:r>
            <a:rPr lang="es-ES" altLang="en-US" b="1" dirty="0">
              <a:solidFill>
                <a:srgbClr val="2D67AD"/>
              </a:solidFill>
              <a:latin typeface="Arial" panose="020B0604020202020204" pitchFamily="34" charset="0"/>
            </a:rPr>
            <a:t>de las empresas, </a:t>
          </a:r>
        </a:p>
        <a:p>
          <a:r>
            <a:rPr lang="es-ES" altLang="en-US" b="1" dirty="0">
              <a:solidFill>
                <a:srgbClr val="2D67AD"/>
              </a:solidFill>
              <a:latin typeface="Arial" panose="020B0604020202020204" pitchFamily="34" charset="0"/>
            </a:rPr>
            <a:t>es decir, acciones destinadas a influir en leyes, reglamentos y la actitud general de los decisores socioeconómicos a favor de los </a:t>
          </a:r>
          <a:r>
            <a:rPr lang="es-ES" altLang="en-US" b="1" dirty="0" smtClean="0">
              <a:solidFill>
                <a:srgbClr val="2D67AD"/>
              </a:solidFill>
              <a:latin typeface="Arial" panose="020B0604020202020204" pitchFamily="34" charset="0"/>
            </a:rPr>
            <a:t>miembros</a:t>
          </a:r>
          <a:endParaRPr lang="es-ES" dirty="0">
            <a:solidFill>
              <a:srgbClr val="2D67AD"/>
            </a:solidFill>
          </a:endParaRPr>
        </a:p>
      </dgm:t>
    </dgm:pt>
    <dgm:pt modelId="{7A937843-C972-614B-B91C-4DA26C72365D}" type="parTrans" cxnId="{01AC3935-144C-FE46-9FAF-27C999A7DFB1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02B93E51-02A0-C742-ACEA-F9C3427AAF89}" type="sibTrans" cxnId="{01AC3935-144C-FE46-9FAF-27C999A7DFB1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5725E261-C2B4-4A4C-9C78-B89240EEDB1B}">
      <dgm:prSet phldrT="[Text]" custT="1"/>
      <dgm:spPr/>
      <dgm:t>
        <a:bodyPr/>
        <a:lstStyle/>
        <a:p>
          <a:r>
            <a:rPr lang="es-ES" altLang="en-US" sz="2000" b="1" dirty="0">
              <a:solidFill>
                <a:srgbClr val="2D67AD"/>
              </a:solidFill>
              <a:latin typeface="Arial" panose="020B0604020202020204" pitchFamily="34" charset="0"/>
            </a:rPr>
            <a:t>Prestación de servicios, es decir, dar respuestas a las necesidades específicas de las empresas en cuanto a conocimientos/información, capacidad de realizar negocios o dar apoyo a actividades empresariales</a:t>
          </a:r>
          <a:r>
            <a:rPr dirty="0"/>
            <a:t> </a:t>
          </a:r>
        </a:p>
        <a:p>
          <a:endParaRPr lang="es-ES" sz="2000" dirty="0">
            <a:solidFill>
              <a:srgbClr val="2D67AD"/>
            </a:solidFill>
          </a:endParaRPr>
        </a:p>
      </dgm:t>
    </dgm:pt>
    <dgm:pt modelId="{5788C0D1-B574-3F40-A2AE-8AA80047CDA9}" type="parTrans" cxnId="{71843E78-4E55-654D-B9CF-F34B9A7848AA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C74A9541-7A42-0442-AFB2-AF905653E0E4}" type="sibTrans" cxnId="{71843E78-4E55-654D-B9CF-F34B9A7848AA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35C29764-0D24-AD40-B680-9D65F51E2A03}" type="pres">
      <dgm:prSet presAssocID="{4095A128-3D74-4B40-AE4D-C20E4D6737A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ABFA20-1FE1-B940-9162-8FB628D6DD29}" type="pres">
      <dgm:prSet presAssocID="{4095A128-3D74-4B40-AE4D-C20E4D6737A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E3D6E-DD10-E94A-8B1C-0C146C015EFC}" type="pres">
      <dgm:prSet presAssocID="{4095A128-3D74-4B40-AE4D-C20E4D6737A0}" presName="LeftNode" presStyleLbl="bgImgPlace1" presStyleIdx="0" presStyleCnt="2" custScaleX="162306" custLinFactNeighborX="-4851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6DB42194-BB2B-994D-9DF2-73668F8241F9}" type="pres">
      <dgm:prSet presAssocID="{4095A128-3D74-4B40-AE4D-C20E4D6737A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1CC6-5B0B-FD48-A9AA-73F6503AE80A}" type="pres">
      <dgm:prSet presAssocID="{4095A128-3D74-4B40-AE4D-C20E4D6737A0}" presName="RightNode" presStyleLbl="bgImgPlace1" presStyleIdx="1" presStyleCnt="2" custScaleX="163991" custLinFactNeighborX="5166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2D5588-78DA-6B4E-B76A-3335E17895CD}" type="pres">
      <dgm:prSet presAssocID="{4095A128-3D74-4B40-AE4D-C20E4D6737A0}" presName="TopArrow" presStyleLbl="node1" presStyleIdx="0" presStyleCnt="2"/>
      <dgm:spPr/>
    </dgm:pt>
    <dgm:pt modelId="{7075DEA1-61CF-CE4F-AC4C-7763B2DAC7D8}" type="pres">
      <dgm:prSet presAssocID="{4095A128-3D74-4B40-AE4D-C20E4D6737A0}" presName="BottomArrow" presStyleLbl="node1" presStyleIdx="1" presStyleCnt="2"/>
      <dgm:spPr/>
    </dgm:pt>
  </dgm:ptLst>
  <dgm:cxnLst>
    <dgm:cxn modelId="{F4218FAE-5F65-6E4B-B9FB-35FC34FBA894}" type="presOf" srcId="{0199BF48-E20C-8E45-B91E-2C34E6854A90}" destId="{ED2E3D6E-DD10-E94A-8B1C-0C146C015EFC}" srcOrd="1" destOrd="0" presId="urn:microsoft.com/office/officeart/2009/layout/ReverseList"/>
    <dgm:cxn modelId="{9BEEF7A3-2C35-7F4E-BC1B-E193E3C02DDD}" type="presOf" srcId="{5725E261-C2B4-4A4C-9C78-B89240EEDB1B}" destId="{6DB42194-BB2B-994D-9DF2-73668F8241F9}" srcOrd="0" destOrd="0" presId="urn:microsoft.com/office/officeart/2009/layout/ReverseList"/>
    <dgm:cxn modelId="{71843E78-4E55-654D-B9CF-F34B9A7848AA}" srcId="{4095A128-3D74-4B40-AE4D-C20E4D6737A0}" destId="{5725E261-C2B4-4A4C-9C78-B89240EEDB1B}" srcOrd="1" destOrd="0" parTransId="{5788C0D1-B574-3F40-A2AE-8AA80047CDA9}" sibTransId="{C74A9541-7A42-0442-AFB2-AF905653E0E4}"/>
    <dgm:cxn modelId="{FAFE3C63-62C1-E843-9203-EB212EEB808A}" type="presOf" srcId="{5725E261-C2B4-4A4C-9C78-B89240EEDB1B}" destId="{B1E31CC6-5B0B-FD48-A9AA-73F6503AE80A}" srcOrd="1" destOrd="0" presId="urn:microsoft.com/office/officeart/2009/layout/ReverseList"/>
    <dgm:cxn modelId="{F3A79864-6141-1A4D-AD49-E37ED7F705FE}" type="presOf" srcId="{4095A128-3D74-4B40-AE4D-C20E4D6737A0}" destId="{35C29764-0D24-AD40-B680-9D65F51E2A03}" srcOrd="0" destOrd="0" presId="urn:microsoft.com/office/officeart/2009/layout/ReverseList"/>
    <dgm:cxn modelId="{01AC3935-144C-FE46-9FAF-27C999A7DFB1}" srcId="{4095A128-3D74-4B40-AE4D-C20E4D6737A0}" destId="{0199BF48-E20C-8E45-B91E-2C34E6854A90}" srcOrd="0" destOrd="0" parTransId="{7A937843-C972-614B-B91C-4DA26C72365D}" sibTransId="{02B93E51-02A0-C742-ACEA-F9C3427AAF89}"/>
    <dgm:cxn modelId="{7A56E7A0-CA8A-284F-A711-BC75BC294D1F}" type="presOf" srcId="{0199BF48-E20C-8E45-B91E-2C34E6854A90}" destId="{80ABFA20-1FE1-B940-9162-8FB628D6DD29}" srcOrd="0" destOrd="0" presId="urn:microsoft.com/office/officeart/2009/layout/ReverseList"/>
    <dgm:cxn modelId="{357E1C0C-AB9A-6F49-9082-AAC38463981A}" type="presParOf" srcId="{35C29764-0D24-AD40-B680-9D65F51E2A03}" destId="{80ABFA20-1FE1-B940-9162-8FB628D6DD29}" srcOrd="0" destOrd="0" presId="urn:microsoft.com/office/officeart/2009/layout/ReverseList"/>
    <dgm:cxn modelId="{C145D0A0-473B-2249-B940-B446CEA9A1BB}" type="presParOf" srcId="{35C29764-0D24-AD40-B680-9D65F51E2A03}" destId="{ED2E3D6E-DD10-E94A-8B1C-0C146C015EFC}" srcOrd="1" destOrd="0" presId="urn:microsoft.com/office/officeart/2009/layout/ReverseList"/>
    <dgm:cxn modelId="{5B4935D7-D991-C143-A518-303EB06E48E9}" type="presParOf" srcId="{35C29764-0D24-AD40-B680-9D65F51E2A03}" destId="{6DB42194-BB2B-994D-9DF2-73668F8241F9}" srcOrd="2" destOrd="0" presId="urn:microsoft.com/office/officeart/2009/layout/ReverseList"/>
    <dgm:cxn modelId="{4CB7F97C-A7DB-1E42-9C70-4ED8603B1B10}" type="presParOf" srcId="{35C29764-0D24-AD40-B680-9D65F51E2A03}" destId="{B1E31CC6-5B0B-FD48-A9AA-73F6503AE80A}" srcOrd="3" destOrd="0" presId="urn:microsoft.com/office/officeart/2009/layout/ReverseList"/>
    <dgm:cxn modelId="{D72418FC-3A03-9A49-9A0C-1178D39700AB}" type="presParOf" srcId="{35C29764-0D24-AD40-B680-9D65F51E2A03}" destId="{BB2D5588-78DA-6B4E-B76A-3335E17895CD}" srcOrd="4" destOrd="0" presId="urn:microsoft.com/office/officeart/2009/layout/ReverseList"/>
    <dgm:cxn modelId="{85B5DE55-6FCB-DE40-A10E-645C05412748}" type="presParOf" srcId="{35C29764-0D24-AD40-B680-9D65F51E2A03}" destId="{7075DEA1-61CF-CE4F-AC4C-7763B2DAC7D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B7CF6-0EDC-4057-ADE3-B53BB20FFF4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4DB28318-725F-4123-B97F-62364DAAF6E8}">
      <dgm:prSet custT="1"/>
      <dgm:spPr>
        <a:xfrm>
          <a:off x="2068566" y="790206"/>
          <a:ext cx="1542035" cy="105360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altLang="en-US" sz="1400" b="1" dirty="0">
              <a:solidFill>
                <a:srgbClr val="262626"/>
              </a:solidFill>
              <a:latin typeface="Arial" panose="020B0604020202020204" pitchFamily="34" charset="0"/>
            </a:rPr>
            <a:t>Muestra formal o encuesta a partir del censo: internet, correo, teléfono.</a:t>
          </a:r>
          <a:endParaRPr lang="es-ES" alt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A1F81BAF-A39E-41F8-97E4-F7877EB3A9FB}" type="parTrans" cxnId="{81155869-AEA7-421A-8E8B-883FF552EB6C}">
      <dgm:prSet/>
      <dgm:spPr/>
      <dgm:t>
        <a:bodyPr/>
        <a:lstStyle/>
        <a:p>
          <a:endParaRPr lang="es-PE"/>
        </a:p>
      </dgm:t>
    </dgm:pt>
    <dgm:pt modelId="{776C8278-6A83-48C6-AEE1-50ADEEF9ED45}" type="sibTrans" cxnId="{81155869-AEA7-421A-8E8B-883FF552EB6C}">
      <dgm:prSet/>
      <dgm:spPr/>
      <dgm:t>
        <a:bodyPr/>
        <a:lstStyle/>
        <a:p>
          <a:endParaRPr lang="es-PE"/>
        </a:p>
      </dgm:t>
    </dgm:pt>
    <dgm:pt modelId="{28ACDC73-4186-4323-8AD0-2EC965E6F73B}" type="pres">
      <dgm:prSet presAssocID="{A4EB7CF6-0EDC-4057-ADE3-B53BB20FFF48}" presName="CompostProcess" presStyleCnt="0">
        <dgm:presLayoutVars>
          <dgm:dir/>
          <dgm:resizeHandles val="exact"/>
        </dgm:presLayoutVars>
      </dgm:prSet>
      <dgm:spPr/>
    </dgm:pt>
    <dgm:pt modelId="{679E3D37-D961-4176-93EC-007997571E63}" type="pres">
      <dgm:prSet presAssocID="{A4EB7CF6-0EDC-4057-ADE3-B53BB20FFF48}" presName="arrow" presStyleLbl="bgShp" presStyleIdx="0" presStyleCnt="1" custLinFactNeighborX="8697" custLinFactNeighborY="-3041"/>
      <dgm:spPr>
        <a:xfrm>
          <a:off x="1036761" y="0"/>
          <a:ext cx="6549127" cy="2634023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9EF7582-575F-4802-8BC6-FB2784A7BBCD}" type="pres">
      <dgm:prSet presAssocID="{A4EB7CF6-0EDC-4057-ADE3-B53BB20FFF48}" presName="linearProcess" presStyleCnt="0"/>
      <dgm:spPr/>
    </dgm:pt>
    <dgm:pt modelId="{E8405FEE-B7EB-4F2F-AE00-6C0CE22C4FB4}" type="pres">
      <dgm:prSet presAssocID="{4DB28318-725F-4123-B97F-62364DAAF6E8}" presName="textNode" presStyleLbl="node1" presStyleIdx="0" presStyleCnt="1" custScaleX="10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390E2-005C-4F39-B914-02F2B18578AE}" type="presOf" srcId="{A4EB7CF6-0EDC-4057-ADE3-B53BB20FFF48}" destId="{28ACDC73-4186-4323-8AD0-2EC965E6F73B}" srcOrd="0" destOrd="0" presId="urn:microsoft.com/office/officeart/2005/8/layout/hProcess9"/>
    <dgm:cxn modelId="{5630A016-F2A1-4E8E-87DE-91417C714C66}" type="presOf" srcId="{4DB28318-725F-4123-B97F-62364DAAF6E8}" destId="{E8405FEE-B7EB-4F2F-AE00-6C0CE22C4FB4}" srcOrd="0" destOrd="0" presId="urn:microsoft.com/office/officeart/2005/8/layout/hProcess9"/>
    <dgm:cxn modelId="{81155869-AEA7-421A-8E8B-883FF552EB6C}" srcId="{A4EB7CF6-0EDC-4057-ADE3-B53BB20FFF48}" destId="{4DB28318-725F-4123-B97F-62364DAAF6E8}" srcOrd="0" destOrd="0" parTransId="{A1F81BAF-A39E-41F8-97E4-F7877EB3A9FB}" sibTransId="{776C8278-6A83-48C6-AEE1-50ADEEF9ED45}"/>
    <dgm:cxn modelId="{60D7735D-C0E9-43E4-ABB2-2B13B642F80A}" type="presParOf" srcId="{28ACDC73-4186-4323-8AD0-2EC965E6F73B}" destId="{679E3D37-D961-4176-93EC-007997571E63}" srcOrd="0" destOrd="0" presId="urn:microsoft.com/office/officeart/2005/8/layout/hProcess9"/>
    <dgm:cxn modelId="{C5E1952B-84CB-4B5F-A58A-4BFB294AB2C9}" type="presParOf" srcId="{28ACDC73-4186-4323-8AD0-2EC965E6F73B}" destId="{49EF7582-575F-4802-8BC6-FB2784A7BBCD}" srcOrd="1" destOrd="0" presId="urn:microsoft.com/office/officeart/2005/8/layout/hProcess9"/>
    <dgm:cxn modelId="{4952BE8D-B9B6-4562-A759-EC4634D106BD}" type="presParOf" srcId="{49EF7582-575F-4802-8BC6-FB2784A7BBCD}" destId="{E8405FEE-B7EB-4F2F-AE00-6C0CE22C4FB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B7CF6-0EDC-4057-ADE3-B53BB20FFF4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592FD717-5A31-4440-AF79-E3078859249B}">
      <dgm:prSet phldrT="[Texto]" custT="1"/>
      <dgm:spPr>
        <a:xfrm>
          <a:off x="4067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altLang="en-US" sz="1400" b="1" dirty="0">
              <a:solidFill>
                <a:srgbClr val="262626"/>
              </a:solidFill>
              <a:latin typeface="Arial" panose="020B0604020202020204" pitchFamily="34" charset="0"/>
            </a:rPr>
            <a:t>Entrevistas estructuradas en persona o por teléfono;</a:t>
          </a:r>
          <a:endParaRPr lang="es-E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A91B5B3-333A-4EF4-9CDD-F7FBCA6FE7E3}" type="parTrans" cxnId="{FAF7DC2A-1A58-4E62-BE1B-0BAFEA41E13C}">
      <dgm:prSet/>
      <dgm:spPr/>
      <dgm:t>
        <a:bodyPr/>
        <a:lstStyle/>
        <a:p>
          <a:endParaRPr lang="es-PE"/>
        </a:p>
      </dgm:t>
    </dgm:pt>
    <dgm:pt modelId="{003C75C3-7DA3-498C-A05E-845F4B3920A9}" type="sibTrans" cxnId="{FAF7DC2A-1A58-4E62-BE1B-0BAFEA41E13C}">
      <dgm:prSet/>
      <dgm:spPr/>
      <dgm:t>
        <a:bodyPr/>
        <a:lstStyle/>
        <a:p>
          <a:endParaRPr lang="es-PE"/>
        </a:p>
      </dgm:t>
    </dgm:pt>
    <dgm:pt modelId="{4197277C-F9DE-454C-B9CB-C3C02514345C}">
      <dgm:prSet phldrT="[Texto]" custT="1"/>
      <dgm:spPr>
        <a:xfrm>
          <a:off x="2058491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altLang="en-US" sz="1400" b="1" dirty="0" smtClean="0">
              <a:solidFill>
                <a:srgbClr val="262626"/>
              </a:solidFill>
              <a:latin typeface="Arial" panose="020B0604020202020204" pitchFamily="34" charset="0"/>
            </a:rPr>
            <a:t>Paneles </a:t>
          </a:r>
          <a:r>
            <a:rPr lang="es-ES" altLang="en-US" sz="1400" b="1" dirty="0">
              <a:solidFill>
                <a:srgbClr val="262626"/>
              </a:solidFill>
              <a:latin typeface="Arial" panose="020B0604020202020204" pitchFamily="34" charset="0"/>
            </a:rPr>
            <a:t>de </a:t>
          </a:r>
          <a:r>
            <a:rPr lang="es-ES" altLang="en-US" sz="1400" b="1" dirty="0" smtClean="0">
              <a:solidFill>
                <a:srgbClr val="262626"/>
              </a:solidFill>
              <a:latin typeface="Arial" panose="020B0604020202020204" pitchFamily="34" charset="0"/>
            </a:rPr>
            <a:t>miembros </a:t>
          </a:r>
          <a:r>
            <a:rPr lang="es-ES" altLang="en-US" sz="1400" b="1" dirty="0">
              <a:solidFill>
                <a:srgbClr val="262626"/>
              </a:solidFill>
              <a:latin typeface="Arial" panose="020B0604020202020204" pitchFamily="34" charset="0"/>
            </a:rPr>
            <a:t>o grupos de discusión</a:t>
          </a:r>
          <a:endParaRPr lang="es-E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F3956C3-D550-464A-9C95-55083FC8402D}" type="parTrans" cxnId="{B1D81485-58C7-41A8-8B1E-315514FACC91}">
      <dgm:prSet/>
      <dgm:spPr/>
      <dgm:t>
        <a:bodyPr/>
        <a:lstStyle/>
        <a:p>
          <a:endParaRPr lang="es-PE"/>
        </a:p>
      </dgm:t>
    </dgm:pt>
    <dgm:pt modelId="{1443B243-331F-4D43-97F3-A13FA3CDE630}" type="sibTrans" cxnId="{B1D81485-58C7-41A8-8B1E-315514FACC91}">
      <dgm:prSet/>
      <dgm:spPr/>
      <dgm:t>
        <a:bodyPr/>
        <a:lstStyle/>
        <a:p>
          <a:endParaRPr lang="es-PE"/>
        </a:p>
      </dgm:t>
    </dgm:pt>
    <dgm:pt modelId="{704898C9-B5A1-44BD-9079-53EE9E0E4CC9}">
      <dgm:prSet phldrT="[Texto]" custT="1"/>
      <dgm:spPr>
        <a:xfrm>
          <a:off x="4112914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s-ES" altLang="en-US" sz="1200" b="1" dirty="0">
              <a:solidFill>
                <a:srgbClr val="262626"/>
              </a:solidFill>
              <a:latin typeface="Arial" panose="020B0604020202020204" pitchFamily="34" charset="0"/>
            </a:rPr>
            <a:t>Conferencias regulares, reuniones informativas para miembros o cursos de formación;</a:t>
          </a:r>
          <a:endParaRPr lang="es-ES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B58DCC6-8565-4BD2-AE21-F719F0BA3F85}" type="parTrans" cxnId="{0B21FA7C-767D-44C8-96FC-525FC63ACDA9}">
      <dgm:prSet/>
      <dgm:spPr/>
      <dgm:t>
        <a:bodyPr/>
        <a:lstStyle/>
        <a:p>
          <a:endParaRPr lang="es-PE"/>
        </a:p>
      </dgm:t>
    </dgm:pt>
    <dgm:pt modelId="{9E709BE4-25D7-4FB3-BF85-FAD634E91839}" type="sibTrans" cxnId="{0B21FA7C-767D-44C8-96FC-525FC63ACDA9}">
      <dgm:prSet/>
      <dgm:spPr/>
      <dgm:t>
        <a:bodyPr/>
        <a:lstStyle/>
        <a:p>
          <a:endParaRPr lang="es-PE"/>
        </a:p>
      </dgm:t>
    </dgm:pt>
    <dgm:pt modelId="{57B77304-8D82-47D6-8DF6-83373AFAF60D}">
      <dgm:prSet custT="1"/>
      <dgm:spPr>
        <a:xfrm>
          <a:off x="6167338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altLang="en-US" sz="1400" b="1" dirty="0">
              <a:solidFill>
                <a:srgbClr val="262626"/>
              </a:solidFill>
              <a:latin typeface="Arial" panose="020B0604020202020204" pitchFamily="34" charset="0"/>
            </a:rPr>
            <a:t>«Toparse con los </a:t>
          </a:r>
          <a:r>
            <a:rPr lang="es-ES" altLang="en-US" sz="1400" b="1" dirty="0" smtClean="0">
              <a:solidFill>
                <a:srgbClr val="262626"/>
              </a:solidFill>
              <a:latin typeface="Arial" panose="020B0604020202020204" pitchFamily="34" charset="0"/>
            </a:rPr>
            <a:t>miembros</a:t>
          </a:r>
          <a:r>
            <a:rPr lang="es-ES" altLang="en-US" sz="1400" b="1" dirty="0">
              <a:solidFill>
                <a:srgbClr val="262626"/>
              </a:solidFill>
              <a:latin typeface="Arial" panose="020B0604020202020204" pitchFamily="34" charset="0"/>
            </a:rPr>
            <a:t>» durante el trabajo.</a:t>
          </a:r>
          <a:endParaRPr lang="es-ES" alt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4EF152D-192E-4057-96C0-348A72612F2C}" type="parTrans" cxnId="{FAD54C25-5670-42DE-B8C5-092C5CEF8386}">
      <dgm:prSet/>
      <dgm:spPr/>
      <dgm:t>
        <a:bodyPr/>
        <a:lstStyle/>
        <a:p>
          <a:endParaRPr lang="es-PE"/>
        </a:p>
      </dgm:t>
    </dgm:pt>
    <dgm:pt modelId="{5EEB4B13-165F-4F63-B842-CFAC285A0016}" type="sibTrans" cxnId="{FAD54C25-5670-42DE-B8C5-092C5CEF8386}">
      <dgm:prSet/>
      <dgm:spPr/>
      <dgm:t>
        <a:bodyPr/>
        <a:lstStyle/>
        <a:p>
          <a:endParaRPr lang="es-PE"/>
        </a:p>
      </dgm:t>
    </dgm:pt>
    <dgm:pt modelId="{28ACDC73-4186-4323-8AD0-2EC965E6F73B}" type="pres">
      <dgm:prSet presAssocID="{A4EB7CF6-0EDC-4057-ADE3-B53BB20FFF48}" presName="CompostProcess" presStyleCnt="0">
        <dgm:presLayoutVars>
          <dgm:dir/>
          <dgm:resizeHandles val="exact"/>
        </dgm:presLayoutVars>
      </dgm:prSet>
      <dgm:spPr/>
    </dgm:pt>
    <dgm:pt modelId="{679E3D37-D961-4176-93EC-007997571E63}" type="pres">
      <dgm:prSet presAssocID="{A4EB7CF6-0EDC-4057-ADE3-B53BB20FFF48}" presName="arrow" presStyleLbl="bgShp" presStyleIdx="0" presStyleCnt="1" custLinFactNeighborX="4354"/>
      <dgm:spPr>
        <a:xfrm>
          <a:off x="1093699" y="0"/>
          <a:ext cx="6908800" cy="2538045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9EF7582-575F-4802-8BC6-FB2784A7BBCD}" type="pres">
      <dgm:prSet presAssocID="{A4EB7CF6-0EDC-4057-ADE3-B53BB20FFF48}" presName="linearProcess" presStyleCnt="0"/>
      <dgm:spPr/>
    </dgm:pt>
    <dgm:pt modelId="{EFC1086E-4155-4B0C-AB2E-384F669ECA6C}" type="pres">
      <dgm:prSet presAssocID="{592FD717-5A31-4440-AF79-E3078859249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53D00-8293-44BF-9CA0-EECF616BA0DD}" type="pres">
      <dgm:prSet presAssocID="{003C75C3-7DA3-498C-A05E-845F4B3920A9}" presName="sibTrans" presStyleCnt="0"/>
      <dgm:spPr/>
    </dgm:pt>
    <dgm:pt modelId="{8B5118CC-F11C-4192-B9AF-FAF80A4C9B22}" type="pres">
      <dgm:prSet presAssocID="{4197277C-F9DE-454C-B9CB-C3C02514345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BCF4F-1051-4F57-9647-7D8E93543C02}" type="pres">
      <dgm:prSet presAssocID="{1443B243-331F-4D43-97F3-A13FA3CDE630}" presName="sibTrans" presStyleCnt="0"/>
      <dgm:spPr/>
    </dgm:pt>
    <dgm:pt modelId="{C42DD074-36B6-4FFF-821B-9AA6DF526C0B}" type="pres">
      <dgm:prSet presAssocID="{704898C9-B5A1-44BD-9079-53EE9E0E4CC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2949-8CE3-450E-A202-E8363D7ED5D2}" type="pres">
      <dgm:prSet presAssocID="{9E709BE4-25D7-4FB3-BF85-FAD634E91839}" presName="sibTrans" presStyleCnt="0"/>
      <dgm:spPr/>
    </dgm:pt>
    <dgm:pt modelId="{C5BB8E78-BA0F-4921-A6FA-0CD258F65FD2}" type="pres">
      <dgm:prSet presAssocID="{57B77304-8D82-47D6-8DF6-83373AFAF60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18986-E65D-4DD8-9B23-A704DB5A1589}" type="presOf" srcId="{4197277C-F9DE-454C-B9CB-C3C02514345C}" destId="{8B5118CC-F11C-4192-B9AF-FAF80A4C9B22}" srcOrd="0" destOrd="0" presId="urn:microsoft.com/office/officeart/2005/8/layout/hProcess9"/>
    <dgm:cxn modelId="{B3C0343A-14BC-43B7-B33A-C943F76B5935}" type="presOf" srcId="{592FD717-5A31-4440-AF79-E3078859249B}" destId="{EFC1086E-4155-4B0C-AB2E-384F669ECA6C}" srcOrd="0" destOrd="0" presId="urn:microsoft.com/office/officeart/2005/8/layout/hProcess9"/>
    <dgm:cxn modelId="{A57D5C0F-C937-4B44-9CD3-A7151D6142AE}" type="presOf" srcId="{A4EB7CF6-0EDC-4057-ADE3-B53BB20FFF48}" destId="{28ACDC73-4186-4323-8AD0-2EC965E6F73B}" srcOrd="0" destOrd="0" presId="urn:microsoft.com/office/officeart/2005/8/layout/hProcess9"/>
    <dgm:cxn modelId="{0B21FA7C-767D-44C8-96FC-525FC63ACDA9}" srcId="{A4EB7CF6-0EDC-4057-ADE3-B53BB20FFF48}" destId="{704898C9-B5A1-44BD-9079-53EE9E0E4CC9}" srcOrd="2" destOrd="0" parTransId="{8B58DCC6-8565-4BD2-AE21-F719F0BA3F85}" sibTransId="{9E709BE4-25D7-4FB3-BF85-FAD634E91839}"/>
    <dgm:cxn modelId="{FAD54C25-5670-42DE-B8C5-092C5CEF8386}" srcId="{A4EB7CF6-0EDC-4057-ADE3-B53BB20FFF48}" destId="{57B77304-8D82-47D6-8DF6-83373AFAF60D}" srcOrd="3" destOrd="0" parTransId="{C4EF152D-192E-4057-96C0-348A72612F2C}" sibTransId="{5EEB4B13-165F-4F63-B842-CFAC285A0016}"/>
    <dgm:cxn modelId="{94DAF04E-DE63-4E29-ADCE-2FBD9B97AFAA}" type="presOf" srcId="{57B77304-8D82-47D6-8DF6-83373AFAF60D}" destId="{C5BB8E78-BA0F-4921-A6FA-0CD258F65FD2}" srcOrd="0" destOrd="0" presId="urn:microsoft.com/office/officeart/2005/8/layout/hProcess9"/>
    <dgm:cxn modelId="{B1D81485-58C7-41A8-8B1E-315514FACC91}" srcId="{A4EB7CF6-0EDC-4057-ADE3-B53BB20FFF48}" destId="{4197277C-F9DE-454C-B9CB-C3C02514345C}" srcOrd="1" destOrd="0" parTransId="{7F3956C3-D550-464A-9C95-55083FC8402D}" sibTransId="{1443B243-331F-4D43-97F3-A13FA3CDE630}"/>
    <dgm:cxn modelId="{BC46811C-7FBF-4C59-9732-06CCF7937A95}" type="presOf" srcId="{704898C9-B5A1-44BD-9079-53EE9E0E4CC9}" destId="{C42DD074-36B6-4FFF-821B-9AA6DF526C0B}" srcOrd="0" destOrd="0" presId="urn:microsoft.com/office/officeart/2005/8/layout/hProcess9"/>
    <dgm:cxn modelId="{FAF7DC2A-1A58-4E62-BE1B-0BAFEA41E13C}" srcId="{A4EB7CF6-0EDC-4057-ADE3-B53BB20FFF48}" destId="{592FD717-5A31-4440-AF79-E3078859249B}" srcOrd="0" destOrd="0" parTransId="{7A91B5B3-333A-4EF4-9CDD-F7FBCA6FE7E3}" sibTransId="{003C75C3-7DA3-498C-A05E-845F4B3920A9}"/>
    <dgm:cxn modelId="{DEDB491E-6C91-4CC5-8382-453F98363F16}" type="presParOf" srcId="{28ACDC73-4186-4323-8AD0-2EC965E6F73B}" destId="{679E3D37-D961-4176-93EC-007997571E63}" srcOrd="0" destOrd="0" presId="urn:microsoft.com/office/officeart/2005/8/layout/hProcess9"/>
    <dgm:cxn modelId="{35F20053-1F2F-48AA-A871-B70D204D4F95}" type="presParOf" srcId="{28ACDC73-4186-4323-8AD0-2EC965E6F73B}" destId="{49EF7582-575F-4802-8BC6-FB2784A7BBCD}" srcOrd="1" destOrd="0" presId="urn:microsoft.com/office/officeart/2005/8/layout/hProcess9"/>
    <dgm:cxn modelId="{B91EA12B-E0FB-4D42-BC0E-DAC75FBECBAC}" type="presParOf" srcId="{49EF7582-575F-4802-8BC6-FB2784A7BBCD}" destId="{EFC1086E-4155-4B0C-AB2E-384F669ECA6C}" srcOrd="0" destOrd="0" presId="urn:microsoft.com/office/officeart/2005/8/layout/hProcess9"/>
    <dgm:cxn modelId="{6A415486-8269-415C-B806-4FBEEC3C261F}" type="presParOf" srcId="{49EF7582-575F-4802-8BC6-FB2784A7BBCD}" destId="{D5653D00-8293-44BF-9CA0-EECF616BA0DD}" srcOrd="1" destOrd="0" presId="urn:microsoft.com/office/officeart/2005/8/layout/hProcess9"/>
    <dgm:cxn modelId="{8AF40241-211B-4693-ABD6-FAAE5AA1AB7F}" type="presParOf" srcId="{49EF7582-575F-4802-8BC6-FB2784A7BBCD}" destId="{8B5118CC-F11C-4192-B9AF-FAF80A4C9B22}" srcOrd="2" destOrd="0" presId="urn:microsoft.com/office/officeart/2005/8/layout/hProcess9"/>
    <dgm:cxn modelId="{8DDB97AF-5079-4F30-8FA8-45792B18141F}" type="presParOf" srcId="{49EF7582-575F-4802-8BC6-FB2784A7BBCD}" destId="{1B6BCF4F-1051-4F57-9647-7D8E93543C02}" srcOrd="3" destOrd="0" presId="urn:microsoft.com/office/officeart/2005/8/layout/hProcess9"/>
    <dgm:cxn modelId="{103C37BE-6894-493E-9864-FFFE612AFC77}" type="presParOf" srcId="{49EF7582-575F-4802-8BC6-FB2784A7BBCD}" destId="{C42DD074-36B6-4FFF-821B-9AA6DF526C0B}" srcOrd="4" destOrd="0" presId="urn:microsoft.com/office/officeart/2005/8/layout/hProcess9"/>
    <dgm:cxn modelId="{7EBEA0EC-692B-442F-B4AF-35549B2D1DF7}" type="presParOf" srcId="{49EF7582-575F-4802-8BC6-FB2784A7BBCD}" destId="{8C1B2949-8CE3-450E-A202-E8363D7ED5D2}" srcOrd="5" destOrd="0" presId="urn:microsoft.com/office/officeart/2005/8/layout/hProcess9"/>
    <dgm:cxn modelId="{FA55DF20-DC80-43F3-8A26-DEC65229A449}" type="presParOf" srcId="{49EF7582-575F-4802-8BC6-FB2784A7BBCD}" destId="{C5BB8E78-BA0F-4921-A6FA-0CD258F65FD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4602C-8AB9-4FC6-A8CB-61E703F3F28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9EA096C1-478E-41A2-947A-68FADE1FEA73}">
      <dgm:prSet custT="1"/>
      <dgm:spPr>
        <a:xfrm>
          <a:off x="0" y="265"/>
          <a:ext cx="7975797" cy="607004"/>
        </a:xfr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¿Cuáles son los principales competidores en el mercado? 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8D67175-C3BE-44DE-A00F-140533329A6D}" type="parTrans" cxnId="{194FABF5-9DE8-46DC-9BC8-025C813B3990}">
      <dgm:prSet/>
      <dgm:spPr/>
      <dgm:t>
        <a:bodyPr/>
        <a:lstStyle/>
        <a:p>
          <a:endParaRPr lang="es-PE" sz="1800"/>
        </a:p>
      </dgm:t>
    </dgm:pt>
    <dgm:pt modelId="{EA5CD1F9-46F2-4997-854C-C39E27D54BF6}" type="sibTrans" cxnId="{194FABF5-9DE8-46DC-9BC8-025C813B3990}">
      <dgm:prSet/>
      <dgm:spPr/>
      <dgm:t>
        <a:bodyPr/>
        <a:lstStyle/>
        <a:p>
          <a:endParaRPr lang="es-PE" sz="1800"/>
        </a:p>
      </dgm:t>
    </dgm:pt>
    <dgm:pt modelId="{EDF770CC-1DD7-442D-BDA5-6666B962F57C}">
      <dgm:prSet custT="1"/>
      <dgm:spPr>
        <a:xfrm>
          <a:off x="0" y="614983"/>
          <a:ext cx="7975797" cy="607004"/>
        </a:xfr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¿Quiénes son sus principales clientes? 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CA797E-5E55-4293-888A-B10ABE485C4E}" type="parTrans" cxnId="{A700BD18-F82C-49E9-8CF0-1A6241A3E265}">
      <dgm:prSet/>
      <dgm:spPr/>
      <dgm:t>
        <a:bodyPr/>
        <a:lstStyle/>
        <a:p>
          <a:endParaRPr lang="es-PE" sz="1800"/>
        </a:p>
      </dgm:t>
    </dgm:pt>
    <dgm:pt modelId="{0B759A15-21A8-4602-9E7B-CD4447C49F56}" type="sibTrans" cxnId="{A700BD18-F82C-49E9-8CF0-1A6241A3E265}">
      <dgm:prSet/>
      <dgm:spPr/>
      <dgm:t>
        <a:bodyPr/>
        <a:lstStyle/>
        <a:p>
          <a:endParaRPr lang="es-PE" sz="1800"/>
        </a:p>
      </dgm:t>
    </dgm:pt>
    <dgm:pt modelId="{BF0E05A4-F2F9-44B3-8AD2-4A37AD806641}">
      <dgm:prSet custT="1"/>
      <dgm:spPr>
        <a:xfrm>
          <a:off x="0" y="1241611"/>
          <a:ext cx="7975797" cy="607004"/>
        </a:xfr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¿Qué tipo de servicio ofrecen? ¿Cuáles son los contenidos principales que ofrecen? ¿Qué metodología utilizan? 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BDAFBB-07BD-479C-AD7B-EBF58F0F4C78}" type="parTrans" cxnId="{2C5ECE9F-105D-4C58-985A-5919622E227C}">
      <dgm:prSet/>
      <dgm:spPr/>
      <dgm:t>
        <a:bodyPr/>
        <a:lstStyle/>
        <a:p>
          <a:endParaRPr lang="es-PE" sz="1800"/>
        </a:p>
      </dgm:t>
    </dgm:pt>
    <dgm:pt modelId="{A204C5F6-7C2F-430F-AB38-39BFB128D673}" type="sibTrans" cxnId="{2C5ECE9F-105D-4C58-985A-5919622E227C}">
      <dgm:prSet/>
      <dgm:spPr/>
      <dgm:t>
        <a:bodyPr/>
        <a:lstStyle/>
        <a:p>
          <a:endParaRPr lang="es-PE" sz="1800"/>
        </a:p>
      </dgm:t>
    </dgm:pt>
    <dgm:pt modelId="{653A3BBA-28FD-4AA8-AD27-8E543CDF1155}">
      <dgm:prSet custT="1"/>
      <dgm:spPr>
        <a:xfrm>
          <a:off x="0" y="1862285"/>
          <a:ext cx="7975797" cy="607004"/>
        </a:xfr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¿Qué sabe de su reputación? 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7F879E-41F6-4ED7-8EE7-60D4874014E7}" type="parTrans" cxnId="{95B4CB65-300A-48EC-B28A-9A1CD88F61A0}">
      <dgm:prSet/>
      <dgm:spPr/>
      <dgm:t>
        <a:bodyPr/>
        <a:lstStyle/>
        <a:p>
          <a:endParaRPr lang="es-PE" sz="1800"/>
        </a:p>
      </dgm:t>
    </dgm:pt>
    <dgm:pt modelId="{50E17426-0AC9-4ACE-9FAF-00876F568858}" type="sibTrans" cxnId="{95B4CB65-300A-48EC-B28A-9A1CD88F61A0}">
      <dgm:prSet/>
      <dgm:spPr/>
      <dgm:t>
        <a:bodyPr/>
        <a:lstStyle/>
        <a:p>
          <a:endParaRPr lang="es-PE" sz="1800"/>
        </a:p>
      </dgm:t>
    </dgm:pt>
    <dgm:pt modelId="{F3577AF2-DA8C-4DE7-A5C3-8B4098D0F364}">
      <dgm:prSet custT="1"/>
      <dgm:spPr>
        <a:xfrm>
          <a:off x="0" y="2488980"/>
          <a:ext cx="7975797" cy="607004"/>
        </a:xfr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¿Cuenta con opiniones positivas o negativas sobre los resultados concretos y los beneficios del servicio?  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70A098-9FD2-4020-B316-9FFFB83183D0}" type="parTrans" cxnId="{65564526-DE42-40C4-B9A7-05B86679ED4A}">
      <dgm:prSet/>
      <dgm:spPr/>
      <dgm:t>
        <a:bodyPr/>
        <a:lstStyle/>
        <a:p>
          <a:endParaRPr lang="es-PE" sz="1800"/>
        </a:p>
      </dgm:t>
    </dgm:pt>
    <dgm:pt modelId="{B5BCFD0D-69C7-42F4-BB54-758507EBAE0F}" type="sibTrans" cxnId="{65564526-DE42-40C4-B9A7-05B86679ED4A}">
      <dgm:prSet/>
      <dgm:spPr/>
      <dgm:t>
        <a:bodyPr/>
        <a:lstStyle/>
        <a:p>
          <a:endParaRPr lang="es-PE" sz="1800"/>
        </a:p>
      </dgm:t>
    </dgm:pt>
    <dgm:pt modelId="{68E720EB-7031-45C9-9618-17824692A3FA}">
      <dgm:prSet custT="1"/>
      <dgm:spPr>
        <a:xfrm>
          <a:off x="0" y="3103631"/>
          <a:ext cx="7975797" cy="607004"/>
        </a:xfr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¿Cuenta con apoyo institucional del gobierno? ¿O con apoyo de una organización internacional? ¿Qué implica ese apoyo?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704BF3-F983-443D-864F-B23855FD2FBB}" type="parTrans" cxnId="{4472D2F0-ACBE-42AF-AAFD-79A36A2386C4}">
      <dgm:prSet/>
      <dgm:spPr/>
      <dgm:t>
        <a:bodyPr/>
        <a:lstStyle/>
        <a:p>
          <a:endParaRPr lang="es-PE" sz="1800"/>
        </a:p>
      </dgm:t>
    </dgm:pt>
    <dgm:pt modelId="{2677CDFC-859F-48CF-82EE-818D38AC6EC9}" type="sibTrans" cxnId="{4472D2F0-ACBE-42AF-AAFD-79A36A2386C4}">
      <dgm:prSet/>
      <dgm:spPr/>
      <dgm:t>
        <a:bodyPr/>
        <a:lstStyle/>
        <a:p>
          <a:endParaRPr lang="es-PE" sz="1800"/>
        </a:p>
      </dgm:t>
    </dgm:pt>
    <dgm:pt modelId="{6127983A-919E-4B2A-9F92-690AE5BC89AF}">
      <dgm:prSet custT="1"/>
      <dgm:spPr>
        <a:xfrm>
          <a:off x="0" y="3724305"/>
          <a:ext cx="7975797" cy="607004"/>
        </a:xfr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s-ES" altLang="en-US" sz="1800" b="1" dirty="0">
              <a:latin typeface="Arial" panose="020B0604020202020204" pitchFamily="34" charset="0"/>
            </a:rPr>
            <a:t>¿Aborda las mismas áreas temáticas de sus servicios futuros? </a:t>
          </a:r>
          <a:endParaRPr lang="es-ES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F58898-90E5-4EDD-AB8C-CE65A4ACA2C5}" type="parTrans" cxnId="{D5A9989F-1B98-48F1-83FD-D8FB552886CC}">
      <dgm:prSet/>
      <dgm:spPr/>
      <dgm:t>
        <a:bodyPr/>
        <a:lstStyle/>
        <a:p>
          <a:endParaRPr lang="es-PE" sz="1800"/>
        </a:p>
      </dgm:t>
    </dgm:pt>
    <dgm:pt modelId="{37DEE3EE-615E-46C0-A6BD-7CCC101EE31A}" type="sibTrans" cxnId="{D5A9989F-1B98-48F1-83FD-D8FB552886CC}">
      <dgm:prSet/>
      <dgm:spPr/>
      <dgm:t>
        <a:bodyPr/>
        <a:lstStyle/>
        <a:p>
          <a:endParaRPr lang="es-PE" sz="1800"/>
        </a:p>
      </dgm:t>
    </dgm:pt>
    <dgm:pt modelId="{981CC567-EEDC-40C8-9754-04C2C978BE0E}">
      <dgm:prSet custT="1"/>
      <dgm:spPr/>
      <dgm:t>
        <a:bodyPr/>
        <a:lstStyle/>
        <a:p>
          <a:r>
            <a:rPr lang="es-ES" altLang="en-US" sz="1800" b="1" dirty="0">
              <a:latin typeface="Arial" panose="020B0604020202020204" pitchFamily="34" charset="0"/>
            </a:rPr>
            <a:t>¿Cuánto cuesta?</a:t>
          </a:r>
        </a:p>
      </dgm:t>
    </dgm:pt>
    <dgm:pt modelId="{9F81AE12-DCE9-4369-9E4D-34B418FD2950}" type="parTrans" cxnId="{5B684E15-99CA-4072-8D66-7DBA7585F76C}">
      <dgm:prSet/>
      <dgm:spPr/>
      <dgm:t>
        <a:bodyPr/>
        <a:lstStyle/>
        <a:p>
          <a:endParaRPr lang="es-PE" sz="1800"/>
        </a:p>
      </dgm:t>
    </dgm:pt>
    <dgm:pt modelId="{ED644A21-CF39-4E5F-BD0A-C281F61D0428}" type="sibTrans" cxnId="{5B684E15-99CA-4072-8D66-7DBA7585F76C}">
      <dgm:prSet/>
      <dgm:spPr/>
      <dgm:t>
        <a:bodyPr/>
        <a:lstStyle/>
        <a:p>
          <a:endParaRPr lang="es-PE" sz="1800"/>
        </a:p>
      </dgm:t>
    </dgm:pt>
    <dgm:pt modelId="{0CCD54E6-DDDF-4EB1-84AF-A9636BF21811}" type="pres">
      <dgm:prSet presAssocID="{2E84602C-8AB9-4FC6-A8CB-61E703F3F2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DFE44-8CB6-4D26-B358-5E3DC3BFE64E}" type="pres">
      <dgm:prSet presAssocID="{9EA096C1-478E-41A2-947A-68FADE1FEA73}" presName="parentText" presStyleLbl="node1" presStyleIdx="0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9B97B0-7DEF-4B86-9994-56346039C822}" type="pres">
      <dgm:prSet presAssocID="{EA5CD1F9-46F2-4997-854C-C39E27D54BF6}" presName="spacer" presStyleCnt="0"/>
      <dgm:spPr/>
    </dgm:pt>
    <dgm:pt modelId="{0E809B4B-F77B-44CE-94DF-56A44C3C555B}" type="pres">
      <dgm:prSet presAssocID="{EDF770CC-1DD7-442D-BDA5-6666B962F57C}" presName="parentText" presStyleLbl="node1" presStyleIdx="1" presStyleCnt="8" custLinFactNeighborX="1129" custLinFactNeighborY="-4356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564B45-1E75-46EB-9819-E60DE47BD215}" type="pres">
      <dgm:prSet presAssocID="{0B759A15-21A8-4602-9E7B-CD4447C49F56}" presName="spacer" presStyleCnt="0"/>
      <dgm:spPr/>
    </dgm:pt>
    <dgm:pt modelId="{BF221127-A1E8-4D60-A3A8-A9C652DAFBCC}" type="pres">
      <dgm:prSet presAssocID="{BF0E05A4-F2F9-44B3-8AD2-4A37AD806641}" presName="parentText" presStyleLbl="node1" presStyleIdx="2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AE5D7CE-C586-434D-B99C-B3271BFF11EB}" type="pres">
      <dgm:prSet presAssocID="{A204C5F6-7C2F-430F-AB38-39BFB128D673}" presName="spacer" presStyleCnt="0"/>
      <dgm:spPr/>
    </dgm:pt>
    <dgm:pt modelId="{52DC5C16-DEFC-400F-90BE-AC1C29CE3E25}" type="pres">
      <dgm:prSet presAssocID="{653A3BBA-28FD-4AA8-AD27-8E543CDF1155}" presName="parentText" presStyleLbl="node1" presStyleIdx="3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AD35EB5-D2F9-4EAD-9EE1-198C98814283}" type="pres">
      <dgm:prSet presAssocID="{50E17426-0AC9-4ACE-9FAF-00876F568858}" presName="spacer" presStyleCnt="0"/>
      <dgm:spPr/>
    </dgm:pt>
    <dgm:pt modelId="{084BBE68-3728-4915-9820-EAF58A627CF4}" type="pres">
      <dgm:prSet presAssocID="{F3577AF2-DA8C-4DE7-A5C3-8B4098D0F364}" presName="parentText" presStyleLbl="node1" presStyleIdx="4" presStyleCnt="8" custLinFactNeighborY="4405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CAD3F98-1C77-41CC-9A52-D64820DBCECA}" type="pres">
      <dgm:prSet presAssocID="{B5BCFD0D-69C7-42F4-BB54-758507EBAE0F}" presName="spacer" presStyleCnt="0"/>
      <dgm:spPr/>
    </dgm:pt>
    <dgm:pt modelId="{6D38A991-3F29-40EF-9992-ED5E6D299DE2}" type="pres">
      <dgm:prSet presAssocID="{68E720EB-7031-45C9-9618-17824692A3FA}" presName="parentText" presStyleLbl="node1" presStyleIdx="5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305187-0D0C-4011-8BAA-C03158873568}" type="pres">
      <dgm:prSet presAssocID="{2677CDFC-859F-48CF-82EE-818D38AC6EC9}" presName="spacer" presStyleCnt="0"/>
      <dgm:spPr/>
    </dgm:pt>
    <dgm:pt modelId="{BC8C7E52-F175-4FC6-B04C-1BE05DD5FB83}" type="pres">
      <dgm:prSet presAssocID="{6127983A-919E-4B2A-9F92-690AE5BC89AF}" presName="parentText" presStyleLbl="node1" presStyleIdx="6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43A1353-9314-40B1-9AFF-C1CC5F1A420D}" type="pres">
      <dgm:prSet presAssocID="{37DEE3EE-615E-46C0-A6BD-7CCC101EE31A}" presName="spacer" presStyleCnt="0"/>
      <dgm:spPr/>
    </dgm:pt>
    <dgm:pt modelId="{CAF785B5-0965-45A3-B130-9E10ADF10B78}" type="pres">
      <dgm:prSet presAssocID="{981CC567-EEDC-40C8-9754-04C2C978BE0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4CB65-300A-48EC-B28A-9A1CD88F61A0}" srcId="{2E84602C-8AB9-4FC6-A8CB-61E703F3F28B}" destId="{653A3BBA-28FD-4AA8-AD27-8E543CDF1155}" srcOrd="3" destOrd="0" parTransId="{387F879E-41F6-4ED7-8EE7-60D4874014E7}" sibTransId="{50E17426-0AC9-4ACE-9FAF-00876F568858}"/>
    <dgm:cxn modelId="{A720C3E7-9842-48B7-B8F4-AD5979EF3DAA}" type="presOf" srcId="{F3577AF2-DA8C-4DE7-A5C3-8B4098D0F364}" destId="{084BBE68-3728-4915-9820-EAF58A627CF4}" srcOrd="0" destOrd="0" presId="urn:microsoft.com/office/officeart/2005/8/layout/vList2"/>
    <dgm:cxn modelId="{4B96B618-5B02-42DD-A6B2-321F4869D43A}" type="presOf" srcId="{6127983A-919E-4B2A-9F92-690AE5BC89AF}" destId="{BC8C7E52-F175-4FC6-B04C-1BE05DD5FB83}" srcOrd="0" destOrd="0" presId="urn:microsoft.com/office/officeart/2005/8/layout/vList2"/>
    <dgm:cxn modelId="{65564526-DE42-40C4-B9A7-05B86679ED4A}" srcId="{2E84602C-8AB9-4FC6-A8CB-61E703F3F28B}" destId="{F3577AF2-DA8C-4DE7-A5C3-8B4098D0F364}" srcOrd="4" destOrd="0" parTransId="{0370A098-9FD2-4020-B316-9FFFB83183D0}" sibTransId="{B5BCFD0D-69C7-42F4-BB54-758507EBAE0F}"/>
    <dgm:cxn modelId="{A700BD18-F82C-49E9-8CF0-1A6241A3E265}" srcId="{2E84602C-8AB9-4FC6-A8CB-61E703F3F28B}" destId="{EDF770CC-1DD7-442D-BDA5-6666B962F57C}" srcOrd="1" destOrd="0" parTransId="{A6CA797E-5E55-4293-888A-B10ABE485C4E}" sibTransId="{0B759A15-21A8-4602-9E7B-CD4447C49F56}"/>
    <dgm:cxn modelId="{C37401EB-731A-42E9-9264-0FBF06A572A2}" type="presOf" srcId="{981CC567-EEDC-40C8-9754-04C2C978BE0E}" destId="{CAF785B5-0965-45A3-B130-9E10ADF10B78}" srcOrd="0" destOrd="0" presId="urn:microsoft.com/office/officeart/2005/8/layout/vList2"/>
    <dgm:cxn modelId="{B70DC539-5B68-406D-8C4D-CE866CEFBBE8}" type="presOf" srcId="{2E84602C-8AB9-4FC6-A8CB-61E703F3F28B}" destId="{0CCD54E6-DDDF-4EB1-84AF-A9636BF21811}" srcOrd="0" destOrd="0" presId="urn:microsoft.com/office/officeart/2005/8/layout/vList2"/>
    <dgm:cxn modelId="{1C419658-04F8-4CCB-86BF-16349EDDC51D}" type="presOf" srcId="{EDF770CC-1DD7-442D-BDA5-6666B962F57C}" destId="{0E809B4B-F77B-44CE-94DF-56A44C3C555B}" srcOrd="0" destOrd="0" presId="urn:microsoft.com/office/officeart/2005/8/layout/vList2"/>
    <dgm:cxn modelId="{5B684E15-99CA-4072-8D66-7DBA7585F76C}" srcId="{2E84602C-8AB9-4FC6-A8CB-61E703F3F28B}" destId="{981CC567-EEDC-40C8-9754-04C2C978BE0E}" srcOrd="7" destOrd="0" parTransId="{9F81AE12-DCE9-4369-9E4D-34B418FD2950}" sibTransId="{ED644A21-CF39-4E5F-BD0A-C281F61D0428}"/>
    <dgm:cxn modelId="{AF9D8EF9-110C-4070-9509-3115D5745918}" type="presOf" srcId="{68E720EB-7031-45C9-9618-17824692A3FA}" destId="{6D38A991-3F29-40EF-9992-ED5E6D299DE2}" srcOrd="0" destOrd="0" presId="urn:microsoft.com/office/officeart/2005/8/layout/vList2"/>
    <dgm:cxn modelId="{194FABF5-9DE8-46DC-9BC8-025C813B3990}" srcId="{2E84602C-8AB9-4FC6-A8CB-61E703F3F28B}" destId="{9EA096C1-478E-41A2-947A-68FADE1FEA73}" srcOrd="0" destOrd="0" parTransId="{88D67175-C3BE-44DE-A00F-140533329A6D}" sibTransId="{EA5CD1F9-46F2-4997-854C-C39E27D54BF6}"/>
    <dgm:cxn modelId="{2C5ECE9F-105D-4C58-985A-5919622E227C}" srcId="{2E84602C-8AB9-4FC6-A8CB-61E703F3F28B}" destId="{BF0E05A4-F2F9-44B3-8AD2-4A37AD806641}" srcOrd="2" destOrd="0" parTransId="{1EBDAFBB-07BD-479C-AD7B-EBF58F0F4C78}" sibTransId="{A204C5F6-7C2F-430F-AB38-39BFB128D673}"/>
    <dgm:cxn modelId="{14EA02B5-C01B-470D-84DC-BB0C25B61DBD}" type="presOf" srcId="{9EA096C1-478E-41A2-947A-68FADE1FEA73}" destId="{99ADFE44-8CB6-4D26-B358-5E3DC3BFE64E}" srcOrd="0" destOrd="0" presId="urn:microsoft.com/office/officeart/2005/8/layout/vList2"/>
    <dgm:cxn modelId="{60ED3710-FB48-4667-B9B8-2DCFA003E3CD}" type="presOf" srcId="{653A3BBA-28FD-4AA8-AD27-8E543CDF1155}" destId="{52DC5C16-DEFC-400F-90BE-AC1C29CE3E25}" srcOrd="0" destOrd="0" presId="urn:microsoft.com/office/officeart/2005/8/layout/vList2"/>
    <dgm:cxn modelId="{D5A9989F-1B98-48F1-83FD-D8FB552886CC}" srcId="{2E84602C-8AB9-4FC6-A8CB-61E703F3F28B}" destId="{6127983A-919E-4B2A-9F92-690AE5BC89AF}" srcOrd="6" destOrd="0" parTransId="{0EF58898-90E5-4EDD-AB8C-CE65A4ACA2C5}" sibTransId="{37DEE3EE-615E-46C0-A6BD-7CCC101EE31A}"/>
    <dgm:cxn modelId="{4472D2F0-ACBE-42AF-AAFD-79A36A2386C4}" srcId="{2E84602C-8AB9-4FC6-A8CB-61E703F3F28B}" destId="{68E720EB-7031-45C9-9618-17824692A3FA}" srcOrd="5" destOrd="0" parTransId="{42704BF3-F983-443D-864F-B23855FD2FBB}" sibTransId="{2677CDFC-859F-48CF-82EE-818D38AC6EC9}"/>
    <dgm:cxn modelId="{80570ED0-BE01-408D-9A1B-71FBC71ACEE9}" type="presOf" srcId="{BF0E05A4-F2F9-44B3-8AD2-4A37AD806641}" destId="{BF221127-A1E8-4D60-A3A8-A9C652DAFBCC}" srcOrd="0" destOrd="0" presId="urn:microsoft.com/office/officeart/2005/8/layout/vList2"/>
    <dgm:cxn modelId="{9551F352-804C-4AAC-ADC9-F26C01A73A4E}" type="presParOf" srcId="{0CCD54E6-DDDF-4EB1-84AF-A9636BF21811}" destId="{99ADFE44-8CB6-4D26-B358-5E3DC3BFE64E}" srcOrd="0" destOrd="0" presId="urn:microsoft.com/office/officeart/2005/8/layout/vList2"/>
    <dgm:cxn modelId="{ED3759B2-8CE5-4381-ACC4-C1ACF01B6803}" type="presParOf" srcId="{0CCD54E6-DDDF-4EB1-84AF-A9636BF21811}" destId="{7B9B97B0-7DEF-4B86-9994-56346039C822}" srcOrd="1" destOrd="0" presId="urn:microsoft.com/office/officeart/2005/8/layout/vList2"/>
    <dgm:cxn modelId="{6D49981D-3850-49DE-99E0-EC080014CA77}" type="presParOf" srcId="{0CCD54E6-DDDF-4EB1-84AF-A9636BF21811}" destId="{0E809B4B-F77B-44CE-94DF-56A44C3C555B}" srcOrd="2" destOrd="0" presId="urn:microsoft.com/office/officeart/2005/8/layout/vList2"/>
    <dgm:cxn modelId="{0815174A-BACF-4CBF-B03B-423960FBB20B}" type="presParOf" srcId="{0CCD54E6-DDDF-4EB1-84AF-A9636BF21811}" destId="{6D564B45-1E75-46EB-9819-E60DE47BD215}" srcOrd="3" destOrd="0" presId="urn:microsoft.com/office/officeart/2005/8/layout/vList2"/>
    <dgm:cxn modelId="{278E9C5A-CC23-4C47-9631-8F08518B179E}" type="presParOf" srcId="{0CCD54E6-DDDF-4EB1-84AF-A9636BF21811}" destId="{BF221127-A1E8-4D60-A3A8-A9C652DAFBCC}" srcOrd="4" destOrd="0" presId="urn:microsoft.com/office/officeart/2005/8/layout/vList2"/>
    <dgm:cxn modelId="{DEC6AEFF-0826-4A1E-973D-2FB70E75938E}" type="presParOf" srcId="{0CCD54E6-DDDF-4EB1-84AF-A9636BF21811}" destId="{1AE5D7CE-C586-434D-B99C-B3271BFF11EB}" srcOrd="5" destOrd="0" presId="urn:microsoft.com/office/officeart/2005/8/layout/vList2"/>
    <dgm:cxn modelId="{812C6EA4-6D35-4F8E-ABBC-41C658F44D99}" type="presParOf" srcId="{0CCD54E6-DDDF-4EB1-84AF-A9636BF21811}" destId="{52DC5C16-DEFC-400F-90BE-AC1C29CE3E25}" srcOrd="6" destOrd="0" presId="urn:microsoft.com/office/officeart/2005/8/layout/vList2"/>
    <dgm:cxn modelId="{2C1A3856-2974-4409-8743-25FE74504A82}" type="presParOf" srcId="{0CCD54E6-DDDF-4EB1-84AF-A9636BF21811}" destId="{3AD35EB5-D2F9-4EAD-9EE1-198C98814283}" srcOrd="7" destOrd="0" presId="urn:microsoft.com/office/officeart/2005/8/layout/vList2"/>
    <dgm:cxn modelId="{558F40D7-67B3-4D37-BC29-3AAAF75DB1BD}" type="presParOf" srcId="{0CCD54E6-DDDF-4EB1-84AF-A9636BF21811}" destId="{084BBE68-3728-4915-9820-EAF58A627CF4}" srcOrd="8" destOrd="0" presId="urn:microsoft.com/office/officeart/2005/8/layout/vList2"/>
    <dgm:cxn modelId="{644ABB5B-1B1A-4748-ABB3-8549A995DF9C}" type="presParOf" srcId="{0CCD54E6-DDDF-4EB1-84AF-A9636BF21811}" destId="{6CAD3F98-1C77-41CC-9A52-D64820DBCECA}" srcOrd="9" destOrd="0" presId="urn:microsoft.com/office/officeart/2005/8/layout/vList2"/>
    <dgm:cxn modelId="{178FEF4A-D6C7-48D6-9291-362B855F7A61}" type="presParOf" srcId="{0CCD54E6-DDDF-4EB1-84AF-A9636BF21811}" destId="{6D38A991-3F29-40EF-9992-ED5E6D299DE2}" srcOrd="10" destOrd="0" presId="urn:microsoft.com/office/officeart/2005/8/layout/vList2"/>
    <dgm:cxn modelId="{13E5EE55-ADC6-4B4B-9D01-95672C57A912}" type="presParOf" srcId="{0CCD54E6-DDDF-4EB1-84AF-A9636BF21811}" destId="{60305187-0D0C-4011-8BAA-C03158873568}" srcOrd="11" destOrd="0" presId="urn:microsoft.com/office/officeart/2005/8/layout/vList2"/>
    <dgm:cxn modelId="{515079C3-1B2D-46F2-99C6-F1DB14E1009E}" type="presParOf" srcId="{0CCD54E6-DDDF-4EB1-84AF-A9636BF21811}" destId="{BC8C7E52-F175-4FC6-B04C-1BE05DD5FB83}" srcOrd="12" destOrd="0" presId="urn:microsoft.com/office/officeart/2005/8/layout/vList2"/>
    <dgm:cxn modelId="{AB6E1BE6-0373-4D55-8325-1378BC655DC0}" type="presParOf" srcId="{0CCD54E6-DDDF-4EB1-84AF-A9636BF21811}" destId="{E43A1353-9314-40B1-9AFF-C1CC5F1A420D}" srcOrd="13" destOrd="0" presId="urn:microsoft.com/office/officeart/2005/8/layout/vList2"/>
    <dgm:cxn modelId="{DEC1CAE4-D298-4D1F-B31E-60C382AE8C69}" type="presParOf" srcId="{0CCD54E6-DDDF-4EB1-84AF-A9636BF21811}" destId="{CAF785B5-0965-45A3-B130-9E10ADF10B7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AD9E0812-349E-42CC-AC16-3E1F56C712A9}">
      <dgm:prSet custT="1"/>
      <dgm:spPr/>
      <dgm:t>
        <a:bodyPr/>
        <a:lstStyle/>
        <a:p>
          <a:r>
            <a:rPr lang="es-ES" sz="1800" b="1" dirty="0">
              <a:latin typeface="Arial" panose="020B0604020202020204" pitchFamily="34" charset="0"/>
            </a:rPr>
            <a:t>En las empresas</a:t>
          </a:r>
        </a:p>
      </dgm:t>
    </dgm:pt>
    <dgm:pt modelId="{862E26DF-9370-444F-8500-A4476DD88AA9}" type="parTrans" cxnId="{DE2CD74E-6793-419A-AB03-25D81A6A44D5}">
      <dgm:prSet/>
      <dgm:spPr/>
      <dgm:t>
        <a:bodyPr/>
        <a:lstStyle/>
        <a:p>
          <a:endParaRPr lang="en-GB" sz="1800"/>
        </a:p>
      </dgm:t>
    </dgm:pt>
    <dgm:pt modelId="{D616A58F-4F79-4AD0-8BFC-A3BBB0B9445F}" type="sibTrans" cxnId="{DE2CD74E-6793-419A-AB03-25D81A6A44D5}">
      <dgm:prSet/>
      <dgm:spPr/>
      <dgm:t>
        <a:bodyPr/>
        <a:lstStyle/>
        <a:p>
          <a:endParaRPr lang="en-GB" sz="1800"/>
        </a:p>
      </dgm:t>
    </dgm:pt>
    <dgm:pt modelId="{68903C4D-8008-40CC-8711-EC9D2DF58CBD}">
      <dgm:prSet custT="1"/>
      <dgm:spPr/>
      <dgm:t>
        <a:bodyPr/>
        <a:lstStyle/>
        <a:p>
          <a:r>
            <a:rPr lang="es-ES" sz="1800" b="1" dirty="0">
              <a:latin typeface="Arial" panose="020B0604020202020204" pitchFamily="34" charset="0"/>
            </a:rPr>
            <a:t>Teléfono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18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1800"/>
        </a:p>
      </dgm:t>
    </dgm:pt>
    <dgm:pt modelId="{6CFA27CE-D998-4622-9133-5678EEFCB93D}">
      <dgm:prSet custT="1"/>
      <dgm:spPr/>
      <dgm:t>
        <a:bodyPr/>
        <a:lstStyle/>
        <a:p>
          <a:r>
            <a:rPr lang="es-ES" sz="1800" b="1" dirty="0">
              <a:latin typeface="Arial" panose="020B0604020202020204" pitchFamily="34" charset="0"/>
            </a:rPr>
            <a:t>Correo ordinario y electrónico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18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1800"/>
        </a:p>
      </dgm:t>
    </dgm:pt>
    <dgm:pt modelId="{24042940-574F-4F5D-878C-C3399FFE9E29}">
      <dgm:prSet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</a:rPr>
            <a:t>En las instalaciones de la organización</a:t>
          </a: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18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1800"/>
        </a:p>
      </dgm:t>
    </dgm:pt>
    <dgm:pt modelId="{96FAC33D-453F-4CB6-8B81-9745665D7945}">
      <dgm:prSet custT="1"/>
      <dgm:spPr/>
      <dgm:t>
        <a:bodyPr/>
        <a:lstStyle/>
        <a:p>
          <a:r>
            <a:rPr lang="es-ES" sz="1800" b="1" dirty="0">
              <a:latin typeface="Arial" panose="020B0604020202020204" pitchFamily="34" charset="0"/>
            </a:rPr>
            <a:t>Sitio web</a:t>
          </a:r>
        </a:p>
      </dgm:t>
    </dgm:pt>
    <dgm:pt modelId="{9719C1A1-3C99-4BC3-BC4A-A4E7D560B7D4}" type="parTrans" cxnId="{8772DAAA-09F5-4E15-AA9B-35E306320662}">
      <dgm:prSet/>
      <dgm:spPr/>
      <dgm:t>
        <a:bodyPr/>
        <a:lstStyle/>
        <a:p>
          <a:endParaRPr lang="es-PE" sz="1800"/>
        </a:p>
      </dgm:t>
    </dgm:pt>
    <dgm:pt modelId="{FC70230B-2A95-4E71-A1E6-63778174252E}" type="sibTrans" cxnId="{8772DAAA-09F5-4E15-AA9B-35E306320662}">
      <dgm:prSet/>
      <dgm:spPr/>
      <dgm:t>
        <a:bodyPr/>
        <a:lstStyle/>
        <a:p>
          <a:endParaRPr lang="es-PE" sz="18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6C4D1-5309-4950-BD00-020639693B99}" type="pres">
      <dgm:prSet presAssocID="{AD9E0812-349E-42CC-AC16-3E1F56C712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C4D54-8702-419A-AC96-AECD255ED9FF}" type="pres">
      <dgm:prSet presAssocID="{D616A58F-4F79-4AD0-8BFC-A3BBB0B9445F}" presName="sibTrans" presStyleCnt="0"/>
      <dgm:spPr/>
    </dgm:pt>
    <dgm:pt modelId="{6C72E401-388A-4156-A598-CA0D8E665644}" type="pres">
      <dgm:prSet presAssocID="{24042940-574F-4F5D-878C-C3399FFE9E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6D9-F37D-47C2-91CA-38BCE8BB18F7}" type="pres">
      <dgm:prSet presAssocID="{C204391B-D5E8-472A-9E28-474D3630AB2E}" presName="sibTrans" presStyleCnt="0"/>
      <dgm:spPr/>
    </dgm:pt>
    <dgm:pt modelId="{ED71549C-BCBB-4732-8796-2FF519C8F99A}" type="pres">
      <dgm:prSet presAssocID="{68903C4D-8008-40CC-8711-EC9D2DF58C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197C-7435-4821-A0B3-8B9066B77504}" type="pres">
      <dgm:prSet presAssocID="{D50BAD0C-37A1-4368-8706-A03CA3373B99}" presName="sibTrans" presStyleCnt="0"/>
      <dgm:spPr/>
    </dgm:pt>
    <dgm:pt modelId="{AF32D189-D417-4A1D-B68A-FDE439BB365C}" type="pres">
      <dgm:prSet presAssocID="{6CFA27CE-D998-4622-9133-5678EEFCB9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A360-06AE-45FF-A2C8-A9C559D3EC4F}" type="pres">
      <dgm:prSet presAssocID="{9F6518AF-9CF6-4C44-AB3F-CD7CFE7A2A22}" presName="sibTrans" presStyleCnt="0"/>
      <dgm:spPr/>
    </dgm:pt>
    <dgm:pt modelId="{EB75BE27-82E5-4E22-8EAE-D04401210529}" type="pres">
      <dgm:prSet presAssocID="{96FAC33D-453F-4CB6-8B81-9745665D7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E2E77-DD2B-4C74-BA5B-FF479DAD9799}" srcId="{6FFAFFED-F570-4D5D-B092-C48F35005B2E}" destId="{24042940-574F-4F5D-878C-C3399FFE9E29}" srcOrd="1" destOrd="0" parTransId="{8AE9CBC1-6F4A-4F7B-9647-31D45BE91C56}" sibTransId="{C204391B-D5E8-472A-9E28-474D3630AB2E}"/>
    <dgm:cxn modelId="{00900F68-5275-3C42-9A0A-F9958175A226}" type="presOf" srcId="{AD9E0812-349E-42CC-AC16-3E1F56C712A9}" destId="{2276C4D1-5309-4950-BD00-020639693B99}" srcOrd="0" destOrd="0" presId="urn:microsoft.com/office/officeart/2005/8/layout/default"/>
    <dgm:cxn modelId="{9C46CE09-C5A3-40C3-B2CF-CC5DE7C27BC0}" srcId="{6FFAFFED-F570-4D5D-B092-C48F35005B2E}" destId="{68903C4D-8008-40CC-8711-EC9D2DF58CBD}" srcOrd="2" destOrd="0" parTransId="{37D00198-8427-4927-A142-C2A6068C856A}" sibTransId="{D50BAD0C-37A1-4368-8706-A03CA3373B99}"/>
    <dgm:cxn modelId="{8772DAAA-09F5-4E15-AA9B-35E306320662}" srcId="{6FFAFFED-F570-4D5D-B092-C48F35005B2E}" destId="{96FAC33D-453F-4CB6-8B81-9745665D7945}" srcOrd="4" destOrd="0" parTransId="{9719C1A1-3C99-4BC3-BC4A-A4E7D560B7D4}" sibTransId="{FC70230B-2A95-4E71-A1E6-63778174252E}"/>
    <dgm:cxn modelId="{EF034802-29AA-4186-998A-94281BC44881}" srcId="{6FFAFFED-F570-4D5D-B092-C48F35005B2E}" destId="{6CFA27CE-D998-4622-9133-5678EEFCB93D}" srcOrd="3" destOrd="0" parTransId="{FF2117BC-733B-485B-B4D9-99CEA5960957}" sibTransId="{9F6518AF-9CF6-4C44-AB3F-CD7CFE7A2A22}"/>
    <dgm:cxn modelId="{3CF3267C-A4DB-2441-8215-D5F823126126}" type="presOf" srcId="{68903C4D-8008-40CC-8711-EC9D2DF58CBD}" destId="{ED71549C-BCBB-4732-8796-2FF519C8F99A}" srcOrd="0" destOrd="0" presId="urn:microsoft.com/office/officeart/2005/8/layout/default"/>
    <dgm:cxn modelId="{E2E98303-D957-284C-8881-4C0BA868AE62}" type="presOf" srcId="{6FFAFFED-F570-4D5D-B092-C48F35005B2E}" destId="{DF1F07D7-AA6F-445C-BFD5-47A624F23366}" srcOrd="0" destOrd="0" presId="urn:microsoft.com/office/officeart/2005/8/layout/default"/>
    <dgm:cxn modelId="{DE2CD74E-6793-419A-AB03-25D81A6A44D5}" srcId="{6FFAFFED-F570-4D5D-B092-C48F35005B2E}" destId="{AD9E0812-349E-42CC-AC16-3E1F56C712A9}" srcOrd="0" destOrd="0" parTransId="{862E26DF-9370-444F-8500-A4476DD88AA9}" sibTransId="{D616A58F-4F79-4AD0-8BFC-A3BBB0B9445F}"/>
    <dgm:cxn modelId="{F80CE26A-8157-844A-8B02-A28953394AB9}" type="presOf" srcId="{96FAC33D-453F-4CB6-8B81-9745665D7945}" destId="{EB75BE27-82E5-4E22-8EAE-D04401210529}" srcOrd="0" destOrd="0" presId="urn:microsoft.com/office/officeart/2005/8/layout/default"/>
    <dgm:cxn modelId="{A1262B0F-EF39-3245-AA82-72F04FD12E9B}" type="presOf" srcId="{6CFA27CE-D998-4622-9133-5678EEFCB93D}" destId="{AF32D189-D417-4A1D-B68A-FDE439BB365C}" srcOrd="0" destOrd="0" presId="urn:microsoft.com/office/officeart/2005/8/layout/default"/>
    <dgm:cxn modelId="{19FFA191-C6E2-0D4F-AF6E-928F5326FEBF}" type="presOf" srcId="{24042940-574F-4F5D-878C-C3399FFE9E29}" destId="{6C72E401-388A-4156-A598-CA0D8E665644}" srcOrd="0" destOrd="0" presId="urn:microsoft.com/office/officeart/2005/8/layout/default"/>
    <dgm:cxn modelId="{1B91C9CD-6EA0-704E-A5A4-BA0046B6A8DF}" type="presParOf" srcId="{DF1F07D7-AA6F-445C-BFD5-47A624F23366}" destId="{2276C4D1-5309-4950-BD00-020639693B99}" srcOrd="0" destOrd="0" presId="urn:microsoft.com/office/officeart/2005/8/layout/default"/>
    <dgm:cxn modelId="{FD119C8F-F777-A846-B4D8-F09AE7F7C423}" type="presParOf" srcId="{DF1F07D7-AA6F-445C-BFD5-47A624F23366}" destId="{330C4D54-8702-419A-AC96-AECD255ED9FF}" srcOrd="1" destOrd="0" presId="urn:microsoft.com/office/officeart/2005/8/layout/default"/>
    <dgm:cxn modelId="{C31B743A-5357-534A-8CFB-2284921E4040}" type="presParOf" srcId="{DF1F07D7-AA6F-445C-BFD5-47A624F23366}" destId="{6C72E401-388A-4156-A598-CA0D8E665644}" srcOrd="2" destOrd="0" presId="urn:microsoft.com/office/officeart/2005/8/layout/default"/>
    <dgm:cxn modelId="{800AFCC6-18D9-654F-A805-9C67180D4C25}" type="presParOf" srcId="{DF1F07D7-AA6F-445C-BFD5-47A624F23366}" destId="{229186D9-F37D-47C2-91CA-38BCE8BB18F7}" srcOrd="3" destOrd="0" presId="urn:microsoft.com/office/officeart/2005/8/layout/default"/>
    <dgm:cxn modelId="{F95AC427-4ED5-3143-8FC0-70FDF92F2C89}" type="presParOf" srcId="{DF1F07D7-AA6F-445C-BFD5-47A624F23366}" destId="{ED71549C-BCBB-4732-8796-2FF519C8F99A}" srcOrd="4" destOrd="0" presId="urn:microsoft.com/office/officeart/2005/8/layout/default"/>
    <dgm:cxn modelId="{75BF22D6-824D-CC45-92E7-7EF34FA058D7}" type="presParOf" srcId="{DF1F07D7-AA6F-445C-BFD5-47A624F23366}" destId="{D00E197C-7435-4821-A0B3-8B9066B77504}" srcOrd="5" destOrd="0" presId="urn:microsoft.com/office/officeart/2005/8/layout/default"/>
    <dgm:cxn modelId="{71CB3F6F-7ABF-7146-A240-5A8876F18420}" type="presParOf" srcId="{DF1F07D7-AA6F-445C-BFD5-47A624F23366}" destId="{AF32D189-D417-4A1D-B68A-FDE439BB365C}" srcOrd="6" destOrd="0" presId="urn:microsoft.com/office/officeart/2005/8/layout/default"/>
    <dgm:cxn modelId="{42CBB5A7-E810-784D-AA4B-360A886115FD}" type="presParOf" srcId="{DF1F07D7-AA6F-445C-BFD5-47A624F23366}" destId="{F974A360-06AE-45FF-A2C8-A9C559D3EC4F}" srcOrd="7" destOrd="0" presId="urn:microsoft.com/office/officeart/2005/8/layout/default"/>
    <dgm:cxn modelId="{315C47AA-0182-E240-A837-14C9E54C7A8C}" type="presParOf" srcId="{DF1F07D7-AA6F-445C-BFD5-47A624F23366}" destId="{EB75BE27-82E5-4E22-8EAE-D044012105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8903C4D-8008-40CC-8711-EC9D2DF58CBD}">
      <dgm:prSet custT="1"/>
      <dgm:spPr/>
      <dgm:t>
        <a:bodyPr/>
        <a:lstStyle/>
        <a:p>
          <a:r>
            <a:rPr lang="es-ES" sz="2400" b="1" dirty="0">
              <a:latin typeface="Arial" panose="020B0604020202020204" pitchFamily="34" charset="0"/>
            </a:rPr>
            <a:t>Costo del servicio</a:t>
          </a: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24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2400"/>
        </a:p>
      </dgm:t>
    </dgm:pt>
    <dgm:pt modelId="{6CFA27CE-D998-4622-9133-5678EEFCB93D}">
      <dgm:prSet custT="1"/>
      <dgm:spPr/>
      <dgm:t>
        <a:bodyPr/>
        <a:lstStyle/>
        <a:p>
          <a:r>
            <a:rPr lang="es-ES" sz="2400" b="1" dirty="0">
              <a:latin typeface="Arial" panose="020B0604020202020204" pitchFamily="34" charset="0"/>
            </a:rPr>
            <a:t>Análisis competitivo</a:t>
          </a:r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24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2400"/>
        </a:p>
      </dgm:t>
    </dgm:pt>
    <dgm:pt modelId="{24042940-574F-4F5D-878C-C3399FFE9E29}">
      <dgm:prSet custT="1"/>
      <dgm:spPr/>
      <dgm:t>
        <a:bodyPr/>
        <a:lstStyle/>
        <a:p>
          <a:r>
            <a:rPr lang="es-ES" sz="2400" b="1" dirty="0">
              <a:latin typeface="Arial" panose="020B0604020202020204" pitchFamily="34" charset="0"/>
            </a:rPr>
            <a:t>Modelo de negocio</a:t>
          </a: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24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24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2E401-388A-4156-A598-CA0D8E665644}" type="pres">
      <dgm:prSet presAssocID="{24042940-574F-4F5D-878C-C3399FFE9E29}" presName="node" presStyleLbl="node1" presStyleIdx="0" presStyleCnt="3" custScaleX="55650" custScaleY="5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6D9-F37D-47C2-91CA-38BCE8BB18F7}" type="pres">
      <dgm:prSet presAssocID="{C204391B-D5E8-472A-9E28-474D3630AB2E}" presName="sibTrans" presStyleCnt="0"/>
      <dgm:spPr/>
    </dgm:pt>
    <dgm:pt modelId="{ED71549C-BCBB-4732-8796-2FF519C8F99A}" type="pres">
      <dgm:prSet presAssocID="{68903C4D-8008-40CC-8711-EC9D2DF58CBD}" presName="node" presStyleLbl="node1" presStyleIdx="1" presStyleCnt="3" custScaleX="52612" custScaleY="5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197C-7435-4821-A0B3-8B9066B77504}" type="pres">
      <dgm:prSet presAssocID="{D50BAD0C-37A1-4368-8706-A03CA3373B99}" presName="sibTrans" presStyleCnt="0"/>
      <dgm:spPr/>
    </dgm:pt>
    <dgm:pt modelId="{AF32D189-D417-4A1D-B68A-FDE439BB365C}" type="pres">
      <dgm:prSet presAssocID="{6CFA27CE-D998-4622-9133-5678EEFCB93D}" presName="node" presStyleLbl="node1" presStyleIdx="2" presStyleCnt="3" custScaleX="56363" custScaleY="5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34802-29AA-4186-998A-94281BC44881}" srcId="{6FFAFFED-F570-4D5D-B092-C48F35005B2E}" destId="{6CFA27CE-D998-4622-9133-5678EEFCB93D}" srcOrd="2" destOrd="0" parTransId="{FF2117BC-733B-485B-B4D9-99CEA5960957}" sibTransId="{9F6518AF-9CF6-4C44-AB3F-CD7CFE7A2A22}"/>
    <dgm:cxn modelId="{0361CBD7-00BB-E44F-B9D5-DF693B0D1F1F}" type="presOf" srcId="{6FFAFFED-F570-4D5D-B092-C48F35005B2E}" destId="{DF1F07D7-AA6F-445C-BFD5-47A624F23366}" srcOrd="0" destOrd="0" presId="urn:microsoft.com/office/officeart/2005/8/layout/default"/>
    <dgm:cxn modelId="{3FCE2E77-DD2B-4C74-BA5B-FF479DAD9799}" srcId="{6FFAFFED-F570-4D5D-B092-C48F35005B2E}" destId="{24042940-574F-4F5D-878C-C3399FFE9E29}" srcOrd="0" destOrd="0" parTransId="{8AE9CBC1-6F4A-4F7B-9647-31D45BE91C56}" sibTransId="{C204391B-D5E8-472A-9E28-474D3630AB2E}"/>
    <dgm:cxn modelId="{F1911E05-4FA2-9E42-AA69-4E7EE7443442}" type="presOf" srcId="{6CFA27CE-D998-4622-9133-5678EEFCB93D}" destId="{AF32D189-D417-4A1D-B68A-FDE439BB365C}" srcOrd="0" destOrd="0" presId="urn:microsoft.com/office/officeart/2005/8/layout/default"/>
    <dgm:cxn modelId="{472373CC-B12B-764A-8F57-BAECB7F2A38D}" type="presOf" srcId="{24042940-574F-4F5D-878C-C3399FFE9E29}" destId="{6C72E401-388A-4156-A598-CA0D8E665644}" srcOrd="0" destOrd="0" presId="urn:microsoft.com/office/officeart/2005/8/layout/default"/>
    <dgm:cxn modelId="{1CA2F7ED-14A8-2146-A4F6-82E1273C305B}" type="presOf" srcId="{68903C4D-8008-40CC-8711-EC9D2DF58CBD}" destId="{ED71549C-BCBB-4732-8796-2FF519C8F99A}" srcOrd="0" destOrd="0" presId="urn:microsoft.com/office/officeart/2005/8/layout/default"/>
    <dgm:cxn modelId="{9C46CE09-C5A3-40C3-B2CF-CC5DE7C27BC0}" srcId="{6FFAFFED-F570-4D5D-B092-C48F35005B2E}" destId="{68903C4D-8008-40CC-8711-EC9D2DF58CBD}" srcOrd="1" destOrd="0" parTransId="{37D00198-8427-4927-A142-C2A6068C856A}" sibTransId="{D50BAD0C-37A1-4368-8706-A03CA3373B99}"/>
    <dgm:cxn modelId="{C78CA835-76FA-9F4F-8847-12A0B9F4FD3A}" type="presParOf" srcId="{DF1F07D7-AA6F-445C-BFD5-47A624F23366}" destId="{6C72E401-388A-4156-A598-CA0D8E665644}" srcOrd="0" destOrd="0" presId="urn:microsoft.com/office/officeart/2005/8/layout/default"/>
    <dgm:cxn modelId="{9A748810-3C5E-6349-90BA-B80466AE6028}" type="presParOf" srcId="{DF1F07D7-AA6F-445C-BFD5-47A624F23366}" destId="{229186D9-F37D-47C2-91CA-38BCE8BB18F7}" srcOrd="1" destOrd="0" presId="urn:microsoft.com/office/officeart/2005/8/layout/default"/>
    <dgm:cxn modelId="{360D4DFA-94C0-7D4A-92E9-B8F3EE8E48D0}" type="presParOf" srcId="{DF1F07D7-AA6F-445C-BFD5-47A624F23366}" destId="{ED71549C-BCBB-4732-8796-2FF519C8F99A}" srcOrd="2" destOrd="0" presId="urn:microsoft.com/office/officeart/2005/8/layout/default"/>
    <dgm:cxn modelId="{1FC95756-20F2-0448-A212-F98215285A95}" type="presParOf" srcId="{DF1F07D7-AA6F-445C-BFD5-47A624F23366}" destId="{D00E197C-7435-4821-A0B3-8B9066B77504}" srcOrd="3" destOrd="0" presId="urn:microsoft.com/office/officeart/2005/8/layout/default"/>
    <dgm:cxn modelId="{79B9EACA-2C4C-DF49-9A02-72DEF3F95BCD}" type="presParOf" srcId="{DF1F07D7-AA6F-445C-BFD5-47A624F23366}" destId="{AF32D189-D417-4A1D-B68A-FDE439BB36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8903C4D-8008-40CC-8711-EC9D2DF58CBD}">
      <dgm:prSet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</a:rPr>
            <a:t>Generar beneficios con los servicios</a:t>
          </a: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15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1500"/>
        </a:p>
      </dgm:t>
    </dgm:pt>
    <dgm:pt modelId="{6CFA27CE-D998-4622-9133-5678EEFCB93D}">
      <dgm:prSet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</a:rPr>
            <a:t>Financiación cruzada con otras fuentes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15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1500"/>
        </a:p>
      </dgm:t>
    </dgm:pt>
    <dgm:pt modelId="{24042940-574F-4F5D-878C-C3399FFE9E29}">
      <dgm:prSet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</a:rPr>
            <a:t>Cubrir costes sin generar beneficios</a:t>
          </a: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15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1500"/>
        </a:p>
      </dgm:t>
    </dgm:pt>
    <dgm:pt modelId="{4A341F8E-809A-4A70-BCB2-4D40A41F512A}">
      <dgm:prSet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</a:rPr>
            <a:t>Gratuitos</a:t>
          </a:r>
        </a:p>
      </dgm:t>
    </dgm:pt>
    <dgm:pt modelId="{C83982CB-6246-4192-9F80-66C367EA3E31}" type="parTrans" cxnId="{07E213C7-8E63-44AE-B2C0-330D7BFA64D7}">
      <dgm:prSet/>
      <dgm:spPr/>
      <dgm:t>
        <a:bodyPr/>
        <a:lstStyle/>
        <a:p>
          <a:endParaRPr lang="es-PE"/>
        </a:p>
      </dgm:t>
    </dgm:pt>
    <dgm:pt modelId="{E5855FC1-89E7-423B-8577-943335555781}" type="sibTrans" cxnId="{07E213C7-8E63-44AE-B2C0-330D7BFA64D7}">
      <dgm:prSet/>
      <dgm:spPr/>
      <dgm:t>
        <a:bodyPr/>
        <a:lstStyle/>
        <a:p>
          <a:endParaRPr lang="es-PE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2E401-388A-4156-A598-CA0D8E665644}" type="pres">
      <dgm:prSet presAssocID="{24042940-574F-4F5D-878C-C3399FFE9E29}" presName="node" presStyleLbl="node1" presStyleIdx="0" presStyleCnt="4" custScaleX="55650" custScaleY="5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6D9-F37D-47C2-91CA-38BCE8BB18F7}" type="pres">
      <dgm:prSet presAssocID="{C204391B-D5E8-472A-9E28-474D3630AB2E}" presName="sibTrans" presStyleCnt="0"/>
      <dgm:spPr/>
    </dgm:pt>
    <dgm:pt modelId="{ED71549C-BCBB-4732-8796-2FF519C8F99A}" type="pres">
      <dgm:prSet presAssocID="{68903C4D-8008-40CC-8711-EC9D2DF58CBD}" presName="node" presStyleLbl="node1" presStyleIdx="1" presStyleCnt="4" custScaleX="52612" custScaleY="5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197C-7435-4821-A0B3-8B9066B77504}" type="pres">
      <dgm:prSet presAssocID="{D50BAD0C-37A1-4368-8706-A03CA3373B99}" presName="sibTrans" presStyleCnt="0"/>
      <dgm:spPr/>
    </dgm:pt>
    <dgm:pt modelId="{AF32D189-D417-4A1D-B68A-FDE439BB365C}" type="pres">
      <dgm:prSet presAssocID="{6CFA27CE-D998-4622-9133-5678EEFCB93D}" presName="node" presStyleLbl="node1" presStyleIdx="2" presStyleCnt="4" custScaleX="56363" custScaleY="5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FD722-2CB7-471A-8BE8-9934B15D6283}" type="pres">
      <dgm:prSet presAssocID="{9F6518AF-9CF6-4C44-AB3F-CD7CFE7A2A22}" presName="sibTrans" presStyleCnt="0"/>
      <dgm:spPr/>
    </dgm:pt>
    <dgm:pt modelId="{A2D7BB04-D9C7-4F4E-99FF-6C93902A517E}" type="pres">
      <dgm:prSet presAssocID="{4A341F8E-809A-4A70-BCB2-4D40A41F512A}" presName="node" presStyleLbl="node1" presStyleIdx="3" presStyleCnt="4" custScaleX="54091" custScaleY="52950" custLinFactNeighborX="-2149" custLinFactNeighborY="-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34802-29AA-4186-998A-94281BC44881}" srcId="{6FFAFFED-F570-4D5D-B092-C48F35005B2E}" destId="{6CFA27CE-D998-4622-9133-5678EEFCB93D}" srcOrd="2" destOrd="0" parTransId="{FF2117BC-733B-485B-B4D9-99CEA5960957}" sibTransId="{9F6518AF-9CF6-4C44-AB3F-CD7CFE7A2A22}"/>
    <dgm:cxn modelId="{3FCE2E77-DD2B-4C74-BA5B-FF479DAD9799}" srcId="{6FFAFFED-F570-4D5D-B092-C48F35005B2E}" destId="{24042940-574F-4F5D-878C-C3399FFE9E29}" srcOrd="0" destOrd="0" parTransId="{8AE9CBC1-6F4A-4F7B-9647-31D45BE91C56}" sibTransId="{C204391B-D5E8-472A-9E28-474D3630AB2E}"/>
    <dgm:cxn modelId="{50FBFCB1-145D-AA45-9606-AD95DD2F3F17}" type="presOf" srcId="{68903C4D-8008-40CC-8711-EC9D2DF58CBD}" destId="{ED71549C-BCBB-4732-8796-2FF519C8F99A}" srcOrd="0" destOrd="0" presId="urn:microsoft.com/office/officeart/2005/8/layout/default"/>
    <dgm:cxn modelId="{E8232DFF-9CDE-E143-AF48-44BBAB13CE1B}" type="presOf" srcId="{4A341F8E-809A-4A70-BCB2-4D40A41F512A}" destId="{A2D7BB04-D9C7-4F4E-99FF-6C93902A517E}" srcOrd="0" destOrd="0" presId="urn:microsoft.com/office/officeart/2005/8/layout/default"/>
    <dgm:cxn modelId="{07E213C7-8E63-44AE-B2C0-330D7BFA64D7}" srcId="{6FFAFFED-F570-4D5D-B092-C48F35005B2E}" destId="{4A341F8E-809A-4A70-BCB2-4D40A41F512A}" srcOrd="3" destOrd="0" parTransId="{C83982CB-6246-4192-9F80-66C367EA3E31}" sibTransId="{E5855FC1-89E7-423B-8577-943335555781}"/>
    <dgm:cxn modelId="{BB616438-F275-614D-94EE-FA972828CA1E}" type="presOf" srcId="{6CFA27CE-D998-4622-9133-5678EEFCB93D}" destId="{AF32D189-D417-4A1D-B68A-FDE439BB365C}" srcOrd="0" destOrd="0" presId="urn:microsoft.com/office/officeart/2005/8/layout/default"/>
    <dgm:cxn modelId="{9C46CE09-C5A3-40C3-B2CF-CC5DE7C27BC0}" srcId="{6FFAFFED-F570-4D5D-B092-C48F35005B2E}" destId="{68903C4D-8008-40CC-8711-EC9D2DF58CBD}" srcOrd="1" destOrd="0" parTransId="{37D00198-8427-4927-A142-C2A6068C856A}" sibTransId="{D50BAD0C-37A1-4368-8706-A03CA3373B99}"/>
    <dgm:cxn modelId="{11F35A1E-2144-7847-88A3-AAFC904803F6}" type="presOf" srcId="{24042940-574F-4F5D-878C-C3399FFE9E29}" destId="{6C72E401-388A-4156-A598-CA0D8E665644}" srcOrd="0" destOrd="0" presId="urn:microsoft.com/office/officeart/2005/8/layout/default"/>
    <dgm:cxn modelId="{205DF2F0-5FBF-4541-88D1-021568D23F62}" type="presOf" srcId="{6FFAFFED-F570-4D5D-B092-C48F35005B2E}" destId="{DF1F07D7-AA6F-445C-BFD5-47A624F23366}" srcOrd="0" destOrd="0" presId="urn:microsoft.com/office/officeart/2005/8/layout/default"/>
    <dgm:cxn modelId="{ADD3AF88-F7DD-8449-8758-B4EE6F9A6706}" type="presParOf" srcId="{DF1F07D7-AA6F-445C-BFD5-47A624F23366}" destId="{6C72E401-388A-4156-A598-CA0D8E665644}" srcOrd="0" destOrd="0" presId="urn:microsoft.com/office/officeart/2005/8/layout/default"/>
    <dgm:cxn modelId="{BADB4761-09E2-8B4F-A39F-DCA9918E702D}" type="presParOf" srcId="{DF1F07D7-AA6F-445C-BFD5-47A624F23366}" destId="{229186D9-F37D-47C2-91CA-38BCE8BB18F7}" srcOrd="1" destOrd="0" presId="urn:microsoft.com/office/officeart/2005/8/layout/default"/>
    <dgm:cxn modelId="{6727C740-0991-8045-9B31-C1503D277A84}" type="presParOf" srcId="{DF1F07D7-AA6F-445C-BFD5-47A624F23366}" destId="{ED71549C-BCBB-4732-8796-2FF519C8F99A}" srcOrd="2" destOrd="0" presId="urn:microsoft.com/office/officeart/2005/8/layout/default"/>
    <dgm:cxn modelId="{9992AB06-98C0-C34E-B9B6-A565D50DFF57}" type="presParOf" srcId="{DF1F07D7-AA6F-445C-BFD5-47A624F23366}" destId="{D00E197C-7435-4821-A0B3-8B9066B77504}" srcOrd="3" destOrd="0" presId="urn:microsoft.com/office/officeart/2005/8/layout/default"/>
    <dgm:cxn modelId="{CABBA0DA-E8F0-1449-92F6-F4E99D7653C8}" type="presParOf" srcId="{DF1F07D7-AA6F-445C-BFD5-47A624F23366}" destId="{AF32D189-D417-4A1D-B68A-FDE439BB365C}" srcOrd="4" destOrd="0" presId="urn:microsoft.com/office/officeart/2005/8/layout/default"/>
    <dgm:cxn modelId="{200367B5-4A67-A149-A02F-0CBA22CBAAEC}" type="presParOf" srcId="{DF1F07D7-AA6F-445C-BFD5-47A624F23366}" destId="{337FD722-2CB7-471A-8BE8-9934B15D6283}" srcOrd="5" destOrd="0" presId="urn:microsoft.com/office/officeart/2005/8/layout/default"/>
    <dgm:cxn modelId="{4FDBBF8D-4312-FF40-983B-D0B134553509}" type="presParOf" srcId="{DF1F07D7-AA6F-445C-BFD5-47A624F23366}" destId="{A2D7BB04-D9C7-4F4E-99FF-6C93902A51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E3D6E-DD10-E94A-8B1C-0C146C015EFC}">
      <dsp:nvSpPr>
        <dsp:cNvPr id="0" name=""/>
        <dsp:cNvSpPr/>
      </dsp:nvSpPr>
      <dsp:spPr>
        <a:xfrm rot="16200000">
          <a:off x="410517" y="959646"/>
          <a:ext cx="3404538" cy="33768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100" b="1" kern="1200" dirty="0" smtClean="0">
              <a:solidFill>
                <a:srgbClr val="2D67AD"/>
              </a:solidFill>
              <a:latin typeface="Arial" panose="020B0604020202020204" pitchFamily="34" charset="0"/>
            </a:rPr>
            <a:t>Portavoces </a:t>
          </a:r>
          <a:r>
            <a:rPr lang="es-ES" altLang="en-US" sz="2100" b="1" kern="1200" dirty="0">
              <a:solidFill>
                <a:srgbClr val="2D67AD"/>
              </a:solidFill>
              <a:latin typeface="Arial" panose="020B0604020202020204" pitchFamily="34" charset="0"/>
            </a:rPr>
            <a:t>de las empresas,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100" b="1" kern="1200" dirty="0">
              <a:solidFill>
                <a:srgbClr val="2D67AD"/>
              </a:solidFill>
              <a:latin typeface="Arial" panose="020B0604020202020204" pitchFamily="34" charset="0"/>
            </a:rPr>
            <a:t>es decir, acciones destinadas a influir en leyes, reglamentos y la actitud general de los decisores socioeconómicos a favor de los </a:t>
          </a:r>
          <a:r>
            <a:rPr lang="es-ES" altLang="en-US" sz="2100" b="1" kern="1200" dirty="0" smtClean="0">
              <a:solidFill>
                <a:srgbClr val="2D67AD"/>
              </a:solidFill>
              <a:latin typeface="Arial" panose="020B0604020202020204" pitchFamily="34" charset="0"/>
            </a:rPr>
            <a:t>miembros</a:t>
          </a:r>
          <a:endParaRPr lang="es-ES" sz="2100" kern="1200" dirty="0">
            <a:solidFill>
              <a:srgbClr val="2D67AD"/>
            </a:solidFill>
          </a:endParaRPr>
        </a:p>
      </dsp:txBody>
      <dsp:txXfrm rot="5400000">
        <a:off x="589245" y="1110665"/>
        <a:ext cx="3211957" cy="3074792"/>
      </dsp:txXfrm>
    </dsp:sp>
    <dsp:sp modelId="{B1E31CC6-5B0B-FD48-A9AA-73F6503AE80A}">
      <dsp:nvSpPr>
        <dsp:cNvPr id="0" name=""/>
        <dsp:cNvSpPr/>
      </dsp:nvSpPr>
      <dsp:spPr>
        <a:xfrm rot="5400000">
          <a:off x="4669636" y="942118"/>
          <a:ext cx="3404538" cy="3411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2000" b="1" kern="1200" dirty="0">
              <a:solidFill>
                <a:srgbClr val="2D67AD"/>
              </a:solidFill>
              <a:latin typeface="Arial" panose="020B0604020202020204" pitchFamily="34" charset="0"/>
            </a:rPr>
            <a:t>Prestación de servicios, es decir, dar respuestas a las necesidades específicas de las empresas en cuanto a conocimientos/información, capacidad de realizar negocios o dar apoyo a actividades empresariales</a:t>
          </a:r>
          <a:r>
            <a:rPr kern="1200" dirty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rgbClr val="2D67AD"/>
            </a:solidFill>
          </a:endParaRPr>
        </a:p>
      </dsp:txBody>
      <dsp:txXfrm rot="-5400000">
        <a:off x="4665962" y="1112018"/>
        <a:ext cx="3245661" cy="3072086"/>
      </dsp:txXfrm>
    </dsp:sp>
    <dsp:sp modelId="{BB2D5588-78DA-6B4E-B76A-3335E17895CD}">
      <dsp:nvSpPr>
        <dsp:cNvPr id="0" name=""/>
        <dsp:cNvSpPr/>
      </dsp:nvSpPr>
      <dsp:spPr>
        <a:xfrm>
          <a:off x="3121861" y="0"/>
          <a:ext cx="2175006" cy="21749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5DEA1-61CF-CE4F-AC4C-7763B2DAC7D8}">
      <dsp:nvSpPr>
        <dsp:cNvPr id="0" name=""/>
        <dsp:cNvSpPr/>
      </dsp:nvSpPr>
      <dsp:spPr>
        <a:xfrm rot="10800000">
          <a:off x="3121861" y="3120694"/>
          <a:ext cx="2175006" cy="21749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3D37-D961-4176-93EC-007997571E63}">
      <dsp:nvSpPr>
        <dsp:cNvPr id="0" name=""/>
        <dsp:cNvSpPr/>
      </dsp:nvSpPr>
      <dsp:spPr>
        <a:xfrm>
          <a:off x="879347" y="0"/>
          <a:ext cx="5018957" cy="2634023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5FEE-B7EB-4F2F-AE00-6C0CE22C4FB4}">
      <dsp:nvSpPr>
        <dsp:cNvPr id="0" name=""/>
        <dsp:cNvSpPr/>
      </dsp:nvSpPr>
      <dsp:spPr>
        <a:xfrm>
          <a:off x="1935546" y="790206"/>
          <a:ext cx="2033562" cy="105360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400" b="1" kern="1200" dirty="0">
              <a:solidFill>
                <a:srgbClr val="262626"/>
              </a:solidFill>
              <a:latin typeface="Arial" panose="020B0604020202020204" pitchFamily="34" charset="0"/>
            </a:rPr>
            <a:t>Muestra formal o encuesta a partir del censo: internet, correo, teléfono.</a:t>
          </a:r>
          <a:endParaRPr lang="es-ES" alt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986979" y="841639"/>
        <a:ext cx="1930696" cy="95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3D37-D961-4176-93EC-007997571E63}">
      <dsp:nvSpPr>
        <dsp:cNvPr id="0" name=""/>
        <dsp:cNvSpPr/>
      </dsp:nvSpPr>
      <dsp:spPr>
        <a:xfrm>
          <a:off x="910409" y="0"/>
          <a:ext cx="6908800" cy="2538045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1086E-4155-4B0C-AB2E-384F669ECA6C}">
      <dsp:nvSpPr>
        <dsp:cNvPr id="0" name=""/>
        <dsp:cNvSpPr/>
      </dsp:nvSpPr>
      <dsp:spPr>
        <a:xfrm>
          <a:off x="2778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400" b="1" kern="1200" dirty="0">
              <a:solidFill>
                <a:srgbClr val="262626"/>
              </a:solidFill>
              <a:latin typeface="Arial" panose="020B0604020202020204" pitchFamily="34" charset="0"/>
            </a:rPr>
            <a:t>Entrevistas estructuradas en persona o por teléfono;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2337" y="810972"/>
        <a:ext cx="1705869" cy="916100"/>
      </dsp:txXfrm>
    </dsp:sp>
    <dsp:sp modelId="{8B5118CC-F11C-4192-B9AF-FAF80A4C9B22}">
      <dsp:nvSpPr>
        <dsp:cNvPr id="0" name=""/>
        <dsp:cNvSpPr/>
      </dsp:nvSpPr>
      <dsp:spPr>
        <a:xfrm>
          <a:off x="2108596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</a:rPr>
            <a:t>Paneles </a:t>
          </a:r>
          <a:r>
            <a:rPr lang="es-ES" altLang="en-US" sz="1400" b="1" kern="1200" dirty="0">
              <a:solidFill>
                <a:srgbClr val="262626"/>
              </a:solidFill>
              <a:latin typeface="Arial" panose="020B0604020202020204" pitchFamily="34" charset="0"/>
            </a:rPr>
            <a:t>de </a:t>
          </a:r>
          <a:r>
            <a:rPr lang="es-ES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</a:rPr>
            <a:t>miembros </a:t>
          </a:r>
          <a:r>
            <a:rPr lang="es-ES" altLang="en-US" sz="1400" b="1" kern="1200" dirty="0">
              <a:solidFill>
                <a:srgbClr val="262626"/>
              </a:solidFill>
              <a:latin typeface="Arial" panose="020B0604020202020204" pitchFamily="34" charset="0"/>
            </a:rPr>
            <a:t>o grupos de discusión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158155" y="810972"/>
        <a:ext cx="1705869" cy="916100"/>
      </dsp:txXfrm>
    </dsp:sp>
    <dsp:sp modelId="{C42DD074-36B6-4FFF-821B-9AA6DF526C0B}">
      <dsp:nvSpPr>
        <dsp:cNvPr id="0" name=""/>
        <dsp:cNvSpPr/>
      </dsp:nvSpPr>
      <dsp:spPr>
        <a:xfrm>
          <a:off x="4214415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b="1" kern="1200" dirty="0">
              <a:solidFill>
                <a:srgbClr val="262626"/>
              </a:solidFill>
              <a:latin typeface="Arial" panose="020B0604020202020204" pitchFamily="34" charset="0"/>
            </a:rPr>
            <a:t>Conferencias regulares, reuniones informativas para miembros o cursos de formación;</a:t>
          </a:r>
          <a:endParaRPr lang="es-ES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263974" y="810972"/>
        <a:ext cx="1705869" cy="916100"/>
      </dsp:txXfrm>
    </dsp:sp>
    <dsp:sp modelId="{C5BB8E78-BA0F-4921-A6FA-0CD258F65FD2}">
      <dsp:nvSpPr>
        <dsp:cNvPr id="0" name=""/>
        <dsp:cNvSpPr/>
      </dsp:nvSpPr>
      <dsp:spPr>
        <a:xfrm>
          <a:off x="6320234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400" b="1" kern="1200" dirty="0">
              <a:solidFill>
                <a:srgbClr val="262626"/>
              </a:solidFill>
              <a:latin typeface="Arial" panose="020B0604020202020204" pitchFamily="34" charset="0"/>
            </a:rPr>
            <a:t>«Toparse con los </a:t>
          </a:r>
          <a:r>
            <a:rPr lang="es-ES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</a:rPr>
            <a:t>miembros</a:t>
          </a:r>
          <a:r>
            <a:rPr lang="es-ES" altLang="en-US" sz="1400" b="1" kern="1200" dirty="0">
              <a:solidFill>
                <a:srgbClr val="262626"/>
              </a:solidFill>
              <a:latin typeface="Arial" panose="020B0604020202020204" pitchFamily="34" charset="0"/>
            </a:rPr>
            <a:t>» durante el trabajo.</a:t>
          </a:r>
          <a:endParaRPr lang="es-ES" alt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369793" y="810972"/>
        <a:ext cx="1705869" cy="916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FE44-8CB6-4D26-B358-5E3DC3BFE64E}">
      <dsp:nvSpPr>
        <dsp:cNvPr id="0" name=""/>
        <dsp:cNvSpPr/>
      </dsp:nvSpPr>
      <dsp:spPr>
        <a:xfrm>
          <a:off x="0" y="723"/>
          <a:ext cx="7975797" cy="565473"/>
        </a:xfrm>
        <a:prstGeom prst="roundRect">
          <a:avLst/>
        </a:prstGeo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¿Cuáles son los principales competidores en el mercado? 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28327"/>
        <a:ext cx="7920589" cy="510265"/>
      </dsp:txXfrm>
    </dsp:sp>
    <dsp:sp modelId="{0E809B4B-F77B-44CE-94DF-56A44C3C555B}">
      <dsp:nvSpPr>
        <dsp:cNvPr id="0" name=""/>
        <dsp:cNvSpPr/>
      </dsp:nvSpPr>
      <dsp:spPr>
        <a:xfrm>
          <a:off x="0" y="572910"/>
          <a:ext cx="7975797" cy="565473"/>
        </a:xfrm>
        <a:prstGeom prst="roundRect">
          <a:avLst/>
        </a:prstGeo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¿Quiénes son sus principales clientes? 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600514"/>
        <a:ext cx="7920589" cy="510265"/>
      </dsp:txXfrm>
    </dsp:sp>
    <dsp:sp modelId="{BF221127-A1E8-4D60-A3A8-A9C652DAFBCC}">
      <dsp:nvSpPr>
        <dsp:cNvPr id="0" name=""/>
        <dsp:cNvSpPr/>
      </dsp:nvSpPr>
      <dsp:spPr>
        <a:xfrm>
          <a:off x="0" y="1155464"/>
          <a:ext cx="7975797" cy="565473"/>
        </a:xfrm>
        <a:prstGeom prst="roundRect">
          <a:avLst/>
        </a:prstGeo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¿Qué tipo de servicio ofrecen? ¿Cuáles son los contenidos principales que ofrecen? ¿Qué metodología utilizan? 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1183068"/>
        <a:ext cx="7920589" cy="510265"/>
      </dsp:txXfrm>
    </dsp:sp>
    <dsp:sp modelId="{52DC5C16-DEFC-400F-90BE-AC1C29CE3E25}">
      <dsp:nvSpPr>
        <dsp:cNvPr id="0" name=""/>
        <dsp:cNvSpPr/>
      </dsp:nvSpPr>
      <dsp:spPr>
        <a:xfrm>
          <a:off x="0" y="1732834"/>
          <a:ext cx="7975797" cy="565473"/>
        </a:xfrm>
        <a:prstGeom prst="roundRect">
          <a:avLst/>
        </a:prstGeo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¿Qué sabe de su reputación? 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1760438"/>
        <a:ext cx="7920589" cy="510265"/>
      </dsp:txXfrm>
    </dsp:sp>
    <dsp:sp modelId="{084BBE68-3728-4915-9820-EAF58A627CF4}">
      <dsp:nvSpPr>
        <dsp:cNvPr id="0" name=""/>
        <dsp:cNvSpPr/>
      </dsp:nvSpPr>
      <dsp:spPr>
        <a:xfrm>
          <a:off x="0" y="2315445"/>
          <a:ext cx="7975797" cy="565473"/>
        </a:xfrm>
        <a:prstGeom prst="roundRect">
          <a:avLst/>
        </a:prstGeo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¿Cuenta con opiniones positivas o negativas sobre los resultados concretos y los beneficios del servicio?  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2343049"/>
        <a:ext cx="7920589" cy="510265"/>
      </dsp:txXfrm>
    </dsp:sp>
    <dsp:sp modelId="{6D38A991-3F29-40EF-9992-ED5E6D299DE2}">
      <dsp:nvSpPr>
        <dsp:cNvPr id="0" name=""/>
        <dsp:cNvSpPr/>
      </dsp:nvSpPr>
      <dsp:spPr>
        <a:xfrm>
          <a:off x="0" y="2887574"/>
          <a:ext cx="7975797" cy="565473"/>
        </a:xfrm>
        <a:prstGeom prst="roundRect">
          <a:avLst/>
        </a:prstGeo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¿Cuenta con apoyo institucional del gobierno? ¿O con apoyo de una organización internacional? ¿Qué implica ese apoyo?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2915178"/>
        <a:ext cx="7920589" cy="510265"/>
      </dsp:txXfrm>
    </dsp:sp>
    <dsp:sp modelId="{BC8C7E52-F175-4FC6-B04C-1BE05DD5FB83}">
      <dsp:nvSpPr>
        <dsp:cNvPr id="0" name=""/>
        <dsp:cNvSpPr/>
      </dsp:nvSpPr>
      <dsp:spPr>
        <a:xfrm>
          <a:off x="0" y="3464944"/>
          <a:ext cx="7975797" cy="565473"/>
        </a:xfrm>
        <a:prstGeom prst="roundRect">
          <a:avLst/>
        </a:prstGeo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¿Aborda las mismas áreas temáticas de sus servicios futuros? </a:t>
          </a:r>
          <a:endParaRPr lang="es-ES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04" y="3492548"/>
        <a:ext cx="7920589" cy="510265"/>
      </dsp:txXfrm>
    </dsp:sp>
    <dsp:sp modelId="{CAF785B5-0965-45A3-B130-9E10ADF10B78}">
      <dsp:nvSpPr>
        <dsp:cNvPr id="0" name=""/>
        <dsp:cNvSpPr/>
      </dsp:nvSpPr>
      <dsp:spPr>
        <a:xfrm>
          <a:off x="0" y="4042315"/>
          <a:ext cx="7975797" cy="565473"/>
        </a:xfrm>
        <a:prstGeom prst="roundRect">
          <a:avLst/>
        </a:prstGeom>
        <a:solidFill>
          <a:schemeClr val="accent1">
            <a:shade val="50000"/>
            <a:hueOff val="135418"/>
            <a:satOff val="-7936"/>
            <a:lumOff val="11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800" b="1" kern="1200" dirty="0">
              <a:latin typeface="Arial" panose="020B0604020202020204" pitchFamily="34" charset="0"/>
            </a:rPr>
            <a:t>¿Cuánto cuesta?</a:t>
          </a:r>
        </a:p>
      </dsp:txBody>
      <dsp:txXfrm>
        <a:off x="27604" y="4069919"/>
        <a:ext cx="7920589" cy="510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C4D1-5309-4950-BD00-020639693B99}">
      <dsp:nvSpPr>
        <dsp:cNvPr id="0" name=""/>
        <dsp:cNvSpPr/>
      </dsp:nvSpPr>
      <dsp:spPr>
        <a:xfrm>
          <a:off x="2867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" panose="020B0604020202020204" pitchFamily="34" charset="0"/>
            </a:rPr>
            <a:t>En las empresas</a:t>
          </a:r>
        </a:p>
      </dsp:txBody>
      <dsp:txXfrm>
        <a:off x="2867" y="542407"/>
        <a:ext cx="1552349" cy="931409"/>
      </dsp:txXfrm>
    </dsp:sp>
    <dsp:sp modelId="{6C72E401-388A-4156-A598-CA0D8E665644}">
      <dsp:nvSpPr>
        <dsp:cNvPr id="0" name=""/>
        <dsp:cNvSpPr/>
      </dsp:nvSpPr>
      <dsp:spPr>
        <a:xfrm>
          <a:off x="1710452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Arial" panose="020B0604020202020204" pitchFamily="34" charset="0"/>
            </a:rPr>
            <a:t>En las instalaciones de la organización</a:t>
          </a:r>
        </a:p>
      </dsp:txBody>
      <dsp:txXfrm>
        <a:off x="1710452" y="542407"/>
        <a:ext cx="1552349" cy="931409"/>
      </dsp:txXfrm>
    </dsp:sp>
    <dsp:sp modelId="{ED71549C-BCBB-4732-8796-2FF519C8F99A}">
      <dsp:nvSpPr>
        <dsp:cNvPr id="0" name=""/>
        <dsp:cNvSpPr/>
      </dsp:nvSpPr>
      <dsp:spPr>
        <a:xfrm>
          <a:off x="3418037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" panose="020B0604020202020204" pitchFamily="34" charset="0"/>
            </a:rPr>
            <a:t>Teléfono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037" y="542407"/>
        <a:ext cx="1552349" cy="931409"/>
      </dsp:txXfrm>
    </dsp:sp>
    <dsp:sp modelId="{AF32D189-D417-4A1D-B68A-FDE439BB365C}">
      <dsp:nvSpPr>
        <dsp:cNvPr id="0" name=""/>
        <dsp:cNvSpPr/>
      </dsp:nvSpPr>
      <dsp:spPr>
        <a:xfrm>
          <a:off x="5125621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" panose="020B0604020202020204" pitchFamily="34" charset="0"/>
            </a:rPr>
            <a:t>Correo ordinario y electrónico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621" y="542407"/>
        <a:ext cx="1552349" cy="931409"/>
      </dsp:txXfrm>
    </dsp:sp>
    <dsp:sp modelId="{EB75BE27-82E5-4E22-8EAE-D04401210529}">
      <dsp:nvSpPr>
        <dsp:cNvPr id="0" name=""/>
        <dsp:cNvSpPr/>
      </dsp:nvSpPr>
      <dsp:spPr>
        <a:xfrm>
          <a:off x="6833206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" panose="020B0604020202020204" pitchFamily="34" charset="0"/>
            </a:rPr>
            <a:t>Sitio web</a:t>
          </a:r>
        </a:p>
      </dsp:txBody>
      <dsp:txXfrm>
        <a:off x="6833206" y="542407"/>
        <a:ext cx="1552349" cy="931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E401-388A-4156-A598-CA0D8E665644}">
      <dsp:nvSpPr>
        <dsp:cNvPr id="0" name=""/>
        <dsp:cNvSpPr/>
      </dsp:nvSpPr>
      <dsp:spPr>
        <a:xfrm>
          <a:off x="3726" y="199601"/>
          <a:ext cx="1951184" cy="11849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" panose="020B0604020202020204" pitchFamily="34" charset="0"/>
            </a:rPr>
            <a:t>Modelo de negocio</a:t>
          </a:r>
        </a:p>
      </dsp:txBody>
      <dsp:txXfrm>
        <a:off x="3726" y="199601"/>
        <a:ext cx="1951184" cy="1184973"/>
      </dsp:txXfrm>
    </dsp:sp>
    <dsp:sp modelId="{ED71549C-BCBB-4732-8796-2FF519C8F99A}">
      <dsp:nvSpPr>
        <dsp:cNvPr id="0" name=""/>
        <dsp:cNvSpPr/>
      </dsp:nvSpPr>
      <dsp:spPr>
        <a:xfrm>
          <a:off x="2305527" y="194131"/>
          <a:ext cx="1844666" cy="11959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" panose="020B0604020202020204" pitchFamily="34" charset="0"/>
            </a:rPr>
            <a:t>Costo del servicio</a:t>
          </a:r>
        </a:p>
      </dsp:txBody>
      <dsp:txXfrm>
        <a:off x="2305527" y="194131"/>
        <a:ext cx="1844666" cy="1195912"/>
      </dsp:txXfrm>
    </dsp:sp>
    <dsp:sp modelId="{AF32D189-D417-4A1D-B68A-FDE439BB365C}">
      <dsp:nvSpPr>
        <dsp:cNvPr id="0" name=""/>
        <dsp:cNvSpPr/>
      </dsp:nvSpPr>
      <dsp:spPr>
        <a:xfrm>
          <a:off x="4500810" y="199885"/>
          <a:ext cx="1976183" cy="11844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" panose="020B0604020202020204" pitchFamily="34" charset="0"/>
            </a:rPr>
            <a:t>Análisis competitivo</a:t>
          </a:r>
          <a:endParaRPr lang="es-E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0810" y="199885"/>
        <a:ext cx="1976183" cy="1184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E401-388A-4156-A598-CA0D8E665644}">
      <dsp:nvSpPr>
        <dsp:cNvPr id="0" name=""/>
        <dsp:cNvSpPr/>
      </dsp:nvSpPr>
      <dsp:spPr>
        <a:xfrm>
          <a:off x="2157" y="229754"/>
          <a:ext cx="1851883" cy="112466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</a:rPr>
            <a:t>Cubrir costes sin generar beneficios</a:t>
          </a:r>
        </a:p>
      </dsp:txBody>
      <dsp:txXfrm>
        <a:off x="2157" y="229754"/>
        <a:ext cx="1851883" cy="1124667"/>
      </dsp:txXfrm>
    </dsp:sp>
    <dsp:sp modelId="{ED71549C-BCBB-4732-8796-2FF519C8F99A}">
      <dsp:nvSpPr>
        <dsp:cNvPr id="0" name=""/>
        <dsp:cNvSpPr/>
      </dsp:nvSpPr>
      <dsp:spPr>
        <a:xfrm>
          <a:off x="2186814" y="224563"/>
          <a:ext cx="1750786" cy="1135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</a:rPr>
            <a:t>Generar beneficios con los servicios</a:t>
          </a:r>
        </a:p>
      </dsp:txBody>
      <dsp:txXfrm>
        <a:off x="2186814" y="224563"/>
        <a:ext cx="1750786" cy="1135049"/>
      </dsp:txXfrm>
    </dsp:sp>
    <dsp:sp modelId="{AF32D189-D417-4A1D-B68A-FDE439BB365C}">
      <dsp:nvSpPr>
        <dsp:cNvPr id="0" name=""/>
        <dsp:cNvSpPr/>
      </dsp:nvSpPr>
      <dsp:spPr>
        <a:xfrm>
          <a:off x="4270374" y="230023"/>
          <a:ext cx="1875610" cy="1124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</a:rPr>
            <a:t>Financiación cruzada con otras fuentes</a:t>
          </a: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374" y="230023"/>
        <a:ext cx="1875610" cy="1124128"/>
      </dsp:txXfrm>
    </dsp:sp>
    <dsp:sp modelId="{A2D7BB04-D9C7-4F4E-99FF-6C93902A517E}">
      <dsp:nvSpPr>
        <dsp:cNvPr id="0" name=""/>
        <dsp:cNvSpPr/>
      </dsp:nvSpPr>
      <dsp:spPr>
        <a:xfrm>
          <a:off x="6407245" y="261960"/>
          <a:ext cx="1800004" cy="105722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</a:rPr>
            <a:t>Gratuitos</a:t>
          </a:r>
        </a:p>
      </dsp:txBody>
      <dsp:txXfrm>
        <a:off x="6407245" y="261960"/>
        <a:ext cx="1800004" cy="105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25.10.2018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25/10/2018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664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200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58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empnet.itcilo.org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373216"/>
            <a:ext cx="795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</a:rPr>
              <a:t>OEE y Servicios </a:t>
            </a:r>
          </a:p>
          <a:p>
            <a:pPr algn="ctr"/>
            <a:endParaRPr lang="es-E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64156"/>
            <a:ext cx="571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59467"/>
            <a:ext cx="1847950" cy="1809378"/>
          </a:xfrm>
          <a:prstGeom prst="rect">
            <a:avLst/>
          </a:prstGeom>
        </p:spPr>
      </p:pic>
      <p:sp>
        <p:nvSpPr>
          <p:cNvPr id="8" name="object 15"/>
          <p:cNvSpPr txBox="1">
            <a:spLocks/>
          </p:cNvSpPr>
          <p:nvPr/>
        </p:nvSpPr>
        <p:spPr>
          <a:xfrm>
            <a:off x="-612576" y="221742"/>
            <a:ext cx="7920880" cy="275666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 algn="ctr">
              <a:lnSpc>
                <a:spcPts val="4070"/>
              </a:lnSpc>
              <a:spcBef>
                <a:spcPts val="0"/>
              </a:spcBef>
              <a:defRPr/>
            </a:pPr>
            <a:r>
              <a:rPr lang="es-ES" sz="2400" spc="-220" dirty="0">
                <a:solidFill>
                  <a:srgbClr val="92D050"/>
                </a:solidFill>
              </a:rPr>
              <a:t>Programa</a:t>
            </a:r>
            <a:r>
              <a:rPr lang="es-ES" sz="2400" dirty="0"/>
              <a:t> </a:t>
            </a:r>
            <a:r>
              <a:rPr lang="es-ES" sz="2400" spc="-170" dirty="0">
                <a:solidFill>
                  <a:srgbClr val="92D050"/>
                </a:solidFill>
              </a:rPr>
              <a:t> de  Actividades</a:t>
            </a:r>
            <a:r>
              <a:rPr lang="es-ES" sz="2400" b="0" spc="-80" dirty="0">
                <a:solidFill>
                  <a:schemeClr val="bg1"/>
                </a:solidFill>
              </a:rPr>
              <a:t> para los Empleadores</a:t>
            </a:r>
            <a:r>
              <a:rPr lang="es-ES" sz="2400" dirty="0"/>
              <a:t> </a:t>
            </a:r>
            <a:r>
              <a:rPr sz="2400" dirty="0"/>
              <a:t/>
            </a:r>
            <a:br>
              <a:rPr sz="2400" dirty="0"/>
            </a:br>
            <a:r>
              <a:rPr lang="es-ES" sz="1700" dirty="0" smtClean="0">
                <a:solidFill>
                  <a:schemeClr val="bg1"/>
                </a:solidFill>
              </a:rPr>
              <a:t>Organizaciones Empresariales y de Empleadores Efectivas</a:t>
            </a:r>
            <a:endParaRPr lang="es-ES" sz="17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3 elementos esenciales de gestión estratégica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372216" y="1271587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91" y="2650"/>
              <a:ext cx="138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14" y="2448"/>
              <a:ext cx="109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170854" y="6308725"/>
            <a:ext cx="31321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lnSpc>
                <a:spcPct val="86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600" b="1" dirty="0">
                <a:solidFill>
                  <a:prstClr val="black"/>
                </a:solidFill>
                <a:latin typeface="Arial" panose="020B0604020202020204" pitchFamily="34" charset="0"/>
              </a:rPr>
              <a:t>JOHNSON y SCHOLES, 2005</a:t>
            </a:r>
            <a:endParaRPr lang="es-ES" alt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… que responden a estas 3 preguntas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36" name="Group 3"/>
          <p:cNvGrpSpPr>
            <a:grpSpLocks noChangeAspect="1"/>
          </p:cNvGrpSpPr>
          <p:nvPr/>
        </p:nvGrpSpPr>
        <p:grpSpPr bwMode="auto">
          <a:xfrm>
            <a:off x="1258888" y="1196975"/>
            <a:ext cx="6729412" cy="5037138"/>
            <a:chOff x="612" y="711"/>
            <a:chExt cx="4239" cy="3173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822" y="2650"/>
              <a:ext cx="132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3414" y="2448"/>
              <a:ext cx="109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AutoShape 34"/>
          <p:cNvSpPr>
            <a:spLocks noChangeArrowheads="1"/>
          </p:cNvSpPr>
          <p:nvPr/>
        </p:nvSpPr>
        <p:spPr bwMode="auto">
          <a:xfrm>
            <a:off x="179388" y="2565400"/>
            <a:ext cx="1979612" cy="720725"/>
          </a:xfrm>
          <a:prstGeom prst="wedgeRectCallout">
            <a:avLst>
              <a:gd name="adj1" fmla="val 33560"/>
              <a:gd name="adj2" fmla="val 90310"/>
            </a:avLst>
          </a:prstGeom>
          <a:solidFill>
            <a:sysClr val="window" lastClr="FFFFFF">
              <a:alpha val="89803"/>
            </a:sysClr>
          </a:solidFill>
          <a:ln w="38100" cap="rnd">
            <a:solidFill>
              <a:srgbClr val="FFC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</a:rPr>
              <a:t>¿Dónde queremos estar?</a:t>
            </a:r>
            <a:endParaRPr kumimoji="0" lang="es-ES" altLang="en-US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AutoShape 33"/>
          <p:cNvSpPr>
            <a:spLocks noChangeArrowheads="1"/>
          </p:cNvSpPr>
          <p:nvPr/>
        </p:nvSpPr>
        <p:spPr bwMode="auto">
          <a:xfrm>
            <a:off x="5651500" y="1268413"/>
            <a:ext cx="2592388" cy="431800"/>
          </a:xfrm>
          <a:prstGeom prst="wedgeRectCallout">
            <a:avLst>
              <a:gd name="adj1" fmla="val -34750"/>
              <a:gd name="adj2" fmla="val 117278"/>
            </a:avLst>
          </a:prstGeom>
          <a:solidFill>
            <a:sysClr val="window" lastClr="FFFFFF"/>
          </a:solidFill>
          <a:ln w="3810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</a:rPr>
              <a:t>¿Dónde estamos?</a:t>
            </a:r>
            <a:endParaRPr kumimoji="0" lang="es-E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utoShape 35"/>
          <p:cNvSpPr>
            <a:spLocks noChangeArrowheads="1"/>
          </p:cNvSpPr>
          <p:nvPr/>
        </p:nvSpPr>
        <p:spPr bwMode="auto">
          <a:xfrm>
            <a:off x="7235825" y="2636838"/>
            <a:ext cx="1728788" cy="719137"/>
          </a:xfrm>
          <a:prstGeom prst="wedgeRectCallout">
            <a:avLst>
              <a:gd name="adj1" fmla="val -36227"/>
              <a:gd name="adj2" fmla="val 80463"/>
            </a:avLst>
          </a:prstGeom>
          <a:solidFill>
            <a:sysClr val="window" lastClr="FFFFFF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</a:rPr>
              <a:t>¿Cómo llegamos allí?</a:t>
            </a:r>
            <a:endParaRPr kumimoji="0" lang="es-E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Largo plazo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259632" y="1501563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22" y="2650"/>
              <a:ext cx="132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14" y="2448"/>
              <a:ext cx="109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6"/>
          <p:cNvSpPr>
            <a:spLocks noChangeArrowheads="1"/>
          </p:cNvSpPr>
          <p:nvPr/>
        </p:nvSpPr>
        <p:spPr bwMode="auto">
          <a:xfrm rot="2192871">
            <a:off x="1768968" y="728554"/>
            <a:ext cx="3503612" cy="6487743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Corto plazo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171290" y="1196752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22" y="2650"/>
              <a:ext cx="132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14" y="2448"/>
              <a:ext cx="109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2"/>
          <p:cNvSpPr>
            <a:spLocks noChangeArrowheads="1"/>
          </p:cNvSpPr>
          <p:nvPr/>
        </p:nvSpPr>
        <p:spPr bwMode="auto">
          <a:xfrm rot="2192871">
            <a:off x="4844966" y="2920777"/>
            <a:ext cx="3503612" cy="3600450"/>
          </a:xfrm>
          <a:prstGeom prst="ellipse">
            <a:avLst/>
          </a:prstGeom>
          <a:noFill/>
          <a:ln w="38100">
            <a:solidFill>
              <a:srgbClr val="9B2D1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Plan de empresa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241" t="20470" r="38931" b="12594"/>
          <a:stretch/>
        </p:blipFill>
        <p:spPr>
          <a:xfrm>
            <a:off x="1259631" y="1285528"/>
            <a:ext cx="655272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¿Dónde estamos?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171290" y="1432966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22" y="2650"/>
              <a:ext cx="132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14" y="2448"/>
              <a:ext cx="109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AutoShape 33"/>
          <p:cNvSpPr>
            <a:spLocks noChangeArrowheads="1"/>
          </p:cNvSpPr>
          <p:nvPr/>
        </p:nvSpPr>
        <p:spPr bwMode="auto">
          <a:xfrm>
            <a:off x="287051" y="1491704"/>
            <a:ext cx="2592388" cy="431800"/>
          </a:xfrm>
          <a:prstGeom prst="wedgeRectCallout">
            <a:avLst>
              <a:gd name="adj1" fmla="val 38954"/>
              <a:gd name="adj2" fmla="val 126760"/>
            </a:avLst>
          </a:prstGeom>
          <a:solidFill>
            <a:sysClr val="window" lastClr="FFFFFF"/>
          </a:solidFill>
          <a:ln w="3810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</a:rPr>
              <a:t>¿Dónde estamos?</a:t>
            </a:r>
            <a:endParaRPr kumimoji="0" lang="es-E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842503" y="1333530"/>
            <a:ext cx="1929073" cy="58273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944884" y="1322427"/>
            <a:ext cx="191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Análisis de mercado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5589388" y="1478009"/>
            <a:ext cx="886129" cy="30825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984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Posición estratégica: ¿Dónde estamos?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123728" y="1343526"/>
            <a:ext cx="4824536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2915816" y="151594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</a:rPr>
              <a:t>Análisis de mercado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091235" y="3110388"/>
            <a:ext cx="2160240" cy="12961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699792" y="35005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Oferta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723037" y="3140968"/>
            <a:ext cx="2160240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92080" y="35737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Demanda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763068" y="4939571"/>
            <a:ext cx="35290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s-E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Matriz de auditoría de servicios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s-E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Análisis de la competencia</a:t>
            </a:r>
            <a:endParaRPr lang="es-E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32040" y="5170403"/>
            <a:ext cx="28432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s-ES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Necesidades de los </a:t>
            </a:r>
            <a:r>
              <a:rPr lang="es-ES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miembros</a:t>
            </a:r>
            <a:endParaRPr lang="es-ES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8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D67AD"/>
                </a:solidFill>
              </a:rPr>
              <a:t>Actividad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6" y="3429000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D67AD"/>
                </a:solidFill>
              </a:rPr>
              <a:t>Elementos clave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797" y="5147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D67AD"/>
                </a:solidFill>
              </a:rPr>
              <a:t>Herramientas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1560" y="22768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560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s-ES" altLang="en-US" sz="2400" b="1" dirty="0">
                <a:solidFill>
                  <a:srgbClr val="C00000"/>
                </a:solidFill>
              </a:rPr>
              <a:t> Matriz de auditoría de servicios</a:t>
            </a:r>
          </a:p>
          <a:p>
            <a:pPr>
              <a:buNone/>
              <a:defRPr/>
            </a:pPr>
            <a:endParaRPr lang="es-ES" altLang="en-US" sz="24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Objetivo: proporcionar herramientas para decidir qué servicios se </a:t>
            </a:r>
            <a:r>
              <a:rPr lang="es-ES" altLang="en-US" sz="2400" dirty="0" smtClean="0">
                <a:solidFill>
                  <a:schemeClr val="accent4">
                    <a:lumMod val="25000"/>
                  </a:schemeClr>
                </a:solidFill>
              </a:rPr>
              <a:t>prestan: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s-ES" dirty="0"/>
              <a:t> 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Puede no requerir cambios </a:t>
            </a:r>
          </a:p>
          <a:p>
            <a:pPr>
              <a:buFontTx/>
              <a:buChar char="-"/>
              <a:defRPr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Necesitan ser reestructurados / reempaquetados </a:t>
            </a:r>
          </a:p>
          <a:p>
            <a:pPr>
              <a:buFontTx/>
              <a:buChar char="-"/>
              <a:defRPr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Deben eliminarse</a:t>
            </a:r>
          </a:p>
          <a:p>
            <a:pPr>
              <a:buFontTx/>
              <a:buChar char="-"/>
              <a:defRPr/>
            </a:pP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¡Tener el valor de eliminar o reestructurar algunos servicios es esencial para seguir siendo relevante!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Análisis de Mercado: Oferta</a:t>
            </a:r>
          </a:p>
        </p:txBody>
      </p:sp>
    </p:spTree>
    <p:extLst>
      <p:ext uri="{BB962C8B-B14F-4D97-AF65-F5344CB8AC3E}">
        <p14:creationId xmlns:p14="http://schemas.microsoft.com/office/powerpoint/2010/main" val="10077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Análisis de Mercado: Oferta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991221" y="95181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</a:rPr>
              <a:t>Matriz de Auditoría de Servicios (MAS)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5138" y="2108353"/>
            <a:ext cx="8137525" cy="374421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¿Por qué se ha desarrollado el servicio?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¿Con qué frecuencia se utiliza?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¿Cuántos </a:t>
            </a:r>
            <a:r>
              <a:rPr lang="es-ES" sz="1600" dirty="0" smtClean="0">
                <a:latin typeface="Arial" panose="020B0604020202020204" pitchFamily="34" charset="0"/>
              </a:rPr>
              <a:t>miembros/clientes </a:t>
            </a:r>
            <a:r>
              <a:rPr lang="es-ES" sz="1600" dirty="0">
                <a:latin typeface="Arial" panose="020B0604020202020204" pitchFamily="34" charset="0"/>
              </a:rPr>
              <a:t>lo utilizan? + información sobre el tamaño, región, sección…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¿Cubre los costes/genera beneficios? De no ser el caso, dé razones para mantenerlo en la oferta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¿Cómo se prestarán (expertos internos/externos, externalización)? ¿Resulta fácil o difícil la prestación de servicios? 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¿Se encuentra la prestación de servicios entre sus actividades principales? ¿Está relacionado con los objetivos estratégicos de la OE? 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¿Cuántas personas participan en la prestación de servicios? ¿Sus competencias están alineadas con la actividad del servicio? 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1600" dirty="0">
                <a:latin typeface="Arial" panose="020B0604020202020204" pitchFamily="34" charset="0"/>
              </a:rPr>
              <a:t>¿Es fácil conseguir el servicio más barato en el mercado? ¿La calidad del servicio es similar? </a:t>
            </a: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95138" y="1532091"/>
            <a:ext cx="8137525" cy="5762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Arial" panose="020B0604020202020204" pitchFamily="34" charset="0"/>
              </a:rPr>
              <a:t>Criterios </a:t>
            </a:r>
            <a:endParaRPr lang="es-E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Análisis de Mercado: Oferta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altLang="en-US" sz="2400" b="1" dirty="0">
                <a:solidFill>
                  <a:srgbClr val="C00000"/>
                </a:solidFill>
              </a:rPr>
              <a:t>Análisis de la competencia</a:t>
            </a:r>
          </a:p>
          <a:p>
            <a:pPr marL="0" indent="0">
              <a:lnSpc>
                <a:spcPct val="90000"/>
              </a:lnSpc>
              <a:buNone/>
            </a:pPr>
            <a:endParaRPr lang="es-ES" altLang="en-US" sz="2400" dirty="0"/>
          </a:p>
          <a:p>
            <a:pPr marL="0" indent="0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La fuerza de la competencia puede afectar la actividad de la organización en la prestación de nuevos servicios o en la mejora de los </a:t>
            </a:r>
            <a:r>
              <a:rPr lang="es-ES" altLang="en-US" sz="2400" dirty="0" smtClean="0">
                <a:solidFill>
                  <a:schemeClr val="accent4">
                    <a:lumMod val="25000"/>
                  </a:schemeClr>
                </a:solidFill>
              </a:rPr>
              <a:t>existentes.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</a:pP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 Es necesario saber si ya se suministran servicios similares y quién lo </a:t>
            </a:r>
            <a:r>
              <a:rPr lang="es-ES" altLang="en-US" sz="2400" dirty="0" smtClean="0">
                <a:solidFill>
                  <a:schemeClr val="accent4">
                    <a:lumMod val="25000"/>
                  </a:schemeClr>
                </a:solidFill>
              </a:rPr>
              <a:t>hace.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</a:pP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 Es necesario incluir en el análisis tanto competidores actuales como </a:t>
            </a:r>
            <a:r>
              <a:rPr lang="es-ES" altLang="en-US" sz="2400" dirty="0" smtClean="0">
                <a:solidFill>
                  <a:schemeClr val="accent4">
                    <a:lumMod val="25000"/>
                  </a:schemeClr>
                </a:solidFill>
              </a:rPr>
              <a:t>futuros/potenciales.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65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73629" cy="427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Serie de 3 guías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7" y="1585729"/>
            <a:ext cx="3009089" cy="41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50" y="2149202"/>
            <a:ext cx="3294063" cy="43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Análisis de Mercado: Oferta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547664" y="1093747"/>
            <a:ext cx="8532813" cy="3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</a:rPr>
              <a:t>Mapa de la competencia: </a:t>
            </a:r>
            <a:r>
              <a:rPr kumimoji="0" lang="es-ES" alt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identificar a los competidores clave</a:t>
            </a: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s-ES" alt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s-ES" alt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419100" marR="0" lvl="0" indent="-419100" algn="ctr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alt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23CA8FB-E325-4A3D-A445-2E3C8F6D7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" y="1764131"/>
            <a:ext cx="7842974" cy="42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de Mercado: Demanda</a:t>
            </a:r>
            <a:endParaRPr lang="es-ES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es-ES" altLang="en-US" sz="2800" dirty="0">
                <a:sym typeface="Wingdings" panose="05000000000000000000" pitchFamily="2" charset="2"/>
              </a:rPr>
              <a:t>¿Por qué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es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importante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conocer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las necesidades de los </a:t>
            </a:r>
            <a:r>
              <a:rPr lang="es-ES" altLang="en-US" sz="2800" dirty="0" smtClean="0">
                <a:sym typeface="Wingdings" panose="05000000000000000000" pitchFamily="2" charset="2"/>
              </a:rPr>
              <a:t>miembros</a:t>
            </a:r>
            <a:r>
              <a:rPr lang="es-ES" altLang="en-US" sz="2800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s-ES" altLang="en-US" dirty="0">
                <a:sym typeface="Wingdings" panose="05000000000000000000" pitchFamily="2" charset="2"/>
              </a:rPr>
              <a:t>Entender la posición actual y futura de la organización la prestación de servicios</a:t>
            </a:r>
          </a:p>
          <a:p>
            <a:pPr lvl="1"/>
            <a:r>
              <a:rPr lang="es-ES" altLang="en-US" dirty="0">
                <a:sym typeface="Wingdings" panose="05000000000000000000" pitchFamily="2" charset="2"/>
              </a:rPr>
              <a:t>Conocer las necesidades de </a:t>
            </a:r>
            <a:r>
              <a:rPr lang="es-ES" altLang="en-US" dirty="0" smtClean="0">
                <a:sym typeface="Wingdings" panose="05000000000000000000" pitchFamily="2" charset="2"/>
              </a:rPr>
              <a:t>miembros </a:t>
            </a:r>
            <a:r>
              <a:rPr lang="es-ES" altLang="en-US" dirty="0">
                <a:sym typeface="Wingdings" panose="05000000000000000000" pitchFamily="2" charset="2"/>
              </a:rPr>
              <a:t>/ clientes potenciales</a:t>
            </a:r>
          </a:p>
          <a:p>
            <a:pPr lvl="1"/>
            <a:endParaRPr lang="es-ES" altLang="en-US" dirty="0">
              <a:sym typeface="Wingdings" panose="05000000000000000000" pitchFamily="2" charset="2"/>
            </a:endParaRPr>
          </a:p>
          <a:p>
            <a:r>
              <a:rPr lang="es-ES" altLang="en-US" sz="2800" dirty="0">
                <a:sym typeface="Wingdings" panose="05000000000000000000" pitchFamily="2" charset="2"/>
              </a:rPr>
              <a:t>¿Sabe qué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necesitan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sus</a:t>
            </a:r>
            <a:r>
              <a:rPr lang="es-ES" dirty="0"/>
              <a:t> </a:t>
            </a:r>
            <a:r>
              <a:rPr lang="es-ES" altLang="en-US" sz="2800" dirty="0" smtClean="0">
                <a:sym typeface="Wingdings" panose="05000000000000000000" pitchFamily="2" charset="2"/>
              </a:rPr>
              <a:t>miembros</a:t>
            </a:r>
            <a:r>
              <a:rPr lang="es-ES" altLang="en-US" sz="2800" dirty="0">
                <a:sym typeface="Wingdings" panose="05000000000000000000" pitchFamily="2" charset="2"/>
              </a:rPr>
              <a:t>? ¿A quién puede preguntar?</a:t>
            </a:r>
            <a:r>
              <a:rPr lang="es-ES" dirty="0"/>
              <a:t> </a:t>
            </a:r>
            <a:r>
              <a:rPr lang="es-ES" altLang="en-US" sz="2800" dirty="0">
                <a:sym typeface="Wingdings" panose="05000000000000000000" pitchFamily="2" charset="2"/>
              </a:rPr>
              <a:t>¿Qué herramientas puede emplear? </a:t>
            </a:r>
          </a:p>
          <a:p>
            <a:endParaRPr lang="es-ES" altLang="en-US" b="1" dirty="0">
              <a:sym typeface="Wingdings" panose="05000000000000000000" pitchFamily="2" charset="2"/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Análisis de Mercado: Demanda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576" y="2204864"/>
            <a:ext cx="5572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Utilice los canales internos de la organización</a:t>
            </a:r>
            <a:endParaRPr lang="es-ES" altLang="en-US" sz="24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5576" y="1223174"/>
            <a:ext cx="387515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¿A quién puede preguntar?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227547" y="3204684"/>
            <a:ext cx="6688906" cy="2502391"/>
            <a:chOff x="2183101" y="1351261"/>
            <a:chExt cx="8071590" cy="4427779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Forma libre 8"/>
            <p:cNvSpPr/>
            <p:nvPr/>
          </p:nvSpPr>
          <p:spPr>
            <a:xfrm>
              <a:off x="2183101" y="135126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latin typeface="Arial" panose="020B0604020202020204" pitchFamily="34" charset="0"/>
                </a:rPr>
                <a:t>Junta Directiva</a:t>
              </a:r>
              <a:endParaRPr lang="es-ES" sz="16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5036020" y="1351261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latin typeface="Arial" panose="020B0604020202020204" pitchFamily="34" charset="0"/>
                </a:rPr>
                <a:t>Comités o grupos de trabajo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7888939" y="1351261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latin typeface="Arial" panose="020B0604020202020204" pitchFamily="34" charset="0"/>
                </a:rPr>
                <a:t>miembros </a:t>
              </a:r>
              <a:r>
                <a:rPr lang="es-ES" sz="1600" b="1" kern="1200" dirty="0">
                  <a:latin typeface="Arial" panose="020B0604020202020204" pitchFamily="34" charset="0"/>
                </a:rPr>
                <a:t>clave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3381903" y="3879684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latin typeface="Arial" panose="020B0604020202020204" pitchFamily="34" charset="0"/>
                </a:rPr>
                <a:t>miembros </a:t>
              </a:r>
              <a:endParaRPr lang="es-ES" sz="16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6338192" y="393900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latin typeface="Arial" panose="020B0604020202020204" pitchFamily="34" charset="0"/>
                </a:rPr>
                <a:t>miembros </a:t>
              </a:r>
              <a:r>
                <a:rPr lang="es-ES" sz="1600" b="1" dirty="0">
                  <a:latin typeface="Arial" panose="020B0604020202020204" pitchFamily="34" charset="0"/>
                </a:rPr>
                <a:t>potenciales</a:t>
              </a:r>
              <a:endParaRPr lang="es-ES" sz="16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6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Análisis de Mercado: Demanda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6052425"/>
              </p:ext>
            </p:extLst>
          </p:nvPr>
        </p:nvGraphicFramePr>
        <p:xfrm>
          <a:off x="338804" y="1894642"/>
          <a:ext cx="5904656" cy="263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00911"/>
              </p:ext>
            </p:extLst>
          </p:nvPr>
        </p:nvGraphicFramePr>
        <p:xfrm>
          <a:off x="476448" y="4176139"/>
          <a:ext cx="8128000" cy="253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CuadroTexto 7"/>
          <p:cNvSpPr txBox="1">
            <a:spLocks noChangeArrowheads="1"/>
          </p:cNvSpPr>
          <p:nvPr/>
        </p:nvSpPr>
        <p:spPr bwMode="auto">
          <a:xfrm>
            <a:off x="1283398" y="1988487"/>
            <a:ext cx="2089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600" b="1" dirty="0">
                <a:solidFill>
                  <a:schemeClr val="accent4">
                    <a:lumMod val="25000"/>
                  </a:schemeClr>
                </a:solidFill>
              </a:rPr>
              <a:t>Datos cuantitativos:</a:t>
            </a: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1403648" y="4359388"/>
            <a:ext cx="2233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600" b="1" dirty="0">
                <a:solidFill>
                  <a:schemeClr val="accent4">
                    <a:lumMod val="25000"/>
                  </a:schemeClr>
                </a:solidFill>
              </a:rPr>
              <a:t>Datos cualitativos: </a:t>
            </a:r>
            <a:endParaRPr lang="es-ES" sz="1600" b="1" dirty="0">
              <a:solidFill>
                <a:schemeClr val="accent4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23528" y="1196752"/>
            <a:ext cx="853244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n-US" sz="2000" b="1" dirty="0">
                <a:solidFill>
                  <a:schemeClr val="bg2">
                    <a:lumMod val="50000"/>
                  </a:schemeClr>
                </a:solidFill>
              </a:rPr>
              <a:t>HAY DIFERENTES HERRAMIENTAS </a:t>
            </a:r>
            <a:r>
              <a:rPr lang="es-ES" dirty="0"/>
              <a:t>-</a:t>
            </a:r>
            <a:r>
              <a:rPr lang="es-ES" altLang="en-US" sz="2000" b="1" dirty="0">
                <a:solidFill>
                  <a:schemeClr val="accent4">
                    <a:lumMod val="25000"/>
                  </a:schemeClr>
                </a:solidFill>
              </a:rPr>
              <a:t> Las OEE deben emplear una mezcla</a:t>
            </a:r>
          </a:p>
        </p:txBody>
      </p:sp>
    </p:spTree>
    <p:extLst>
      <p:ext uri="{BB962C8B-B14F-4D97-AF65-F5344CB8AC3E}">
        <p14:creationId xmlns:p14="http://schemas.microsoft.com/office/powerpoint/2010/main" val="1471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¿Dónde queremos estar?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258888" y="1196975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91" y="2650"/>
              <a:ext cx="138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14" y="2448"/>
              <a:ext cx="109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179388" y="2565400"/>
            <a:ext cx="1979612" cy="720725"/>
          </a:xfrm>
          <a:prstGeom prst="wedgeRectCallout">
            <a:avLst>
              <a:gd name="adj1" fmla="val 33560"/>
              <a:gd name="adj2" fmla="val 90310"/>
            </a:avLst>
          </a:prstGeom>
          <a:solidFill>
            <a:sysClr val="window" lastClr="FFFFFF">
              <a:alpha val="89803"/>
            </a:sysClr>
          </a:solidFill>
          <a:ln w="38100" cap="rnd">
            <a:solidFill>
              <a:srgbClr val="FFC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</a:rPr>
              <a:t>¿Dónde queremos estar?</a:t>
            </a:r>
            <a:endParaRPr kumimoji="0" lang="es-ES" altLang="en-US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065677" y="1340768"/>
            <a:ext cx="1929073" cy="5827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7" name="Flecha derecha 36"/>
          <p:cNvSpPr/>
          <p:nvPr/>
        </p:nvSpPr>
        <p:spPr>
          <a:xfrm>
            <a:off x="5816315" y="1478009"/>
            <a:ext cx="886129" cy="30825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8" name="CuadroTexto 37"/>
          <p:cNvSpPr txBox="1"/>
          <p:nvPr/>
        </p:nvSpPr>
        <p:spPr>
          <a:xfrm>
            <a:off x="7173109" y="1464220"/>
            <a:ext cx="199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</a:rPr>
              <a:t>Fijar objetivos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Tipos de servicios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83568" y="2286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Información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Investigación y encuesta de negocios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Representación legal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Asesoramiento y consultoría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Redes de contactos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Comercio y desarrollo del mercado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Formación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Certificación</a:t>
            </a:r>
          </a:p>
          <a:p>
            <a:pPr algn="just">
              <a:lnSpc>
                <a:spcPct val="90000"/>
              </a:lnSpc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Infraestructura, oficinas, descuentos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2D67AD"/>
                </a:solidFill>
              </a:rPr>
              <a:t>En la actualidad, las organizaciones empresariales y de empleadores ofrecen gran cantidad de servicios en todo el mundo, como por ejemplo: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3731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2D67AD"/>
                </a:solidFill>
              </a:rPr>
              <a:t>Busque más ejemplos en las guías y vídeos del CIF-OIT</a:t>
            </a:r>
          </a:p>
        </p:txBody>
      </p:sp>
    </p:spTree>
    <p:extLst>
      <p:ext uri="{BB962C8B-B14F-4D97-AF65-F5344CB8AC3E}">
        <p14:creationId xmlns:p14="http://schemas.microsoft.com/office/powerpoint/2010/main" val="30800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Marco legal y mandato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11560" y="1340768"/>
            <a:ext cx="7921625" cy="333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>
              <a:buFont typeface="Wingdings" panose="05000000000000000000" pitchFamily="2" charset="2"/>
              <a:buNone/>
            </a:pPr>
            <a:r>
              <a:rPr lang="es-ES" altLang="en-US" sz="2800" b="1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Asegúrate de que la prestación del servicio se corresponda con:  </a:t>
            </a:r>
          </a:p>
        </p:txBody>
      </p:sp>
      <p:sp>
        <p:nvSpPr>
          <p:cNvPr id="6" name="Elipse 5"/>
          <p:cNvSpPr/>
          <p:nvPr/>
        </p:nvSpPr>
        <p:spPr>
          <a:xfrm>
            <a:off x="755576" y="3130732"/>
            <a:ext cx="3482715" cy="24585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Estatutos jurídicos nacionales</a:t>
            </a:r>
          </a:p>
        </p:txBody>
      </p:sp>
      <p:sp>
        <p:nvSpPr>
          <p:cNvPr id="7" name="Elipse 6"/>
          <p:cNvSpPr/>
          <p:nvPr/>
        </p:nvSpPr>
        <p:spPr>
          <a:xfrm>
            <a:off x="4427984" y="3130731"/>
            <a:ext cx="3591980" cy="23865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El mandato que la Junta otorga a la OEE</a:t>
            </a:r>
            <a:endParaRPr lang="es-ES" alt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¿Cómo llegamos allí?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654050" y="1196752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6" y="1293"/>
              <a:ext cx="119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Posición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9" y="2298"/>
              <a:ext cx="1324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/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Opciones </a:t>
              </a:r>
              <a:b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estratégicas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84" y="29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Estrategia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Acción</a:t>
              </a:r>
              <a:endParaRPr lang="es-E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7212223" y="3050158"/>
            <a:ext cx="1728788" cy="719137"/>
          </a:xfrm>
          <a:prstGeom prst="wedgeRectCallout">
            <a:avLst>
              <a:gd name="adj1" fmla="val -36227"/>
              <a:gd name="adj2" fmla="val 80463"/>
            </a:avLst>
          </a:prstGeom>
          <a:solidFill>
            <a:sysClr val="window" lastClr="FFFFFF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</a:rPr>
              <a:t>¿Cómo llegamos allí?</a:t>
            </a:r>
            <a:endParaRPr kumimoji="0" lang="es-E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535527" y="1271412"/>
            <a:ext cx="1929073" cy="5827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7" name="Flecha derecha 36"/>
          <p:cNvSpPr/>
          <p:nvPr/>
        </p:nvSpPr>
        <p:spPr>
          <a:xfrm>
            <a:off x="5259340" y="1408653"/>
            <a:ext cx="886129" cy="30825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727663" y="1271412"/>
            <a:ext cx="153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Plan de empresa operativo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Plan de empresa operativo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01155"/>
              </p:ext>
            </p:extLst>
          </p:nvPr>
        </p:nvGraphicFramePr>
        <p:xfrm>
          <a:off x="467544" y="1124744"/>
          <a:ext cx="8424936" cy="5494694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15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1. Definición de los objetivos y los grupos potenciales</a:t>
                      </a:r>
                      <a:endParaRPr kumimoji="0" lang="es-E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¿Para qué sector de </a:t>
                      </a:r>
                      <a:r>
                        <a:rPr lang="es-ES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miembros</a:t>
                      </a:r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?</a:t>
                      </a:r>
                      <a:endParaRPr lang="es-ES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¿Por qué se ofrece el servicio? ¿Cuál es la propuesta de valor?</a:t>
                      </a:r>
                    </a:p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¿Cuántos </a:t>
                      </a:r>
                      <a:r>
                        <a:rPr lang="es-ES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miembros </a:t>
                      </a:r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se espera que usen el servicio? (en un año)</a:t>
                      </a:r>
                      <a:endParaRPr lang="es-ES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2. Evaluación preliminar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Opciones de prestación y competencia específica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7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3. Estrategia de mercadotecnia</a:t>
                      </a:r>
                      <a:endParaRPr kumimoji="0" lang="es-E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Estrategias de 7 Ps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51520" y="1052736"/>
            <a:ext cx="8892480" cy="2232248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Paso 1. Definición de 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altLang="en-US" sz="2800" dirty="0"/>
              <a:t>Preguntas para fijar </a:t>
            </a:r>
            <a:r>
              <a:rPr lang="es-ES" altLang="en-US" sz="2800" b="1" dirty="0"/>
              <a:t>objetivos a corto plazo</a:t>
            </a:r>
            <a:r>
              <a:rPr lang="es-ES" altLang="en-US" sz="2800" dirty="0"/>
              <a:t> para cada servicio específico:</a:t>
            </a:r>
          </a:p>
          <a:p>
            <a:pPr>
              <a:buNone/>
            </a:pPr>
            <a:endParaRPr lang="es-ES" altLang="en-US" sz="2800" dirty="0"/>
          </a:p>
          <a:p>
            <a:r>
              <a:rPr lang="es-ES" altLang="en-US" sz="2800" dirty="0"/>
              <a:t>¿Para qué </a:t>
            </a:r>
            <a:r>
              <a:rPr lang="es-ES" altLang="en-US" sz="2800" dirty="0">
                <a:solidFill>
                  <a:schemeClr val="accent1"/>
                </a:solidFill>
              </a:rPr>
              <a:t>sector de </a:t>
            </a:r>
            <a:r>
              <a:rPr lang="es-ES" altLang="en-US" sz="2800" dirty="0" smtClean="0">
                <a:solidFill>
                  <a:schemeClr val="accent1"/>
                </a:solidFill>
              </a:rPr>
              <a:t>miembros</a:t>
            </a:r>
            <a:r>
              <a:rPr lang="es-ES" altLang="en-US" sz="2800" dirty="0"/>
              <a:t>?</a:t>
            </a:r>
          </a:p>
          <a:p>
            <a:r>
              <a:rPr lang="es-ES" altLang="en-US" sz="2800" dirty="0"/>
              <a:t>¿</a:t>
            </a:r>
            <a:r>
              <a:rPr lang="es-ES" altLang="en-US" sz="2800" dirty="0">
                <a:solidFill>
                  <a:schemeClr val="accent1"/>
                </a:solidFill>
              </a:rPr>
              <a:t>Por qué</a:t>
            </a:r>
            <a:r>
              <a:rPr lang="es-ES" altLang="en-US" sz="2800" dirty="0"/>
              <a:t> se ofrece el servicio? ¿Cuál es la </a:t>
            </a:r>
            <a:r>
              <a:rPr lang="es-ES" altLang="en-US" sz="2800" dirty="0">
                <a:solidFill>
                  <a:schemeClr val="accent1"/>
                </a:solidFill>
              </a:rPr>
              <a:t>propuesta de valor</a:t>
            </a:r>
            <a:r>
              <a:rPr lang="es-ES" altLang="en-US" sz="2800" dirty="0"/>
              <a:t>?</a:t>
            </a:r>
            <a:endParaRPr lang="es-ES" altLang="en-US" sz="2800" dirty="0">
              <a:solidFill>
                <a:schemeClr val="accent1"/>
              </a:solidFill>
            </a:endParaRPr>
          </a:p>
          <a:p>
            <a:r>
              <a:rPr lang="es-ES" altLang="en-US" sz="2800" dirty="0"/>
              <a:t>¿</a:t>
            </a:r>
            <a:r>
              <a:rPr lang="es-ES" altLang="en-US" sz="2800" b="1" dirty="0"/>
              <a:t>Cuándo</a:t>
            </a:r>
            <a:r>
              <a:rPr lang="es-ES" altLang="en-US" sz="2800" dirty="0"/>
              <a:t>?</a:t>
            </a:r>
          </a:p>
          <a:p>
            <a:r>
              <a:rPr lang="es-ES" dirty="0"/>
              <a:t>¿</a:t>
            </a:r>
            <a:r>
              <a:rPr lang="es-ES" altLang="en-US" sz="2800" dirty="0">
                <a:solidFill>
                  <a:schemeClr val="accent1"/>
                </a:solidFill>
              </a:rPr>
              <a:t>Cuántos</a:t>
            </a:r>
            <a:r>
              <a:rPr lang="es-ES" dirty="0"/>
              <a:t> </a:t>
            </a:r>
            <a:r>
              <a:rPr lang="es-ES" altLang="en-US" sz="2800" dirty="0" smtClean="0">
                <a:solidFill>
                  <a:schemeClr val="accent1"/>
                </a:solidFill>
              </a:rPr>
              <a:t>miembros</a:t>
            </a:r>
            <a:r>
              <a:rPr lang="es-ES" dirty="0" smtClean="0"/>
              <a:t> </a:t>
            </a:r>
            <a:r>
              <a:rPr lang="es-ES" altLang="en-US" sz="2800" dirty="0"/>
              <a:t>se espera que utilicen el servicio (en un 1 año)?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83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Serie de 3 guías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527335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sz="3400" dirty="0">
                <a:solidFill>
                  <a:schemeClr val="accent4">
                    <a:lumMod val="25000"/>
                  </a:schemeClr>
                </a:solidFill>
              </a:rPr>
              <a:t>3 guías a medida para organizaciones empresariales y de empleadores:</a:t>
            </a:r>
          </a:p>
          <a:p>
            <a:pPr lvl="1">
              <a:spcBef>
                <a:spcPts val="0"/>
              </a:spcBef>
              <a:defRPr/>
            </a:pP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“Un enfoque estratégico del desarrollo de servicios” es la primera guía de la serie. Proporciona un enfoque general sobre  desarrollo de servicios, independientemente del tipo de servicios, y su objetivo es ayudar al personal y administración de las OEE a adoptar un modelo de actividad efectivo para los servicios de los </a:t>
            </a:r>
            <a:r>
              <a:rPr lang="es-ES" sz="3000" dirty="0" smtClean="0">
                <a:solidFill>
                  <a:schemeClr val="accent4">
                    <a:lumMod val="25000"/>
                  </a:schemeClr>
                </a:solidFill>
              </a:rPr>
              <a:t>miembros</a:t>
            </a: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 lvl="1">
              <a:spcBef>
                <a:spcPts val="0"/>
              </a:spcBef>
              <a:defRPr/>
            </a:pP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Las otras dos guías: “Panorama de los servicios en los ámbitos de las relaciones laborales y la gestión de los recursos humanos” y “Panorama global de los servicios en el campo de la legislación laboral” entran al detalle del contenido de los servicios específicos.</a:t>
            </a:r>
          </a:p>
          <a:p>
            <a:pPr>
              <a:defRPr/>
            </a:pPr>
            <a:r>
              <a:rPr lang="es-ES" sz="3400" dirty="0">
                <a:solidFill>
                  <a:schemeClr val="accent4">
                    <a:lumMod val="25000"/>
                  </a:schemeClr>
                </a:solidFill>
              </a:rPr>
              <a:t>Publicadas en 2012</a:t>
            </a:r>
          </a:p>
          <a:p>
            <a:pPr>
              <a:defRPr/>
            </a:pPr>
            <a:r>
              <a:rPr lang="es-ES" sz="3400" dirty="0">
                <a:solidFill>
                  <a:schemeClr val="accent4">
                    <a:lumMod val="25000"/>
                  </a:schemeClr>
                </a:solidFill>
              </a:rPr>
              <a:t>Disponibles en </a:t>
            </a:r>
            <a:r>
              <a:rPr lang="es-ES" sz="3400" dirty="0">
                <a:solidFill>
                  <a:schemeClr val="accent1"/>
                </a:solidFill>
                <a:hlinkClick r:id="rId2"/>
              </a:rPr>
              <a:t>http://lempnet.itcilo.org</a:t>
            </a:r>
            <a:endParaRPr lang="es-ES" sz="3400" dirty="0">
              <a:solidFill>
                <a:schemeClr val="accent1"/>
              </a:solidFill>
            </a:endParaRPr>
          </a:p>
          <a:p>
            <a:pPr>
              <a:defRPr/>
            </a:pPr>
            <a:endParaRPr lang="es-ES" sz="3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endParaRPr lang="es-ES" sz="3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8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Paso 1. Definición de objetivos</a:t>
            </a:r>
            <a:endParaRPr lang="es-ES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en-US" sz="2800" dirty="0"/>
              <a:t>Preguntas para decidir el </a:t>
            </a:r>
            <a:r>
              <a:rPr lang="es-ES" altLang="en-US" sz="2800" b="1" dirty="0"/>
              <a:t>sector</a:t>
            </a:r>
            <a:r>
              <a:rPr lang="es-ES" altLang="en-US" sz="2800" dirty="0"/>
              <a:t> de cada servicio específico:</a:t>
            </a:r>
          </a:p>
          <a:p>
            <a:r>
              <a:rPr lang="es-ES" altLang="en-US" sz="2400" dirty="0">
                <a:solidFill>
                  <a:schemeClr val="accent1"/>
                </a:solidFill>
              </a:rPr>
              <a:t>Lista de los grupos potenciales, diferenciándolos por el tipo de empresa (asociación/ micro empresa/ PYMES/ Grandes compañías afiliadas/ no afiliadas etc.)</a:t>
            </a:r>
            <a:endParaRPr lang="es-ES" altLang="en-US" sz="2400" dirty="0"/>
          </a:p>
          <a:p>
            <a:r>
              <a:rPr lang="es-ES" altLang="en-US" sz="2400" dirty="0"/>
              <a:t>Caracterice sus grupos potenciales: ¿cuál es su actividad principal? ¿Qué función ejercen en la empresa? </a:t>
            </a:r>
          </a:p>
          <a:p>
            <a:r>
              <a:rPr lang="es-ES" altLang="en-US" sz="2400" dirty="0">
                <a:solidFill>
                  <a:schemeClr val="accent1"/>
                </a:solidFill>
              </a:rPr>
              <a:t>¿Los </a:t>
            </a:r>
            <a:r>
              <a:rPr lang="es-ES" altLang="en-US" sz="2400" dirty="0" smtClean="0">
                <a:solidFill>
                  <a:schemeClr val="accent1"/>
                </a:solidFill>
              </a:rPr>
              <a:t>miembros </a:t>
            </a:r>
            <a:r>
              <a:rPr lang="es-ES" altLang="en-US" sz="2400" dirty="0">
                <a:solidFill>
                  <a:schemeClr val="accent1"/>
                </a:solidFill>
              </a:rPr>
              <a:t>tienen experiencia con los servicios proporcionados por su organización? </a:t>
            </a:r>
          </a:p>
          <a:p>
            <a:r>
              <a:rPr lang="es-ES" altLang="en-US" sz="2400" dirty="0"/>
              <a:t>¿Quieres atraer sólo a </a:t>
            </a:r>
            <a:r>
              <a:rPr lang="es-ES" altLang="en-US" sz="2400" dirty="0" smtClean="0"/>
              <a:t>miembros </a:t>
            </a:r>
            <a:r>
              <a:rPr lang="es-ES" altLang="en-US" sz="2400" dirty="0"/>
              <a:t>o a no </a:t>
            </a:r>
            <a:r>
              <a:rPr lang="es-ES" altLang="en-US" sz="2400" dirty="0" smtClean="0"/>
              <a:t>miembros </a:t>
            </a:r>
            <a:r>
              <a:rPr lang="es-ES" altLang="en-US" sz="2400" dirty="0"/>
              <a:t>también? En caso afirmativo, ¿cuáles son las principales diferencias entre ellos?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Segnaposto contenuto 4"/>
          <p:cNvSpPr txBox="1">
            <a:spLocks/>
          </p:cNvSpPr>
          <p:nvPr/>
        </p:nvSpPr>
        <p:spPr bwMode="auto">
          <a:xfrm>
            <a:off x="467544" y="105273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Preguntas para decidir la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 propuesta de valor</a:t>
            </a:r>
            <a:r>
              <a:rPr lang="es-ES" dirty="0"/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de cada servicio específico: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¿Qué problemas tienen sus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miembros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(=qué problema quiere ayudar a mejorar/resolver)?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¿Qué hace que su oferta sea única? (= que ganan sus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miembros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con el servicio)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4531"/>
              </p:ext>
            </p:extLst>
          </p:nvPr>
        </p:nvGraphicFramePr>
        <p:xfrm>
          <a:off x="1259632" y="3960453"/>
          <a:ext cx="6408738" cy="2590652"/>
        </p:xfrm>
        <a:graphic>
          <a:graphicData uri="http://schemas.openxmlformats.org/drawingml/2006/table">
            <a:tbl>
              <a:tblPr firstRow="1" bandRow="1"/>
              <a:tblGrid>
                <a:gridCol w="320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6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PÉRDIDAS</a:t>
                      </a:r>
                      <a:endParaRPr lang="es-ES" sz="2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26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GANANCIAS</a:t>
                      </a:r>
                      <a:endParaRPr lang="es-ES" sz="2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s-ES" sz="2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400" i="0" noProof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Miedos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400" i="0" noProof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Frustraciones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400" i="0" noProof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Obstáculos</a:t>
                      </a:r>
                    </a:p>
                    <a:p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8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s-ES" sz="180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400" i="0" noProof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Deseos/Necesidades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400" i="0" noProof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Medición del éxito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400" i="0" noProof="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</a:rPr>
                        <a:t>Obstáculos</a:t>
                      </a:r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8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400"/>
              <a:t>Paso 1. Definición de objetivos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39758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Plan de empresa operativo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19942"/>
              </p:ext>
            </p:extLst>
          </p:nvPr>
        </p:nvGraphicFramePr>
        <p:xfrm>
          <a:off x="467544" y="1124744"/>
          <a:ext cx="8424936" cy="5494694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15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1. Definición de los objetivos y los grupos potenciales</a:t>
                      </a:r>
                      <a:endParaRPr kumimoji="0" lang="es-E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¿Para qué sector de </a:t>
                      </a:r>
                      <a:r>
                        <a:rPr lang="es-ES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miembros</a:t>
                      </a:r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?</a:t>
                      </a:r>
                      <a:endParaRPr lang="es-ES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¿Por qué ofrecer el servicio? ¿Cuál es la propuesta de valor?</a:t>
                      </a:r>
                    </a:p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¿Cuántos </a:t>
                      </a:r>
                      <a:r>
                        <a:rPr lang="es-ES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miembros </a:t>
                      </a:r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se espera que usen el servicio? (en un año)</a:t>
                      </a:r>
                      <a:endParaRPr lang="es-ES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2. Evaluación preliminar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Opciones de prestación y competencia específica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7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3. Estrategia de mercadotecnia</a:t>
                      </a:r>
                      <a:endParaRPr kumimoji="0" lang="es-E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Estrategias 7 Ps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51520" y="3140968"/>
            <a:ext cx="8892480" cy="2232248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Paso 2. Evaluación preliminar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57403"/>
          </a:xfrm>
        </p:spPr>
        <p:txBody>
          <a:bodyPr>
            <a:noAutofit/>
          </a:bodyPr>
          <a:lstStyle/>
          <a:p>
            <a:pPr marL="0" indent="0">
              <a:buClr>
                <a:schemeClr val="accent4">
                  <a:lumMod val="25000"/>
                </a:schemeClr>
              </a:buClr>
              <a:buNone/>
            </a:pPr>
            <a:r>
              <a:rPr lang="es-ES" altLang="en-US" sz="2800" dirty="0">
                <a:sym typeface="Wingdings" panose="05000000000000000000" pitchFamily="2" charset="2"/>
              </a:rPr>
              <a:t>Preguntas para realizar una evaluación preliminar:</a:t>
            </a:r>
          </a:p>
          <a:p>
            <a:pPr marL="0" indent="0">
              <a:buClr>
                <a:schemeClr val="accent4">
                  <a:lumMod val="25000"/>
                </a:schemeClr>
              </a:buClr>
              <a:buNone/>
            </a:pPr>
            <a:endParaRPr lang="es-ES" altLang="en-US" sz="2800" dirty="0">
              <a:sym typeface="Wingdings" panose="05000000000000000000" pitchFamily="2" charset="2"/>
            </a:endParaRPr>
          </a:p>
          <a:p>
            <a:pPr>
              <a:buClr>
                <a:schemeClr val="accent4">
                  <a:lumMod val="25000"/>
                </a:schemeClr>
              </a:buClr>
            </a:pPr>
            <a:r>
              <a:rPr lang="es-ES" altLang="en-US" sz="2800" dirty="0">
                <a:sym typeface="Wingdings" panose="05000000000000000000" pitchFamily="2" charset="2"/>
              </a:rPr>
              <a:t>¿Dispone su organización de recursos humanos y económicos para diseñar y prestar los servicios?</a:t>
            </a:r>
          </a:p>
          <a:p>
            <a:r>
              <a:rPr lang="es-ES" alt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¿Con quién debería asociarse su organización?</a:t>
            </a:r>
          </a:p>
          <a:p>
            <a:pPr>
              <a:buClr>
                <a:schemeClr val="accent4">
                  <a:lumMod val="25000"/>
                </a:schemeClr>
              </a:buClr>
            </a:pPr>
            <a:r>
              <a:rPr lang="es-ES" altLang="en-US" sz="2800" dirty="0">
                <a:sym typeface="Wingdings" panose="05000000000000000000" pitchFamily="2" charset="2"/>
              </a:rPr>
              <a:t>¿Quiénes serán sus principales competidores en la prestación del servicio específico?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7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"/>
          <p:cNvGrpSpPr>
            <a:grpSpLocks/>
          </p:cNvGrpSpPr>
          <p:nvPr/>
        </p:nvGrpSpPr>
        <p:grpSpPr bwMode="auto">
          <a:xfrm>
            <a:off x="1474827" y="1268760"/>
            <a:ext cx="6625565" cy="4625079"/>
            <a:chOff x="1776146" y="967075"/>
            <a:chExt cx="7259904" cy="548770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916237" y="3935413"/>
              <a:ext cx="3887788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SUBCONTRATACIÓN</a:t>
              </a:r>
              <a:endParaRPr kumimoji="0" lang="es-ES" alt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916237" y="1630363"/>
              <a:ext cx="3816350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PROVEEDOR DIRECTO</a:t>
              </a:r>
              <a:endParaRPr kumimoji="0" lang="es-ES" alt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16237" y="2659924"/>
              <a:ext cx="3887788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ASOCIACIÓN</a:t>
              </a:r>
              <a:endParaRPr kumimoji="0" lang="es-ES" alt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43211" y="5192687"/>
              <a:ext cx="3959225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REFERENCIA</a:t>
              </a:r>
              <a:endParaRPr kumimoji="0" lang="es-ES" alt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16237" y="4295776"/>
              <a:ext cx="3887788" cy="876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538163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538163" marR="0" lvl="3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La OEE contrata a una empresa para que preste el servicio en su nombre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43211" y="5630903"/>
              <a:ext cx="3959225" cy="6938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La OEE pone a sus miembros en contacto con proveedores existentes</a:t>
              </a:r>
              <a:endParaRPr kumimoji="0" lang="es-E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16237" y="2965474"/>
              <a:ext cx="3887788" cy="6208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La OEE establece una alianza para prestar los servicios</a:t>
              </a:r>
              <a:endParaRPr kumimoji="0" lang="es-E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916237" y="1990726"/>
              <a:ext cx="3816350" cy="6208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La organización presta el servicio con su personal propio</a:t>
              </a:r>
              <a:endParaRPr kumimoji="0" lang="es-E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0800000" flipH="1">
              <a:off x="1792021" y="1917700"/>
              <a:ext cx="876833" cy="1944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Prestación directa</a:t>
              </a:r>
              <a:endParaRPr kumimoji="0" lang="es-E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10800000">
              <a:off x="1776146" y="4438652"/>
              <a:ext cx="876833" cy="20161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Prestación indirecta</a:t>
              </a:r>
              <a:endParaRPr kumimoji="0" lang="es-E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875462" y="1990727"/>
              <a:ext cx="2160588" cy="1095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Nivel de implicación de la organización </a:t>
              </a:r>
              <a:endParaRPr kumimoji="0" lang="es-E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8026400" y="3141663"/>
              <a:ext cx="1587" cy="3097213"/>
            </a:xfrm>
            <a:prstGeom prst="line">
              <a:avLst/>
            </a:prstGeom>
            <a:noFill/>
            <a:ln w="1143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noFill/>
                </a14:hiddenFill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723880" y="967075"/>
              <a:ext cx="4481423" cy="4747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Existen diferentes opciones para prestar el servicio:</a:t>
              </a:r>
              <a:endParaRPr kumimoji="0" lang="es-E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600" dirty="0"/>
              <a:t>Paso 2. Evaluación preliminar</a:t>
            </a:r>
          </a:p>
        </p:txBody>
      </p:sp>
    </p:spTree>
    <p:extLst>
      <p:ext uri="{BB962C8B-B14F-4D97-AF65-F5344CB8AC3E}">
        <p14:creationId xmlns:p14="http://schemas.microsoft.com/office/powerpoint/2010/main" val="13574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968" y="1340768"/>
            <a:ext cx="8218488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s-ES" altLang="en-US" sz="2400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ES" altLang="en-US" sz="2400" b="1" dirty="0">
                <a:solidFill>
                  <a:schemeClr val="accent1"/>
                </a:solidFill>
              </a:rPr>
              <a:t>¿Qué asociaciones necesita entablar y con quién?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s-ES" altLang="en-US" sz="2400" dirty="0">
              <a:solidFill>
                <a:schemeClr val="accent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Hablando en términos generales: una red de </a:t>
            </a:r>
            <a:r>
              <a:rPr lang="es-ES" altLang="en-US" sz="2400" b="1" dirty="0">
                <a:solidFill>
                  <a:schemeClr val="accent1"/>
                </a:solidFill>
              </a:rPr>
              <a:t>proveedores</a:t>
            </a: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 y </a:t>
            </a:r>
            <a:r>
              <a:rPr lang="es-ES" altLang="en-US" sz="2400" b="1" dirty="0">
                <a:solidFill>
                  <a:schemeClr val="accent1"/>
                </a:solidFill>
              </a:rPr>
              <a:t>socios</a:t>
            </a: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 que se complementen mutuamente para ayudar a la organización a crear y prestar servicios.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s-ES" altLang="en-US" sz="26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ES" altLang="en-US" sz="2600" dirty="0"/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473859" cy="18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600" dirty="0"/>
              <a:t>Paso 2. Evaluación preliminar</a:t>
            </a:r>
          </a:p>
        </p:txBody>
      </p:sp>
    </p:spTree>
    <p:extLst>
      <p:ext uri="{BB962C8B-B14F-4D97-AF65-F5344CB8AC3E}">
        <p14:creationId xmlns:p14="http://schemas.microsoft.com/office/powerpoint/2010/main" val="10093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469661"/>
              </p:ext>
            </p:extLst>
          </p:nvPr>
        </p:nvGraphicFramePr>
        <p:xfrm>
          <a:off x="611560" y="1916832"/>
          <a:ext cx="79757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1661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t/>
            </a:r>
            <a:br/>
            <a:r>
              <a:rPr lang="es-ES" altLang="en-US" b="0" dirty="0">
                <a:solidFill>
                  <a:schemeClr val="accent2"/>
                </a:solidFill>
              </a:rPr>
              <a:t>Preguntas para analizar a la competencia: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600" dirty="0"/>
              <a:t>Paso 2. Evaluación preliminar</a:t>
            </a:r>
          </a:p>
        </p:txBody>
      </p:sp>
    </p:spTree>
    <p:extLst>
      <p:ext uri="{BB962C8B-B14F-4D97-AF65-F5344CB8AC3E}">
        <p14:creationId xmlns:p14="http://schemas.microsoft.com/office/powerpoint/2010/main" val="39162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Plan de empresa operativo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37837"/>
              </p:ext>
            </p:extLst>
          </p:nvPr>
        </p:nvGraphicFramePr>
        <p:xfrm>
          <a:off x="467544" y="1124744"/>
          <a:ext cx="8424936" cy="5494694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15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1. Definición de los objetivos y los grupos potenciales</a:t>
                      </a:r>
                      <a:endParaRPr kumimoji="0" lang="es-E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¿Para qué sector de </a:t>
                      </a:r>
                      <a:r>
                        <a:rPr lang="es-ES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miembros</a:t>
                      </a:r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?</a:t>
                      </a:r>
                      <a:endParaRPr lang="es-ES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¿Por qué ofrecer el servicio? ¿Cuál es la propuesta de valor?</a:t>
                      </a:r>
                    </a:p>
                    <a:p>
                      <a:pPr eaLnBrk="1" hangingPunct="1"/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¿Cuántos </a:t>
                      </a:r>
                      <a:r>
                        <a:rPr lang="es-ES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miembros </a:t>
                      </a:r>
                      <a:r>
                        <a:rPr lang="es-ES" alt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se espera que usen el servicio? (en un año)</a:t>
                      </a:r>
                      <a:endParaRPr lang="es-ES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2. Evaluación preliminar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Opciones de prestación y competencia específica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7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Paso 3. Estrategia de mercadotecnia</a:t>
                      </a:r>
                      <a:endParaRPr kumimoji="0" lang="es-E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s-E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Estrategias de 7 Ps</a:t>
                      </a:r>
                      <a:endParaRPr kumimoji="0" lang="es-E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51520" y="4653136"/>
            <a:ext cx="8892480" cy="2232248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Paso 3. Mezcla de mercadotecnia: las 7 P</a:t>
            </a:r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0"/>
          <a:stretch/>
        </p:blipFill>
        <p:spPr>
          <a:xfrm>
            <a:off x="1691680" y="1196752"/>
            <a:ext cx="5760640" cy="53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800" dirty="0"/>
              <a:t>Preguntas para adaptar la estrategia de mercadotecnia (7P) a la prestación de servicios de la organización:</a:t>
            </a:r>
          </a:p>
          <a:p>
            <a:pPr>
              <a:defRPr/>
            </a:pPr>
            <a:r>
              <a:rPr lang="es-ES" sz="2800" b="1" dirty="0">
                <a:solidFill>
                  <a:srgbClr val="996633"/>
                </a:solidFill>
              </a:rPr>
              <a:t>PRODUCTO:</a:t>
            </a:r>
            <a:r>
              <a:rPr lang="es-ES" sz="2800" dirty="0"/>
              <a:t> ¿Cuales son las principales características que añaden valor a su servicio y los puntos clave de venta?</a:t>
            </a:r>
          </a:p>
          <a:p>
            <a:pPr>
              <a:defRPr/>
            </a:pPr>
            <a:r>
              <a:rPr lang="es-ES" sz="2800" b="1" dirty="0">
                <a:solidFill>
                  <a:srgbClr val="996633"/>
                </a:solidFill>
              </a:rPr>
              <a:t>LUGAR</a:t>
            </a:r>
            <a:r>
              <a:rPr lang="es-ES" sz="2800" dirty="0"/>
              <a:t>: ¿Cuáles son los canales de distribución más efectivos del servicio? Nota: La proximidad es una ventaja importante.</a:t>
            </a:r>
          </a:p>
          <a:p>
            <a:pPr>
              <a:defRPr/>
            </a:pPr>
            <a:endParaRPr lang="es-ES" dirty="0"/>
          </a:p>
          <a:p>
            <a:pPr algn="ctr">
              <a:defRPr/>
            </a:pPr>
            <a:endParaRPr lang="es-E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s-ES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000" dirty="0"/>
              <a:t>Paso 3. Mezcla de mercadotecnia: las 7 P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68994"/>
              </p:ext>
            </p:extLst>
          </p:nvPr>
        </p:nvGraphicFramePr>
        <p:xfrm>
          <a:off x="323528" y="5229200"/>
          <a:ext cx="83884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0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Las OEE tienen dos funciones principales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7413" y="2348880"/>
            <a:ext cx="29527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2917923"/>
              </p:ext>
            </p:extLst>
          </p:nvPr>
        </p:nvGraphicFramePr>
        <p:xfrm>
          <a:off x="395536" y="1124744"/>
          <a:ext cx="8436684" cy="529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>
              <a:defRPr/>
            </a:pPr>
            <a:r>
              <a:rPr lang="es-ES" b="1" dirty="0">
                <a:solidFill>
                  <a:srgbClr val="996633"/>
                </a:solidFill>
              </a:rPr>
              <a:t>PRECIO</a:t>
            </a:r>
            <a:r>
              <a:rPr lang="es-ES" dirty="0"/>
              <a:t>: 3 factores determinan las estrategias de precios, en concreto:</a:t>
            </a:r>
          </a:p>
          <a:p>
            <a:pPr>
              <a:defRPr/>
            </a:pPr>
            <a:endParaRPr lang="es-ES" dirty="0"/>
          </a:p>
          <a:p>
            <a:pPr algn="ctr">
              <a:defRPr/>
            </a:pPr>
            <a:endParaRPr lang="es-E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s-ES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ES" sz="2000" dirty="0">
                <a:solidFill>
                  <a:srgbClr val="C00000"/>
                </a:solidFill>
              </a:rPr>
              <a:t>Se pueden elegir diferentes opciones de precios para cada servicio. Sin embargo, es fundamental calcular el costo total de cada servicio (incluyendo los costes laborales y generales).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000" dirty="0"/>
              <a:t>Paso 3. Mezcla de mercadotecnia: las 7 P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961447"/>
              </p:ext>
            </p:extLst>
          </p:nvPr>
        </p:nvGraphicFramePr>
        <p:xfrm>
          <a:off x="1331640" y="2564904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26217"/>
              </p:ext>
            </p:extLst>
          </p:nvPr>
        </p:nvGraphicFramePr>
        <p:xfrm>
          <a:off x="323528" y="5229200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536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996633"/>
                </a:solidFill>
              </a:rPr>
              <a:t>PROMOCIÓN</a:t>
            </a:r>
            <a:r>
              <a:rPr lang="es-ES" sz="2800" dirty="0"/>
              <a:t> = ¿Cómo se pone en contacto con los </a:t>
            </a:r>
            <a:r>
              <a:rPr lang="es-ES" sz="2800" dirty="0" smtClean="0"/>
              <a:t>miembros</a:t>
            </a:r>
            <a:r>
              <a:rPr lang="es-ES" sz="2800" dirty="0"/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¿Qué </a:t>
            </a:r>
            <a:r>
              <a:rPr lang="es-ES" sz="2400" b="1" dirty="0">
                <a:solidFill>
                  <a:srgbClr val="4F81BD"/>
                </a:solidFill>
              </a:rPr>
              <a:t>canales de comunicación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existen para llegar a los </a:t>
            </a:r>
            <a:r>
              <a:rPr lang="es-ES" sz="2400" dirty="0" smtClean="0">
                <a:solidFill>
                  <a:schemeClr val="accent4">
                    <a:lumMod val="25000"/>
                  </a:schemeClr>
                </a:solidFill>
              </a:rPr>
              <a:t>miembros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¿Cómo llegar a los clientes</a:t>
            </a:r>
            <a:r>
              <a:rPr lang="es-ES" sz="2400" b="1" dirty="0">
                <a:solidFill>
                  <a:schemeClr val="accent1"/>
                </a:solidFill>
              </a:rPr>
              <a:t> por internet y utilizando las redes sociales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s-ES" sz="2400" b="1" dirty="0">
                <a:solidFill>
                  <a:schemeClr val="accent1"/>
                </a:solidFill>
              </a:rPr>
              <a:t>¿Qué método de contacto prefieren sus </a:t>
            </a:r>
            <a:r>
              <a:rPr lang="es-ES" sz="2400" b="1" dirty="0" smtClean="0">
                <a:solidFill>
                  <a:schemeClr val="accent1"/>
                </a:solidFill>
              </a:rPr>
              <a:t>miembros/clientes</a:t>
            </a:r>
            <a:r>
              <a:rPr lang="es-ES" sz="2400" b="1" dirty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¿Quién y cómo se pone en contacto con usted?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s-ES" sz="2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endParaRPr lang="es-ES" sz="2800" dirty="0"/>
          </a:p>
          <a:p>
            <a:pPr algn="ctr">
              <a:defRPr/>
            </a:pPr>
            <a:endParaRPr lang="es-ES" sz="28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s-ES" sz="2800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000" dirty="0"/>
              <a:t>Paso 3. Mezcla de mercadotecnia: las 7 P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9" y="5661248"/>
            <a:ext cx="2613232" cy="11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996633"/>
                </a:solidFill>
              </a:rPr>
              <a:t>PROCESO</a:t>
            </a:r>
            <a:r>
              <a:rPr lang="es-ES" sz="2800" dirty="0"/>
              <a:t>: ¿Cómo interactúa con los </a:t>
            </a:r>
            <a:r>
              <a:rPr lang="es-ES" sz="2800" dirty="0" smtClean="0"/>
              <a:t>miembros</a:t>
            </a:r>
            <a:r>
              <a:rPr lang="es-ES" sz="2800" dirty="0"/>
              <a:t>?</a:t>
            </a:r>
          </a:p>
          <a:p>
            <a:pPr lvl="1"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¿Cómo interactúan con usted los </a:t>
            </a:r>
            <a:r>
              <a:rPr lang="es-ES" sz="2400" dirty="0" smtClean="0">
                <a:solidFill>
                  <a:schemeClr val="accent4">
                    <a:lumMod val="25000"/>
                  </a:schemeClr>
                </a:solidFill>
              </a:rPr>
              <a:t>miembros 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durante el ciclo de ventas y de servicios? </a:t>
            </a:r>
          </a:p>
          <a:p>
            <a:pPr lvl="1"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¿Cómo mide la </a:t>
            </a:r>
            <a:r>
              <a:rPr lang="es-ES" sz="2400" b="1" dirty="0">
                <a:solidFill>
                  <a:schemeClr val="accent1"/>
                </a:solidFill>
              </a:rPr>
              <a:t>satisfacción de los </a:t>
            </a:r>
            <a:r>
              <a:rPr lang="es-ES" sz="2400" b="1" dirty="0" smtClean="0">
                <a:solidFill>
                  <a:schemeClr val="accent1"/>
                </a:solidFill>
              </a:rPr>
              <a:t>miembros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¿Conoce ejemplos para construir una buena </a:t>
            </a:r>
            <a:r>
              <a:rPr lang="es-ES" sz="2400" b="1" dirty="0">
                <a:solidFill>
                  <a:schemeClr val="accent1"/>
                </a:solidFill>
              </a:rPr>
              <a:t>relación con los </a:t>
            </a:r>
            <a:r>
              <a:rPr lang="es-ES" sz="2400" b="1" dirty="0" smtClean="0">
                <a:solidFill>
                  <a:schemeClr val="accent1"/>
                </a:solidFill>
              </a:rPr>
              <a:t>miembros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es-ES" sz="2400" b="1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¿Cómo puede </a:t>
            </a:r>
            <a:r>
              <a:rPr lang="es-ES" sz="2400" b="1" dirty="0">
                <a:solidFill>
                  <a:schemeClr val="accent1"/>
                </a:solidFill>
              </a:rPr>
              <a:t>innovar 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a la hora de entablar relaciones con los </a:t>
            </a:r>
            <a:r>
              <a:rPr lang="es-ES" sz="2400" dirty="0" smtClean="0">
                <a:solidFill>
                  <a:schemeClr val="accent4">
                    <a:lumMod val="25000"/>
                  </a:schemeClr>
                </a:solidFill>
              </a:rPr>
              <a:t>miembros</a:t>
            </a:r>
            <a:r>
              <a:rPr lang="es-E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000" dirty="0"/>
              <a:t>Paso 3. Mezcla de mercadotecnia: las 7 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275205"/>
            <a:ext cx="1619671" cy="16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sz="3500" b="1" dirty="0">
                <a:solidFill>
                  <a:srgbClr val="996633"/>
                </a:solidFill>
              </a:rPr>
              <a:t>ENTORNO FÍSICO</a:t>
            </a:r>
            <a:r>
              <a:rPr lang="es-ES" dirty="0"/>
              <a:t>: ¿Cómo es el espacio en el que los </a:t>
            </a:r>
            <a:r>
              <a:rPr lang="es-ES" dirty="0" smtClean="0"/>
              <a:t>miembros </a:t>
            </a:r>
            <a:r>
              <a:rPr lang="es-ES" dirty="0"/>
              <a:t>hacen uso de sus servicios?</a:t>
            </a:r>
            <a:r>
              <a:rPr lang="es-ES" sz="3500" dirty="0"/>
              <a:t> Aspectos como el ambiente, el nivel del edificio/sala (ej. SST), la disposición y la marca tienen una repercusión. </a:t>
            </a:r>
          </a:p>
          <a:p>
            <a:pPr marL="0" indent="0">
              <a:buNone/>
              <a:defRPr/>
            </a:pPr>
            <a:endParaRPr lang="es-ES" sz="35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s-ES" sz="3500" b="1" dirty="0">
                <a:solidFill>
                  <a:srgbClr val="996633"/>
                </a:solidFill>
              </a:rPr>
              <a:t>PERSONAS: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s-ES" altLang="en-US" sz="3100" dirty="0">
                <a:solidFill>
                  <a:schemeClr val="accent4">
                    <a:lumMod val="25000"/>
                  </a:schemeClr>
                </a:solidFill>
              </a:rPr>
              <a:t>La capacidad del personal influye mucho en la </a:t>
            </a:r>
            <a:r>
              <a:rPr lang="es-ES" altLang="en-US" sz="3100" b="1" dirty="0">
                <a:solidFill>
                  <a:schemeClr val="accent4">
                    <a:lumMod val="25000"/>
                  </a:schemeClr>
                </a:solidFill>
              </a:rPr>
              <a:t>calidad</a:t>
            </a:r>
            <a:r>
              <a:rPr lang="es-ES" altLang="en-US" sz="3100" dirty="0">
                <a:solidFill>
                  <a:schemeClr val="accent4">
                    <a:lumMod val="25000"/>
                  </a:schemeClr>
                </a:solidFill>
              </a:rPr>
              <a:t> del servicio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s-ES" altLang="en-US" sz="3100" dirty="0">
                <a:solidFill>
                  <a:schemeClr val="accent4">
                    <a:lumMod val="25000"/>
                  </a:schemeClr>
                </a:solidFill>
              </a:rPr>
              <a:t>Las capacidades del personal son: conocimiento, habilidades, actitud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s-ES" altLang="en-US" sz="3100" dirty="0">
                <a:solidFill>
                  <a:schemeClr val="accent4">
                    <a:lumMod val="25000"/>
                  </a:schemeClr>
                </a:solidFill>
              </a:rPr>
              <a:t>¿Qué personal interno participará en el diseño y prestación del servicio?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s-ES" altLang="en-US" sz="3100" dirty="0">
                <a:solidFill>
                  <a:schemeClr val="accent4">
                    <a:lumMod val="25000"/>
                  </a:schemeClr>
                </a:solidFill>
              </a:rPr>
              <a:t>¿Contamos con normas para la prestación? ¿Debemos planificar el desarrollo de capacidades?</a:t>
            </a:r>
            <a:endParaRPr lang="es-ES" altLang="en-US" sz="3500" dirty="0"/>
          </a:p>
          <a:p>
            <a:pPr>
              <a:defRPr/>
            </a:pPr>
            <a:endParaRPr lang="es-ES" dirty="0"/>
          </a:p>
          <a:p>
            <a:pPr algn="ctr">
              <a:defRPr/>
            </a:pPr>
            <a:endParaRPr lang="es-E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s-ES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sz="2000" dirty="0"/>
              <a:t>Paso 3. Mezcla de mercadotecnia: las 7 P</a:t>
            </a:r>
          </a:p>
        </p:txBody>
      </p:sp>
    </p:spTree>
    <p:extLst>
      <p:ext uri="{BB962C8B-B14F-4D97-AF65-F5344CB8AC3E}">
        <p14:creationId xmlns:p14="http://schemas.microsoft.com/office/powerpoint/2010/main" val="11709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baseline="30000" dirty="0"/>
              <a:t>Si desea obtener más información, póngase en contacto con:</a:t>
            </a:r>
            <a:r>
              <a:t/>
            </a:r>
            <a:br/>
            <a:endParaRPr lang="es-ES" baseline="30000" dirty="0"/>
          </a:p>
          <a:p>
            <a:pPr algn="ctr"/>
            <a:r>
              <a:rPr lang="es-ES" baseline="30000" dirty="0"/>
              <a:t>Programa de Actividades para los Empleadores</a:t>
            </a:r>
          </a:p>
          <a:p>
            <a:pPr algn="ctr"/>
            <a:r>
              <a:rPr lang="es-ES" baseline="30000" dirty="0"/>
              <a:t>Correo electrónico:: actempturin@itcilo.org</a:t>
            </a:r>
          </a:p>
          <a:p>
            <a:pPr algn="ctr"/>
            <a:r>
              <a:rPr lang="es-ES" baseline="30000" dirty="0"/>
              <a:t>Teléfono: +39 011 693 6590</a:t>
            </a:r>
          </a:p>
          <a:p>
            <a:pPr algn="ctr"/>
            <a:r>
              <a:rPr lang="es-ES" baseline="30000" dirty="0"/>
              <a:t>http://lempnet.itcilo.org</a:t>
            </a:r>
          </a:p>
          <a:p>
            <a:pPr algn="ctr"/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676135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baseline="30000" dirty="0"/>
              <a:t>Somos una organización </a:t>
            </a:r>
            <a:r>
              <a:rPr lang="es-ES" sz="2800" b="1" i="1" baseline="30000" dirty="0"/>
              <a:t>sólida</a:t>
            </a:r>
            <a:r>
              <a:rPr lang="es-ES" sz="2800" i="1" baseline="30000" dirty="0"/>
              <a:t> </a:t>
            </a:r>
            <a:r>
              <a:rPr lang="es-ES" sz="2800" i="1" baseline="30000"/>
              <a:t>y</a:t>
            </a:r>
            <a:r>
              <a:rPr lang="es-ES" sz="2800" b="1" i="1" baseline="30000"/>
              <a:t> </a:t>
            </a:r>
            <a:r>
              <a:rPr lang="es-ES" sz="2800" b="1" i="1" baseline="30000" smtClean="0"/>
              <a:t>confiable </a:t>
            </a:r>
            <a:r>
              <a:rPr lang="es-ES" sz="2800" i="1" baseline="30000" dirty="0"/>
              <a:t>que proporciona servicios de formación para fortalecer a los representantes de los empleadores  y esperamos ayudarles a cubrir sus necesidades de formación.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Reto: ¡Obtener el equilibrio correcto!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552" y="134076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Frecuentemente las cuotas de suscripción no son suficientes para cubrir las actividades de </a:t>
            </a:r>
            <a:r>
              <a:rPr lang="es-ES" altLang="en-US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cabildeo.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A menudo los empresarios no desean pagar una cuota de suscripción solamente para </a:t>
            </a:r>
            <a:r>
              <a:rPr lang="es-ES" altLang="en-US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cabildeo.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zh-CN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Ofrecer servicios es una forma de generar beneficios y aumentar la fidelidad de los </a:t>
            </a:r>
            <a:r>
              <a:rPr lang="es-ES" altLang="zh-CN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miembros.</a:t>
            </a:r>
            <a:endParaRPr lang="es-ES" altLang="zh-CN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zh-CN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Es importante lograr el equilibrio correcto entre ambas </a:t>
            </a:r>
            <a:r>
              <a:rPr lang="es-ES" altLang="zh-CN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funciones.</a:t>
            </a:r>
            <a:endParaRPr lang="es-ES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MCj04348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57" y="4509120"/>
            <a:ext cx="2089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27932" y="5225082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CABILDEO</a:t>
            </a:r>
            <a:endParaRPr lang="es-ES" alt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176" y="5225082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SERVICIOS</a:t>
            </a:r>
            <a:endParaRPr lang="es-ES" alt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3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Retos para las OEE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856" y="2204865"/>
            <a:ext cx="8229600" cy="2520280"/>
          </a:xfrm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Ofrecer servicios de </a:t>
            </a:r>
            <a:r>
              <a:rPr lang="es-ES" b="1" dirty="0">
                <a:solidFill>
                  <a:schemeClr val="accent1"/>
                </a:solidFill>
              </a:rPr>
              <a:t>calidad</a:t>
            </a: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 a los </a:t>
            </a:r>
            <a:r>
              <a:rPr lang="es-ES" dirty="0" smtClean="0">
                <a:solidFill>
                  <a:schemeClr val="accent4">
                    <a:lumMod val="25000"/>
                  </a:schemeClr>
                </a:solidFill>
              </a:rPr>
              <a:t>miembros </a:t>
            </a: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que ofrezcan un </a:t>
            </a:r>
            <a:r>
              <a:rPr lang="es-ES" b="1" dirty="0">
                <a:solidFill>
                  <a:schemeClr val="accent1"/>
                </a:solidFill>
              </a:rPr>
              <a:t>valor añadido</a:t>
            </a: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 a sus empresas</a:t>
            </a:r>
            <a:r>
              <a:rPr lang="es-ES" dirty="0"/>
              <a:t> </a:t>
            </a:r>
            <a:endParaRPr lang="es-ES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=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Servicios que ayudan a los </a:t>
            </a:r>
            <a:r>
              <a:rPr lang="es-ES" dirty="0" smtClean="0">
                <a:solidFill>
                  <a:schemeClr val="accent4">
                    <a:lumMod val="25000"/>
                  </a:schemeClr>
                </a:solidFill>
              </a:rPr>
              <a:t>miembros </a:t>
            </a: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a potenciar su </a:t>
            </a:r>
            <a:r>
              <a:rPr lang="es-ES" b="1" dirty="0">
                <a:solidFill>
                  <a:schemeClr val="accent4">
                    <a:lumMod val="25000"/>
                  </a:schemeClr>
                </a:solidFill>
              </a:rPr>
              <a:t>rendimiento</a:t>
            </a:r>
            <a:r>
              <a:rPr lang="es-ES" dirty="0">
                <a:solidFill>
                  <a:schemeClr val="accent4">
                    <a:lumMod val="25000"/>
                  </a:schemeClr>
                </a:solidFill>
              </a:rPr>
              <a:t> y </a:t>
            </a:r>
            <a:r>
              <a:rPr lang="es-ES" b="1" dirty="0">
                <a:solidFill>
                  <a:schemeClr val="accent4">
                    <a:lumMod val="25000"/>
                  </a:schemeClr>
                </a:solidFill>
              </a:rPr>
              <a:t>competitividad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7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Ventajas para las OEE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768351" y="1341438"/>
            <a:ext cx="7727968" cy="4917191"/>
            <a:chOff x="912813" y="980728"/>
            <a:chExt cx="7727969" cy="4917191"/>
          </a:xfrm>
        </p:grpSpPr>
        <p:grpSp>
          <p:nvGrpSpPr>
            <p:cNvPr id="6" name="SmartArt Placeholder 111631"/>
            <p:cNvGrpSpPr>
              <a:grpSpLocks/>
            </p:cNvGrpSpPr>
            <p:nvPr/>
          </p:nvGrpSpPr>
          <p:grpSpPr bwMode="auto">
            <a:xfrm>
              <a:off x="912813" y="980728"/>
              <a:ext cx="7704137" cy="4824412"/>
              <a:chOff x="575" y="703"/>
              <a:chExt cx="4853" cy="3039"/>
            </a:xfrm>
          </p:grpSpPr>
          <p:sp>
            <p:nvSpPr>
              <p:cNvPr id="12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575" y="703"/>
                <a:ext cx="4853" cy="3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_s1028"/>
              <p:cNvSpPr>
                <a:spLocks noChangeArrowheads="1" noTextEdit="1"/>
              </p:cNvSpPr>
              <p:nvPr/>
            </p:nvSpPr>
            <p:spPr bwMode="auto">
              <a:xfrm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_s1029"/>
              <p:cNvSpPr>
                <a:spLocks noChangeArrowheads="1" noTextEdit="1"/>
              </p:cNvSpPr>
              <p:nvPr/>
            </p:nvSpPr>
            <p:spPr bwMode="auto">
              <a:xfrm rot="5400000"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_s1030"/>
              <p:cNvSpPr>
                <a:spLocks noChangeArrowheads="1" noTextEdit="1"/>
              </p:cNvSpPr>
              <p:nvPr/>
            </p:nvSpPr>
            <p:spPr bwMode="auto">
              <a:xfrm rot="10800000"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_s1031"/>
              <p:cNvSpPr>
                <a:spLocks noChangeArrowheads="1" noTextEdit="1"/>
              </p:cNvSpPr>
              <p:nvPr/>
            </p:nvSpPr>
            <p:spPr bwMode="auto">
              <a:xfrm rot="-5400000"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_s1032"/>
              <p:cNvSpPr>
                <a:spLocks noChangeArrowheads="1"/>
              </p:cNvSpPr>
              <p:nvPr/>
            </p:nvSpPr>
            <p:spPr bwMode="auto">
              <a:xfrm>
                <a:off x="3469" y="1091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Aumento de los ingresos</a:t>
                </a:r>
                <a:endParaRPr kumimoji="0" lang="es-E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_s1033"/>
              <p:cNvSpPr>
                <a:spLocks noChangeArrowheads="1"/>
              </p:cNvSpPr>
              <p:nvPr/>
            </p:nvSpPr>
            <p:spPr bwMode="auto">
              <a:xfrm>
                <a:off x="3543" y="2690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Satisfacer las expectativas </a:t>
                </a:r>
                <a:b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</a:br>
                <a: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de los </a:t>
                </a:r>
                <a:r>
                  <a:rPr kumimoji="0" lang="es-ES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miembros </a:t>
                </a:r>
                <a:endParaRPr kumimoji="0" lang="es-E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_s1034"/>
              <p:cNvSpPr>
                <a:spLocks noChangeArrowheads="1"/>
              </p:cNvSpPr>
              <p:nvPr/>
            </p:nvSpPr>
            <p:spPr bwMode="auto">
              <a:xfrm>
                <a:off x="1872" y="2691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Mejorar el perfil</a:t>
                </a:r>
                <a:endParaRPr kumimoji="0" lang="es-E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_s1035"/>
              <p:cNvSpPr>
                <a:spLocks noChangeArrowheads="1"/>
              </p:cNvSpPr>
              <p:nvPr/>
            </p:nvSpPr>
            <p:spPr bwMode="auto">
              <a:xfrm>
                <a:off x="1872" y="1243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Retener y reclutar </a:t>
                </a:r>
                <a:b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</a:br>
                <a:r>
                  <a:rPr kumimoji="0" lang="es-ES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miembros  </a:t>
                </a:r>
                <a:endParaRPr kumimoji="0" lang="es-E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endParaRPr kumimoji="0" lang="es-E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 rot="17865967">
              <a:off x="7012981" y="536338"/>
              <a:ext cx="615553" cy="250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 rot="14943120">
              <a:off x="2210227" y="-2509"/>
              <a:ext cx="830997" cy="330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Oferta de servicios de calidad y valor </a:t>
              </a:r>
              <a:b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un precio competitivo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 rot="14943120">
              <a:off x="6877478" y="3904885"/>
              <a:ext cx="830997" cy="269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Identificar problemas</a:t>
              </a:r>
              <a:b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actuales y ofrecer soluciones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 rot="18484014">
              <a:off x="1677283" y="4364807"/>
              <a:ext cx="1261884" cy="1804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Hacerse más visible</a:t>
              </a:r>
              <a:b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entre los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miembros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/>
              </a:r>
              <a:b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actuales y futuros 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3708400" y="3141315"/>
              <a:ext cx="2159000" cy="666750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4">
                  <a:lumMod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</a:rPr>
                <a:t>VALOR de las OEE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28E6FF48-2615-4C46-900E-0A9BA1104D45}"/>
              </a:ext>
            </a:extLst>
          </p:cNvPr>
          <p:cNvSpPr/>
          <p:nvPr/>
        </p:nvSpPr>
        <p:spPr>
          <a:xfrm rot="2606661">
            <a:off x="5249807" y="186278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y reducción  de la dependencia &lt;</a:t>
            </a:r>
          </a:p>
          <a:p>
            <a:pPr algn="ctr"/>
            <a:r>
              <a:rPr lang="es-ES" sz="1400" b="1" kern="0" dirty="0">
                <a:solidFill>
                  <a:prstClr val="black"/>
                </a:solidFill>
                <a:latin typeface="Arial" panose="020B0604020202020204" pitchFamily="34" charset="0"/>
              </a:rPr>
              <a:t>de las cuotas de afiliación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535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Estrategias de desarrollo de servicios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196753"/>
            <a:ext cx="5256584" cy="527335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ES" sz="3400" dirty="0">
                <a:solidFill>
                  <a:schemeClr val="accent4">
                    <a:lumMod val="25000"/>
                  </a:schemeClr>
                </a:solidFill>
              </a:rPr>
              <a:t>¡El desarrollo de servicios se tiene que pensar con atención de principio a fin!</a:t>
            </a:r>
          </a:p>
          <a:p>
            <a:pPr>
              <a:defRPr/>
            </a:pPr>
            <a:r>
              <a:rPr lang="es-ES" sz="3400" dirty="0">
                <a:solidFill>
                  <a:schemeClr val="accent4">
                    <a:lumMod val="25000"/>
                  </a:schemeClr>
                </a:solidFill>
              </a:rPr>
              <a:t> ¡Lanzar  servicios ad hoc a la espera de solucionar problemas monetarios puede poner en riesgo la reputación y la situación económica de la organización!</a:t>
            </a:r>
          </a:p>
          <a:p>
            <a:endParaRPr lang="es-E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256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Estrategias de desarrollo de servicios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266429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Las siguientes diapositivas proponen una metodología para </a:t>
            </a:r>
            <a:r>
              <a:rPr lang="es-ES" sz="3000" b="1" dirty="0">
                <a:solidFill>
                  <a:schemeClr val="accent4">
                    <a:lumMod val="25000"/>
                  </a:schemeClr>
                </a:solidFill>
              </a:rPr>
              <a:t>diseñar o revisar</a:t>
            </a: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 las estrategias de desarrollo de servicios de las OEE;</a:t>
            </a:r>
          </a:p>
          <a:p>
            <a:pPr>
              <a:defRPr/>
            </a:pP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Es una propuesta para aplicar un </a:t>
            </a:r>
            <a:r>
              <a:rPr lang="es-ES" sz="3000" b="1" dirty="0">
                <a:solidFill>
                  <a:schemeClr val="accent4">
                    <a:lumMod val="25000"/>
                  </a:schemeClr>
                </a:solidFill>
              </a:rPr>
              <a:t>proceso de plan de empresa</a:t>
            </a:r>
            <a:r>
              <a:rPr lang="es-ES" sz="3000" dirty="0">
                <a:solidFill>
                  <a:schemeClr val="accent4">
                    <a:lumMod val="25000"/>
                  </a:schemeClr>
                </a:solidFill>
              </a:rPr>
              <a:t> para la prestación de servicios;</a:t>
            </a:r>
          </a:p>
          <a:p>
            <a:endParaRPr lang="es-E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33056"/>
            <a:ext cx="2108572" cy="1989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115" y="4149080"/>
            <a:ext cx="482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El proceso se explica paso a paso.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s-ES" dirty="0">
                <a:solidFill>
                  <a:schemeClr val="accent1"/>
                </a:solidFill>
              </a:rPr>
              <a:t>Resulta especialmente útil tomarse tiempo para reflexionar sobre cada paso y aplicarlo a la situación de su propia organización.</a:t>
            </a:r>
            <a:r>
              <a:rPr lang="es-ES" sz="2000" dirty="0">
                <a:solidFill>
                  <a:schemeClr val="accent1"/>
                </a:solidFill>
              </a:rPr>
              <a:t> Se puede hacer en grupos.</a:t>
            </a:r>
          </a:p>
          <a:p>
            <a:endParaRPr lang="es-ES" sz="2000" dirty="0">
              <a:solidFill>
                <a:schemeClr val="accent1"/>
              </a:solidFill>
            </a:endParaRPr>
          </a:p>
          <a:p>
            <a:r>
              <a:rPr lang="es-ES" dirty="0">
                <a:solidFill>
                  <a:schemeClr val="accent1"/>
                </a:solidFill>
              </a:rPr>
              <a:t>En las guías del CIF-OIT encontrarán más consejos prácticos y ejemplos concretos.</a:t>
            </a:r>
            <a:endParaRPr lang="es-ES" sz="2000" dirty="0">
              <a:solidFill>
                <a:schemeClr val="accent1"/>
              </a:solidFill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002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1597</TotalTime>
  <Words>2300</Words>
  <Application>Microsoft Office PowerPoint</Application>
  <PresentationFormat>On-screen Show (4:3)</PresentationFormat>
  <Paragraphs>320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宋体</vt:lpstr>
      <vt:lpstr>Arial</vt:lpstr>
      <vt:lpstr>Calibri</vt:lpstr>
      <vt:lpstr>Times New Roman</vt:lpstr>
      <vt:lpstr>Verdana</vt:lpstr>
      <vt:lpstr>Wingdings</vt:lpstr>
      <vt:lpstr>Theme1</vt:lpstr>
      <vt:lpstr>PowerPoint Presentation</vt:lpstr>
      <vt:lpstr>Serie de 3 guías</vt:lpstr>
      <vt:lpstr>Serie de 3 guías</vt:lpstr>
      <vt:lpstr>Las OEE tienen dos funciones principales</vt:lpstr>
      <vt:lpstr>Reto: ¡Obtener el equilibrio correcto!</vt:lpstr>
      <vt:lpstr>Retos para las OEE</vt:lpstr>
      <vt:lpstr>Ventajas para las OEE</vt:lpstr>
      <vt:lpstr>Estrategias de desarrollo de servicios</vt:lpstr>
      <vt:lpstr>Estrategias de desarrollo de servicios</vt:lpstr>
      <vt:lpstr>3 elementos esenciales de gestión estratégica</vt:lpstr>
      <vt:lpstr>… que responden a estas 3 preguntas</vt:lpstr>
      <vt:lpstr>Largo plazo </vt:lpstr>
      <vt:lpstr>Corto plazo</vt:lpstr>
      <vt:lpstr>Plan de empresa </vt:lpstr>
      <vt:lpstr>¿Dónde estamos?</vt:lpstr>
      <vt:lpstr>Posición estratégica: ¿Dónde estamos? </vt:lpstr>
      <vt:lpstr>Análisis de Mercado: Oferta</vt:lpstr>
      <vt:lpstr>Análisis de Mercado: Oferta</vt:lpstr>
      <vt:lpstr>Análisis de Mercado: Oferta</vt:lpstr>
      <vt:lpstr>Análisis de Mercado: Oferta</vt:lpstr>
      <vt:lpstr>Análisis de Mercado: Demanda</vt:lpstr>
      <vt:lpstr>Análisis de Mercado: Demanda </vt:lpstr>
      <vt:lpstr>Análisis de Mercado: Demanda</vt:lpstr>
      <vt:lpstr>¿Dónde queremos estar?</vt:lpstr>
      <vt:lpstr>Tipos de servicios</vt:lpstr>
      <vt:lpstr>Marco legal y mandato</vt:lpstr>
      <vt:lpstr>¿Cómo llegamos allí?</vt:lpstr>
      <vt:lpstr>Plan de empresa operativo</vt:lpstr>
      <vt:lpstr>Paso 1. Definición de objetivos</vt:lpstr>
      <vt:lpstr>Paso 1. Definición de objetivos</vt:lpstr>
      <vt:lpstr>PowerPoint Presentation</vt:lpstr>
      <vt:lpstr>Plan de empresa operativo</vt:lpstr>
      <vt:lpstr>Paso 2. Evaluación preliminar</vt:lpstr>
      <vt:lpstr>Paso 2. Evaluación preliminar</vt:lpstr>
      <vt:lpstr>Paso 2. Evaluación preliminar</vt:lpstr>
      <vt:lpstr>Paso 2. Evaluación preliminar</vt:lpstr>
      <vt:lpstr>Plan de empresa operativo</vt:lpstr>
      <vt:lpstr>Paso 3. Mezcla de mercadotecnia: las 7 P</vt:lpstr>
      <vt:lpstr>Paso 3. Mezcla de mercadotecnia: las 7 P</vt:lpstr>
      <vt:lpstr>Paso 3. Mezcla de mercadotecnia: las 7 P</vt:lpstr>
      <vt:lpstr>Paso 3. Mezcla de mercadotecnia: las 7 P</vt:lpstr>
      <vt:lpstr>Paso 3. Mezcla de mercadotecnia: las 7 P</vt:lpstr>
      <vt:lpstr>Paso 3. Mezcla de mercadotecnia: las 7 P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Anders Meyer</cp:lastModifiedBy>
  <cp:revision>173</cp:revision>
  <dcterms:created xsi:type="dcterms:W3CDTF">2014-08-07T13:00:49Z</dcterms:created>
  <dcterms:modified xsi:type="dcterms:W3CDTF">2018-10-25T14:43:32Z</dcterms:modified>
</cp:coreProperties>
</file>