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6"/>
  </p:notesMasterIdLst>
  <p:handoutMasterIdLst>
    <p:handoutMasterId r:id="rId47"/>
  </p:handoutMasterIdLst>
  <p:sldIdLst>
    <p:sldId id="276" r:id="rId2"/>
    <p:sldId id="289" r:id="rId3"/>
    <p:sldId id="278" r:id="rId4"/>
    <p:sldId id="281" r:id="rId5"/>
    <p:sldId id="282" r:id="rId6"/>
    <p:sldId id="283" r:id="rId7"/>
    <p:sldId id="349" r:id="rId8"/>
    <p:sldId id="340" r:id="rId9"/>
    <p:sldId id="341" r:id="rId10"/>
    <p:sldId id="350" r:id="rId11"/>
    <p:sldId id="351" r:id="rId12"/>
    <p:sldId id="352" r:id="rId13"/>
    <p:sldId id="353" r:id="rId14"/>
    <p:sldId id="354" r:id="rId15"/>
    <p:sldId id="355" r:id="rId16"/>
    <p:sldId id="297" r:id="rId17"/>
    <p:sldId id="356" r:id="rId18"/>
    <p:sldId id="357" r:id="rId19"/>
    <p:sldId id="358" r:id="rId20"/>
    <p:sldId id="359" r:id="rId21"/>
    <p:sldId id="303" r:id="rId22"/>
    <p:sldId id="360" r:id="rId23"/>
    <p:sldId id="361" r:id="rId24"/>
    <p:sldId id="362" r:id="rId25"/>
    <p:sldId id="310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44" r:id="rId39"/>
    <p:sldId id="328" r:id="rId40"/>
    <p:sldId id="345" r:id="rId41"/>
    <p:sldId id="346" r:id="rId42"/>
    <p:sldId id="347" r:id="rId43"/>
    <p:sldId id="348" r:id="rId44"/>
    <p:sldId id="28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 autoAdjust="0"/>
    <p:restoredTop sz="90196" autoAdjust="0"/>
  </p:normalViewPr>
  <p:slideViewPr>
    <p:cSldViewPr>
      <p:cViewPr varScale="1">
        <p:scale>
          <a:sx n="100" d="100"/>
          <a:sy n="100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5A128-3D74-4B40-AE4D-C20E4D6737A0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9BF48-E20C-8E45-B91E-2C34E6854A90}">
      <dgm:prSet phldrT="[Text]"/>
      <dgm:spPr/>
      <dgm:t>
        <a:bodyPr/>
        <a:lstStyle/>
        <a:p>
          <a:r>
            <a:rPr lang="ru-RU" altLang="en-US" b="1" dirty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Голос бизнеса</a:t>
          </a:r>
          <a:endParaRPr lang="en-GB" altLang="en-US" b="1" dirty="0">
            <a:solidFill>
              <a:srgbClr val="2D67AD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altLang="en-US" b="1" dirty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Например, действия, направленные на изменение в пользу членов организаций законов, правил и общих подходов к принятию решений в сфере социально-экономической политики</a:t>
          </a:r>
          <a:endParaRPr lang="en-US" dirty="0">
            <a:solidFill>
              <a:srgbClr val="2D67AD"/>
            </a:solidFill>
          </a:endParaRPr>
        </a:p>
      </dgm:t>
    </dgm:pt>
    <dgm:pt modelId="{7A937843-C972-614B-B91C-4DA26C72365D}" type="parTrans" cxnId="{01AC3935-144C-FE46-9FAF-27C999A7DFB1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02B93E51-02A0-C742-ACEA-F9C3427AAF89}" type="sibTrans" cxnId="{01AC3935-144C-FE46-9FAF-27C999A7DFB1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5725E261-C2B4-4A4C-9C78-B89240EEDB1B}">
      <dgm:prSet phldrT="[Text]" custT="1"/>
      <dgm:spPr/>
      <dgm:t>
        <a:bodyPr/>
        <a:lstStyle/>
        <a:p>
          <a:r>
            <a:rPr lang="ru-RU" altLang="en-US" sz="2000" b="1" dirty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Оказание услуг</a:t>
          </a:r>
          <a:endParaRPr lang="it-IT" altLang="en-US" sz="2000" b="1" dirty="0">
            <a:solidFill>
              <a:srgbClr val="2D67AD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altLang="en-US" sz="2000" b="1" dirty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Например, отвечающих особым нуждам деловых кругов в плане знаний/информации, возможностей ведения бизнеса или поддержки деловой активности</a:t>
          </a:r>
          <a:endParaRPr lang="en-US" sz="2000" dirty="0">
            <a:solidFill>
              <a:srgbClr val="2D67AD"/>
            </a:solidFill>
          </a:endParaRPr>
        </a:p>
      </dgm:t>
    </dgm:pt>
    <dgm:pt modelId="{5788C0D1-B574-3F40-A2AE-8AA80047CDA9}" type="parTrans" cxnId="{71843E78-4E55-654D-B9CF-F34B9A7848AA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C74A9541-7A42-0442-AFB2-AF905653E0E4}" type="sibTrans" cxnId="{71843E78-4E55-654D-B9CF-F34B9A7848AA}">
      <dgm:prSet/>
      <dgm:spPr/>
      <dgm:t>
        <a:bodyPr/>
        <a:lstStyle/>
        <a:p>
          <a:endParaRPr lang="en-US">
            <a:solidFill>
              <a:srgbClr val="2D67AD"/>
            </a:solidFill>
          </a:endParaRPr>
        </a:p>
      </dgm:t>
    </dgm:pt>
    <dgm:pt modelId="{35C29764-0D24-AD40-B680-9D65F51E2A03}" type="pres">
      <dgm:prSet presAssocID="{4095A128-3D74-4B40-AE4D-C20E4D6737A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ABFA20-1FE1-B940-9162-8FB628D6DD29}" type="pres">
      <dgm:prSet presAssocID="{4095A128-3D74-4B40-AE4D-C20E4D6737A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E3D6E-DD10-E94A-8B1C-0C146C015EFC}" type="pres">
      <dgm:prSet presAssocID="{4095A128-3D74-4B40-AE4D-C20E4D6737A0}" presName="LeftNode" presStyleLbl="bgImgPlace1" presStyleIdx="0" presStyleCnt="2" custScaleX="162306" custLinFactNeighborX="-48511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6DB42194-BB2B-994D-9DF2-73668F8241F9}" type="pres">
      <dgm:prSet presAssocID="{4095A128-3D74-4B40-AE4D-C20E4D6737A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1CC6-5B0B-FD48-A9AA-73F6503AE80A}" type="pres">
      <dgm:prSet presAssocID="{4095A128-3D74-4B40-AE4D-C20E4D6737A0}" presName="RightNode" presStyleLbl="bgImgPlace1" presStyleIdx="1" presStyleCnt="2" custScaleX="163991" custLinFactNeighborX="5166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B2D5588-78DA-6B4E-B76A-3335E17895CD}" type="pres">
      <dgm:prSet presAssocID="{4095A128-3D74-4B40-AE4D-C20E4D6737A0}" presName="TopArrow" presStyleLbl="node1" presStyleIdx="0" presStyleCnt="2"/>
      <dgm:spPr/>
    </dgm:pt>
    <dgm:pt modelId="{7075DEA1-61CF-CE4F-AC4C-7763B2DAC7D8}" type="pres">
      <dgm:prSet presAssocID="{4095A128-3D74-4B40-AE4D-C20E4D6737A0}" presName="BottomArrow" presStyleLbl="node1" presStyleIdx="1" presStyleCnt="2"/>
      <dgm:spPr/>
    </dgm:pt>
  </dgm:ptLst>
  <dgm:cxnLst>
    <dgm:cxn modelId="{F4218FAE-5F65-6E4B-B9FB-35FC34FBA894}" type="presOf" srcId="{0199BF48-E20C-8E45-B91E-2C34E6854A90}" destId="{ED2E3D6E-DD10-E94A-8B1C-0C146C015EFC}" srcOrd="1" destOrd="0" presId="urn:microsoft.com/office/officeart/2009/layout/ReverseList"/>
    <dgm:cxn modelId="{9BEEF7A3-2C35-7F4E-BC1B-E193E3C02DDD}" type="presOf" srcId="{5725E261-C2B4-4A4C-9C78-B89240EEDB1B}" destId="{6DB42194-BB2B-994D-9DF2-73668F8241F9}" srcOrd="0" destOrd="0" presId="urn:microsoft.com/office/officeart/2009/layout/ReverseList"/>
    <dgm:cxn modelId="{71843E78-4E55-654D-B9CF-F34B9A7848AA}" srcId="{4095A128-3D74-4B40-AE4D-C20E4D6737A0}" destId="{5725E261-C2B4-4A4C-9C78-B89240EEDB1B}" srcOrd="1" destOrd="0" parTransId="{5788C0D1-B574-3F40-A2AE-8AA80047CDA9}" sibTransId="{C74A9541-7A42-0442-AFB2-AF905653E0E4}"/>
    <dgm:cxn modelId="{FAFE3C63-62C1-E843-9203-EB212EEB808A}" type="presOf" srcId="{5725E261-C2B4-4A4C-9C78-B89240EEDB1B}" destId="{B1E31CC6-5B0B-FD48-A9AA-73F6503AE80A}" srcOrd="1" destOrd="0" presId="urn:microsoft.com/office/officeart/2009/layout/ReverseList"/>
    <dgm:cxn modelId="{F3A79864-6141-1A4D-AD49-E37ED7F705FE}" type="presOf" srcId="{4095A128-3D74-4B40-AE4D-C20E4D6737A0}" destId="{35C29764-0D24-AD40-B680-9D65F51E2A03}" srcOrd="0" destOrd="0" presId="urn:microsoft.com/office/officeart/2009/layout/ReverseList"/>
    <dgm:cxn modelId="{01AC3935-144C-FE46-9FAF-27C999A7DFB1}" srcId="{4095A128-3D74-4B40-AE4D-C20E4D6737A0}" destId="{0199BF48-E20C-8E45-B91E-2C34E6854A90}" srcOrd="0" destOrd="0" parTransId="{7A937843-C972-614B-B91C-4DA26C72365D}" sibTransId="{02B93E51-02A0-C742-ACEA-F9C3427AAF89}"/>
    <dgm:cxn modelId="{7A56E7A0-CA8A-284F-A711-BC75BC294D1F}" type="presOf" srcId="{0199BF48-E20C-8E45-B91E-2C34E6854A90}" destId="{80ABFA20-1FE1-B940-9162-8FB628D6DD29}" srcOrd="0" destOrd="0" presId="urn:microsoft.com/office/officeart/2009/layout/ReverseList"/>
    <dgm:cxn modelId="{357E1C0C-AB9A-6F49-9082-AAC38463981A}" type="presParOf" srcId="{35C29764-0D24-AD40-B680-9D65F51E2A03}" destId="{80ABFA20-1FE1-B940-9162-8FB628D6DD29}" srcOrd="0" destOrd="0" presId="urn:microsoft.com/office/officeart/2009/layout/ReverseList"/>
    <dgm:cxn modelId="{C145D0A0-473B-2249-B940-B446CEA9A1BB}" type="presParOf" srcId="{35C29764-0D24-AD40-B680-9D65F51E2A03}" destId="{ED2E3D6E-DD10-E94A-8B1C-0C146C015EFC}" srcOrd="1" destOrd="0" presId="urn:microsoft.com/office/officeart/2009/layout/ReverseList"/>
    <dgm:cxn modelId="{5B4935D7-D991-C143-A518-303EB06E48E9}" type="presParOf" srcId="{35C29764-0D24-AD40-B680-9D65F51E2A03}" destId="{6DB42194-BB2B-994D-9DF2-73668F8241F9}" srcOrd="2" destOrd="0" presId="urn:microsoft.com/office/officeart/2009/layout/ReverseList"/>
    <dgm:cxn modelId="{4CB7F97C-A7DB-1E42-9C70-4ED8603B1B10}" type="presParOf" srcId="{35C29764-0D24-AD40-B680-9D65F51E2A03}" destId="{B1E31CC6-5B0B-FD48-A9AA-73F6503AE80A}" srcOrd="3" destOrd="0" presId="urn:microsoft.com/office/officeart/2009/layout/ReverseList"/>
    <dgm:cxn modelId="{D72418FC-3A03-9A49-9A0C-1178D39700AB}" type="presParOf" srcId="{35C29764-0D24-AD40-B680-9D65F51E2A03}" destId="{BB2D5588-78DA-6B4E-B76A-3335E17895CD}" srcOrd="4" destOrd="0" presId="urn:microsoft.com/office/officeart/2009/layout/ReverseList"/>
    <dgm:cxn modelId="{85B5DE55-6FCB-DE40-A10E-645C05412748}" type="presParOf" srcId="{35C29764-0D24-AD40-B680-9D65F51E2A03}" destId="{7075DEA1-61CF-CE4F-AC4C-7763B2DAC7D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B7CF6-0EDC-4057-ADE3-B53BB20FFF4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4DB28318-725F-4123-B97F-62364DAAF6E8}">
      <dgm:prSet custT="1"/>
      <dgm:spPr>
        <a:xfrm>
          <a:off x="2068566" y="790206"/>
          <a:ext cx="1542035" cy="1053609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altLang="en-US" sz="1400" b="1" dirty="0">
              <a:solidFill>
                <a:srgbClr val="262626"/>
              </a:solidFill>
              <a:cs typeface="Arial" charset="0"/>
            </a:rPr>
            <a:t>Официальное выборочное или полное обследование – через Интернет, электронную почту, по телефону</a:t>
          </a:r>
          <a:r>
            <a:rPr lang="en-GB" altLang="en-US" sz="1400" b="1" dirty="0">
              <a:solidFill>
                <a:srgbClr val="262626"/>
              </a:solidFill>
              <a:cs typeface="Arial" charset="0"/>
            </a:rPr>
            <a:t>;</a:t>
          </a:r>
          <a:endParaRPr lang="es-ES" alt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A1F81BAF-A39E-41F8-97E4-F7877EB3A9FB}" type="parTrans" cxnId="{81155869-AEA7-421A-8E8B-883FF552EB6C}">
      <dgm:prSet/>
      <dgm:spPr/>
      <dgm:t>
        <a:bodyPr/>
        <a:lstStyle/>
        <a:p>
          <a:endParaRPr lang="es-PE"/>
        </a:p>
      </dgm:t>
    </dgm:pt>
    <dgm:pt modelId="{776C8278-6A83-48C6-AEE1-50ADEEF9ED45}" type="sibTrans" cxnId="{81155869-AEA7-421A-8E8B-883FF552EB6C}">
      <dgm:prSet/>
      <dgm:spPr/>
      <dgm:t>
        <a:bodyPr/>
        <a:lstStyle/>
        <a:p>
          <a:endParaRPr lang="es-PE"/>
        </a:p>
      </dgm:t>
    </dgm:pt>
    <dgm:pt modelId="{28ACDC73-4186-4323-8AD0-2EC965E6F73B}" type="pres">
      <dgm:prSet presAssocID="{A4EB7CF6-0EDC-4057-ADE3-B53BB20FFF48}" presName="CompostProcess" presStyleCnt="0">
        <dgm:presLayoutVars>
          <dgm:dir/>
          <dgm:resizeHandles val="exact"/>
        </dgm:presLayoutVars>
      </dgm:prSet>
      <dgm:spPr/>
    </dgm:pt>
    <dgm:pt modelId="{679E3D37-D961-4176-93EC-007997571E63}" type="pres">
      <dgm:prSet presAssocID="{A4EB7CF6-0EDC-4057-ADE3-B53BB20FFF48}" presName="arrow" presStyleLbl="bgShp" presStyleIdx="0" presStyleCnt="1" custLinFactNeighborX="6958" custLinFactNeighborY="3386"/>
      <dgm:spPr>
        <a:xfrm>
          <a:off x="1036761" y="0"/>
          <a:ext cx="6549127" cy="2634023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9EF7582-575F-4802-8BC6-FB2784A7BBCD}" type="pres">
      <dgm:prSet presAssocID="{A4EB7CF6-0EDC-4057-ADE3-B53BB20FFF48}" presName="linearProcess" presStyleCnt="0"/>
      <dgm:spPr/>
    </dgm:pt>
    <dgm:pt modelId="{E8405FEE-B7EB-4F2F-AE00-6C0CE22C4FB4}" type="pres">
      <dgm:prSet presAssocID="{4DB28318-725F-4123-B97F-62364DAAF6E8}" presName="textNode" presStyleLbl="node1" presStyleIdx="0" presStyleCnt="1" custScaleX="1069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BA1032C-585B-1B40-AC83-7E0E136FAE8D}" type="presOf" srcId="{A4EB7CF6-0EDC-4057-ADE3-B53BB20FFF48}" destId="{28ACDC73-4186-4323-8AD0-2EC965E6F73B}" srcOrd="0" destOrd="0" presId="urn:microsoft.com/office/officeart/2005/8/layout/hProcess9"/>
    <dgm:cxn modelId="{5D040FBA-3CCA-CE4F-9959-F9CD3D23D488}" type="presOf" srcId="{4DB28318-725F-4123-B97F-62364DAAF6E8}" destId="{E8405FEE-B7EB-4F2F-AE00-6C0CE22C4FB4}" srcOrd="0" destOrd="0" presId="urn:microsoft.com/office/officeart/2005/8/layout/hProcess9"/>
    <dgm:cxn modelId="{81155869-AEA7-421A-8E8B-883FF552EB6C}" srcId="{A4EB7CF6-0EDC-4057-ADE3-B53BB20FFF48}" destId="{4DB28318-725F-4123-B97F-62364DAAF6E8}" srcOrd="0" destOrd="0" parTransId="{A1F81BAF-A39E-41F8-97E4-F7877EB3A9FB}" sibTransId="{776C8278-6A83-48C6-AEE1-50ADEEF9ED45}"/>
    <dgm:cxn modelId="{70A2A86A-B376-C841-92AB-42D936923214}" type="presParOf" srcId="{28ACDC73-4186-4323-8AD0-2EC965E6F73B}" destId="{679E3D37-D961-4176-93EC-007997571E63}" srcOrd="0" destOrd="0" presId="urn:microsoft.com/office/officeart/2005/8/layout/hProcess9"/>
    <dgm:cxn modelId="{B039A32B-1CB3-9343-8CDF-52C9DF83A3BA}" type="presParOf" srcId="{28ACDC73-4186-4323-8AD0-2EC965E6F73B}" destId="{49EF7582-575F-4802-8BC6-FB2784A7BBCD}" srcOrd="1" destOrd="0" presId="urn:microsoft.com/office/officeart/2005/8/layout/hProcess9"/>
    <dgm:cxn modelId="{5CBBEEF5-9F3B-1A4C-BBC3-92316DC38D50}" type="presParOf" srcId="{49EF7582-575F-4802-8BC6-FB2784A7BBCD}" destId="{E8405FEE-B7EB-4F2F-AE00-6C0CE22C4FB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B7CF6-0EDC-4057-ADE3-B53BB20FFF4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592FD717-5A31-4440-AF79-E3078859249B}">
      <dgm:prSet phldrT="[Texto]" custT="1"/>
      <dgm:spPr>
        <a:xfrm>
          <a:off x="4067" y="761413"/>
          <a:ext cx="1956593" cy="1015218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altLang="en-US" sz="1400" b="1" dirty="0">
              <a:solidFill>
                <a:srgbClr val="262626"/>
              </a:solidFill>
              <a:cs typeface="Arial" charset="0"/>
            </a:rPr>
            <a:t>Структурированные интервью – личные или по телефону</a:t>
          </a:r>
          <a:r>
            <a:rPr lang="en-GB" altLang="en-US" sz="1400" b="1" dirty="0">
              <a:solidFill>
                <a:srgbClr val="262626"/>
              </a:solidFill>
              <a:cs typeface="Arial" charset="0"/>
            </a:rPr>
            <a:t>;</a:t>
          </a:r>
          <a:endParaRPr lang="es-PE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A91B5B3-333A-4EF4-9CDD-F7FBCA6FE7E3}" type="parTrans" cxnId="{FAF7DC2A-1A58-4E62-BE1B-0BAFEA41E13C}">
      <dgm:prSet/>
      <dgm:spPr/>
      <dgm:t>
        <a:bodyPr/>
        <a:lstStyle/>
        <a:p>
          <a:endParaRPr lang="es-PE"/>
        </a:p>
      </dgm:t>
    </dgm:pt>
    <dgm:pt modelId="{003C75C3-7DA3-498C-A05E-845F4B3920A9}" type="sibTrans" cxnId="{FAF7DC2A-1A58-4E62-BE1B-0BAFEA41E13C}">
      <dgm:prSet/>
      <dgm:spPr/>
      <dgm:t>
        <a:bodyPr/>
        <a:lstStyle/>
        <a:p>
          <a:endParaRPr lang="es-PE"/>
        </a:p>
      </dgm:t>
    </dgm:pt>
    <dgm:pt modelId="{4197277C-F9DE-454C-B9CB-C3C02514345C}">
      <dgm:prSet phldrT="[Texto]" custT="1"/>
      <dgm:spPr>
        <a:xfrm>
          <a:off x="2058491" y="761413"/>
          <a:ext cx="1956593" cy="1015218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altLang="en-US" sz="1400" b="1" dirty="0">
              <a:solidFill>
                <a:srgbClr val="262626"/>
              </a:solidFill>
              <a:cs typeface="Arial" charset="0"/>
            </a:rPr>
            <a:t>Панельные обсуждения с членами ОР или в фокус-группах</a:t>
          </a:r>
          <a:endParaRPr lang="es-PE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F3956C3-D550-464A-9C95-55083FC8402D}" type="parTrans" cxnId="{B1D81485-58C7-41A8-8B1E-315514FACC91}">
      <dgm:prSet/>
      <dgm:spPr/>
      <dgm:t>
        <a:bodyPr/>
        <a:lstStyle/>
        <a:p>
          <a:endParaRPr lang="es-PE"/>
        </a:p>
      </dgm:t>
    </dgm:pt>
    <dgm:pt modelId="{1443B243-331F-4D43-97F3-A13FA3CDE630}" type="sibTrans" cxnId="{B1D81485-58C7-41A8-8B1E-315514FACC91}">
      <dgm:prSet/>
      <dgm:spPr/>
      <dgm:t>
        <a:bodyPr/>
        <a:lstStyle/>
        <a:p>
          <a:endParaRPr lang="es-PE"/>
        </a:p>
      </dgm:t>
    </dgm:pt>
    <dgm:pt modelId="{704898C9-B5A1-44BD-9079-53EE9E0E4CC9}">
      <dgm:prSet phldrT="[Texto]" custT="1"/>
      <dgm:spPr>
        <a:xfrm>
          <a:off x="4112914" y="761413"/>
          <a:ext cx="1956593" cy="1015218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altLang="en-US" sz="1400" b="1" dirty="0">
              <a:solidFill>
                <a:srgbClr val="262626"/>
              </a:solidFill>
              <a:cs typeface="Arial" charset="0"/>
            </a:rPr>
            <a:t>Регулярные конференции, брифинги и обучение для членов ОР</a:t>
          </a:r>
          <a:r>
            <a:rPr lang="en-GB" altLang="en-US" sz="1400" b="1" dirty="0">
              <a:solidFill>
                <a:srgbClr val="262626"/>
              </a:solidFill>
              <a:cs typeface="Arial" charset="0"/>
            </a:rPr>
            <a:t>;</a:t>
          </a:r>
          <a:endParaRPr lang="es-PE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8B58DCC6-8565-4BD2-AE21-F719F0BA3F85}" type="parTrans" cxnId="{0B21FA7C-767D-44C8-96FC-525FC63ACDA9}">
      <dgm:prSet/>
      <dgm:spPr/>
      <dgm:t>
        <a:bodyPr/>
        <a:lstStyle/>
        <a:p>
          <a:endParaRPr lang="es-PE"/>
        </a:p>
      </dgm:t>
    </dgm:pt>
    <dgm:pt modelId="{9E709BE4-25D7-4FB3-BF85-FAD634E91839}" type="sibTrans" cxnId="{0B21FA7C-767D-44C8-96FC-525FC63ACDA9}">
      <dgm:prSet/>
      <dgm:spPr/>
      <dgm:t>
        <a:bodyPr/>
        <a:lstStyle/>
        <a:p>
          <a:endParaRPr lang="es-PE"/>
        </a:p>
      </dgm:t>
    </dgm:pt>
    <dgm:pt modelId="{57B77304-8D82-47D6-8DF6-83373AFAF60D}">
      <dgm:prSet custT="1"/>
      <dgm:spPr>
        <a:xfrm>
          <a:off x="6167338" y="761413"/>
          <a:ext cx="1956593" cy="1015218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altLang="en-US" sz="1400" b="1" dirty="0">
              <a:solidFill>
                <a:srgbClr val="262626"/>
              </a:solidFill>
              <a:cs typeface="Arial" charset="0"/>
            </a:rPr>
            <a:t>“</a:t>
          </a:r>
          <a:r>
            <a:rPr lang="ru-RU" altLang="en-US" sz="1400" b="1" dirty="0">
              <a:solidFill>
                <a:srgbClr val="262626"/>
              </a:solidFill>
              <a:cs typeface="Arial" charset="0"/>
            </a:rPr>
            <a:t>Случайные встречи с членами ОР</a:t>
          </a:r>
          <a:r>
            <a:rPr lang="en-GB" altLang="en-US" sz="1400" b="1" dirty="0">
              <a:solidFill>
                <a:srgbClr val="262626"/>
              </a:solidFill>
              <a:cs typeface="Arial" charset="0"/>
            </a:rPr>
            <a:t>” </a:t>
          </a:r>
          <a:r>
            <a:rPr lang="ru-RU" altLang="en-US" sz="1400" b="1" dirty="0">
              <a:solidFill>
                <a:srgbClr val="262626"/>
              </a:solidFill>
              <a:cs typeface="Arial" charset="0"/>
            </a:rPr>
            <a:t>в процессе работы</a:t>
          </a:r>
          <a:r>
            <a:rPr lang="en-GB" altLang="en-US" sz="1400" b="1" dirty="0">
              <a:solidFill>
                <a:srgbClr val="262626"/>
              </a:solidFill>
              <a:cs typeface="Arial" charset="0"/>
            </a:rPr>
            <a:t>.</a:t>
          </a:r>
          <a:endParaRPr lang="es-ES" alt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4EF152D-192E-4057-96C0-348A72612F2C}" type="parTrans" cxnId="{FAD54C25-5670-42DE-B8C5-092C5CEF8386}">
      <dgm:prSet/>
      <dgm:spPr/>
      <dgm:t>
        <a:bodyPr/>
        <a:lstStyle/>
        <a:p>
          <a:endParaRPr lang="es-PE"/>
        </a:p>
      </dgm:t>
    </dgm:pt>
    <dgm:pt modelId="{5EEB4B13-165F-4F63-B842-CFAC285A0016}" type="sibTrans" cxnId="{FAD54C25-5670-42DE-B8C5-092C5CEF8386}">
      <dgm:prSet/>
      <dgm:spPr/>
      <dgm:t>
        <a:bodyPr/>
        <a:lstStyle/>
        <a:p>
          <a:endParaRPr lang="es-PE"/>
        </a:p>
      </dgm:t>
    </dgm:pt>
    <dgm:pt modelId="{28ACDC73-4186-4323-8AD0-2EC965E6F73B}" type="pres">
      <dgm:prSet presAssocID="{A4EB7CF6-0EDC-4057-ADE3-B53BB20FFF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E3D37-D961-4176-93EC-007997571E63}" type="pres">
      <dgm:prSet presAssocID="{A4EB7CF6-0EDC-4057-ADE3-B53BB20FFF48}" presName="arrow" presStyleLbl="bgShp" presStyleIdx="0" presStyleCnt="1" custLinFactNeighborX="7007" custLinFactNeighborY="-2168"/>
      <dgm:spPr>
        <a:xfrm>
          <a:off x="1093699" y="0"/>
          <a:ext cx="6908800" cy="2538045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9EF7582-575F-4802-8BC6-FB2784A7BBCD}" type="pres">
      <dgm:prSet presAssocID="{A4EB7CF6-0EDC-4057-ADE3-B53BB20FFF48}" presName="linearProcess" presStyleCnt="0"/>
      <dgm:spPr/>
    </dgm:pt>
    <dgm:pt modelId="{EFC1086E-4155-4B0C-AB2E-384F669ECA6C}" type="pres">
      <dgm:prSet presAssocID="{592FD717-5A31-4440-AF79-E3078859249B}" presName="text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53D00-8293-44BF-9CA0-EECF616BA0DD}" type="pres">
      <dgm:prSet presAssocID="{003C75C3-7DA3-498C-A05E-845F4B3920A9}" presName="sibTrans" presStyleCnt="0"/>
      <dgm:spPr/>
    </dgm:pt>
    <dgm:pt modelId="{8B5118CC-F11C-4192-B9AF-FAF80A4C9B22}" type="pres">
      <dgm:prSet presAssocID="{4197277C-F9DE-454C-B9CB-C3C02514345C}" presName="text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B6BCF4F-1051-4F57-9647-7D8E93543C02}" type="pres">
      <dgm:prSet presAssocID="{1443B243-331F-4D43-97F3-A13FA3CDE630}" presName="sibTrans" presStyleCnt="0"/>
      <dgm:spPr/>
    </dgm:pt>
    <dgm:pt modelId="{C42DD074-36B6-4FFF-821B-9AA6DF526C0B}" type="pres">
      <dgm:prSet presAssocID="{704898C9-B5A1-44BD-9079-53EE9E0E4CC9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C1B2949-8CE3-450E-A202-E8363D7ED5D2}" type="pres">
      <dgm:prSet presAssocID="{9E709BE4-25D7-4FB3-BF85-FAD634E91839}" presName="sibTrans" presStyleCnt="0"/>
      <dgm:spPr/>
    </dgm:pt>
    <dgm:pt modelId="{C5BB8E78-BA0F-4921-A6FA-0CD258F65FD2}" type="pres">
      <dgm:prSet presAssocID="{57B77304-8D82-47D6-8DF6-83373AFAF60D}" presName="text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2388489-C893-6B45-A339-24BC4371F60F}" type="presOf" srcId="{A4EB7CF6-0EDC-4057-ADE3-B53BB20FFF48}" destId="{28ACDC73-4186-4323-8AD0-2EC965E6F73B}" srcOrd="0" destOrd="0" presId="urn:microsoft.com/office/officeart/2005/8/layout/hProcess9"/>
    <dgm:cxn modelId="{FAF7DC2A-1A58-4E62-BE1B-0BAFEA41E13C}" srcId="{A4EB7CF6-0EDC-4057-ADE3-B53BB20FFF48}" destId="{592FD717-5A31-4440-AF79-E3078859249B}" srcOrd="0" destOrd="0" parTransId="{7A91B5B3-333A-4EF4-9CDD-F7FBCA6FE7E3}" sibTransId="{003C75C3-7DA3-498C-A05E-845F4B3920A9}"/>
    <dgm:cxn modelId="{A531AD93-6D1B-5447-85B7-467B38FA4617}" type="presOf" srcId="{704898C9-B5A1-44BD-9079-53EE9E0E4CC9}" destId="{C42DD074-36B6-4FFF-821B-9AA6DF526C0B}" srcOrd="0" destOrd="0" presId="urn:microsoft.com/office/officeart/2005/8/layout/hProcess9"/>
    <dgm:cxn modelId="{0B21FA7C-767D-44C8-96FC-525FC63ACDA9}" srcId="{A4EB7CF6-0EDC-4057-ADE3-B53BB20FFF48}" destId="{704898C9-B5A1-44BD-9079-53EE9E0E4CC9}" srcOrd="2" destOrd="0" parTransId="{8B58DCC6-8565-4BD2-AE21-F719F0BA3F85}" sibTransId="{9E709BE4-25D7-4FB3-BF85-FAD634E91839}"/>
    <dgm:cxn modelId="{B1D81485-58C7-41A8-8B1E-315514FACC91}" srcId="{A4EB7CF6-0EDC-4057-ADE3-B53BB20FFF48}" destId="{4197277C-F9DE-454C-B9CB-C3C02514345C}" srcOrd="1" destOrd="0" parTransId="{7F3956C3-D550-464A-9C95-55083FC8402D}" sibTransId="{1443B243-331F-4D43-97F3-A13FA3CDE630}"/>
    <dgm:cxn modelId="{FAD54C25-5670-42DE-B8C5-092C5CEF8386}" srcId="{A4EB7CF6-0EDC-4057-ADE3-B53BB20FFF48}" destId="{57B77304-8D82-47D6-8DF6-83373AFAF60D}" srcOrd="3" destOrd="0" parTransId="{C4EF152D-192E-4057-96C0-348A72612F2C}" sibTransId="{5EEB4B13-165F-4F63-B842-CFAC285A0016}"/>
    <dgm:cxn modelId="{F04BD7B9-7405-1A48-BB5F-8A8E76801091}" type="presOf" srcId="{4197277C-F9DE-454C-B9CB-C3C02514345C}" destId="{8B5118CC-F11C-4192-B9AF-FAF80A4C9B22}" srcOrd="0" destOrd="0" presId="urn:microsoft.com/office/officeart/2005/8/layout/hProcess9"/>
    <dgm:cxn modelId="{E3C71F7D-9748-0542-A1C3-7EF58FDCBB71}" type="presOf" srcId="{592FD717-5A31-4440-AF79-E3078859249B}" destId="{EFC1086E-4155-4B0C-AB2E-384F669ECA6C}" srcOrd="0" destOrd="0" presId="urn:microsoft.com/office/officeart/2005/8/layout/hProcess9"/>
    <dgm:cxn modelId="{1D556E99-337F-8342-B159-E2F076DE1876}" type="presOf" srcId="{57B77304-8D82-47D6-8DF6-83373AFAF60D}" destId="{C5BB8E78-BA0F-4921-A6FA-0CD258F65FD2}" srcOrd="0" destOrd="0" presId="urn:microsoft.com/office/officeart/2005/8/layout/hProcess9"/>
    <dgm:cxn modelId="{87315245-E7C5-EB46-B7D1-7A782C22C7FA}" type="presParOf" srcId="{28ACDC73-4186-4323-8AD0-2EC965E6F73B}" destId="{679E3D37-D961-4176-93EC-007997571E63}" srcOrd="0" destOrd="0" presId="urn:microsoft.com/office/officeart/2005/8/layout/hProcess9"/>
    <dgm:cxn modelId="{E7FFD497-7851-2044-A5CB-798B5729EA0C}" type="presParOf" srcId="{28ACDC73-4186-4323-8AD0-2EC965E6F73B}" destId="{49EF7582-575F-4802-8BC6-FB2784A7BBCD}" srcOrd="1" destOrd="0" presId="urn:microsoft.com/office/officeart/2005/8/layout/hProcess9"/>
    <dgm:cxn modelId="{C6CC42EA-37C4-4249-8B15-396CFC905D1D}" type="presParOf" srcId="{49EF7582-575F-4802-8BC6-FB2784A7BBCD}" destId="{EFC1086E-4155-4B0C-AB2E-384F669ECA6C}" srcOrd="0" destOrd="0" presId="urn:microsoft.com/office/officeart/2005/8/layout/hProcess9"/>
    <dgm:cxn modelId="{AC67ECD1-09EF-E142-8CDC-401996844BF7}" type="presParOf" srcId="{49EF7582-575F-4802-8BC6-FB2784A7BBCD}" destId="{D5653D00-8293-44BF-9CA0-EECF616BA0DD}" srcOrd="1" destOrd="0" presId="urn:microsoft.com/office/officeart/2005/8/layout/hProcess9"/>
    <dgm:cxn modelId="{7221D41F-11BB-5B4C-A1F3-8069433536CA}" type="presParOf" srcId="{49EF7582-575F-4802-8BC6-FB2784A7BBCD}" destId="{8B5118CC-F11C-4192-B9AF-FAF80A4C9B22}" srcOrd="2" destOrd="0" presId="urn:microsoft.com/office/officeart/2005/8/layout/hProcess9"/>
    <dgm:cxn modelId="{5620FB42-17A0-3F4F-8BEE-85017E11686D}" type="presParOf" srcId="{49EF7582-575F-4802-8BC6-FB2784A7BBCD}" destId="{1B6BCF4F-1051-4F57-9647-7D8E93543C02}" srcOrd="3" destOrd="0" presId="urn:microsoft.com/office/officeart/2005/8/layout/hProcess9"/>
    <dgm:cxn modelId="{E222E74F-25C8-1149-966F-6140EB4DAD1B}" type="presParOf" srcId="{49EF7582-575F-4802-8BC6-FB2784A7BBCD}" destId="{C42DD074-36B6-4FFF-821B-9AA6DF526C0B}" srcOrd="4" destOrd="0" presId="urn:microsoft.com/office/officeart/2005/8/layout/hProcess9"/>
    <dgm:cxn modelId="{94D1C90B-FC7E-1643-8639-0016D18AD009}" type="presParOf" srcId="{49EF7582-575F-4802-8BC6-FB2784A7BBCD}" destId="{8C1B2949-8CE3-450E-A202-E8363D7ED5D2}" srcOrd="5" destOrd="0" presId="urn:microsoft.com/office/officeart/2005/8/layout/hProcess9"/>
    <dgm:cxn modelId="{988D9B79-5165-0D41-AEAC-1533290D1FC0}" type="presParOf" srcId="{49EF7582-575F-4802-8BC6-FB2784A7BBCD}" destId="{C5BB8E78-BA0F-4921-A6FA-0CD258F65FD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4602C-8AB9-4FC6-A8CB-61E703F3F28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PE"/>
        </a:p>
      </dgm:t>
    </dgm:pt>
    <dgm:pt modelId="{9EA096C1-478E-41A2-947A-68FADE1FEA73}">
      <dgm:prSet custT="1"/>
      <dgm:spPr>
        <a:xfrm>
          <a:off x="0" y="265"/>
          <a:ext cx="7975797" cy="607004"/>
        </a:xfrm>
        <a:solidFill>
          <a:srgbClr val="5B9BD5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Кто Ваши главные конкуренты на рынке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8D67175-C3BE-44DE-A00F-140533329A6D}" type="parTrans" cxnId="{194FABF5-9DE8-46DC-9BC8-025C813B3990}">
      <dgm:prSet/>
      <dgm:spPr/>
      <dgm:t>
        <a:bodyPr/>
        <a:lstStyle/>
        <a:p>
          <a:endParaRPr lang="es-PE"/>
        </a:p>
      </dgm:t>
    </dgm:pt>
    <dgm:pt modelId="{EA5CD1F9-46F2-4997-854C-C39E27D54BF6}" type="sibTrans" cxnId="{194FABF5-9DE8-46DC-9BC8-025C813B3990}">
      <dgm:prSet/>
      <dgm:spPr/>
      <dgm:t>
        <a:bodyPr/>
        <a:lstStyle/>
        <a:p>
          <a:endParaRPr lang="es-PE"/>
        </a:p>
      </dgm:t>
    </dgm:pt>
    <dgm:pt modelId="{EDF770CC-1DD7-442D-BDA5-6666B962F57C}">
      <dgm:prSet custT="1"/>
      <dgm:spPr>
        <a:xfrm>
          <a:off x="0" y="614983"/>
          <a:ext cx="7975797" cy="607004"/>
        </a:xfr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Кто их основные клиенты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A797E-5E55-4293-888A-B10ABE485C4E}" type="parTrans" cxnId="{A700BD18-F82C-49E9-8CF0-1A6241A3E265}">
      <dgm:prSet/>
      <dgm:spPr/>
      <dgm:t>
        <a:bodyPr/>
        <a:lstStyle/>
        <a:p>
          <a:endParaRPr lang="es-PE"/>
        </a:p>
      </dgm:t>
    </dgm:pt>
    <dgm:pt modelId="{0B759A15-21A8-4602-9E7B-CD4447C49F56}" type="sibTrans" cxnId="{A700BD18-F82C-49E9-8CF0-1A6241A3E265}">
      <dgm:prSet/>
      <dgm:spPr/>
      <dgm:t>
        <a:bodyPr/>
        <a:lstStyle/>
        <a:p>
          <a:endParaRPr lang="es-PE"/>
        </a:p>
      </dgm:t>
    </dgm:pt>
    <dgm:pt modelId="{BF0E05A4-F2F9-44B3-8AD2-4A37AD806641}">
      <dgm:prSet custT="1"/>
      <dgm:spPr>
        <a:xfrm>
          <a:off x="0" y="1241611"/>
          <a:ext cx="7975797" cy="607004"/>
        </a:xfr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Какую услугу они предоставляют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В чем суть предоставляемой услуги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Какие методики они применяют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DAFBB-07BD-479C-AD7B-EBF58F0F4C78}" type="parTrans" cxnId="{2C5ECE9F-105D-4C58-985A-5919622E227C}">
      <dgm:prSet/>
      <dgm:spPr/>
      <dgm:t>
        <a:bodyPr/>
        <a:lstStyle/>
        <a:p>
          <a:endParaRPr lang="es-PE"/>
        </a:p>
      </dgm:t>
    </dgm:pt>
    <dgm:pt modelId="{A204C5F6-7C2F-430F-AB38-39BFB128D673}" type="sibTrans" cxnId="{2C5ECE9F-105D-4C58-985A-5919622E227C}">
      <dgm:prSet/>
      <dgm:spPr/>
      <dgm:t>
        <a:bodyPr/>
        <a:lstStyle/>
        <a:p>
          <a:endParaRPr lang="es-PE"/>
        </a:p>
      </dgm:t>
    </dgm:pt>
    <dgm:pt modelId="{653A3BBA-28FD-4AA8-AD27-8E543CDF1155}">
      <dgm:prSet custT="1"/>
      <dgm:spPr>
        <a:xfrm>
          <a:off x="0" y="1862285"/>
          <a:ext cx="7975797" cy="607004"/>
        </a:xfr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Известно ли Вам, какая у них репутация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F879E-41F6-4ED7-8EE7-60D4874014E7}" type="parTrans" cxnId="{95B4CB65-300A-48EC-B28A-9A1CD88F61A0}">
      <dgm:prSet/>
      <dgm:spPr/>
      <dgm:t>
        <a:bodyPr/>
        <a:lstStyle/>
        <a:p>
          <a:endParaRPr lang="es-PE"/>
        </a:p>
      </dgm:t>
    </dgm:pt>
    <dgm:pt modelId="{50E17426-0AC9-4ACE-9FAF-00876F568858}" type="sibTrans" cxnId="{95B4CB65-300A-48EC-B28A-9A1CD88F61A0}">
      <dgm:prSet/>
      <dgm:spPr/>
      <dgm:t>
        <a:bodyPr/>
        <a:lstStyle/>
        <a:p>
          <a:endParaRPr lang="es-PE"/>
        </a:p>
      </dgm:t>
    </dgm:pt>
    <dgm:pt modelId="{F3577AF2-DA8C-4DE7-A5C3-8B4098D0F364}">
      <dgm:prSet custT="1"/>
      <dgm:spPr>
        <a:xfrm>
          <a:off x="0" y="2488980"/>
          <a:ext cx="7975797" cy="607004"/>
        </a:xfr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Известно ли Вам, какие отзывы – положительные или отрицательные – поступают на их услугу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r>
            <a:rPr lang="en-GB" altLang="en-US" sz="1400" b="1" dirty="0">
              <a:latin typeface="Calibri" pitchFamily="34" charset="0"/>
            </a:rPr>
            <a:t> </a:t>
          </a:r>
          <a:endParaRPr lang="es-PE" sz="14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370A098-9FD2-4020-B316-9FFFB83183D0}" type="parTrans" cxnId="{65564526-DE42-40C4-B9A7-05B86679ED4A}">
      <dgm:prSet/>
      <dgm:spPr/>
      <dgm:t>
        <a:bodyPr/>
        <a:lstStyle/>
        <a:p>
          <a:endParaRPr lang="es-PE"/>
        </a:p>
      </dgm:t>
    </dgm:pt>
    <dgm:pt modelId="{B5BCFD0D-69C7-42F4-BB54-758507EBAE0F}" type="sibTrans" cxnId="{65564526-DE42-40C4-B9A7-05B86679ED4A}">
      <dgm:prSet/>
      <dgm:spPr/>
      <dgm:t>
        <a:bodyPr/>
        <a:lstStyle/>
        <a:p>
          <a:endParaRPr lang="es-PE"/>
        </a:p>
      </dgm:t>
    </dgm:pt>
    <dgm:pt modelId="{68E720EB-7031-45C9-9618-17824692A3FA}">
      <dgm:prSet custT="1"/>
      <dgm:spPr>
        <a:xfrm>
          <a:off x="0" y="3103631"/>
          <a:ext cx="7975797" cy="607004"/>
        </a:xfr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Оказывается ли услуга при поддержке правительства? Или международной организации? В чем заключается такая поддержка? </a:t>
          </a:r>
          <a:endParaRPr lang="es-PE" sz="16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704BF3-F983-443D-864F-B23855FD2FBB}" type="parTrans" cxnId="{4472D2F0-ACBE-42AF-AAFD-79A36A2386C4}">
      <dgm:prSet/>
      <dgm:spPr/>
      <dgm:t>
        <a:bodyPr/>
        <a:lstStyle/>
        <a:p>
          <a:endParaRPr lang="es-PE"/>
        </a:p>
      </dgm:t>
    </dgm:pt>
    <dgm:pt modelId="{2677CDFC-859F-48CF-82EE-818D38AC6EC9}" type="sibTrans" cxnId="{4472D2F0-ACBE-42AF-AAFD-79A36A2386C4}">
      <dgm:prSet/>
      <dgm:spPr/>
      <dgm:t>
        <a:bodyPr/>
        <a:lstStyle/>
        <a:p>
          <a:endParaRPr lang="es-PE"/>
        </a:p>
      </dgm:t>
    </dgm:pt>
    <dgm:pt modelId="{6127983A-919E-4B2A-9F92-690AE5BC89AF}">
      <dgm:prSet custT="1"/>
      <dgm:spPr>
        <a:xfrm>
          <a:off x="0" y="3724305"/>
          <a:ext cx="7975797" cy="607004"/>
        </a:xfr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Оказывается ли данная услуга в тех же областях, где планируете работать и Вы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F58898-90E5-4EDD-AB8C-CE65A4ACA2C5}" type="parTrans" cxnId="{D5A9989F-1B98-48F1-83FD-D8FB552886CC}">
      <dgm:prSet/>
      <dgm:spPr/>
      <dgm:t>
        <a:bodyPr/>
        <a:lstStyle/>
        <a:p>
          <a:endParaRPr lang="es-PE"/>
        </a:p>
      </dgm:t>
    </dgm:pt>
    <dgm:pt modelId="{37DEE3EE-615E-46C0-A6BD-7CCC101EE31A}" type="sibTrans" cxnId="{D5A9989F-1B98-48F1-83FD-D8FB552886CC}">
      <dgm:prSet/>
      <dgm:spPr/>
      <dgm:t>
        <a:bodyPr/>
        <a:lstStyle/>
        <a:p>
          <a:endParaRPr lang="es-PE"/>
        </a:p>
      </dgm:t>
    </dgm:pt>
    <dgm:pt modelId="{981CC567-EEDC-40C8-9754-04C2C978BE0E}">
      <dgm:prSet custT="1"/>
      <dgm:spPr/>
      <dgm:t>
        <a:bodyPr/>
        <a:lstStyle/>
        <a:p>
          <a:r>
            <a:rPr lang="ru-RU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Какова стоимость данной услуги</a:t>
          </a:r>
          <a:r>
            <a:rPr lang="en-US" altLang="en-US" sz="1600" b="1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9F81AE12-DCE9-4369-9E4D-34B418FD2950}" type="parTrans" cxnId="{5B684E15-99CA-4072-8D66-7DBA7585F76C}">
      <dgm:prSet/>
      <dgm:spPr/>
      <dgm:t>
        <a:bodyPr/>
        <a:lstStyle/>
        <a:p>
          <a:endParaRPr lang="es-PE"/>
        </a:p>
      </dgm:t>
    </dgm:pt>
    <dgm:pt modelId="{ED644A21-CF39-4E5F-BD0A-C281F61D0428}" type="sibTrans" cxnId="{5B684E15-99CA-4072-8D66-7DBA7585F76C}">
      <dgm:prSet/>
      <dgm:spPr/>
      <dgm:t>
        <a:bodyPr/>
        <a:lstStyle/>
        <a:p>
          <a:endParaRPr lang="es-PE"/>
        </a:p>
      </dgm:t>
    </dgm:pt>
    <dgm:pt modelId="{0CCD54E6-DDDF-4EB1-84AF-A9636BF21811}" type="pres">
      <dgm:prSet presAssocID="{2E84602C-8AB9-4FC6-A8CB-61E703F3F2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DFE44-8CB6-4D26-B358-5E3DC3BFE64E}" type="pres">
      <dgm:prSet presAssocID="{9EA096C1-478E-41A2-947A-68FADE1FEA73}" presName="parentText" presStyleLbl="node1" presStyleIdx="0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9B97B0-7DEF-4B86-9994-56346039C822}" type="pres">
      <dgm:prSet presAssocID="{EA5CD1F9-46F2-4997-854C-C39E27D54BF6}" presName="spacer" presStyleCnt="0"/>
      <dgm:spPr/>
    </dgm:pt>
    <dgm:pt modelId="{0E809B4B-F77B-44CE-94DF-56A44C3C555B}" type="pres">
      <dgm:prSet presAssocID="{EDF770CC-1DD7-442D-BDA5-6666B962F57C}" presName="parentText" presStyleLbl="node1" presStyleIdx="1" presStyleCnt="8" custLinFactNeighborX="1129" custLinFactNeighborY="-43565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D564B45-1E75-46EB-9819-E60DE47BD215}" type="pres">
      <dgm:prSet presAssocID="{0B759A15-21A8-4602-9E7B-CD4447C49F56}" presName="spacer" presStyleCnt="0"/>
      <dgm:spPr/>
    </dgm:pt>
    <dgm:pt modelId="{BF221127-A1E8-4D60-A3A8-A9C652DAFBCC}" type="pres">
      <dgm:prSet presAssocID="{BF0E05A4-F2F9-44B3-8AD2-4A37AD806641}" presName="parentText" presStyleLbl="node1" presStyleIdx="2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AE5D7CE-C586-434D-B99C-B3271BFF11EB}" type="pres">
      <dgm:prSet presAssocID="{A204C5F6-7C2F-430F-AB38-39BFB128D673}" presName="spacer" presStyleCnt="0"/>
      <dgm:spPr/>
    </dgm:pt>
    <dgm:pt modelId="{52DC5C16-DEFC-400F-90BE-AC1C29CE3E25}" type="pres">
      <dgm:prSet presAssocID="{653A3BBA-28FD-4AA8-AD27-8E543CDF1155}" presName="parentText" presStyleLbl="node1" presStyleIdx="3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AD35EB5-D2F9-4EAD-9EE1-198C98814283}" type="pres">
      <dgm:prSet presAssocID="{50E17426-0AC9-4ACE-9FAF-00876F568858}" presName="spacer" presStyleCnt="0"/>
      <dgm:spPr/>
    </dgm:pt>
    <dgm:pt modelId="{084BBE68-3728-4915-9820-EAF58A627CF4}" type="pres">
      <dgm:prSet presAssocID="{F3577AF2-DA8C-4DE7-A5C3-8B4098D0F364}" presName="parentText" presStyleLbl="node1" presStyleIdx="4" presStyleCnt="8" custLinFactNeighborY="4405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CAD3F98-1C77-41CC-9A52-D64820DBCECA}" type="pres">
      <dgm:prSet presAssocID="{B5BCFD0D-69C7-42F4-BB54-758507EBAE0F}" presName="spacer" presStyleCnt="0"/>
      <dgm:spPr/>
    </dgm:pt>
    <dgm:pt modelId="{6D38A991-3F29-40EF-9992-ED5E6D299DE2}" type="pres">
      <dgm:prSet presAssocID="{68E720EB-7031-45C9-9618-17824692A3FA}" presName="parentText" presStyleLbl="node1" presStyleIdx="5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305187-0D0C-4011-8BAA-C03158873568}" type="pres">
      <dgm:prSet presAssocID="{2677CDFC-859F-48CF-82EE-818D38AC6EC9}" presName="spacer" presStyleCnt="0"/>
      <dgm:spPr/>
    </dgm:pt>
    <dgm:pt modelId="{BC8C7E52-F175-4FC6-B04C-1BE05DD5FB83}" type="pres">
      <dgm:prSet presAssocID="{6127983A-919E-4B2A-9F92-690AE5BC89AF}" presName="parentText" presStyleLbl="node1" presStyleIdx="6" presStyleCnt="8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43A1353-9314-40B1-9AFF-C1CC5F1A420D}" type="pres">
      <dgm:prSet presAssocID="{37DEE3EE-615E-46C0-A6BD-7CCC101EE31A}" presName="spacer" presStyleCnt="0"/>
      <dgm:spPr/>
    </dgm:pt>
    <dgm:pt modelId="{CAF785B5-0965-45A3-B130-9E10ADF10B78}" type="pres">
      <dgm:prSet presAssocID="{981CC567-EEDC-40C8-9754-04C2C978BE0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ACB3A-7426-724F-B39B-65F210934478}" type="presOf" srcId="{653A3BBA-28FD-4AA8-AD27-8E543CDF1155}" destId="{52DC5C16-DEFC-400F-90BE-AC1C29CE3E25}" srcOrd="0" destOrd="0" presId="urn:microsoft.com/office/officeart/2005/8/layout/vList2"/>
    <dgm:cxn modelId="{9A63F789-745E-1244-920E-D970210B2270}" type="presOf" srcId="{981CC567-EEDC-40C8-9754-04C2C978BE0E}" destId="{CAF785B5-0965-45A3-B130-9E10ADF10B78}" srcOrd="0" destOrd="0" presId="urn:microsoft.com/office/officeart/2005/8/layout/vList2"/>
    <dgm:cxn modelId="{A3268917-78B0-9842-BD9D-1C3D663C60CB}" type="presOf" srcId="{2E84602C-8AB9-4FC6-A8CB-61E703F3F28B}" destId="{0CCD54E6-DDDF-4EB1-84AF-A9636BF21811}" srcOrd="0" destOrd="0" presId="urn:microsoft.com/office/officeart/2005/8/layout/vList2"/>
    <dgm:cxn modelId="{194FABF5-9DE8-46DC-9BC8-025C813B3990}" srcId="{2E84602C-8AB9-4FC6-A8CB-61E703F3F28B}" destId="{9EA096C1-478E-41A2-947A-68FADE1FEA73}" srcOrd="0" destOrd="0" parTransId="{88D67175-C3BE-44DE-A00F-140533329A6D}" sibTransId="{EA5CD1F9-46F2-4997-854C-C39E27D54BF6}"/>
    <dgm:cxn modelId="{3300FA71-FF24-C943-80A2-E07499F20355}" type="presOf" srcId="{9EA096C1-478E-41A2-947A-68FADE1FEA73}" destId="{99ADFE44-8CB6-4D26-B358-5E3DC3BFE64E}" srcOrd="0" destOrd="0" presId="urn:microsoft.com/office/officeart/2005/8/layout/vList2"/>
    <dgm:cxn modelId="{7EEDB96E-D9CC-0E47-AA41-4B7ABF077360}" type="presOf" srcId="{68E720EB-7031-45C9-9618-17824692A3FA}" destId="{6D38A991-3F29-40EF-9992-ED5E6D299DE2}" srcOrd="0" destOrd="0" presId="urn:microsoft.com/office/officeart/2005/8/layout/vList2"/>
    <dgm:cxn modelId="{5B684E15-99CA-4072-8D66-7DBA7585F76C}" srcId="{2E84602C-8AB9-4FC6-A8CB-61E703F3F28B}" destId="{981CC567-EEDC-40C8-9754-04C2C978BE0E}" srcOrd="7" destOrd="0" parTransId="{9F81AE12-DCE9-4369-9E4D-34B418FD2950}" sibTransId="{ED644A21-CF39-4E5F-BD0A-C281F61D0428}"/>
    <dgm:cxn modelId="{2C5ECE9F-105D-4C58-985A-5919622E227C}" srcId="{2E84602C-8AB9-4FC6-A8CB-61E703F3F28B}" destId="{BF0E05A4-F2F9-44B3-8AD2-4A37AD806641}" srcOrd="2" destOrd="0" parTransId="{1EBDAFBB-07BD-479C-AD7B-EBF58F0F4C78}" sibTransId="{A204C5F6-7C2F-430F-AB38-39BFB128D673}"/>
    <dgm:cxn modelId="{A700BD18-F82C-49E9-8CF0-1A6241A3E265}" srcId="{2E84602C-8AB9-4FC6-A8CB-61E703F3F28B}" destId="{EDF770CC-1DD7-442D-BDA5-6666B962F57C}" srcOrd="1" destOrd="0" parTransId="{A6CA797E-5E55-4293-888A-B10ABE485C4E}" sibTransId="{0B759A15-21A8-4602-9E7B-CD4447C49F56}"/>
    <dgm:cxn modelId="{D5A9989F-1B98-48F1-83FD-D8FB552886CC}" srcId="{2E84602C-8AB9-4FC6-A8CB-61E703F3F28B}" destId="{6127983A-919E-4B2A-9F92-690AE5BC89AF}" srcOrd="6" destOrd="0" parTransId="{0EF58898-90E5-4EDD-AB8C-CE65A4ACA2C5}" sibTransId="{37DEE3EE-615E-46C0-A6BD-7CCC101EE31A}"/>
    <dgm:cxn modelId="{0C15ADDA-467A-284B-8D8D-EE9892060A4D}" type="presOf" srcId="{6127983A-919E-4B2A-9F92-690AE5BC89AF}" destId="{BC8C7E52-F175-4FC6-B04C-1BE05DD5FB83}" srcOrd="0" destOrd="0" presId="urn:microsoft.com/office/officeart/2005/8/layout/vList2"/>
    <dgm:cxn modelId="{4472D2F0-ACBE-42AF-AAFD-79A36A2386C4}" srcId="{2E84602C-8AB9-4FC6-A8CB-61E703F3F28B}" destId="{68E720EB-7031-45C9-9618-17824692A3FA}" srcOrd="5" destOrd="0" parTransId="{42704BF3-F983-443D-864F-B23855FD2FBB}" sibTransId="{2677CDFC-859F-48CF-82EE-818D38AC6EC9}"/>
    <dgm:cxn modelId="{63B5B64F-0823-174E-850B-2F9F414D171C}" type="presOf" srcId="{EDF770CC-1DD7-442D-BDA5-6666B962F57C}" destId="{0E809B4B-F77B-44CE-94DF-56A44C3C555B}" srcOrd="0" destOrd="0" presId="urn:microsoft.com/office/officeart/2005/8/layout/vList2"/>
    <dgm:cxn modelId="{33E0FA06-5EA9-694F-BD5D-BA84626210D6}" type="presOf" srcId="{BF0E05A4-F2F9-44B3-8AD2-4A37AD806641}" destId="{BF221127-A1E8-4D60-A3A8-A9C652DAFBCC}" srcOrd="0" destOrd="0" presId="urn:microsoft.com/office/officeart/2005/8/layout/vList2"/>
    <dgm:cxn modelId="{65564526-DE42-40C4-B9A7-05B86679ED4A}" srcId="{2E84602C-8AB9-4FC6-A8CB-61E703F3F28B}" destId="{F3577AF2-DA8C-4DE7-A5C3-8B4098D0F364}" srcOrd="4" destOrd="0" parTransId="{0370A098-9FD2-4020-B316-9FFFB83183D0}" sibTransId="{B5BCFD0D-69C7-42F4-BB54-758507EBAE0F}"/>
    <dgm:cxn modelId="{244C0BD9-F680-2342-8346-ABDAFD14930F}" type="presOf" srcId="{F3577AF2-DA8C-4DE7-A5C3-8B4098D0F364}" destId="{084BBE68-3728-4915-9820-EAF58A627CF4}" srcOrd="0" destOrd="0" presId="urn:microsoft.com/office/officeart/2005/8/layout/vList2"/>
    <dgm:cxn modelId="{95B4CB65-300A-48EC-B28A-9A1CD88F61A0}" srcId="{2E84602C-8AB9-4FC6-A8CB-61E703F3F28B}" destId="{653A3BBA-28FD-4AA8-AD27-8E543CDF1155}" srcOrd="3" destOrd="0" parTransId="{387F879E-41F6-4ED7-8EE7-60D4874014E7}" sibTransId="{50E17426-0AC9-4ACE-9FAF-00876F568858}"/>
    <dgm:cxn modelId="{8B8EB841-1B2C-EB49-87BF-30049A57D091}" type="presParOf" srcId="{0CCD54E6-DDDF-4EB1-84AF-A9636BF21811}" destId="{99ADFE44-8CB6-4D26-B358-5E3DC3BFE64E}" srcOrd="0" destOrd="0" presId="urn:microsoft.com/office/officeart/2005/8/layout/vList2"/>
    <dgm:cxn modelId="{D43799C5-348F-C340-AE09-09821864425F}" type="presParOf" srcId="{0CCD54E6-DDDF-4EB1-84AF-A9636BF21811}" destId="{7B9B97B0-7DEF-4B86-9994-56346039C822}" srcOrd="1" destOrd="0" presId="urn:microsoft.com/office/officeart/2005/8/layout/vList2"/>
    <dgm:cxn modelId="{3A01FC83-4425-F540-A4ED-2834AD4BAAF3}" type="presParOf" srcId="{0CCD54E6-DDDF-4EB1-84AF-A9636BF21811}" destId="{0E809B4B-F77B-44CE-94DF-56A44C3C555B}" srcOrd="2" destOrd="0" presId="urn:microsoft.com/office/officeart/2005/8/layout/vList2"/>
    <dgm:cxn modelId="{665964AA-CC9E-6C4B-88FC-21D0F458725B}" type="presParOf" srcId="{0CCD54E6-DDDF-4EB1-84AF-A9636BF21811}" destId="{6D564B45-1E75-46EB-9819-E60DE47BD215}" srcOrd="3" destOrd="0" presId="urn:microsoft.com/office/officeart/2005/8/layout/vList2"/>
    <dgm:cxn modelId="{751FFE30-D1B0-5646-8369-8F6DBF47DBFC}" type="presParOf" srcId="{0CCD54E6-DDDF-4EB1-84AF-A9636BF21811}" destId="{BF221127-A1E8-4D60-A3A8-A9C652DAFBCC}" srcOrd="4" destOrd="0" presId="urn:microsoft.com/office/officeart/2005/8/layout/vList2"/>
    <dgm:cxn modelId="{76ED3391-1B35-CF48-971D-6BEAAC886FFC}" type="presParOf" srcId="{0CCD54E6-DDDF-4EB1-84AF-A9636BF21811}" destId="{1AE5D7CE-C586-434D-B99C-B3271BFF11EB}" srcOrd="5" destOrd="0" presId="urn:microsoft.com/office/officeart/2005/8/layout/vList2"/>
    <dgm:cxn modelId="{4B461EE1-26CB-4343-92F3-982819A1C19A}" type="presParOf" srcId="{0CCD54E6-DDDF-4EB1-84AF-A9636BF21811}" destId="{52DC5C16-DEFC-400F-90BE-AC1C29CE3E25}" srcOrd="6" destOrd="0" presId="urn:microsoft.com/office/officeart/2005/8/layout/vList2"/>
    <dgm:cxn modelId="{05635348-6A62-2D4C-A17C-4EDE57474D6E}" type="presParOf" srcId="{0CCD54E6-DDDF-4EB1-84AF-A9636BF21811}" destId="{3AD35EB5-D2F9-4EAD-9EE1-198C98814283}" srcOrd="7" destOrd="0" presId="urn:microsoft.com/office/officeart/2005/8/layout/vList2"/>
    <dgm:cxn modelId="{7BDA04F5-736E-3F4D-8595-8A9AE0BE78C3}" type="presParOf" srcId="{0CCD54E6-DDDF-4EB1-84AF-A9636BF21811}" destId="{084BBE68-3728-4915-9820-EAF58A627CF4}" srcOrd="8" destOrd="0" presId="urn:microsoft.com/office/officeart/2005/8/layout/vList2"/>
    <dgm:cxn modelId="{51CB4032-B960-1B42-A0FF-096C601D20E5}" type="presParOf" srcId="{0CCD54E6-DDDF-4EB1-84AF-A9636BF21811}" destId="{6CAD3F98-1C77-41CC-9A52-D64820DBCECA}" srcOrd="9" destOrd="0" presId="urn:microsoft.com/office/officeart/2005/8/layout/vList2"/>
    <dgm:cxn modelId="{75DE9E23-E01F-0540-9DA3-4932F339DF64}" type="presParOf" srcId="{0CCD54E6-DDDF-4EB1-84AF-A9636BF21811}" destId="{6D38A991-3F29-40EF-9992-ED5E6D299DE2}" srcOrd="10" destOrd="0" presId="urn:microsoft.com/office/officeart/2005/8/layout/vList2"/>
    <dgm:cxn modelId="{CE03EA11-85F0-2948-815D-4252D7C48A7A}" type="presParOf" srcId="{0CCD54E6-DDDF-4EB1-84AF-A9636BF21811}" destId="{60305187-0D0C-4011-8BAA-C03158873568}" srcOrd="11" destOrd="0" presId="urn:microsoft.com/office/officeart/2005/8/layout/vList2"/>
    <dgm:cxn modelId="{086C8ABF-A28C-C849-8476-8D02B046741B}" type="presParOf" srcId="{0CCD54E6-DDDF-4EB1-84AF-A9636BF21811}" destId="{BC8C7E52-F175-4FC6-B04C-1BE05DD5FB83}" srcOrd="12" destOrd="0" presId="urn:microsoft.com/office/officeart/2005/8/layout/vList2"/>
    <dgm:cxn modelId="{0E0B9BDE-AF81-0343-A1CF-298359F6034F}" type="presParOf" srcId="{0CCD54E6-DDDF-4EB1-84AF-A9636BF21811}" destId="{E43A1353-9314-40B1-9AFF-C1CC5F1A420D}" srcOrd="13" destOrd="0" presId="urn:microsoft.com/office/officeart/2005/8/layout/vList2"/>
    <dgm:cxn modelId="{9799690B-A7CD-AA4A-9123-2757075C2A97}" type="presParOf" srcId="{0CCD54E6-DDDF-4EB1-84AF-A9636BF21811}" destId="{CAF785B5-0965-45A3-B130-9E10ADF10B7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AD9E0812-349E-42CC-AC16-3E1F56C712A9}">
      <dgm:prSet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У клиента</a:t>
          </a:r>
          <a:endParaRPr lang="es-ES_tradn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E26DF-9370-444F-8500-A4476DD88AA9}" type="parTrans" cxnId="{DE2CD74E-6793-419A-AB03-25D81A6A44D5}">
      <dgm:prSet/>
      <dgm:spPr/>
      <dgm:t>
        <a:bodyPr/>
        <a:lstStyle/>
        <a:p>
          <a:endParaRPr lang="en-GB" sz="1800"/>
        </a:p>
      </dgm:t>
    </dgm:pt>
    <dgm:pt modelId="{D616A58F-4F79-4AD0-8BFC-A3BBB0B9445F}" type="sibTrans" cxnId="{DE2CD74E-6793-419A-AB03-25D81A6A44D5}">
      <dgm:prSet/>
      <dgm:spPr/>
      <dgm:t>
        <a:bodyPr/>
        <a:lstStyle/>
        <a:p>
          <a:endParaRPr lang="en-GB" sz="1800"/>
        </a:p>
      </dgm:t>
    </dgm:pt>
    <dgm:pt modelId="{68903C4D-8008-40CC-8711-EC9D2DF58CBD}">
      <dgm:prSet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По телефону</a:t>
          </a:r>
          <a:endParaRPr lang="es-PE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18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1800"/>
        </a:p>
      </dgm:t>
    </dgm:pt>
    <dgm:pt modelId="{6CFA27CE-D998-4622-9133-5678EEFCB93D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По почте/электронной почте</a:t>
          </a:r>
          <a:endParaRPr lang="es-P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18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1800"/>
        </a:p>
      </dgm:t>
    </dgm:pt>
    <dgm:pt modelId="{24042940-574F-4F5D-878C-C3399FFE9E29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Внутри организации</a:t>
          </a:r>
          <a:endParaRPr lang="es-PE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18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1800"/>
        </a:p>
      </dgm:t>
    </dgm:pt>
    <dgm:pt modelId="{96FAC33D-453F-4CB6-8B81-9745665D7945}">
      <dgm:prSet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Через веб-сайт</a:t>
          </a:r>
          <a:endParaRPr lang="es-PE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9C1A1-3C99-4BC3-BC4A-A4E7D560B7D4}" type="parTrans" cxnId="{8772DAAA-09F5-4E15-AA9B-35E306320662}">
      <dgm:prSet/>
      <dgm:spPr/>
      <dgm:t>
        <a:bodyPr/>
        <a:lstStyle/>
        <a:p>
          <a:endParaRPr lang="es-PE" sz="1800"/>
        </a:p>
      </dgm:t>
    </dgm:pt>
    <dgm:pt modelId="{FC70230B-2A95-4E71-A1E6-63778174252E}" type="sibTrans" cxnId="{8772DAAA-09F5-4E15-AA9B-35E306320662}">
      <dgm:prSet/>
      <dgm:spPr/>
      <dgm:t>
        <a:bodyPr/>
        <a:lstStyle/>
        <a:p>
          <a:endParaRPr lang="es-PE" sz="1800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6C4D1-5309-4950-BD00-020639693B99}" type="pres">
      <dgm:prSet presAssocID="{AD9E0812-349E-42CC-AC16-3E1F56C712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C4D54-8702-419A-AC96-AECD255ED9FF}" type="pres">
      <dgm:prSet presAssocID="{D616A58F-4F79-4AD0-8BFC-A3BBB0B9445F}" presName="sibTrans" presStyleCnt="0"/>
      <dgm:spPr/>
    </dgm:pt>
    <dgm:pt modelId="{6C72E401-388A-4156-A598-CA0D8E665644}" type="pres">
      <dgm:prSet presAssocID="{24042940-574F-4F5D-878C-C3399FFE9E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6D9-F37D-47C2-91CA-38BCE8BB18F7}" type="pres">
      <dgm:prSet presAssocID="{C204391B-D5E8-472A-9E28-474D3630AB2E}" presName="sibTrans" presStyleCnt="0"/>
      <dgm:spPr/>
    </dgm:pt>
    <dgm:pt modelId="{ED71549C-BCBB-4732-8796-2FF519C8F99A}" type="pres">
      <dgm:prSet presAssocID="{68903C4D-8008-40CC-8711-EC9D2DF58C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197C-7435-4821-A0B3-8B9066B77504}" type="pres">
      <dgm:prSet presAssocID="{D50BAD0C-37A1-4368-8706-A03CA3373B99}" presName="sibTrans" presStyleCnt="0"/>
      <dgm:spPr/>
    </dgm:pt>
    <dgm:pt modelId="{AF32D189-D417-4A1D-B68A-FDE439BB365C}" type="pres">
      <dgm:prSet presAssocID="{6CFA27CE-D998-4622-9133-5678EEFCB9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4A360-06AE-45FF-A2C8-A9C559D3EC4F}" type="pres">
      <dgm:prSet presAssocID="{9F6518AF-9CF6-4C44-AB3F-CD7CFE7A2A22}" presName="sibTrans" presStyleCnt="0"/>
      <dgm:spPr/>
    </dgm:pt>
    <dgm:pt modelId="{EB75BE27-82E5-4E22-8EAE-D04401210529}" type="pres">
      <dgm:prSet presAssocID="{96FAC33D-453F-4CB6-8B81-9745665D79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E2E77-DD2B-4C74-BA5B-FF479DAD9799}" srcId="{6FFAFFED-F570-4D5D-B092-C48F35005B2E}" destId="{24042940-574F-4F5D-878C-C3399FFE9E29}" srcOrd="1" destOrd="0" parTransId="{8AE9CBC1-6F4A-4F7B-9647-31D45BE91C56}" sibTransId="{C204391B-D5E8-472A-9E28-474D3630AB2E}"/>
    <dgm:cxn modelId="{00900F68-5275-3C42-9A0A-F9958175A226}" type="presOf" srcId="{AD9E0812-349E-42CC-AC16-3E1F56C712A9}" destId="{2276C4D1-5309-4950-BD00-020639693B99}" srcOrd="0" destOrd="0" presId="urn:microsoft.com/office/officeart/2005/8/layout/default"/>
    <dgm:cxn modelId="{9C46CE09-C5A3-40C3-B2CF-CC5DE7C27BC0}" srcId="{6FFAFFED-F570-4D5D-B092-C48F35005B2E}" destId="{68903C4D-8008-40CC-8711-EC9D2DF58CBD}" srcOrd="2" destOrd="0" parTransId="{37D00198-8427-4927-A142-C2A6068C856A}" sibTransId="{D50BAD0C-37A1-4368-8706-A03CA3373B99}"/>
    <dgm:cxn modelId="{8772DAAA-09F5-4E15-AA9B-35E306320662}" srcId="{6FFAFFED-F570-4D5D-B092-C48F35005B2E}" destId="{96FAC33D-453F-4CB6-8B81-9745665D7945}" srcOrd="4" destOrd="0" parTransId="{9719C1A1-3C99-4BC3-BC4A-A4E7D560B7D4}" sibTransId="{FC70230B-2A95-4E71-A1E6-63778174252E}"/>
    <dgm:cxn modelId="{EF034802-29AA-4186-998A-94281BC44881}" srcId="{6FFAFFED-F570-4D5D-B092-C48F35005B2E}" destId="{6CFA27CE-D998-4622-9133-5678EEFCB93D}" srcOrd="3" destOrd="0" parTransId="{FF2117BC-733B-485B-B4D9-99CEA5960957}" sibTransId="{9F6518AF-9CF6-4C44-AB3F-CD7CFE7A2A22}"/>
    <dgm:cxn modelId="{3CF3267C-A4DB-2441-8215-D5F823126126}" type="presOf" srcId="{68903C4D-8008-40CC-8711-EC9D2DF58CBD}" destId="{ED71549C-BCBB-4732-8796-2FF519C8F99A}" srcOrd="0" destOrd="0" presId="urn:microsoft.com/office/officeart/2005/8/layout/default"/>
    <dgm:cxn modelId="{E2E98303-D957-284C-8881-4C0BA868AE62}" type="presOf" srcId="{6FFAFFED-F570-4D5D-B092-C48F35005B2E}" destId="{DF1F07D7-AA6F-445C-BFD5-47A624F23366}" srcOrd="0" destOrd="0" presId="urn:microsoft.com/office/officeart/2005/8/layout/default"/>
    <dgm:cxn modelId="{DE2CD74E-6793-419A-AB03-25D81A6A44D5}" srcId="{6FFAFFED-F570-4D5D-B092-C48F35005B2E}" destId="{AD9E0812-349E-42CC-AC16-3E1F56C712A9}" srcOrd="0" destOrd="0" parTransId="{862E26DF-9370-444F-8500-A4476DD88AA9}" sibTransId="{D616A58F-4F79-4AD0-8BFC-A3BBB0B9445F}"/>
    <dgm:cxn modelId="{F80CE26A-8157-844A-8B02-A28953394AB9}" type="presOf" srcId="{96FAC33D-453F-4CB6-8B81-9745665D7945}" destId="{EB75BE27-82E5-4E22-8EAE-D04401210529}" srcOrd="0" destOrd="0" presId="urn:microsoft.com/office/officeart/2005/8/layout/default"/>
    <dgm:cxn modelId="{A1262B0F-EF39-3245-AA82-72F04FD12E9B}" type="presOf" srcId="{6CFA27CE-D998-4622-9133-5678EEFCB93D}" destId="{AF32D189-D417-4A1D-B68A-FDE439BB365C}" srcOrd="0" destOrd="0" presId="urn:microsoft.com/office/officeart/2005/8/layout/default"/>
    <dgm:cxn modelId="{19FFA191-C6E2-0D4F-AF6E-928F5326FEBF}" type="presOf" srcId="{24042940-574F-4F5D-878C-C3399FFE9E29}" destId="{6C72E401-388A-4156-A598-CA0D8E665644}" srcOrd="0" destOrd="0" presId="urn:microsoft.com/office/officeart/2005/8/layout/default"/>
    <dgm:cxn modelId="{1B91C9CD-6EA0-704E-A5A4-BA0046B6A8DF}" type="presParOf" srcId="{DF1F07D7-AA6F-445C-BFD5-47A624F23366}" destId="{2276C4D1-5309-4950-BD00-020639693B99}" srcOrd="0" destOrd="0" presId="urn:microsoft.com/office/officeart/2005/8/layout/default"/>
    <dgm:cxn modelId="{FD119C8F-F777-A846-B4D8-F09AE7F7C423}" type="presParOf" srcId="{DF1F07D7-AA6F-445C-BFD5-47A624F23366}" destId="{330C4D54-8702-419A-AC96-AECD255ED9FF}" srcOrd="1" destOrd="0" presId="urn:microsoft.com/office/officeart/2005/8/layout/default"/>
    <dgm:cxn modelId="{C31B743A-5357-534A-8CFB-2284921E4040}" type="presParOf" srcId="{DF1F07D7-AA6F-445C-BFD5-47A624F23366}" destId="{6C72E401-388A-4156-A598-CA0D8E665644}" srcOrd="2" destOrd="0" presId="urn:microsoft.com/office/officeart/2005/8/layout/default"/>
    <dgm:cxn modelId="{800AFCC6-18D9-654F-A805-9C67180D4C25}" type="presParOf" srcId="{DF1F07D7-AA6F-445C-BFD5-47A624F23366}" destId="{229186D9-F37D-47C2-91CA-38BCE8BB18F7}" srcOrd="3" destOrd="0" presId="urn:microsoft.com/office/officeart/2005/8/layout/default"/>
    <dgm:cxn modelId="{F95AC427-4ED5-3143-8FC0-70FDF92F2C89}" type="presParOf" srcId="{DF1F07D7-AA6F-445C-BFD5-47A624F23366}" destId="{ED71549C-BCBB-4732-8796-2FF519C8F99A}" srcOrd="4" destOrd="0" presId="urn:microsoft.com/office/officeart/2005/8/layout/default"/>
    <dgm:cxn modelId="{75BF22D6-824D-CC45-92E7-7EF34FA058D7}" type="presParOf" srcId="{DF1F07D7-AA6F-445C-BFD5-47A624F23366}" destId="{D00E197C-7435-4821-A0B3-8B9066B77504}" srcOrd="5" destOrd="0" presId="urn:microsoft.com/office/officeart/2005/8/layout/default"/>
    <dgm:cxn modelId="{71CB3F6F-7ABF-7146-A240-5A8876F18420}" type="presParOf" srcId="{DF1F07D7-AA6F-445C-BFD5-47A624F23366}" destId="{AF32D189-D417-4A1D-B68A-FDE439BB365C}" srcOrd="6" destOrd="0" presId="urn:microsoft.com/office/officeart/2005/8/layout/default"/>
    <dgm:cxn modelId="{42CBB5A7-E810-784D-AA4B-360A886115FD}" type="presParOf" srcId="{DF1F07D7-AA6F-445C-BFD5-47A624F23366}" destId="{F974A360-06AE-45FF-A2C8-A9C559D3EC4F}" srcOrd="7" destOrd="0" presId="urn:microsoft.com/office/officeart/2005/8/layout/default"/>
    <dgm:cxn modelId="{315C47AA-0182-E240-A837-14C9E54C7A8C}" type="presParOf" srcId="{DF1F07D7-AA6F-445C-BFD5-47A624F23366}" destId="{EB75BE27-82E5-4E22-8EAE-D0440121052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8903C4D-8008-40CC-8711-EC9D2DF58CBD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Стоимость услуги</a:t>
          </a:r>
          <a:endParaRPr lang="es-P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24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2400"/>
        </a:p>
      </dgm:t>
    </dgm:pt>
    <dgm:pt modelId="{6CFA27CE-D998-4622-9133-5678EEFCB93D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Анализ конкурентов</a:t>
          </a:r>
          <a:endParaRPr lang="es-P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24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2400"/>
        </a:p>
      </dgm:t>
    </dgm:pt>
    <dgm:pt modelId="{24042940-574F-4F5D-878C-C3399FFE9E29}">
      <dgm:prSet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Модель построения бизнеса</a:t>
          </a:r>
          <a:endParaRPr lang="es-PE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24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2400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2E401-388A-4156-A598-CA0D8E665644}" type="pres">
      <dgm:prSet presAssocID="{24042940-574F-4F5D-878C-C3399FFE9E29}" presName="node" presStyleLbl="node1" presStyleIdx="0" presStyleCnt="3" custScaleX="55650" custScaleY="5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6D9-F37D-47C2-91CA-38BCE8BB18F7}" type="pres">
      <dgm:prSet presAssocID="{C204391B-D5E8-472A-9E28-474D3630AB2E}" presName="sibTrans" presStyleCnt="0"/>
      <dgm:spPr/>
    </dgm:pt>
    <dgm:pt modelId="{ED71549C-BCBB-4732-8796-2FF519C8F99A}" type="pres">
      <dgm:prSet presAssocID="{68903C4D-8008-40CC-8711-EC9D2DF58CBD}" presName="node" presStyleLbl="node1" presStyleIdx="1" presStyleCnt="3" custScaleX="52612" custScaleY="56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197C-7435-4821-A0B3-8B9066B77504}" type="pres">
      <dgm:prSet presAssocID="{D50BAD0C-37A1-4368-8706-A03CA3373B99}" presName="sibTrans" presStyleCnt="0"/>
      <dgm:spPr/>
    </dgm:pt>
    <dgm:pt modelId="{AF32D189-D417-4A1D-B68A-FDE439BB365C}" type="pres">
      <dgm:prSet presAssocID="{6CFA27CE-D998-4622-9133-5678EEFCB93D}" presName="node" presStyleLbl="node1" presStyleIdx="2" presStyleCnt="3" custScaleX="56363" custScaleY="5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34802-29AA-4186-998A-94281BC44881}" srcId="{6FFAFFED-F570-4D5D-B092-C48F35005B2E}" destId="{6CFA27CE-D998-4622-9133-5678EEFCB93D}" srcOrd="2" destOrd="0" parTransId="{FF2117BC-733B-485B-B4D9-99CEA5960957}" sibTransId="{9F6518AF-9CF6-4C44-AB3F-CD7CFE7A2A22}"/>
    <dgm:cxn modelId="{0361CBD7-00BB-E44F-B9D5-DF693B0D1F1F}" type="presOf" srcId="{6FFAFFED-F570-4D5D-B092-C48F35005B2E}" destId="{DF1F07D7-AA6F-445C-BFD5-47A624F23366}" srcOrd="0" destOrd="0" presId="urn:microsoft.com/office/officeart/2005/8/layout/default"/>
    <dgm:cxn modelId="{3FCE2E77-DD2B-4C74-BA5B-FF479DAD9799}" srcId="{6FFAFFED-F570-4D5D-B092-C48F35005B2E}" destId="{24042940-574F-4F5D-878C-C3399FFE9E29}" srcOrd="0" destOrd="0" parTransId="{8AE9CBC1-6F4A-4F7B-9647-31D45BE91C56}" sibTransId="{C204391B-D5E8-472A-9E28-474D3630AB2E}"/>
    <dgm:cxn modelId="{F1911E05-4FA2-9E42-AA69-4E7EE7443442}" type="presOf" srcId="{6CFA27CE-D998-4622-9133-5678EEFCB93D}" destId="{AF32D189-D417-4A1D-B68A-FDE439BB365C}" srcOrd="0" destOrd="0" presId="urn:microsoft.com/office/officeart/2005/8/layout/default"/>
    <dgm:cxn modelId="{472373CC-B12B-764A-8F57-BAECB7F2A38D}" type="presOf" srcId="{24042940-574F-4F5D-878C-C3399FFE9E29}" destId="{6C72E401-388A-4156-A598-CA0D8E665644}" srcOrd="0" destOrd="0" presId="urn:microsoft.com/office/officeart/2005/8/layout/default"/>
    <dgm:cxn modelId="{1CA2F7ED-14A8-2146-A4F6-82E1273C305B}" type="presOf" srcId="{68903C4D-8008-40CC-8711-EC9D2DF58CBD}" destId="{ED71549C-BCBB-4732-8796-2FF519C8F99A}" srcOrd="0" destOrd="0" presId="urn:microsoft.com/office/officeart/2005/8/layout/default"/>
    <dgm:cxn modelId="{9C46CE09-C5A3-40C3-B2CF-CC5DE7C27BC0}" srcId="{6FFAFFED-F570-4D5D-B092-C48F35005B2E}" destId="{68903C4D-8008-40CC-8711-EC9D2DF58CBD}" srcOrd="1" destOrd="0" parTransId="{37D00198-8427-4927-A142-C2A6068C856A}" sibTransId="{D50BAD0C-37A1-4368-8706-A03CA3373B99}"/>
    <dgm:cxn modelId="{C78CA835-76FA-9F4F-8847-12A0B9F4FD3A}" type="presParOf" srcId="{DF1F07D7-AA6F-445C-BFD5-47A624F23366}" destId="{6C72E401-388A-4156-A598-CA0D8E665644}" srcOrd="0" destOrd="0" presId="urn:microsoft.com/office/officeart/2005/8/layout/default"/>
    <dgm:cxn modelId="{9A748810-3C5E-6349-90BA-B80466AE6028}" type="presParOf" srcId="{DF1F07D7-AA6F-445C-BFD5-47A624F23366}" destId="{229186D9-F37D-47C2-91CA-38BCE8BB18F7}" srcOrd="1" destOrd="0" presId="urn:microsoft.com/office/officeart/2005/8/layout/default"/>
    <dgm:cxn modelId="{360D4DFA-94C0-7D4A-92E9-B8F3EE8E48D0}" type="presParOf" srcId="{DF1F07D7-AA6F-445C-BFD5-47A624F23366}" destId="{ED71549C-BCBB-4732-8796-2FF519C8F99A}" srcOrd="2" destOrd="0" presId="urn:microsoft.com/office/officeart/2005/8/layout/default"/>
    <dgm:cxn modelId="{1FC95756-20F2-0448-A212-F98215285A95}" type="presParOf" srcId="{DF1F07D7-AA6F-445C-BFD5-47A624F23366}" destId="{D00E197C-7435-4821-A0B3-8B9066B77504}" srcOrd="3" destOrd="0" presId="urn:microsoft.com/office/officeart/2005/8/layout/default"/>
    <dgm:cxn modelId="{79B9EACA-2C4C-DF49-9A02-72DEF3F95BCD}" type="presParOf" srcId="{DF1F07D7-AA6F-445C-BFD5-47A624F23366}" destId="{AF32D189-D417-4A1D-B68A-FDE439BB36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FAFFED-F570-4D5D-B092-C48F35005B2E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8903C4D-8008-40CC-8711-EC9D2DF58CBD}">
      <dgm:prSet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Получение прибыли за счет оказания услуг</a:t>
          </a:r>
          <a:endParaRPr lang="es-P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00198-8427-4927-A142-C2A6068C856A}" type="parTrans" cxnId="{9C46CE09-C5A3-40C3-B2CF-CC5DE7C27BC0}">
      <dgm:prSet/>
      <dgm:spPr/>
      <dgm:t>
        <a:bodyPr/>
        <a:lstStyle/>
        <a:p>
          <a:endParaRPr lang="en-GB" sz="1500"/>
        </a:p>
      </dgm:t>
    </dgm:pt>
    <dgm:pt modelId="{D50BAD0C-37A1-4368-8706-A03CA3373B99}" type="sibTrans" cxnId="{9C46CE09-C5A3-40C3-B2CF-CC5DE7C27BC0}">
      <dgm:prSet/>
      <dgm:spPr/>
      <dgm:t>
        <a:bodyPr/>
        <a:lstStyle/>
        <a:p>
          <a:endParaRPr lang="en-GB" sz="1500"/>
        </a:p>
      </dgm:t>
    </dgm:pt>
    <dgm:pt modelId="{6CFA27CE-D998-4622-9133-5678EEFCB93D}">
      <dgm:prSet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Внутреннее субсидирование за счет других источников</a:t>
          </a:r>
          <a:endParaRPr lang="es-P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518AF-9CF6-4C44-AB3F-CD7CFE7A2A22}" type="sibTrans" cxnId="{EF034802-29AA-4186-998A-94281BC44881}">
      <dgm:prSet/>
      <dgm:spPr/>
      <dgm:t>
        <a:bodyPr/>
        <a:lstStyle/>
        <a:p>
          <a:endParaRPr lang="en-GB" sz="1500"/>
        </a:p>
      </dgm:t>
    </dgm:pt>
    <dgm:pt modelId="{FF2117BC-733B-485B-B4D9-99CEA5960957}" type="parTrans" cxnId="{EF034802-29AA-4186-998A-94281BC44881}">
      <dgm:prSet/>
      <dgm:spPr/>
      <dgm:t>
        <a:bodyPr/>
        <a:lstStyle/>
        <a:p>
          <a:endParaRPr lang="en-GB" sz="1500"/>
        </a:p>
      </dgm:t>
    </dgm:pt>
    <dgm:pt modelId="{24042940-574F-4F5D-878C-C3399FFE9E29}">
      <dgm:prSet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Покрытие расходов без получения прибыли</a:t>
          </a:r>
          <a:endParaRPr lang="es-P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4391B-D5E8-472A-9E28-474D3630AB2E}" type="sibTrans" cxnId="{3FCE2E77-DD2B-4C74-BA5B-FF479DAD9799}">
      <dgm:prSet/>
      <dgm:spPr/>
      <dgm:t>
        <a:bodyPr/>
        <a:lstStyle/>
        <a:p>
          <a:endParaRPr lang="en-GB" sz="1500"/>
        </a:p>
      </dgm:t>
    </dgm:pt>
    <dgm:pt modelId="{8AE9CBC1-6F4A-4F7B-9647-31D45BE91C56}" type="parTrans" cxnId="{3FCE2E77-DD2B-4C74-BA5B-FF479DAD9799}">
      <dgm:prSet/>
      <dgm:spPr/>
      <dgm:t>
        <a:bodyPr/>
        <a:lstStyle/>
        <a:p>
          <a:endParaRPr lang="en-GB" sz="1500"/>
        </a:p>
      </dgm:t>
    </dgm:pt>
    <dgm:pt modelId="{4A341F8E-809A-4A70-BCB2-4D40A41F512A}">
      <dgm:prSet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На безвозмездной основе</a:t>
          </a:r>
          <a:endParaRPr lang="es-P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982CB-6246-4192-9F80-66C367EA3E31}" type="parTrans" cxnId="{07E213C7-8E63-44AE-B2C0-330D7BFA64D7}">
      <dgm:prSet/>
      <dgm:spPr/>
      <dgm:t>
        <a:bodyPr/>
        <a:lstStyle/>
        <a:p>
          <a:endParaRPr lang="es-PE"/>
        </a:p>
      </dgm:t>
    </dgm:pt>
    <dgm:pt modelId="{E5855FC1-89E7-423B-8577-943335555781}" type="sibTrans" cxnId="{07E213C7-8E63-44AE-B2C0-330D7BFA64D7}">
      <dgm:prSet/>
      <dgm:spPr/>
      <dgm:t>
        <a:bodyPr/>
        <a:lstStyle/>
        <a:p>
          <a:endParaRPr lang="es-PE"/>
        </a:p>
      </dgm:t>
    </dgm:pt>
    <dgm:pt modelId="{DF1F07D7-AA6F-445C-BFD5-47A624F23366}" type="pres">
      <dgm:prSet presAssocID="{6FFAFFED-F570-4D5D-B092-C48F35005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2E401-388A-4156-A598-CA0D8E665644}" type="pres">
      <dgm:prSet presAssocID="{24042940-574F-4F5D-878C-C3399FFE9E29}" presName="node" presStyleLbl="node1" presStyleIdx="0" presStyleCnt="4" custScaleX="55650" custScaleY="5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6D9-F37D-47C2-91CA-38BCE8BB18F7}" type="pres">
      <dgm:prSet presAssocID="{C204391B-D5E8-472A-9E28-474D3630AB2E}" presName="sibTrans" presStyleCnt="0"/>
      <dgm:spPr/>
    </dgm:pt>
    <dgm:pt modelId="{ED71549C-BCBB-4732-8796-2FF519C8F99A}" type="pres">
      <dgm:prSet presAssocID="{68903C4D-8008-40CC-8711-EC9D2DF58CBD}" presName="node" presStyleLbl="node1" presStyleIdx="1" presStyleCnt="4" custScaleX="52612" custScaleY="56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197C-7435-4821-A0B3-8B9066B77504}" type="pres">
      <dgm:prSet presAssocID="{D50BAD0C-37A1-4368-8706-A03CA3373B99}" presName="sibTrans" presStyleCnt="0"/>
      <dgm:spPr/>
    </dgm:pt>
    <dgm:pt modelId="{AF32D189-D417-4A1D-B68A-FDE439BB365C}" type="pres">
      <dgm:prSet presAssocID="{6CFA27CE-D998-4622-9133-5678EEFCB93D}" presName="node" presStyleLbl="node1" presStyleIdx="2" presStyleCnt="4" custScaleX="56363" custScaleY="5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FD722-2CB7-471A-8BE8-9934B15D6283}" type="pres">
      <dgm:prSet presAssocID="{9F6518AF-9CF6-4C44-AB3F-CD7CFE7A2A22}" presName="sibTrans" presStyleCnt="0"/>
      <dgm:spPr/>
    </dgm:pt>
    <dgm:pt modelId="{A2D7BB04-D9C7-4F4E-99FF-6C93902A517E}" type="pres">
      <dgm:prSet presAssocID="{4A341F8E-809A-4A70-BCB2-4D40A41F512A}" presName="node" presStyleLbl="node1" presStyleIdx="3" presStyleCnt="4" custScaleX="54091" custScaleY="52950" custLinFactNeighborX="-2149" custLinFactNeighborY="-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34802-29AA-4186-998A-94281BC44881}" srcId="{6FFAFFED-F570-4D5D-B092-C48F35005B2E}" destId="{6CFA27CE-D998-4622-9133-5678EEFCB93D}" srcOrd="2" destOrd="0" parTransId="{FF2117BC-733B-485B-B4D9-99CEA5960957}" sibTransId="{9F6518AF-9CF6-4C44-AB3F-CD7CFE7A2A22}"/>
    <dgm:cxn modelId="{3FCE2E77-DD2B-4C74-BA5B-FF479DAD9799}" srcId="{6FFAFFED-F570-4D5D-B092-C48F35005B2E}" destId="{24042940-574F-4F5D-878C-C3399FFE9E29}" srcOrd="0" destOrd="0" parTransId="{8AE9CBC1-6F4A-4F7B-9647-31D45BE91C56}" sibTransId="{C204391B-D5E8-472A-9E28-474D3630AB2E}"/>
    <dgm:cxn modelId="{50FBFCB1-145D-AA45-9606-AD95DD2F3F17}" type="presOf" srcId="{68903C4D-8008-40CC-8711-EC9D2DF58CBD}" destId="{ED71549C-BCBB-4732-8796-2FF519C8F99A}" srcOrd="0" destOrd="0" presId="urn:microsoft.com/office/officeart/2005/8/layout/default"/>
    <dgm:cxn modelId="{E8232DFF-9CDE-E143-AF48-44BBAB13CE1B}" type="presOf" srcId="{4A341F8E-809A-4A70-BCB2-4D40A41F512A}" destId="{A2D7BB04-D9C7-4F4E-99FF-6C93902A517E}" srcOrd="0" destOrd="0" presId="urn:microsoft.com/office/officeart/2005/8/layout/default"/>
    <dgm:cxn modelId="{07E213C7-8E63-44AE-B2C0-330D7BFA64D7}" srcId="{6FFAFFED-F570-4D5D-B092-C48F35005B2E}" destId="{4A341F8E-809A-4A70-BCB2-4D40A41F512A}" srcOrd="3" destOrd="0" parTransId="{C83982CB-6246-4192-9F80-66C367EA3E31}" sibTransId="{E5855FC1-89E7-423B-8577-943335555781}"/>
    <dgm:cxn modelId="{BB616438-F275-614D-94EE-FA972828CA1E}" type="presOf" srcId="{6CFA27CE-D998-4622-9133-5678EEFCB93D}" destId="{AF32D189-D417-4A1D-B68A-FDE439BB365C}" srcOrd="0" destOrd="0" presId="urn:microsoft.com/office/officeart/2005/8/layout/default"/>
    <dgm:cxn modelId="{9C46CE09-C5A3-40C3-B2CF-CC5DE7C27BC0}" srcId="{6FFAFFED-F570-4D5D-B092-C48F35005B2E}" destId="{68903C4D-8008-40CC-8711-EC9D2DF58CBD}" srcOrd="1" destOrd="0" parTransId="{37D00198-8427-4927-A142-C2A6068C856A}" sibTransId="{D50BAD0C-37A1-4368-8706-A03CA3373B99}"/>
    <dgm:cxn modelId="{11F35A1E-2144-7847-88A3-AAFC904803F6}" type="presOf" srcId="{24042940-574F-4F5D-878C-C3399FFE9E29}" destId="{6C72E401-388A-4156-A598-CA0D8E665644}" srcOrd="0" destOrd="0" presId="urn:microsoft.com/office/officeart/2005/8/layout/default"/>
    <dgm:cxn modelId="{205DF2F0-5FBF-4541-88D1-021568D23F62}" type="presOf" srcId="{6FFAFFED-F570-4D5D-B092-C48F35005B2E}" destId="{DF1F07D7-AA6F-445C-BFD5-47A624F23366}" srcOrd="0" destOrd="0" presId="urn:microsoft.com/office/officeart/2005/8/layout/default"/>
    <dgm:cxn modelId="{ADD3AF88-F7DD-8449-8758-B4EE6F9A6706}" type="presParOf" srcId="{DF1F07D7-AA6F-445C-BFD5-47A624F23366}" destId="{6C72E401-388A-4156-A598-CA0D8E665644}" srcOrd="0" destOrd="0" presId="urn:microsoft.com/office/officeart/2005/8/layout/default"/>
    <dgm:cxn modelId="{BADB4761-09E2-8B4F-A39F-DCA9918E702D}" type="presParOf" srcId="{DF1F07D7-AA6F-445C-BFD5-47A624F23366}" destId="{229186D9-F37D-47C2-91CA-38BCE8BB18F7}" srcOrd="1" destOrd="0" presId="urn:microsoft.com/office/officeart/2005/8/layout/default"/>
    <dgm:cxn modelId="{6727C740-0991-8045-9B31-C1503D277A84}" type="presParOf" srcId="{DF1F07D7-AA6F-445C-BFD5-47A624F23366}" destId="{ED71549C-BCBB-4732-8796-2FF519C8F99A}" srcOrd="2" destOrd="0" presId="urn:microsoft.com/office/officeart/2005/8/layout/default"/>
    <dgm:cxn modelId="{9992AB06-98C0-C34E-B9B6-A565D50DFF57}" type="presParOf" srcId="{DF1F07D7-AA6F-445C-BFD5-47A624F23366}" destId="{D00E197C-7435-4821-A0B3-8B9066B77504}" srcOrd="3" destOrd="0" presId="urn:microsoft.com/office/officeart/2005/8/layout/default"/>
    <dgm:cxn modelId="{CABBA0DA-E8F0-1449-92F6-F4E99D7653C8}" type="presParOf" srcId="{DF1F07D7-AA6F-445C-BFD5-47A624F23366}" destId="{AF32D189-D417-4A1D-B68A-FDE439BB365C}" srcOrd="4" destOrd="0" presId="urn:microsoft.com/office/officeart/2005/8/layout/default"/>
    <dgm:cxn modelId="{200367B5-4A67-A149-A02F-0CBA22CBAAEC}" type="presParOf" srcId="{DF1F07D7-AA6F-445C-BFD5-47A624F23366}" destId="{337FD722-2CB7-471A-8BE8-9934B15D6283}" srcOrd="5" destOrd="0" presId="urn:microsoft.com/office/officeart/2005/8/layout/default"/>
    <dgm:cxn modelId="{4FDBBF8D-4312-FF40-983B-D0B134553509}" type="presParOf" srcId="{DF1F07D7-AA6F-445C-BFD5-47A624F23366}" destId="{A2D7BB04-D9C7-4F4E-99FF-6C93902A51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E3D6E-DD10-E94A-8B1C-0C146C015EFC}">
      <dsp:nvSpPr>
        <dsp:cNvPr id="0" name=""/>
        <dsp:cNvSpPr/>
      </dsp:nvSpPr>
      <dsp:spPr>
        <a:xfrm rot="16200000">
          <a:off x="410517" y="959646"/>
          <a:ext cx="3404538" cy="33768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 b="1" kern="1200" dirty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Голос бизнеса</a:t>
          </a:r>
          <a:endParaRPr lang="en-GB" altLang="en-US" sz="1800" b="1" kern="1200" dirty="0">
            <a:solidFill>
              <a:srgbClr val="2D67AD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 b="1" kern="1200" dirty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Например, действия, направленные на изменение в пользу членов организаций законов, правил и общих подходов к принятию решений в сфере социально-экономической политики</a:t>
          </a:r>
          <a:endParaRPr lang="en-US" sz="1800" kern="1200" dirty="0">
            <a:solidFill>
              <a:srgbClr val="2D67AD"/>
            </a:solidFill>
          </a:endParaRPr>
        </a:p>
      </dsp:txBody>
      <dsp:txXfrm rot="5400000">
        <a:off x="589245" y="1110665"/>
        <a:ext cx="3211957" cy="3074792"/>
      </dsp:txXfrm>
    </dsp:sp>
    <dsp:sp modelId="{B1E31CC6-5B0B-FD48-A9AA-73F6503AE80A}">
      <dsp:nvSpPr>
        <dsp:cNvPr id="0" name=""/>
        <dsp:cNvSpPr/>
      </dsp:nvSpPr>
      <dsp:spPr>
        <a:xfrm rot="5400000">
          <a:off x="4669636" y="942118"/>
          <a:ext cx="3404538" cy="3411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2000" b="1" kern="1200" dirty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Оказание услуг</a:t>
          </a:r>
          <a:endParaRPr lang="it-IT" altLang="en-US" sz="2000" b="1" kern="1200" dirty="0">
            <a:solidFill>
              <a:srgbClr val="2D67AD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2000" b="1" kern="1200" dirty="0">
              <a:solidFill>
                <a:srgbClr val="2D67AD"/>
              </a:solidFill>
              <a:latin typeface="Arial" panose="020B0604020202020204" pitchFamily="34" charset="0"/>
              <a:cs typeface="Arial" panose="020B0604020202020204" pitchFamily="34" charset="0"/>
            </a:rPr>
            <a:t>Например, отвечающих особым нуждам деловых кругов в плане знаний/информации, возможностей ведения бизнеса или поддержки деловой активности</a:t>
          </a:r>
          <a:endParaRPr lang="en-US" sz="2000" kern="1200" dirty="0">
            <a:solidFill>
              <a:srgbClr val="2D67AD"/>
            </a:solidFill>
          </a:endParaRPr>
        </a:p>
      </dsp:txBody>
      <dsp:txXfrm rot="-5400000">
        <a:off x="4665962" y="1112018"/>
        <a:ext cx="3245661" cy="3072086"/>
      </dsp:txXfrm>
    </dsp:sp>
    <dsp:sp modelId="{BB2D5588-78DA-6B4E-B76A-3335E17895CD}">
      <dsp:nvSpPr>
        <dsp:cNvPr id="0" name=""/>
        <dsp:cNvSpPr/>
      </dsp:nvSpPr>
      <dsp:spPr>
        <a:xfrm>
          <a:off x="3121861" y="0"/>
          <a:ext cx="2175006" cy="21749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75DEA1-61CF-CE4F-AC4C-7763B2DAC7D8}">
      <dsp:nvSpPr>
        <dsp:cNvPr id="0" name=""/>
        <dsp:cNvSpPr/>
      </dsp:nvSpPr>
      <dsp:spPr>
        <a:xfrm rot="10800000">
          <a:off x="3121861" y="3120694"/>
          <a:ext cx="2175006" cy="21749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3D37-D961-4176-93EC-007997571E63}">
      <dsp:nvSpPr>
        <dsp:cNvPr id="0" name=""/>
        <dsp:cNvSpPr/>
      </dsp:nvSpPr>
      <dsp:spPr>
        <a:xfrm>
          <a:off x="792068" y="0"/>
          <a:ext cx="5018957" cy="2634023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5FEE-B7EB-4F2F-AE00-6C0CE22C4FB4}">
      <dsp:nvSpPr>
        <dsp:cNvPr id="0" name=""/>
        <dsp:cNvSpPr/>
      </dsp:nvSpPr>
      <dsp:spPr>
        <a:xfrm>
          <a:off x="1590038" y="790206"/>
          <a:ext cx="2724578" cy="1053609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400" b="1" kern="1200" dirty="0">
              <a:solidFill>
                <a:srgbClr val="262626"/>
              </a:solidFill>
              <a:cs typeface="Arial" charset="0"/>
            </a:rPr>
            <a:t>Официальное выборочное или полное обследование – через Интернет, электронную почту, по телефону</a:t>
          </a:r>
          <a:r>
            <a:rPr lang="en-GB" altLang="en-US" sz="1400" b="1" kern="1200" dirty="0">
              <a:solidFill>
                <a:srgbClr val="262626"/>
              </a:solidFill>
              <a:cs typeface="Arial" charset="0"/>
            </a:rPr>
            <a:t>;</a:t>
          </a:r>
          <a:endParaRPr lang="es-ES" alt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641471" y="841639"/>
        <a:ext cx="2621712" cy="950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E3D37-D961-4176-93EC-007997571E63}">
      <dsp:nvSpPr>
        <dsp:cNvPr id="0" name=""/>
        <dsp:cNvSpPr/>
      </dsp:nvSpPr>
      <dsp:spPr>
        <a:xfrm>
          <a:off x="1093699" y="0"/>
          <a:ext cx="6908800" cy="2538045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1086E-4155-4B0C-AB2E-384F669ECA6C}">
      <dsp:nvSpPr>
        <dsp:cNvPr id="0" name=""/>
        <dsp:cNvSpPr/>
      </dsp:nvSpPr>
      <dsp:spPr>
        <a:xfrm>
          <a:off x="2778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400" b="1" kern="1200" dirty="0">
              <a:solidFill>
                <a:srgbClr val="262626"/>
              </a:solidFill>
              <a:cs typeface="Arial" charset="0"/>
            </a:rPr>
            <a:t>Структурированные интервью – личные или по телефону</a:t>
          </a:r>
          <a:r>
            <a:rPr lang="en-GB" altLang="en-US" sz="1400" b="1" kern="1200" dirty="0">
              <a:solidFill>
                <a:srgbClr val="262626"/>
              </a:solidFill>
              <a:cs typeface="Arial" charset="0"/>
            </a:rPr>
            <a:t>;</a:t>
          </a:r>
          <a:endParaRPr lang="es-P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52337" y="810972"/>
        <a:ext cx="1705869" cy="916100"/>
      </dsp:txXfrm>
    </dsp:sp>
    <dsp:sp modelId="{8B5118CC-F11C-4192-B9AF-FAF80A4C9B22}">
      <dsp:nvSpPr>
        <dsp:cNvPr id="0" name=""/>
        <dsp:cNvSpPr/>
      </dsp:nvSpPr>
      <dsp:spPr>
        <a:xfrm>
          <a:off x="2108596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400" b="1" kern="1200" dirty="0">
              <a:solidFill>
                <a:srgbClr val="262626"/>
              </a:solidFill>
              <a:cs typeface="Arial" charset="0"/>
            </a:rPr>
            <a:t>Панельные обсуждения с членами ОР или в фокус-группах</a:t>
          </a:r>
          <a:endParaRPr lang="es-P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158155" y="810972"/>
        <a:ext cx="1705869" cy="916100"/>
      </dsp:txXfrm>
    </dsp:sp>
    <dsp:sp modelId="{C42DD074-36B6-4FFF-821B-9AA6DF526C0B}">
      <dsp:nvSpPr>
        <dsp:cNvPr id="0" name=""/>
        <dsp:cNvSpPr/>
      </dsp:nvSpPr>
      <dsp:spPr>
        <a:xfrm>
          <a:off x="4214415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400" b="1" kern="1200" dirty="0">
              <a:solidFill>
                <a:srgbClr val="262626"/>
              </a:solidFill>
              <a:cs typeface="Arial" charset="0"/>
            </a:rPr>
            <a:t>Регулярные конференции, брифинги и обучение для членов ОР</a:t>
          </a:r>
          <a:r>
            <a:rPr lang="en-GB" altLang="en-US" sz="1400" b="1" kern="1200" dirty="0">
              <a:solidFill>
                <a:srgbClr val="262626"/>
              </a:solidFill>
              <a:cs typeface="Arial" charset="0"/>
            </a:rPr>
            <a:t>;</a:t>
          </a:r>
          <a:endParaRPr lang="es-PE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263974" y="810972"/>
        <a:ext cx="1705869" cy="916100"/>
      </dsp:txXfrm>
    </dsp:sp>
    <dsp:sp modelId="{C5BB8E78-BA0F-4921-A6FA-0CD258F65FD2}">
      <dsp:nvSpPr>
        <dsp:cNvPr id="0" name=""/>
        <dsp:cNvSpPr/>
      </dsp:nvSpPr>
      <dsp:spPr>
        <a:xfrm>
          <a:off x="6320234" y="761413"/>
          <a:ext cx="1804987" cy="1015218"/>
        </a:xfrm>
        <a:prstGeom prst="round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1" kern="1200" dirty="0">
              <a:solidFill>
                <a:srgbClr val="262626"/>
              </a:solidFill>
              <a:cs typeface="Arial" charset="0"/>
            </a:rPr>
            <a:t>“</a:t>
          </a:r>
          <a:r>
            <a:rPr lang="ru-RU" altLang="en-US" sz="1400" b="1" kern="1200" dirty="0">
              <a:solidFill>
                <a:srgbClr val="262626"/>
              </a:solidFill>
              <a:cs typeface="Arial" charset="0"/>
            </a:rPr>
            <a:t>Случайные встречи с членами ОР</a:t>
          </a:r>
          <a:r>
            <a:rPr lang="en-GB" altLang="en-US" sz="1400" b="1" kern="1200" dirty="0">
              <a:solidFill>
                <a:srgbClr val="262626"/>
              </a:solidFill>
              <a:cs typeface="Arial" charset="0"/>
            </a:rPr>
            <a:t>” </a:t>
          </a:r>
          <a:r>
            <a:rPr lang="ru-RU" altLang="en-US" sz="1400" b="1" kern="1200" dirty="0">
              <a:solidFill>
                <a:srgbClr val="262626"/>
              </a:solidFill>
              <a:cs typeface="Arial" charset="0"/>
            </a:rPr>
            <a:t>в процессе работы</a:t>
          </a:r>
          <a:r>
            <a:rPr lang="en-GB" altLang="en-US" sz="1400" b="1" kern="1200" dirty="0">
              <a:solidFill>
                <a:srgbClr val="262626"/>
              </a:solidFill>
              <a:cs typeface="Arial" charset="0"/>
            </a:rPr>
            <a:t>.</a:t>
          </a:r>
          <a:endParaRPr lang="es-ES" alt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369793" y="810972"/>
        <a:ext cx="1705869" cy="916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DFE44-8CB6-4D26-B358-5E3DC3BFE64E}">
      <dsp:nvSpPr>
        <dsp:cNvPr id="0" name=""/>
        <dsp:cNvSpPr/>
      </dsp:nvSpPr>
      <dsp:spPr>
        <a:xfrm>
          <a:off x="0" y="619"/>
          <a:ext cx="7975797" cy="547426"/>
        </a:xfrm>
        <a:prstGeom prst="roundRect">
          <a:avLst/>
        </a:prstGeom>
        <a:solidFill>
          <a:srgbClr val="5B9BD5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Кто Ваши главные конкуренты на рынке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723" y="27342"/>
        <a:ext cx="7922351" cy="493980"/>
      </dsp:txXfrm>
    </dsp:sp>
    <dsp:sp modelId="{0E809B4B-F77B-44CE-94DF-56A44C3C555B}">
      <dsp:nvSpPr>
        <dsp:cNvPr id="0" name=""/>
        <dsp:cNvSpPr/>
      </dsp:nvSpPr>
      <dsp:spPr>
        <a:xfrm>
          <a:off x="0" y="556093"/>
          <a:ext cx="7975797" cy="547426"/>
        </a:xfrm>
        <a:prstGeom prst="roundRect">
          <a:avLst/>
        </a:prstGeo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Кто их основные клиенты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3" y="582816"/>
        <a:ext cx="7922351" cy="493980"/>
      </dsp:txXfrm>
    </dsp:sp>
    <dsp:sp modelId="{BF221127-A1E8-4D60-A3A8-A9C652DAFBCC}">
      <dsp:nvSpPr>
        <dsp:cNvPr id="0" name=""/>
        <dsp:cNvSpPr/>
      </dsp:nvSpPr>
      <dsp:spPr>
        <a:xfrm>
          <a:off x="0" y="1123990"/>
          <a:ext cx="7975797" cy="547426"/>
        </a:xfrm>
        <a:prstGeom prst="roundRect">
          <a:avLst/>
        </a:prstGeo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Какую услугу они предоставляют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 чем суть предоставляемой услуги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Какие методики они применяют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3" y="1150713"/>
        <a:ext cx="7922351" cy="493980"/>
      </dsp:txXfrm>
    </dsp:sp>
    <dsp:sp modelId="{52DC5C16-DEFC-400F-90BE-AC1C29CE3E25}">
      <dsp:nvSpPr>
        <dsp:cNvPr id="0" name=""/>
        <dsp:cNvSpPr/>
      </dsp:nvSpPr>
      <dsp:spPr>
        <a:xfrm>
          <a:off x="0" y="1685676"/>
          <a:ext cx="7975797" cy="547426"/>
        </a:xfrm>
        <a:prstGeom prst="roundRect">
          <a:avLst/>
        </a:prstGeo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Известно ли Вам, какая у них репутация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3" y="1712399"/>
        <a:ext cx="7922351" cy="493980"/>
      </dsp:txXfrm>
    </dsp:sp>
    <dsp:sp modelId="{084BBE68-3728-4915-9820-EAF58A627CF4}">
      <dsp:nvSpPr>
        <dsp:cNvPr id="0" name=""/>
        <dsp:cNvSpPr/>
      </dsp:nvSpPr>
      <dsp:spPr>
        <a:xfrm>
          <a:off x="0" y="2253644"/>
          <a:ext cx="7975797" cy="547426"/>
        </a:xfrm>
        <a:prstGeom prst="roundRect">
          <a:avLst/>
        </a:prstGeom>
        <a:solidFill>
          <a:srgbClr val="5B9BD5">
            <a:shade val="50000"/>
            <a:hueOff val="286507"/>
            <a:satOff val="7676"/>
            <a:lumOff val="338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Известно ли Вам, какие отзывы – положительные или отрицательные – поступают на их услугу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r>
            <a:rPr lang="en-GB" altLang="en-US" sz="1400" b="1" kern="1200" dirty="0">
              <a:latin typeface="Calibri" pitchFamily="34" charset="0"/>
            </a:rPr>
            <a:t> </a:t>
          </a:r>
          <a:endParaRPr lang="es-PE" sz="14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723" y="2280367"/>
        <a:ext cx="7922351" cy="493980"/>
      </dsp:txXfrm>
    </dsp:sp>
    <dsp:sp modelId="{6D38A991-3F29-40EF-9992-ED5E6D299DE2}">
      <dsp:nvSpPr>
        <dsp:cNvPr id="0" name=""/>
        <dsp:cNvSpPr/>
      </dsp:nvSpPr>
      <dsp:spPr>
        <a:xfrm>
          <a:off x="0" y="2809047"/>
          <a:ext cx="7975797" cy="547426"/>
        </a:xfrm>
        <a:prstGeom prst="roundRect">
          <a:avLst/>
        </a:prstGeom>
        <a:solidFill>
          <a:srgbClr val="5B9BD5">
            <a:shade val="50000"/>
            <a:hueOff val="191005"/>
            <a:satOff val="5117"/>
            <a:lumOff val="2254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Оказывается ли услуга при поддержке правительства? Или международной организации? В чем заключается такая поддержка? </a:t>
          </a:r>
          <a:endParaRPr lang="es-PE" sz="16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723" y="2835770"/>
        <a:ext cx="7922351" cy="493980"/>
      </dsp:txXfrm>
    </dsp:sp>
    <dsp:sp modelId="{BC8C7E52-F175-4FC6-B04C-1BE05DD5FB83}">
      <dsp:nvSpPr>
        <dsp:cNvPr id="0" name=""/>
        <dsp:cNvSpPr/>
      </dsp:nvSpPr>
      <dsp:spPr>
        <a:xfrm>
          <a:off x="0" y="3370733"/>
          <a:ext cx="7975797" cy="547426"/>
        </a:xfrm>
        <a:prstGeom prst="roundRect">
          <a:avLst/>
        </a:prstGeom>
        <a:solidFill>
          <a:srgbClr val="5B9BD5">
            <a:shade val="50000"/>
            <a:hueOff val="95502"/>
            <a:satOff val="2559"/>
            <a:lumOff val="1127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Оказывается ли данная услуга в тех же областях, где планируете работать и Вы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  <a:endParaRPr lang="es-PE" sz="16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723" y="3397456"/>
        <a:ext cx="7922351" cy="493980"/>
      </dsp:txXfrm>
    </dsp:sp>
    <dsp:sp modelId="{CAF785B5-0965-45A3-B130-9E10ADF10B78}">
      <dsp:nvSpPr>
        <dsp:cNvPr id="0" name=""/>
        <dsp:cNvSpPr/>
      </dsp:nvSpPr>
      <dsp:spPr>
        <a:xfrm>
          <a:off x="0" y="3932419"/>
          <a:ext cx="7975797" cy="547426"/>
        </a:xfrm>
        <a:prstGeom prst="roundRect">
          <a:avLst/>
        </a:prstGeom>
        <a:solidFill>
          <a:schemeClr val="accent1">
            <a:shade val="50000"/>
            <a:hueOff val="135418"/>
            <a:satOff val="-7936"/>
            <a:lumOff val="11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Какова стоимость данной услуги</a:t>
          </a:r>
          <a:r>
            <a:rPr lang="en-US" alt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26723" y="3959142"/>
        <a:ext cx="7922351" cy="493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6C4D1-5309-4950-BD00-020639693B99}">
      <dsp:nvSpPr>
        <dsp:cNvPr id="0" name=""/>
        <dsp:cNvSpPr/>
      </dsp:nvSpPr>
      <dsp:spPr>
        <a:xfrm>
          <a:off x="2867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У клиента</a:t>
          </a:r>
          <a:endParaRPr lang="es-ES_tradn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7" y="542407"/>
        <a:ext cx="1552349" cy="931409"/>
      </dsp:txXfrm>
    </dsp:sp>
    <dsp:sp modelId="{6C72E401-388A-4156-A598-CA0D8E665644}">
      <dsp:nvSpPr>
        <dsp:cNvPr id="0" name=""/>
        <dsp:cNvSpPr/>
      </dsp:nvSpPr>
      <dsp:spPr>
        <a:xfrm>
          <a:off x="1710452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Внутри организации</a:t>
          </a:r>
          <a:endParaRPr lang="es-PE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0452" y="542407"/>
        <a:ext cx="1552349" cy="931409"/>
      </dsp:txXfrm>
    </dsp:sp>
    <dsp:sp modelId="{ED71549C-BCBB-4732-8796-2FF519C8F99A}">
      <dsp:nvSpPr>
        <dsp:cNvPr id="0" name=""/>
        <dsp:cNvSpPr/>
      </dsp:nvSpPr>
      <dsp:spPr>
        <a:xfrm>
          <a:off x="3418037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По телефону</a:t>
          </a:r>
          <a:endParaRPr lang="es-P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8037" y="542407"/>
        <a:ext cx="1552349" cy="931409"/>
      </dsp:txXfrm>
    </dsp:sp>
    <dsp:sp modelId="{AF32D189-D417-4A1D-B68A-FDE439BB365C}">
      <dsp:nvSpPr>
        <dsp:cNvPr id="0" name=""/>
        <dsp:cNvSpPr/>
      </dsp:nvSpPr>
      <dsp:spPr>
        <a:xfrm>
          <a:off x="5125621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По почте/электронной почте</a:t>
          </a:r>
          <a:endParaRPr lang="es-PE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5621" y="542407"/>
        <a:ext cx="1552349" cy="931409"/>
      </dsp:txXfrm>
    </dsp:sp>
    <dsp:sp modelId="{EB75BE27-82E5-4E22-8EAE-D04401210529}">
      <dsp:nvSpPr>
        <dsp:cNvPr id="0" name=""/>
        <dsp:cNvSpPr/>
      </dsp:nvSpPr>
      <dsp:spPr>
        <a:xfrm>
          <a:off x="6833206" y="542407"/>
          <a:ext cx="1552349" cy="9314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Через веб-сайт</a:t>
          </a:r>
          <a:endParaRPr lang="es-PE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3206" y="542407"/>
        <a:ext cx="1552349" cy="931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2E401-388A-4156-A598-CA0D8E665644}">
      <dsp:nvSpPr>
        <dsp:cNvPr id="0" name=""/>
        <dsp:cNvSpPr/>
      </dsp:nvSpPr>
      <dsp:spPr>
        <a:xfrm>
          <a:off x="3726" y="199601"/>
          <a:ext cx="1951184" cy="11849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Модель построения бизнеса</a:t>
          </a:r>
          <a:endParaRPr lang="es-P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6" y="199601"/>
        <a:ext cx="1951184" cy="1184973"/>
      </dsp:txXfrm>
    </dsp:sp>
    <dsp:sp modelId="{ED71549C-BCBB-4732-8796-2FF519C8F99A}">
      <dsp:nvSpPr>
        <dsp:cNvPr id="0" name=""/>
        <dsp:cNvSpPr/>
      </dsp:nvSpPr>
      <dsp:spPr>
        <a:xfrm>
          <a:off x="2305527" y="194131"/>
          <a:ext cx="1844666" cy="119591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Стоимость услуги</a:t>
          </a:r>
          <a:endParaRPr lang="es-P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5527" y="194131"/>
        <a:ext cx="1844666" cy="1195912"/>
      </dsp:txXfrm>
    </dsp:sp>
    <dsp:sp modelId="{AF32D189-D417-4A1D-B68A-FDE439BB365C}">
      <dsp:nvSpPr>
        <dsp:cNvPr id="0" name=""/>
        <dsp:cNvSpPr/>
      </dsp:nvSpPr>
      <dsp:spPr>
        <a:xfrm>
          <a:off x="4500810" y="199885"/>
          <a:ext cx="1976183" cy="118440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Анализ конкурентов</a:t>
          </a:r>
          <a:endParaRPr lang="es-PE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0810" y="199885"/>
        <a:ext cx="1976183" cy="1184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2E401-388A-4156-A598-CA0D8E665644}">
      <dsp:nvSpPr>
        <dsp:cNvPr id="0" name=""/>
        <dsp:cNvSpPr/>
      </dsp:nvSpPr>
      <dsp:spPr>
        <a:xfrm>
          <a:off x="2157" y="229754"/>
          <a:ext cx="1851883" cy="112466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Покрытие расходов без получения прибыли</a:t>
          </a:r>
          <a:endParaRPr lang="es-P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7" y="229754"/>
        <a:ext cx="1851883" cy="1124667"/>
      </dsp:txXfrm>
    </dsp:sp>
    <dsp:sp modelId="{ED71549C-BCBB-4732-8796-2FF519C8F99A}">
      <dsp:nvSpPr>
        <dsp:cNvPr id="0" name=""/>
        <dsp:cNvSpPr/>
      </dsp:nvSpPr>
      <dsp:spPr>
        <a:xfrm>
          <a:off x="2186814" y="224563"/>
          <a:ext cx="1750786" cy="113504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Получение прибыли за счет оказания услуг</a:t>
          </a:r>
          <a:endParaRPr lang="es-P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6814" y="224563"/>
        <a:ext cx="1750786" cy="1135049"/>
      </dsp:txXfrm>
    </dsp:sp>
    <dsp:sp modelId="{AF32D189-D417-4A1D-B68A-FDE439BB365C}">
      <dsp:nvSpPr>
        <dsp:cNvPr id="0" name=""/>
        <dsp:cNvSpPr/>
      </dsp:nvSpPr>
      <dsp:spPr>
        <a:xfrm>
          <a:off x="4270374" y="230023"/>
          <a:ext cx="1875610" cy="11241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Внутреннее субсидирование за счет других источников</a:t>
          </a:r>
          <a:endParaRPr lang="es-P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0374" y="230023"/>
        <a:ext cx="1875610" cy="1124128"/>
      </dsp:txXfrm>
    </dsp:sp>
    <dsp:sp modelId="{A2D7BB04-D9C7-4F4E-99FF-6C93902A517E}">
      <dsp:nvSpPr>
        <dsp:cNvPr id="0" name=""/>
        <dsp:cNvSpPr/>
      </dsp:nvSpPr>
      <dsp:spPr>
        <a:xfrm>
          <a:off x="6407245" y="261960"/>
          <a:ext cx="1800004" cy="105722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 безвозмездной основе</a:t>
          </a:r>
          <a:endParaRPr lang="es-P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7245" y="261960"/>
        <a:ext cx="1800004" cy="105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23/11/2018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64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8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61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empnet.itcilo.org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448658"/>
            <a:ext cx="79569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2400" b="1" dirty="0">
                <a:solidFill>
                  <a:schemeClr val="bg1"/>
                </a:solidFill>
              </a:rPr>
              <a:t>Организации работодателей и </a:t>
            </a:r>
            <a:endParaRPr lang="it-IT" altLang="en-US" sz="24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en-US" sz="2400" b="1" dirty="0">
                <a:solidFill>
                  <a:schemeClr val="bg1"/>
                </a:solidFill>
              </a:rPr>
              <a:t>их портфель услуг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48658"/>
            <a:ext cx="571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59467"/>
            <a:ext cx="1847950" cy="1809378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C9C37F88-49ED-F046-A07E-C32EA6E31CEF}"/>
              </a:ext>
            </a:extLst>
          </p:cNvPr>
          <p:cNvSpPr txBox="1">
            <a:spLocks/>
          </p:cNvSpPr>
          <p:nvPr/>
        </p:nvSpPr>
        <p:spPr>
          <a:xfrm>
            <a:off x="179512" y="176656"/>
            <a:ext cx="7704856" cy="9906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ru-RU" b="0" spc="-80" dirty="0">
                <a:solidFill>
                  <a:schemeClr val="bg1"/>
                </a:solidFill>
              </a:rPr>
              <a:t>Программа по </a:t>
            </a:r>
            <a:endParaRPr lang="en-US" b="0" spc="-80" dirty="0">
              <a:solidFill>
                <a:schemeClr val="bg1"/>
              </a:solidFill>
            </a:endParaRPr>
          </a:p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ru-RU" spc="-220" dirty="0">
                <a:solidFill>
                  <a:srgbClr val="92D050"/>
                </a:solidFill>
              </a:rPr>
              <a:t>деятельности работодателей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prstClr val="white"/>
                </a:solidFill>
              </a:rPr>
              <a:t>Эффективные организации работодателей и бизнес организации</a:t>
            </a:r>
            <a:endParaRPr lang="en-US" sz="2000" spc="-275" dirty="0">
              <a:solidFill>
                <a:prstClr val="white"/>
              </a:solidFill>
            </a:endParaRPr>
          </a:p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endParaRPr lang="en-US" sz="2000" spc="-16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800" dirty="0"/>
              <a:t>Три основных элемента стратегического управления</a:t>
            </a:r>
            <a:endParaRPr lang="en-US" altLang="en-US" sz="1800" dirty="0"/>
          </a:p>
        </p:txBody>
      </p:sp>
      <p:grpSp>
        <p:nvGrpSpPr>
          <p:cNvPr id="34" name="Group 3"/>
          <p:cNvGrpSpPr>
            <a:grpSpLocks noChangeAspect="1"/>
          </p:cNvGrpSpPr>
          <p:nvPr/>
        </p:nvGrpSpPr>
        <p:grpSpPr bwMode="auto">
          <a:xfrm>
            <a:off x="1258888" y="1196975"/>
            <a:ext cx="6729412" cy="5037138"/>
            <a:chOff x="612" y="711"/>
            <a:chExt cx="4239" cy="3173"/>
          </a:xfrm>
        </p:grpSpPr>
        <p:sp>
          <p:nvSpPr>
            <p:cNvPr id="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1945" y="1293"/>
              <a:ext cx="13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Стратегическое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2125" y="1578"/>
              <a:ext cx="9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положение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806" y="2650"/>
              <a:ext cx="1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889" y="2934"/>
              <a:ext cx="1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альтернативы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3606" y="2448"/>
              <a:ext cx="7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Перевод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3551" y="2732"/>
              <a:ext cx="8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стратегии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3504" y="3017"/>
              <a:ext cx="9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в действия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57525" y="6183313"/>
            <a:ext cx="31321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b="1" dirty="0">
                <a:solidFill>
                  <a:schemeClr val="accent4">
                    <a:lumMod val="25000"/>
                  </a:schemeClr>
                </a:solidFill>
                <a:latin typeface="Arial" charset="0"/>
              </a:rPr>
              <a:t>JOHNSON &amp; SCHOLES, 2005</a:t>
            </a:r>
            <a:endParaRPr lang="en-US" altLang="en-US" sz="1600" b="1" dirty="0">
              <a:solidFill>
                <a:schemeClr val="accent4">
                  <a:lumMod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2000" dirty="0"/>
              <a:t>… </a:t>
            </a:r>
            <a:r>
              <a:rPr lang="ru-RU" altLang="en-US" sz="2000" dirty="0"/>
              <a:t>которые отвечают на три главных вопроса</a:t>
            </a:r>
            <a:endParaRPr lang="en-US" altLang="en-US" sz="20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169194" y="1628775"/>
            <a:ext cx="6729412" cy="5037137"/>
            <a:chOff x="612" y="711"/>
            <a:chExt cx="4239" cy="317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47" y="1293"/>
              <a:ext cx="13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Стратегическое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25" y="1578"/>
              <a:ext cx="9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положение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89" y="2934"/>
              <a:ext cx="1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альтернативы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04" y="2448"/>
              <a:ext cx="7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Перевод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550" y="2732"/>
              <a:ext cx="8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стратегии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499" y="3017"/>
              <a:ext cx="9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в действия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3" name="AutoShape 34"/>
          <p:cNvSpPr>
            <a:spLocks noChangeArrowheads="1"/>
          </p:cNvSpPr>
          <p:nvPr/>
        </p:nvSpPr>
        <p:spPr bwMode="auto">
          <a:xfrm>
            <a:off x="179388" y="2565400"/>
            <a:ext cx="1979612" cy="720725"/>
          </a:xfrm>
          <a:prstGeom prst="wedgeRectCallout">
            <a:avLst>
              <a:gd name="adj1" fmla="val 33560"/>
              <a:gd name="adj2" fmla="val 90310"/>
            </a:avLst>
          </a:prstGeom>
          <a:solidFill>
            <a:schemeClr val="bg1">
              <a:alpha val="89803"/>
            </a:schemeClr>
          </a:solidFill>
          <a:ln w="38100" cap="rnd">
            <a:solidFill>
              <a:srgbClr val="FFC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dirty="0">
                <a:solidFill>
                  <a:srgbClr val="FFC000"/>
                </a:solidFill>
                <a:latin typeface="Arial" charset="0"/>
              </a:rPr>
              <a:t>Где мы хотим оказаться</a:t>
            </a:r>
            <a:r>
              <a:rPr lang="en-GB" altLang="en-US" sz="2000" dirty="0">
                <a:solidFill>
                  <a:srgbClr val="FFC000"/>
                </a:solidFill>
                <a:latin typeface="Arial" charset="0"/>
              </a:rPr>
              <a:t>?</a:t>
            </a:r>
            <a:endParaRPr lang="en-US" altLang="en-US" sz="2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4" name="AutoShape 33"/>
          <p:cNvSpPr>
            <a:spLocks noChangeArrowheads="1"/>
          </p:cNvSpPr>
          <p:nvPr/>
        </p:nvSpPr>
        <p:spPr bwMode="auto">
          <a:xfrm>
            <a:off x="5358606" y="1131886"/>
            <a:ext cx="2592388" cy="720725"/>
          </a:xfrm>
          <a:prstGeom prst="wedgeRectCallout">
            <a:avLst>
              <a:gd name="adj1" fmla="val -34750"/>
              <a:gd name="adj2" fmla="val 117278"/>
            </a:avLst>
          </a:prstGeom>
          <a:solidFill>
            <a:schemeClr val="bg1"/>
          </a:solidFill>
          <a:ln w="38100" cap="rnd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dirty="0">
                <a:solidFill>
                  <a:srgbClr val="00B050"/>
                </a:solidFill>
                <a:latin typeface="Arial" charset="0"/>
              </a:rPr>
              <a:t>Где мы находимся сейчас</a:t>
            </a:r>
            <a:r>
              <a:rPr lang="en-GB" altLang="en-US" sz="2000" dirty="0">
                <a:solidFill>
                  <a:srgbClr val="00B050"/>
                </a:solidFill>
                <a:latin typeface="Arial" charset="0"/>
              </a:rPr>
              <a:t>?</a:t>
            </a:r>
            <a:endParaRPr lang="en-US" altLang="en-US" sz="20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7169150" y="2844420"/>
            <a:ext cx="1728788" cy="719137"/>
          </a:xfrm>
          <a:prstGeom prst="wedgeRectCallout">
            <a:avLst>
              <a:gd name="adj1" fmla="val -36227"/>
              <a:gd name="adj2" fmla="val 80463"/>
            </a:avLst>
          </a:prstGeom>
          <a:solidFill>
            <a:schemeClr val="bg1"/>
          </a:solidFill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dirty="0">
                <a:solidFill>
                  <a:schemeClr val="accent1"/>
                </a:solidFill>
                <a:latin typeface="Arial" charset="0"/>
              </a:rPr>
              <a:t>Как нам туда попасть</a:t>
            </a:r>
            <a:r>
              <a:rPr lang="en-GB" altLang="en-US" sz="2000" dirty="0">
                <a:solidFill>
                  <a:schemeClr val="accent1"/>
                </a:solidFill>
                <a:latin typeface="Arial" charset="0"/>
              </a:rPr>
              <a:t>?</a:t>
            </a:r>
            <a:endParaRPr lang="en-US" altLang="en-US" sz="20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11392" y="4677846"/>
            <a:ext cx="198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Стратегические</a:t>
            </a:r>
            <a:endParaRPr lang="en-GB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ДЛИТЕЛЬНАЯ ПЕРСПЕКТИВА</a:t>
            </a:r>
            <a:endParaRPr lang="en-US" altLang="en-US" sz="2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259632" y="1594808"/>
            <a:ext cx="6729412" cy="5037138"/>
            <a:chOff x="612" y="711"/>
            <a:chExt cx="4239" cy="317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38" y="1293"/>
              <a:ext cx="13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Стратегическое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29" y="1578"/>
              <a:ext cx="9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положение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24" y="2650"/>
              <a:ext cx="1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88" y="2934"/>
              <a:ext cx="1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альтернативы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04" y="2448"/>
              <a:ext cx="7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Перевод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549" y="2732"/>
              <a:ext cx="8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стратегии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02" y="3017"/>
              <a:ext cx="9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в действие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4" name="Oval 36"/>
          <p:cNvSpPr>
            <a:spLocks noChangeArrowheads="1"/>
          </p:cNvSpPr>
          <p:nvPr/>
        </p:nvSpPr>
        <p:spPr bwMode="auto">
          <a:xfrm rot="2192871">
            <a:off x="1838276" y="784280"/>
            <a:ext cx="3503612" cy="6259006"/>
          </a:xfrm>
          <a:prstGeom prst="ellipse">
            <a:avLst/>
          </a:prstGeom>
          <a:noFill/>
          <a:ln w="38100">
            <a:solidFill>
              <a:srgbClr val="0000CC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dirty="0"/>
              <a:t>КРАТКОСРОЧНАЯ ПЕРСПЕКТИВА</a:t>
            </a:r>
            <a:endParaRPr lang="en-US" altLang="en-US" sz="2400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258888" y="1196975"/>
            <a:ext cx="6729412" cy="5037138"/>
            <a:chOff x="612" y="711"/>
            <a:chExt cx="4239" cy="3173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47" y="1293"/>
              <a:ext cx="13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Стратегическое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25" y="1578"/>
              <a:ext cx="9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положение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20" y="2650"/>
              <a:ext cx="1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89" y="2934"/>
              <a:ext cx="1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альтернативы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02" y="2448"/>
              <a:ext cx="7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Перевод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550" y="2732"/>
              <a:ext cx="8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стратегии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02" y="3017"/>
              <a:ext cx="9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в действия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4" name="Oval 32"/>
          <p:cNvSpPr>
            <a:spLocks noChangeArrowheads="1"/>
          </p:cNvSpPr>
          <p:nvPr/>
        </p:nvSpPr>
        <p:spPr bwMode="auto">
          <a:xfrm rot="2192871">
            <a:off x="4995863" y="2820988"/>
            <a:ext cx="3503612" cy="360045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67970"/>
            <a:ext cx="5976664" cy="504056"/>
          </a:xfrm>
        </p:spPr>
        <p:txBody>
          <a:bodyPr/>
          <a:lstStyle/>
          <a:p>
            <a:r>
              <a:rPr lang="ru-RU" altLang="en-US" sz="2600" dirty="0">
                <a:sym typeface="Wingdings" pitchFamily="2" charset="2"/>
              </a:rPr>
              <a:t>Бизнес-план</a:t>
            </a:r>
            <a:endParaRPr lang="es-PE" sz="26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6" y="1055409"/>
            <a:ext cx="83534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792671" y="1344334"/>
            <a:ext cx="3743325" cy="549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Стратегическая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schemeClr val="accent2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направленность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Видение на долгосрочную перспективу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u="sng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u="sng" dirty="0">
                <a:solidFill>
                  <a:prstClr val="black"/>
                </a:solidFill>
                <a:latin typeface="Arial" charset="0"/>
                <a:cs typeface="Arial" charset="0"/>
              </a:rPr>
              <a:t>СТРАТЕГИЧЕСКАЯ ПОЗИЦИЯ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Где мы сейчас?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u="sng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Анализ общей ситуации: 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PESTLE</a:t>
            </a:r>
            <a:endParaRPr lang="ru-RU" sz="1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Анализ рынка 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(Porter)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Спрос: потребности членов и матрица 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ABELL</a:t>
            </a:r>
            <a:endParaRPr lang="ru-RU" sz="1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  <a:defRPr/>
            </a:pPr>
            <a:r>
              <a:rPr lang="ru-RU" sz="1500" spc="-70" dirty="0">
                <a:solidFill>
                  <a:prstClr val="black"/>
                </a:solidFill>
                <a:latin typeface="Arial" charset="0"/>
                <a:cs typeface="Arial" charset="0"/>
              </a:rPr>
              <a:t>Предложение: матрица анализа услуг и анализ конкурентов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Обобщенная матрица 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GE-McKinsey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−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Анализ потенциала: </a:t>
            </a:r>
            <a:r>
              <a:rPr 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SWOT-</a:t>
            </a: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анализ, ОРГАНИЗАЦИОННЫЙ ПОТЕНЦИАЛ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u="sng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u="sng" dirty="0">
                <a:solidFill>
                  <a:prstClr val="black"/>
                </a:solidFill>
                <a:latin typeface="Arial" charset="0"/>
                <a:cs typeface="Arial" charset="0"/>
              </a:rPr>
              <a:t>СТРАТЕГИЧЕСКИЙ ВЫБОР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Где мы хотим оказаться?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u="sng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Миссия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Мандат и законодательная база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Стратегические задачи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786899" y="2564904"/>
            <a:ext cx="38163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800" b="1" u="sng" dirty="0">
                <a:solidFill>
                  <a:schemeClr val="accent1"/>
                </a:solidFill>
                <a:latin typeface="Arial" charset="0"/>
                <a:cs typeface="Arial" charset="0"/>
              </a:rPr>
              <a:t>Оперативная направленность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Видение на краткосрочную перспективу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en-US" sz="1500" u="sng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500" u="sng" dirty="0">
                <a:solidFill>
                  <a:prstClr val="black"/>
                </a:solidFill>
                <a:latin typeface="Arial" charset="0"/>
                <a:cs typeface="Arial" charset="0"/>
              </a:rPr>
              <a:t>СТРАТЕГИЯ ТРАНСФОРМИРУЕТСЯ В ДЕЙСТВИЕ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Чтобы достичь стратегических целей, организация должна:</a:t>
            </a:r>
            <a:br>
              <a:rPr lang="ru-RU" alt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en-US" sz="1500" b="1" u="sng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</a:pPr>
            <a:r>
              <a:rPr lang="ru-RU" alt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Разработать конкретные задачи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</a:pPr>
            <a:r>
              <a:rPr lang="ru-RU" alt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Реализовать комплекс стратегий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</a:pPr>
            <a:r>
              <a:rPr lang="ru-RU" alt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Выбрать способ их реализации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</a:pPr>
            <a:r>
              <a:rPr lang="ru-RU" alt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Утвердить  бюджет</a:t>
            </a:r>
            <a:br>
              <a:rPr lang="ru-RU" alt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en-US" sz="1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5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Рост доли на рынке</a:t>
            </a:r>
            <a:br>
              <a:rPr lang="ru-RU" altLang="en-US" sz="1500" b="1" u="sng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altLang="en-US" sz="15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(рост устойчивости ОР и ее членской базы)</a:t>
            </a:r>
          </a:p>
        </p:txBody>
      </p:sp>
    </p:spTree>
    <p:extLst>
      <p:ext uri="{BB962C8B-B14F-4D97-AF65-F5344CB8AC3E}">
        <p14:creationId xmlns:p14="http://schemas.microsoft.com/office/powerpoint/2010/main" val="21585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5912" y="385534"/>
            <a:ext cx="5976664" cy="504056"/>
          </a:xfrm>
        </p:spPr>
        <p:txBody>
          <a:bodyPr/>
          <a:lstStyle/>
          <a:p>
            <a:r>
              <a:rPr lang="ru-RU" altLang="en-US" sz="2600" dirty="0">
                <a:latin typeface="Arial" charset="0"/>
              </a:rPr>
              <a:t>Где мы находимся сейчас?</a:t>
            </a:r>
            <a:r>
              <a:rPr lang="en-US" altLang="en-US" sz="2600" dirty="0">
                <a:latin typeface="Arial" charset="0"/>
              </a:rPr>
              <a:t/>
            </a:r>
            <a:br>
              <a:rPr lang="en-US" altLang="en-US" sz="2600" dirty="0">
                <a:latin typeface="Arial" charset="0"/>
              </a:rPr>
            </a:br>
            <a:endParaRPr lang="es-PE" sz="2600" dirty="0"/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1279697" y="1254126"/>
            <a:ext cx="6729412" cy="5037138"/>
            <a:chOff x="612" y="711"/>
            <a:chExt cx="4239" cy="317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44" y="1293"/>
              <a:ext cx="13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Стратегическое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129" y="1578"/>
              <a:ext cx="9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положение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818" y="2650"/>
              <a:ext cx="1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889" y="2934"/>
              <a:ext cx="1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альтернативы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602" y="2448"/>
              <a:ext cx="7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Перевод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49" y="2732"/>
              <a:ext cx="8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стратегии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501" y="3017"/>
              <a:ext cx="9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в действия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289719" y="1254126"/>
            <a:ext cx="2592387" cy="719137"/>
          </a:xfrm>
          <a:prstGeom prst="wedgeRectCallout">
            <a:avLst>
              <a:gd name="adj1" fmla="val 42779"/>
              <a:gd name="adj2" fmla="val 84559"/>
            </a:avLst>
          </a:prstGeom>
          <a:solidFill>
            <a:schemeClr val="bg1"/>
          </a:solidFill>
          <a:ln w="38100" cap="rnd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dirty="0">
                <a:solidFill>
                  <a:srgbClr val="00B050"/>
                </a:solidFill>
                <a:latin typeface="Arial" charset="0"/>
              </a:rPr>
              <a:t>Где мы находимся сейчас?</a:t>
            </a:r>
            <a:endParaRPr lang="en-US" altLang="en-US" sz="20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948264" y="1392238"/>
            <a:ext cx="1656184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 charset="0"/>
              </a:rPr>
              <a:t>Анализ рынка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5986391" y="1405628"/>
            <a:ext cx="655638" cy="307975"/>
          </a:xfrm>
          <a:prstGeom prst="rightArrow">
            <a:avLst>
              <a:gd name="adj1" fmla="val 50000"/>
              <a:gd name="adj2" fmla="val 53222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ru-RU" sz="2000" dirty="0"/>
              <a:t>Стратегическое положение</a:t>
            </a:r>
            <a:r>
              <a:rPr lang="es-PE" sz="2000" dirty="0"/>
              <a:t>: </a:t>
            </a:r>
            <a:r>
              <a:rPr lang="ru-RU" sz="2000" dirty="0"/>
              <a:t>где мы находимся в данный момент</a:t>
            </a:r>
            <a:r>
              <a:rPr lang="es-PE" sz="2000" dirty="0"/>
              <a:t>? 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2123728" y="1343526"/>
            <a:ext cx="4824536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2915816" y="151594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рынка</a:t>
            </a:r>
            <a:endParaRPr lang="es-P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339752" y="3140968"/>
            <a:ext cx="2160240" cy="129614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2483768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004048" y="3140968"/>
            <a:ext cx="2160240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580112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763068" y="4939571"/>
            <a:ext cx="35290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анализа услуг</a:t>
            </a:r>
            <a:endParaRPr lang="en-GB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конкурентов</a:t>
            </a:r>
            <a:endParaRPr lang="en-US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004048" y="5170403"/>
            <a:ext cx="2771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членов</a:t>
            </a:r>
            <a:endParaRPr lang="en-GB" alt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152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D67AD"/>
                </a:solidFill>
              </a:rPr>
              <a:t>Деятельность</a:t>
            </a:r>
            <a:endParaRPr lang="en-US" dirty="0">
              <a:solidFill>
                <a:srgbClr val="2D67A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3429000"/>
            <a:ext cx="222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D67AD"/>
                </a:solidFill>
              </a:rPr>
              <a:t>Ключевые элементы</a:t>
            </a:r>
            <a:endParaRPr lang="en-US" dirty="0">
              <a:solidFill>
                <a:srgbClr val="2D67A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97" y="5147900"/>
            <a:ext cx="150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D67AD"/>
                </a:solidFill>
              </a:rPr>
              <a:t>Инструменты</a:t>
            </a:r>
            <a:endParaRPr lang="en-US" dirty="0">
              <a:solidFill>
                <a:srgbClr val="2D67AD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1560" y="227687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560" y="40050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Анализ рынка</a:t>
            </a:r>
            <a:r>
              <a:rPr lang="en-GB" altLang="en-US" sz="2600" dirty="0"/>
              <a:t> - </a:t>
            </a:r>
            <a:r>
              <a:rPr lang="ru-RU" altLang="en-US" sz="2600" dirty="0"/>
              <a:t>Предложение</a:t>
            </a:r>
            <a:endParaRPr lang="es-PE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altLang="en-US" sz="2400" b="1" dirty="0">
                <a:solidFill>
                  <a:srgbClr val="C00000"/>
                </a:solidFill>
                <a:latin typeface="+mj-lt"/>
              </a:rPr>
              <a:t>Матрица анализа услуг</a:t>
            </a:r>
            <a:endParaRPr lang="es-PE" altLang="en-US" sz="2400" b="1" dirty="0">
              <a:solidFill>
                <a:srgbClr val="C00000"/>
              </a:solidFill>
              <a:latin typeface="+mj-lt"/>
            </a:endParaRPr>
          </a:p>
          <a:p>
            <a:pPr>
              <a:buNone/>
              <a:defRPr/>
            </a:pPr>
            <a:endParaRPr lang="en-US" altLang="en-US" sz="2400" dirty="0">
              <a:latin typeface="+mj-lt"/>
            </a:endParaRPr>
          </a:p>
          <a:p>
            <a:pPr>
              <a:defRPr/>
            </a:pPr>
            <a:r>
              <a:rPr lang="ru-RU" altLang="en-US" sz="2400" dirty="0">
                <a:latin typeface="+mj-lt"/>
              </a:rPr>
              <a:t>Цель</a:t>
            </a:r>
            <a:r>
              <a:rPr lang="en-US" altLang="en-US" sz="2400" dirty="0">
                <a:latin typeface="+mj-lt"/>
              </a:rPr>
              <a:t>: </a:t>
            </a:r>
            <a:r>
              <a:rPr lang="ru-RU" altLang="en-US" sz="2400" dirty="0">
                <a:latin typeface="+mj-lt"/>
              </a:rPr>
              <a:t>получить инструменты, позволяющие определить, какие услуги:</a:t>
            </a:r>
            <a:endParaRPr lang="es-PE" altLang="en-US" sz="2400" dirty="0">
              <a:latin typeface="+mj-lt"/>
            </a:endParaRPr>
          </a:p>
          <a:p>
            <a:pPr marL="0" indent="0">
              <a:buNone/>
              <a:defRPr/>
            </a:pPr>
            <a:endParaRPr lang="en-US" altLang="en-US" sz="2400" dirty="0">
              <a:latin typeface="+mj-lt"/>
            </a:endParaRPr>
          </a:p>
          <a:p>
            <a:pPr>
              <a:buFontTx/>
              <a:buChar char="-"/>
              <a:defRPr/>
            </a:pPr>
            <a:r>
              <a:rPr lang="ru-RU" altLang="en-US" sz="2400" dirty="0">
                <a:latin typeface="+mj-lt"/>
              </a:rPr>
              <a:t>можно оставить без изменений</a:t>
            </a:r>
            <a:r>
              <a:rPr lang="en-US" altLang="en-US" sz="2400" dirty="0">
                <a:latin typeface="+mj-lt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altLang="en-US" sz="2400" dirty="0">
                <a:latin typeface="+mj-lt"/>
              </a:rPr>
              <a:t>следует перестроить</a:t>
            </a:r>
            <a:r>
              <a:rPr lang="en-US" altLang="en-US" sz="2400" dirty="0">
                <a:latin typeface="+mj-lt"/>
              </a:rPr>
              <a:t> / </a:t>
            </a:r>
            <a:r>
              <a:rPr lang="ru-RU" altLang="en-US" sz="2400" dirty="0">
                <a:latin typeface="+mj-lt"/>
              </a:rPr>
              <a:t>изменить набор услуг</a:t>
            </a:r>
            <a:r>
              <a:rPr lang="en-US" altLang="en-US" sz="2400" dirty="0">
                <a:latin typeface="+mj-lt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ru-RU" altLang="en-US" sz="2400" dirty="0">
                <a:latin typeface="+mj-lt"/>
              </a:rPr>
              <a:t>больше не нужны</a:t>
            </a:r>
            <a:endParaRPr lang="en-US" altLang="en-US" sz="2400" dirty="0">
              <a:latin typeface="+mj-lt"/>
            </a:endParaRPr>
          </a:p>
          <a:p>
            <a:pPr>
              <a:buFontTx/>
              <a:buChar char="-"/>
              <a:defRPr/>
            </a:pPr>
            <a:endParaRPr lang="en-US" altLang="en-US" sz="2400" dirty="0">
              <a:latin typeface="+mj-lt"/>
            </a:endParaRPr>
          </a:p>
          <a:p>
            <a:pPr marL="0" indent="0">
              <a:buNone/>
              <a:defRPr/>
            </a:pPr>
            <a:r>
              <a:rPr lang="ru-RU" altLang="en-US" sz="2400" dirty="0">
                <a:latin typeface="+mj-lt"/>
              </a:rPr>
              <a:t>Если хотите оставаться востребованными, имейте смелость перестроить или полностью отказаться от некоторых услуг</a:t>
            </a:r>
            <a:r>
              <a:rPr lang="en-US" altLang="en-US" sz="2400" dirty="0">
                <a:latin typeface="+mj-lt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6329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Анализ рынка</a:t>
            </a:r>
            <a:r>
              <a:rPr lang="en-GB" altLang="en-US" sz="2600" dirty="0"/>
              <a:t> - </a:t>
            </a:r>
            <a:r>
              <a:rPr lang="ru-RU" altLang="en-US" sz="2600" dirty="0"/>
              <a:t>Предложение</a:t>
            </a:r>
            <a:endParaRPr lang="en-US" altLang="en-US" sz="26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00112" y="1392537"/>
            <a:ext cx="7704138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1800" b="1" dirty="0">
                <a:solidFill>
                  <a:schemeClr val="bg1"/>
                </a:solidFill>
                <a:latin typeface="+mj-lt"/>
                <a:cs typeface="Arial" charset="0"/>
              </a:rPr>
              <a:t>Критерии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900112" y="816274"/>
            <a:ext cx="77724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en-US" sz="2200" dirty="0">
                <a:solidFill>
                  <a:srgbClr val="C00000"/>
                </a:solidFill>
                <a:latin typeface="+mj-lt"/>
              </a:rPr>
              <a:t>Матрица анализа услуг</a:t>
            </a:r>
            <a:endParaRPr lang="en-US" altLang="en-US" sz="2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00113" y="1762425"/>
            <a:ext cx="7704137" cy="4800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Почему была разработана эта услуга?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Как часто она предоставляется?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Сколько членов ОР / клиентов пользуются услугой? </a:t>
            </a:r>
            <a:r>
              <a:rPr lang="en-US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+ </a:t>
            </a: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информация о размере, регионе, отделении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Покрываются ли расходы на предоставление услуги / дает ли она прибыль? Если не дает, приведите весомые аргументы в пользу сохранения данной услуги  в портфеле ОР.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Каким образом предоставляется услуга (силами внутренних (внешних) специалистов, через субподрядчиков)? Насколько сложно предоставлять данную услугу?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Хорошо ли вписывается данная услуга в общий мандат Вашей организации? Связана ли она со стратегическими задачами ОР?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Сколько человек задействованы в предоставлении услуги? Обладают ли они достаточной квалификацией?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r>
              <a:rPr lang="ru-RU" alt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Можно ли найти на рынке аналогичную услугу по более низкой цене? Будет ли качество такой услуги аналогичным Вашему?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Verdana" pitchFamily="34" charset="0"/>
              <a:buAutoNum type="arabicPeriod"/>
            </a:pPr>
            <a:endParaRPr lang="ru-RU" alt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Анализ рынка - Предложение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96" y="1740540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en-US" sz="2200" b="1" dirty="0">
                <a:solidFill>
                  <a:srgbClr val="C00000"/>
                </a:solidFill>
                <a:latin typeface="+mj-lt"/>
              </a:rPr>
              <a:t>Анализ конкурентов</a:t>
            </a:r>
            <a:endParaRPr lang="it-IT" altLang="en-US" sz="2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sz="2200" dirty="0">
              <a:latin typeface="+mj-lt"/>
            </a:endParaRPr>
          </a:p>
          <a:p>
            <a:pPr marL="0" indent="0">
              <a:lnSpc>
                <a:spcPct val="90000"/>
              </a:lnSpc>
            </a:pPr>
            <a:r>
              <a:rPr lang="ru-RU" altLang="en-US" sz="2200" dirty="0">
                <a:latin typeface="+mj-lt"/>
              </a:rPr>
              <a:t> Сильная конкуренция на рынке может повлиять на Вашу организацию в плане  разработки новых услуг и перестройки существующих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sz="2200" dirty="0">
              <a:latin typeface="+mj-lt"/>
            </a:endParaRPr>
          </a:p>
          <a:p>
            <a:pPr marL="0" indent="0">
              <a:lnSpc>
                <a:spcPct val="90000"/>
              </a:lnSpc>
            </a:pPr>
            <a:r>
              <a:rPr lang="en-GB" altLang="en-US" sz="2200" dirty="0">
                <a:latin typeface="+mj-lt"/>
              </a:rPr>
              <a:t> </a:t>
            </a:r>
            <a:r>
              <a:rPr lang="ru-RU" altLang="en-US" sz="2200" dirty="0">
                <a:latin typeface="+mj-lt"/>
              </a:rPr>
              <a:t>Необходимо выяснить, предоставляет ли еще кто-нибудь схожие услуги и кто эти поставщики </a:t>
            </a:r>
          </a:p>
          <a:p>
            <a:pPr marL="0" indent="0">
              <a:lnSpc>
                <a:spcPct val="90000"/>
              </a:lnSpc>
            </a:pPr>
            <a:endParaRPr lang="en-GB" altLang="en-US" sz="2200" dirty="0">
              <a:latin typeface="+mj-lt"/>
            </a:endParaRPr>
          </a:p>
          <a:p>
            <a:pPr marL="0" indent="0">
              <a:lnSpc>
                <a:spcPct val="90000"/>
              </a:lnSpc>
            </a:pPr>
            <a:r>
              <a:rPr lang="en-GB" altLang="en-US" sz="2200" dirty="0">
                <a:latin typeface="+mj-lt"/>
              </a:rPr>
              <a:t> </a:t>
            </a:r>
            <a:r>
              <a:rPr lang="ru-RU" altLang="en-US" sz="2200" dirty="0">
                <a:latin typeface="+mj-lt"/>
              </a:rPr>
              <a:t>В анализ следует включать как нынешних, так и будущих (возможных) конкурентов</a:t>
            </a:r>
            <a:endParaRPr lang="en-GB" altLang="en-US" sz="2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1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Серия из трех</a:t>
            </a:r>
            <a:r>
              <a:rPr lang="es-PE" sz="2600" dirty="0"/>
              <a:t> </a:t>
            </a:r>
            <a:r>
              <a:rPr lang="ru-RU" sz="2600" dirty="0"/>
              <a:t>Руководств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59" y="1578114"/>
            <a:ext cx="2900504" cy="43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236" y="1121032"/>
            <a:ext cx="2972746" cy="43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779" y="2060848"/>
            <a:ext cx="315580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Анализ рынка</a:t>
            </a:r>
            <a:r>
              <a:rPr lang="en-GB" altLang="en-US" sz="2600" dirty="0"/>
              <a:t> - </a:t>
            </a:r>
            <a:r>
              <a:rPr lang="ru-RU" altLang="en-US" sz="2600" dirty="0"/>
              <a:t>Предложение</a:t>
            </a:r>
            <a:endParaRPr lang="en-US" altLang="en-US" sz="26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03419"/>
              </p:ext>
            </p:extLst>
          </p:nvPr>
        </p:nvGraphicFramePr>
        <p:xfrm>
          <a:off x="900113" y="1916113"/>
          <a:ext cx="7775575" cy="4586286"/>
        </p:xfrm>
        <a:graphic>
          <a:graphicData uri="http://schemas.openxmlformats.org/drawingml/2006/table">
            <a:tbl>
              <a:tblPr/>
              <a:tblGrid>
                <a:gridCol w="293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6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Кто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Кто предоставляет услуги в настоящее время? Кто возможные (потенциальные) поставщики? 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Где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 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На каком уровне (национальном, региональном, местном, отраслевом, на уровне компаний) предоставляются услуги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7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Когда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Временные рамки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11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Сколько стоит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Какова стоимость услуги (услуг)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 </a:t>
                      </a: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Что входит в стоимость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 </a:t>
                      </a: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Предоставляются ли скидки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83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Участвуют ли члены ОР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?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+mj-lt"/>
                          <a:ea typeface="SimSun" pitchFamily="2" charset="-122"/>
                          <a:cs typeface="Arial" pitchFamily="34" charset="0"/>
                        </a:rPr>
                        <a:t>Предоставляют ли члены ОР аналогичные услуги? </a:t>
                      </a: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4" descr="MMj0283207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7556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where-are-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3008784"/>
            <a:ext cx="1317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j04308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34" y="4077072"/>
            <a:ext cx="900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money_ba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55" y="4814661"/>
            <a:ext cx="720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467544" y="1160957"/>
            <a:ext cx="8532813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lvl="0" indent="-419100" fontAlgn="base">
              <a:spcBef>
                <a:spcPts val="575"/>
              </a:spcBef>
              <a:spcAft>
                <a:spcPct val="0"/>
              </a:spcAft>
              <a:buClr>
                <a:prstClr val="black"/>
              </a:buClr>
              <a:buSzPct val="80000"/>
              <a:buNone/>
            </a:pPr>
            <a:r>
              <a:rPr lang="ru-RU" altLang="en-US" sz="2000" b="1" dirty="0">
                <a:solidFill>
                  <a:srgbClr val="C00000"/>
                </a:solidFill>
                <a:latin typeface="Verdana"/>
              </a:rPr>
              <a:t>Анализ конкурентов</a:t>
            </a:r>
            <a:r>
              <a:rPr lang="en-GB" altLang="en-US" sz="2000" b="1" dirty="0">
                <a:solidFill>
                  <a:srgbClr val="C00000"/>
                </a:solidFill>
                <a:latin typeface="Verdana"/>
              </a:rPr>
              <a:t>: </a:t>
            </a:r>
            <a:r>
              <a:rPr lang="ru-RU" altLang="en-US" sz="2000" i="1" dirty="0">
                <a:solidFill>
                  <a:prstClr val="black"/>
                </a:solidFill>
                <a:latin typeface="Verdana"/>
              </a:rPr>
              <a:t>Выявление главных конкурентов</a:t>
            </a:r>
            <a:endParaRPr lang="en-GB" altLang="en-US" sz="2000" i="1" dirty="0">
              <a:solidFill>
                <a:prstClr val="black"/>
              </a:solidFill>
              <a:latin typeface="Verdana"/>
            </a:endParaRPr>
          </a:p>
          <a:p>
            <a:pPr marL="419100" indent="-419100"/>
            <a:endParaRPr lang="en-GB" altLang="en-US" sz="2400" i="1" dirty="0"/>
          </a:p>
          <a:p>
            <a:pPr marL="419100" indent="-419100"/>
            <a:endParaRPr lang="en-GB" altLang="en-US" sz="2400" i="1" dirty="0"/>
          </a:p>
          <a:p>
            <a:pPr marL="419100" indent="-419100"/>
            <a:endParaRPr lang="en-GB" altLang="en-US" sz="2400" dirty="0"/>
          </a:p>
          <a:p>
            <a:pPr marL="419100" indent="-419100">
              <a:buFont typeface="Wingdings" pitchFamily="2" charset="2"/>
              <a:buNone/>
            </a:pPr>
            <a:endParaRPr lang="en-GB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245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Анализ рынка - Спрос</a:t>
            </a:r>
            <a:endParaRPr lang="es-PE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>
            <a:normAutofit/>
          </a:bodyPr>
          <a:lstStyle/>
          <a:p>
            <a:r>
              <a:rPr lang="ru-RU" altLang="en-US" sz="2800" dirty="0">
                <a:sym typeface="Wingdings" panose="05000000000000000000" pitchFamily="2" charset="2"/>
              </a:rPr>
              <a:t>Почему важно знать потребности ЧОРБ</a:t>
            </a:r>
            <a:r>
              <a:rPr lang="it-IT" altLang="en-US" sz="2800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ru-RU" altLang="en-US" dirty="0">
                <a:sym typeface="Wingdings" panose="05000000000000000000" pitchFamily="2" charset="2"/>
              </a:rPr>
              <a:t>Чтобы понимать как позиционировать Ваши услуги сейчас и в долгосрочной перспективе</a:t>
            </a:r>
            <a:endParaRPr lang="en-GB" altLang="en-US" dirty="0">
              <a:sym typeface="Wingdings" panose="05000000000000000000" pitchFamily="2" charset="2"/>
            </a:endParaRPr>
          </a:p>
          <a:p>
            <a:pPr lvl="1"/>
            <a:r>
              <a:rPr lang="ru-RU" altLang="en-US" dirty="0">
                <a:sym typeface="Wingdings" panose="05000000000000000000" pitchFamily="2" charset="2"/>
              </a:rPr>
              <a:t>Чтобы понимать своих потенциальных клиентов/членов</a:t>
            </a:r>
            <a:endParaRPr lang="en-GB" altLang="en-US" dirty="0">
              <a:sym typeface="Wingdings" panose="05000000000000000000" pitchFamily="2" charset="2"/>
            </a:endParaRPr>
          </a:p>
          <a:p>
            <a:pPr lvl="1"/>
            <a:endParaRPr lang="it-IT" altLang="en-US" dirty="0">
              <a:sym typeface="Wingdings" panose="05000000000000000000" pitchFamily="2" charset="2"/>
            </a:endParaRPr>
          </a:p>
          <a:p>
            <a:r>
              <a:rPr lang="ru-RU" altLang="en-US" sz="2800" dirty="0">
                <a:sym typeface="Wingdings" panose="05000000000000000000" pitchFamily="2" charset="2"/>
              </a:rPr>
              <a:t>Знаете ли вы потребности членов своей организации</a:t>
            </a:r>
            <a:r>
              <a:rPr lang="it-IT" altLang="en-US" sz="2800" dirty="0">
                <a:sym typeface="Wingdings" panose="05000000000000000000" pitchFamily="2" charset="2"/>
              </a:rPr>
              <a:t>? </a:t>
            </a:r>
            <a:r>
              <a:rPr lang="ru-RU" altLang="en-US" sz="2800" dirty="0">
                <a:sym typeface="Wingdings" panose="05000000000000000000" pitchFamily="2" charset="2"/>
              </a:rPr>
              <a:t>У кого можно это узнать</a:t>
            </a:r>
            <a:r>
              <a:rPr lang="it-IT" altLang="en-US" sz="2800" dirty="0">
                <a:sym typeface="Wingdings" panose="05000000000000000000" pitchFamily="2" charset="2"/>
              </a:rPr>
              <a:t>? </a:t>
            </a:r>
            <a:r>
              <a:rPr lang="ru-RU" altLang="en-US" sz="2800" dirty="0">
                <a:sym typeface="Wingdings" panose="05000000000000000000" pitchFamily="2" charset="2"/>
              </a:rPr>
              <a:t>Какой инструментарий использовать</a:t>
            </a:r>
            <a:r>
              <a:rPr lang="it-IT" altLang="en-US" sz="2800" dirty="0">
                <a:sym typeface="Wingdings" panose="05000000000000000000" pitchFamily="2" charset="2"/>
              </a:rPr>
              <a:t>? </a:t>
            </a:r>
          </a:p>
          <a:p>
            <a:endParaRPr lang="en-GB" altLang="en-US" b="1" dirty="0">
              <a:sym typeface="Wingdings" panose="05000000000000000000" pitchFamily="2" charset="2"/>
            </a:endParaRP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3668" y="404664"/>
            <a:ext cx="5976664" cy="504056"/>
          </a:xfrm>
        </p:spPr>
        <p:txBody>
          <a:bodyPr/>
          <a:lstStyle/>
          <a:p>
            <a:r>
              <a:rPr lang="ru-RU" altLang="en-US" sz="2600" dirty="0"/>
              <a:t>Анализ рынка: Спрос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endParaRPr lang="es-PE" sz="2600" dirty="0"/>
          </a:p>
        </p:txBody>
      </p:sp>
      <p:grpSp>
        <p:nvGrpSpPr>
          <p:cNvPr id="4" name="Grupo 3"/>
          <p:cNvGrpSpPr/>
          <p:nvPr/>
        </p:nvGrpSpPr>
        <p:grpSpPr>
          <a:xfrm>
            <a:off x="1227547" y="3204684"/>
            <a:ext cx="6688906" cy="2502391"/>
            <a:chOff x="2183101" y="1351261"/>
            <a:chExt cx="8071590" cy="4427779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Forma libre 4"/>
            <p:cNvSpPr/>
            <p:nvPr/>
          </p:nvSpPr>
          <p:spPr>
            <a:xfrm>
              <a:off x="2183101" y="1351263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altLang="en-US" sz="1600" b="1" dirty="0">
                  <a:solidFill>
                    <a:schemeClr val="bg1"/>
                  </a:solidFill>
                  <a:cs typeface="Arial" charset="0"/>
                </a:rPr>
                <a:t>Правление</a:t>
              </a:r>
              <a:endParaRPr lang="en-GB" altLang="en-US" sz="16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5036020" y="1351261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altLang="en-US" sz="1600" b="1" dirty="0">
                  <a:solidFill>
                    <a:schemeClr val="bg1"/>
                  </a:solidFill>
                  <a:cs typeface="Arial" charset="0"/>
                </a:rPr>
                <a:t>Постоянные комитеты или рабочие группы</a:t>
              </a:r>
              <a:endParaRPr lang="en-GB" altLang="en-US" sz="16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7" name="Forma libre 6"/>
            <p:cNvSpPr/>
            <p:nvPr/>
          </p:nvSpPr>
          <p:spPr>
            <a:xfrm>
              <a:off x="7888939" y="1351261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altLang="en-US" sz="1600" b="1" dirty="0">
                  <a:solidFill>
                    <a:schemeClr val="bg1"/>
                  </a:solidFill>
                  <a:cs typeface="Arial" charset="0"/>
                </a:rPr>
                <a:t>Главные члены ОР</a:t>
              </a:r>
              <a:endParaRPr lang="en-GB" altLang="en-US" sz="16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3381903" y="3879684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altLang="en-US" sz="1600" b="1" dirty="0">
                  <a:solidFill>
                    <a:schemeClr val="bg1"/>
                  </a:solidFill>
                  <a:cs typeface="Arial" charset="0"/>
                </a:rPr>
                <a:t>Другие члены ОР</a:t>
              </a:r>
              <a:endParaRPr lang="en-GB" altLang="en-US" sz="16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6338192" y="3939003"/>
              <a:ext cx="2365752" cy="1840037"/>
            </a:xfrm>
            <a:custGeom>
              <a:avLst/>
              <a:gdLst>
                <a:gd name="connsiteX0" fmla="*/ 0 w 2365752"/>
                <a:gd name="connsiteY0" fmla="*/ 0 h 1840037"/>
                <a:gd name="connsiteX1" fmla="*/ 2365752 w 2365752"/>
                <a:gd name="connsiteY1" fmla="*/ 0 h 1840037"/>
                <a:gd name="connsiteX2" fmla="*/ 2365752 w 2365752"/>
                <a:gd name="connsiteY2" fmla="*/ 1840037 h 1840037"/>
                <a:gd name="connsiteX3" fmla="*/ 0 w 2365752"/>
                <a:gd name="connsiteY3" fmla="*/ 1840037 h 1840037"/>
                <a:gd name="connsiteX4" fmla="*/ 0 w 2365752"/>
                <a:gd name="connsiteY4" fmla="*/ 0 h 184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52" h="1840037">
                  <a:moveTo>
                    <a:pt x="0" y="0"/>
                  </a:moveTo>
                  <a:lnTo>
                    <a:pt x="2365752" y="0"/>
                  </a:lnTo>
                  <a:lnTo>
                    <a:pt x="2365752" y="1840037"/>
                  </a:lnTo>
                  <a:lnTo>
                    <a:pt x="0" y="18400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altLang="en-US" sz="1600" b="1" dirty="0">
                  <a:solidFill>
                    <a:schemeClr val="bg1"/>
                  </a:solidFill>
                  <a:cs typeface="Arial" charset="0"/>
                </a:rPr>
                <a:t>Потенциальные члены</a:t>
              </a:r>
              <a:endParaRPr lang="en-GB" altLang="en-US" sz="1600" b="1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85416" y="2207586"/>
            <a:ext cx="4573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 b="1" dirty="0">
                <a:solidFill>
                  <a:schemeClr val="accent4">
                    <a:lumMod val="25000"/>
                  </a:schemeClr>
                </a:solidFill>
                <a:latin typeface="+mj-lt"/>
              </a:rPr>
              <a:t>Используйте каналы своей ЧОРБ</a:t>
            </a:r>
            <a:endParaRPr lang="en-US" altLang="en-US" sz="2400" b="1" dirty="0">
              <a:solidFill>
                <a:schemeClr val="accent4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82807" y="1280479"/>
            <a:ext cx="37127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Кого можно спросить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99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Анализ рынка: Спрос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1745986"/>
              </p:ext>
            </p:extLst>
          </p:nvPr>
        </p:nvGraphicFramePr>
        <p:xfrm>
          <a:off x="304806" y="1811144"/>
          <a:ext cx="5904656" cy="263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5728279"/>
              </p:ext>
            </p:extLst>
          </p:nvPr>
        </p:nvGraphicFramePr>
        <p:xfrm>
          <a:off x="205077" y="4176139"/>
          <a:ext cx="8128000" cy="253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5"/>
          <p:cNvSpPr/>
          <p:nvPr/>
        </p:nvSpPr>
        <p:spPr>
          <a:xfrm>
            <a:off x="319179" y="2035326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1400" b="1" dirty="0">
                <a:solidFill>
                  <a:srgbClr val="262626"/>
                </a:solidFill>
                <a:cs typeface="Arial" charset="0"/>
              </a:rPr>
              <a:t>Количественные данные</a:t>
            </a:r>
            <a:r>
              <a:rPr lang="en-GB" altLang="en-US" sz="1400" b="1" dirty="0">
                <a:solidFill>
                  <a:srgbClr val="262626"/>
                </a:solidFill>
                <a:cs typeface="Arial" charset="0"/>
              </a:rPr>
              <a:t>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4806" y="4365104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1400" b="1" dirty="0">
                <a:solidFill>
                  <a:srgbClr val="262626"/>
                </a:solidFill>
                <a:cs typeface="Arial" charset="0"/>
              </a:rPr>
              <a:t>Качественные данные</a:t>
            </a:r>
            <a:r>
              <a:rPr lang="en-GB" altLang="en-US" sz="1400" b="1" dirty="0">
                <a:solidFill>
                  <a:srgbClr val="262626"/>
                </a:solidFill>
                <a:cs typeface="Arial" charset="0"/>
              </a:rPr>
              <a:t>: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C55F616-5DBF-0044-BB99-DBA2BA4B0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96752"/>
            <a:ext cx="85324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ru-RU" altLang="en-US" sz="2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ДОСТУПНЫ РАЗЛИЧНЫЕ ИНСТРУМЕНТЫ</a:t>
            </a:r>
            <a:r>
              <a:rPr lang="it-IT" altLang="en-US" sz="2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altLang="en-US" sz="2000" b="1" dirty="0">
                <a:solidFill>
                  <a:schemeClr val="accent4">
                    <a:lumMod val="25000"/>
                  </a:schemeClr>
                </a:solidFill>
              </a:rPr>
              <a:t>– </a:t>
            </a:r>
            <a:r>
              <a:rPr lang="ru-RU" altLang="en-US" sz="2000" b="1" dirty="0">
                <a:solidFill>
                  <a:schemeClr val="accent4">
                    <a:lumMod val="25000"/>
                  </a:schemeClr>
                </a:solidFill>
              </a:rPr>
              <a:t>ЧОРБ должна комбинировать их</a:t>
            </a:r>
            <a:endParaRPr lang="en-US" altLang="en-US" sz="20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0686" y="404664"/>
            <a:ext cx="5976664" cy="504056"/>
          </a:xfrm>
        </p:spPr>
        <p:txBody>
          <a:bodyPr/>
          <a:lstStyle/>
          <a:p>
            <a:r>
              <a:rPr lang="ru-RU" altLang="en-US" sz="2600" dirty="0">
                <a:latin typeface="Arial" charset="0"/>
              </a:rPr>
              <a:t>Где мы хотим оказаться?</a:t>
            </a:r>
            <a:r>
              <a:rPr lang="en-US" altLang="en-US" sz="2600" dirty="0">
                <a:latin typeface="Arial" charset="0"/>
              </a:rPr>
              <a:t/>
            </a:r>
            <a:br>
              <a:rPr lang="en-US" altLang="en-US" sz="2600" dirty="0">
                <a:latin typeface="Arial" charset="0"/>
              </a:rPr>
            </a:br>
            <a:endParaRPr lang="es-PE" sz="2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1254312" y="1412776"/>
            <a:ext cx="6729412" cy="5037138"/>
            <a:chOff x="612" y="711"/>
            <a:chExt cx="4239" cy="317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945" y="1293"/>
              <a:ext cx="13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Стратегическое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25" y="1578"/>
              <a:ext cx="9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положение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23" y="2650"/>
              <a:ext cx="1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87" y="2934"/>
              <a:ext cx="1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альтернативы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05" y="2448"/>
              <a:ext cx="7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Перевод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550" y="2732"/>
              <a:ext cx="8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стратегий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01" y="3017"/>
              <a:ext cx="9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в действия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4" name="AutoShape 34"/>
          <p:cNvSpPr>
            <a:spLocks noChangeArrowheads="1"/>
          </p:cNvSpPr>
          <p:nvPr/>
        </p:nvSpPr>
        <p:spPr bwMode="auto">
          <a:xfrm>
            <a:off x="179388" y="2565400"/>
            <a:ext cx="1979612" cy="720725"/>
          </a:xfrm>
          <a:prstGeom prst="wedgeRectCallout">
            <a:avLst>
              <a:gd name="adj1" fmla="val 33560"/>
              <a:gd name="adj2" fmla="val 90310"/>
            </a:avLst>
          </a:prstGeom>
          <a:solidFill>
            <a:schemeClr val="bg1">
              <a:alpha val="89803"/>
            </a:schemeClr>
          </a:solidFill>
          <a:ln w="38100" cap="rnd">
            <a:solidFill>
              <a:srgbClr val="FFC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dirty="0">
                <a:solidFill>
                  <a:srgbClr val="FFC000"/>
                </a:solidFill>
                <a:latin typeface="Arial" charset="0"/>
              </a:rPr>
              <a:t>Где мы хотим оказаться?</a:t>
            </a:r>
            <a:endParaRPr lang="en-US" altLang="en-US" sz="2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286550" y="1248097"/>
            <a:ext cx="2807667" cy="3698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b="1" dirty="0">
                <a:solidFill>
                  <a:schemeClr val="bg1"/>
                </a:solidFill>
              </a:rPr>
              <a:t>Постановка задач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>
            <a:off x="5300192" y="130482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Виды услуг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683568" y="1916832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Информацию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Исследования и опросы бизнеса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Юридические услуги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Консультативные услуги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Возможности для </a:t>
            </a:r>
            <a:r>
              <a:rPr lang="ru-RU" altLang="en-US" sz="2400" dirty="0" smtClean="0">
                <a:solidFill>
                  <a:schemeClr val="accent4">
                    <a:lumMod val="25000"/>
                  </a:schemeClr>
                </a:solidFill>
              </a:rPr>
              <a:t>устанавления рабочих связей</a:t>
            </a:r>
            <a:endParaRPr lang="en-US" altLang="en-US" sz="24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en-US" sz="2400" dirty="0" smtClean="0">
                <a:solidFill>
                  <a:schemeClr val="accent4">
                    <a:lumMod val="25000"/>
                  </a:schemeClr>
                </a:solidFill>
              </a:rPr>
              <a:t>Маркетинг </a:t>
            </a: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и торговля 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Обучение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Сертификацию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Услуги в сфере инфраструктуры, офисные площади, скидки</a:t>
            </a:r>
            <a:endParaRPr lang="en-US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D67AD"/>
                </a:solidFill>
              </a:rPr>
              <a:t>Ч</a:t>
            </a:r>
            <a:r>
              <a:rPr lang="bg-BG" sz="2400" dirty="0">
                <a:solidFill>
                  <a:srgbClr val="2D67AD"/>
                </a:solidFill>
              </a:rPr>
              <a:t>ОРБ по всему миру предоставляют различные виды услуг</a:t>
            </a:r>
            <a:r>
              <a:rPr lang="en-US" sz="2400" dirty="0">
                <a:solidFill>
                  <a:srgbClr val="2D67AD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093296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D67AD"/>
                </a:solidFill>
              </a:rPr>
              <a:t>Другие примеры можно найти в руководстве и видео МУЦ МОТ</a:t>
            </a:r>
            <a:endParaRPr lang="en-US" sz="2000" dirty="0">
              <a:solidFill>
                <a:srgbClr val="2D6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Правовые основы и полномочия</a:t>
            </a:r>
            <a:endParaRPr lang="en-US" altLang="en-US" sz="2600" dirty="0"/>
          </a:p>
        </p:txBody>
      </p:sp>
      <p:sp>
        <p:nvSpPr>
          <p:cNvPr id="4" name="Elipse 3"/>
          <p:cNvSpPr/>
          <p:nvPr/>
        </p:nvSpPr>
        <p:spPr>
          <a:xfrm>
            <a:off x="1043608" y="2708920"/>
            <a:ext cx="3015916" cy="22298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 smtClean="0">
                <a:sym typeface="Wingdings" pitchFamily="2" charset="2"/>
              </a:rPr>
              <a:t>Вашим национальным законодательным актам</a:t>
            </a:r>
            <a:endParaRPr lang="en-GB" altLang="en-US" b="1" dirty="0">
              <a:sym typeface="Wingdings" pitchFamily="2" charset="2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148064" y="2708920"/>
            <a:ext cx="3015916" cy="22298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ym typeface="Wingdings" pitchFamily="2" charset="2"/>
              </a:rPr>
              <a:t>Полномочиям, данным Вашей организации правлением</a:t>
            </a:r>
            <a:endParaRPr lang="en-GB" altLang="en-US" b="1" i="1" dirty="0"/>
          </a:p>
        </p:txBody>
      </p:sp>
      <p:sp>
        <p:nvSpPr>
          <p:cNvPr id="6" name="Rectángulo 5"/>
          <p:cNvSpPr/>
          <p:nvPr/>
        </p:nvSpPr>
        <p:spPr>
          <a:xfrm>
            <a:off x="1043608" y="1560632"/>
            <a:ext cx="7218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/>
            <a:r>
              <a:rPr lang="ru-RU" altLang="en-US" b="1" dirty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	Необходимо, чтобы предоставляемые услуги соответствовали</a:t>
            </a:r>
            <a:endParaRPr lang="en-GB" altLang="en-US" b="1" dirty="0">
              <a:solidFill>
                <a:schemeClr val="accent4">
                  <a:lumMod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7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7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7757" y="390662"/>
            <a:ext cx="5976664" cy="504056"/>
          </a:xfrm>
        </p:spPr>
        <p:txBody>
          <a:bodyPr/>
          <a:lstStyle/>
          <a:p>
            <a:r>
              <a:rPr lang="ru-RU" altLang="en-US" sz="2600" dirty="0">
                <a:latin typeface="Arial" charset="0"/>
              </a:rPr>
              <a:t>Как нам туда попасть?</a:t>
            </a:r>
            <a:br>
              <a:rPr lang="ru-RU" altLang="en-US" sz="2600" dirty="0">
                <a:latin typeface="Arial" charset="0"/>
              </a:rPr>
            </a:br>
            <a:endParaRPr lang="es-PE" sz="2600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794916" y="1196752"/>
            <a:ext cx="6729412" cy="5037138"/>
            <a:chOff x="612" y="711"/>
            <a:chExt cx="4239" cy="3173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" y="711"/>
              <a:ext cx="4239" cy="3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47" y="1293"/>
              <a:ext cx="13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Стратегическое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21" y="1578"/>
              <a:ext cx="9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положение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71" y="748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19" y="2650"/>
              <a:ext cx="13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Стратегические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89" y="2934"/>
              <a:ext cx="11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альтернативы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649" y="2105"/>
              <a:ext cx="1665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600" y="2448"/>
              <a:ext cx="7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Перевод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550" y="2732"/>
              <a:ext cx="8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стратегии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02" y="3017"/>
              <a:ext cx="9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800" b="1" dirty="0">
                  <a:solidFill>
                    <a:srgbClr val="FFFFFF"/>
                  </a:solidFill>
                </a:rPr>
                <a:t>в действия</a:t>
              </a: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128" y="2045"/>
              <a:ext cx="1664" cy="1653"/>
            </a:xfrm>
            <a:prstGeom prst="ellips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1800" dirty="0">
                <a:latin typeface="Arial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456" y="2990"/>
              <a:ext cx="587" cy="1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66" y="2932"/>
              <a:ext cx="120" cy="118"/>
            </a:xfrm>
            <a:custGeom>
              <a:avLst/>
              <a:gdLst>
                <a:gd name="T0" fmla="*/ 0 w 120"/>
                <a:gd name="T1" fmla="*/ 58 h 118"/>
                <a:gd name="T2" fmla="*/ 120 w 120"/>
                <a:gd name="T3" fmla="*/ 0 h 118"/>
                <a:gd name="T4" fmla="*/ 120 w 120"/>
                <a:gd name="T5" fmla="*/ 118 h 118"/>
                <a:gd name="T6" fmla="*/ 0 w 120"/>
                <a:gd name="T7" fmla="*/ 5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0" y="58"/>
                  </a:moveTo>
                  <a:lnTo>
                    <a:pt x="120" y="0"/>
                  </a:lnTo>
                  <a:lnTo>
                    <a:pt x="120" y="118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013" y="2931"/>
              <a:ext cx="120" cy="118"/>
            </a:xfrm>
            <a:custGeom>
              <a:avLst/>
              <a:gdLst>
                <a:gd name="T0" fmla="*/ 120 w 120"/>
                <a:gd name="T1" fmla="*/ 59 h 118"/>
                <a:gd name="T2" fmla="*/ 0 w 120"/>
                <a:gd name="T3" fmla="*/ 118 h 118"/>
                <a:gd name="T4" fmla="*/ 0 w 120"/>
                <a:gd name="T5" fmla="*/ 0 h 118"/>
                <a:gd name="T6" fmla="*/ 120 w 120"/>
                <a:gd name="T7" fmla="*/ 5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18"/>
                <a:gd name="T14" fmla="*/ 120 w 12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18">
                  <a:moveTo>
                    <a:pt x="120" y="5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20" y="5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440" y="1982"/>
              <a:ext cx="93" cy="70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368" y="1928"/>
              <a:ext cx="133" cy="120"/>
            </a:xfrm>
            <a:custGeom>
              <a:avLst/>
              <a:gdLst>
                <a:gd name="T0" fmla="*/ 0 w 133"/>
                <a:gd name="T1" fmla="*/ 0 h 120"/>
                <a:gd name="T2" fmla="*/ 133 w 133"/>
                <a:gd name="T3" fmla="*/ 24 h 120"/>
                <a:gd name="T4" fmla="*/ 60 w 133"/>
                <a:gd name="T5" fmla="*/ 120 h 120"/>
                <a:gd name="T6" fmla="*/ 0 w 133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20"/>
                <a:gd name="T14" fmla="*/ 133 w 133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20">
                  <a:moveTo>
                    <a:pt x="0" y="0"/>
                  </a:moveTo>
                  <a:lnTo>
                    <a:pt x="133" y="24"/>
                  </a:ln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472" y="1986"/>
              <a:ext cx="132" cy="119"/>
            </a:xfrm>
            <a:custGeom>
              <a:avLst/>
              <a:gdLst>
                <a:gd name="T0" fmla="*/ 132 w 132"/>
                <a:gd name="T1" fmla="*/ 119 h 119"/>
                <a:gd name="T2" fmla="*/ 0 w 132"/>
                <a:gd name="T3" fmla="*/ 96 h 119"/>
                <a:gd name="T4" fmla="*/ 72 w 132"/>
                <a:gd name="T5" fmla="*/ 0 h 119"/>
                <a:gd name="T6" fmla="*/ 132 w 132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9"/>
                <a:gd name="T14" fmla="*/ 132 w 132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9">
                  <a:moveTo>
                    <a:pt x="132" y="119"/>
                  </a:moveTo>
                  <a:lnTo>
                    <a:pt x="0" y="96"/>
                  </a:lnTo>
                  <a:lnTo>
                    <a:pt x="72" y="0"/>
                  </a:lnTo>
                  <a:lnTo>
                    <a:pt x="132" y="119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1617" y="1974"/>
              <a:ext cx="142" cy="85"/>
            </a:xfrm>
            <a:prstGeom prst="line">
              <a:avLst/>
            </a:prstGeom>
            <a:noFill/>
            <a:ln w="47625">
              <a:solidFill>
                <a:srgbClr val="4D5D2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541" y="1992"/>
              <a:ext cx="133" cy="113"/>
            </a:xfrm>
            <a:custGeom>
              <a:avLst/>
              <a:gdLst>
                <a:gd name="T0" fmla="*/ 0 w 133"/>
                <a:gd name="T1" fmla="*/ 113 h 113"/>
                <a:gd name="T2" fmla="*/ 72 w 133"/>
                <a:gd name="T3" fmla="*/ 0 h 113"/>
                <a:gd name="T4" fmla="*/ 133 w 133"/>
                <a:gd name="T5" fmla="*/ 103 h 113"/>
                <a:gd name="T6" fmla="*/ 0 w 133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3"/>
                <a:gd name="T14" fmla="*/ 133 w 133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3">
                  <a:moveTo>
                    <a:pt x="0" y="113"/>
                  </a:moveTo>
                  <a:lnTo>
                    <a:pt x="72" y="0"/>
                  </a:lnTo>
                  <a:lnTo>
                    <a:pt x="133" y="103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D5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702" y="1928"/>
              <a:ext cx="133" cy="114"/>
            </a:xfrm>
            <a:custGeom>
              <a:avLst/>
              <a:gdLst>
                <a:gd name="T0" fmla="*/ 133 w 133"/>
                <a:gd name="T1" fmla="*/ 0 h 114"/>
                <a:gd name="T2" fmla="*/ 61 w 133"/>
                <a:gd name="T3" fmla="*/ 114 h 114"/>
                <a:gd name="T4" fmla="*/ 0 w 133"/>
                <a:gd name="T5" fmla="*/ 10 h 114"/>
                <a:gd name="T6" fmla="*/ 133 w 133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114"/>
                <a:gd name="T14" fmla="*/ 133 w 133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114">
                  <a:moveTo>
                    <a:pt x="133" y="0"/>
                  </a:moveTo>
                  <a:lnTo>
                    <a:pt x="61" y="114"/>
                  </a:lnTo>
                  <a:lnTo>
                    <a:pt x="0" y="10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23813" cap="flat">
              <a:solidFill>
                <a:srgbClr val="4D5D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7270327" y="3050158"/>
            <a:ext cx="1728788" cy="719137"/>
          </a:xfrm>
          <a:prstGeom prst="wedgeRectCallout">
            <a:avLst>
              <a:gd name="adj1" fmla="val -36227"/>
              <a:gd name="adj2" fmla="val 80463"/>
            </a:avLst>
          </a:prstGeom>
          <a:solidFill>
            <a:schemeClr val="bg1"/>
          </a:solidFill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dirty="0">
                <a:solidFill>
                  <a:schemeClr val="accent1"/>
                </a:solidFill>
                <a:latin typeface="Arial" charset="0"/>
              </a:rPr>
              <a:t>Как нам туда попасть?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152363" y="1255490"/>
            <a:ext cx="2864117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800" b="1" dirty="0">
                <a:solidFill>
                  <a:schemeClr val="bg1"/>
                </a:solidFill>
                <a:latin typeface="+mj-lt"/>
              </a:rPr>
              <a:t>Оперативный бизнес-план</a:t>
            </a:r>
            <a:endParaRPr lang="en-US" alt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AutoShape 36"/>
          <p:cNvSpPr>
            <a:spLocks noChangeArrowheads="1"/>
          </p:cNvSpPr>
          <p:nvPr/>
        </p:nvSpPr>
        <p:spPr bwMode="auto">
          <a:xfrm>
            <a:off x="5250234" y="1337484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  <p:sp>
        <p:nvSpPr>
          <p:cNvPr id="37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9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Оперативный бизнес-план</a:t>
            </a:r>
            <a:endParaRPr lang="es-PE" sz="2600" dirty="0"/>
          </a:p>
        </p:txBody>
      </p:sp>
      <p:graphicFrame>
        <p:nvGraphicFramePr>
          <p:cNvPr id="4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9395"/>
              </p:ext>
            </p:extLst>
          </p:nvPr>
        </p:nvGraphicFramePr>
        <p:xfrm>
          <a:off x="539552" y="1340768"/>
          <a:ext cx="7848872" cy="4955308"/>
        </p:xfrm>
        <a:graphic>
          <a:graphicData uri="http://schemas.openxmlformats.org/drawingml/2006/table">
            <a:tbl>
              <a:tblPr/>
              <a:tblGrid>
                <a:gridCol w="22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455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целей и целевых групп</a:t>
                      </a:r>
                      <a:endParaRPr kumimoji="0" lang="pl-PL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какой сегмент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членской базы нацелена услуга</a:t>
                      </a:r>
                      <a:r>
                        <a:rPr lang="it-IT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Зачем предлагается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эта услуга</a:t>
                      </a:r>
                      <a:r>
                        <a:rPr lang="en-GB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чем заключается ценность Вашего предложения? </a:t>
                      </a:r>
                      <a:endParaRPr lang="en-GB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 членов ОР,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Вашим расчетам, воспользуются данной услугой (за 1 год)</a:t>
                      </a:r>
                      <a:r>
                        <a:rPr lang="en-GB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Предварительная оценка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предоставления услуги; конкретные конкуренты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9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Маркетинговые стратегии</a:t>
                      </a:r>
                      <a:endParaRPr kumimoji="0" lang="pl-PL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Комплекс«7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rame 2">
            <a:extLst>
              <a:ext uri="{FF2B5EF4-FFF2-40B4-BE49-F238E27FC236}">
                <a16:creationId xmlns:a16="http://schemas.microsoft.com/office/drawing/2014/main" id="{6044D698-E480-FD4E-8813-AB34FF987CDB}"/>
              </a:ext>
            </a:extLst>
          </p:cNvPr>
          <p:cNvSpPr/>
          <p:nvPr/>
        </p:nvSpPr>
        <p:spPr>
          <a:xfrm>
            <a:off x="395536" y="1196752"/>
            <a:ext cx="8136904" cy="2621670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88424" y="6059092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57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800" dirty="0">
                <a:cs typeface="Times New Roman" pitchFamily="18" charset="0"/>
              </a:rPr>
              <a:t>Шаг</a:t>
            </a:r>
            <a:r>
              <a:rPr lang="pl-PL" altLang="en-US" sz="1800" dirty="0">
                <a:cs typeface="Times New Roman" pitchFamily="18" charset="0"/>
              </a:rPr>
              <a:t> </a:t>
            </a:r>
            <a:r>
              <a:rPr lang="en-GB" altLang="en-US" sz="1800" dirty="0">
                <a:cs typeface="Times New Roman" pitchFamily="18" charset="0"/>
              </a:rPr>
              <a:t>1</a:t>
            </a:r>
            <a:r>
              <a:rPr lang="pl-PL" altLang="en-US" sz="1800" dirty="0">
                <a:cs typeface="Times New Roman" pitchFamily="18" charset="0"/>
              </a:rPr>
              <a:t>. </a:t>
            </a:r>
            <a:r>
              <a:rPr lang="ru-RU" altLang="en-US" sz="1800" dirty="0">
                <a:cs typeface="Times New Roman" pitchFamily="18" charset="0"/>
              </a:rPr>
              <a:t>Определение целей:</a:t>
            </a:r>
            <a:endParaRPr lang="es-PE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96" y="1484784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en-US" sz="2400" b="1" dirty="0">
                <a:cs typeface="Times New Roman" pitchFamily="18" charset="0"/>
              </a:rPr>
              <a:t>Краткосрочные цели </a:t>
            </a:r>
            <a:r>
              <a:rPr lang="ru-RU" altLang="en-US" sz="2400" dirty="0">
                <a:cs typeface="Times New Roman" pitchFamily="18" charset="0"/>
              </a:rPr>
              <a:t>для каждой конкретной услуги</a:t>
            </a:r>
            <a:endParaRPr lang="es-PE" sz="2400" dirty="0"/>
          </a:p>
          <a:p>
            <a:pPr>
              <a:buNone/>
            </a:pPr>
            <a:r>
              <a:rPr lang="ru-RU" altLang="en-US" sz="2400" dirty="0">
                <a:latin typeface="+mj-lt"/>
              </a:rPr>
              <a:t>Главные вопросы</a:t>
            </a:r>
            <a:r>
              <a:rPr lang="en-GB" altLang="en-US" sz="2400" dirty="0">
                <a:latin typeface="+mj-lt"/>
              </a:rPr>
              <a:t>:</a:t>
            </a:r>
          </a:p>
          <a:p>
            <a:r>
              <a:rPr lang="ru-RU" altLang="en-US" sz="2400" dirty="0">
                <a:latin typeface="+mj-lt"/>
              </a:rPr>
              <a:t>На какой </a:t>
            </a:r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сегмент членской базы </a:t>
            </a:r>
            <a:r>
              <a:rPr lang="ru-RU" altLang="en-US" sz="2400" dirty="0">
                <a:latin typeface="+mj-lt"/>
              </a:rPr>
              <a:t>нацелена услуга</a:t>
            </a:r>
            <a:r>
              <a:rPr lang="it-IT" altLang="en-US" sz="2400" dirty="0">
                <a:latin typeface="+mj-lt"/>
              </a:rPr>
              <a:t>?</a:t>
            </a:r>
          </a:p>
          <a:p>
            <a:pPr marL="0" indent="0">
              <a:buNone/>
            </a:pPr>
            <a:endParaRPr lang="en-GB" altLang="en-US" sz="2400" dirty="0">
              <a:latin typeface="+mj-lt"/>
            </a:endParaRPr>
          </a:p>
          <a:p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Зачем </a:t>
            </a:r>
            <a:r>
              <a:rPr lang="ru-RU" altLang="en-US" sz="2400" dirty="0">
                <a:latin typeface="+mj-lt"/>
              </a:rPr>
              <a:t>предлагается эта услуга</a:t>
            </a:r>
            <a:r>
              <a:rPr lang="en-GB" altLang="en-US" sz="2400" dirty="0">
                <a:latin typeface="+mj-lt"/>
              </a:rPr>
              <a:t>? </a:t>
            </a:r>
            <a:r>
              <a:rPr lang="ru-RU" altLang="en-US" sz="2400" dirty="0">
                <a:latin typeface="+mj-lt"/>
              </a:rPr>
              <a:t>В чем заключается </a:t>
            </a:r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ценность Вашего предложения</a:t>
            </a:r>
            <a:r>
              <a:rPr lang="ru-RU" altLang="en-US" sz="2400" dirty="0">
                <a:latin typeface="+mj-lt"/>
              </a:rPr>
              <a:t>? </a:t>
            </a:r>
            <a:endParaRPr lang="es-PE" altLang="en-US" sz="2400" dirty="0">
              <a:latin typeface="+mj-lt"/>
            </a:endParaRPr>
          </a:p>
          <a:p>
            <a:pPr marL="0" indent="0">
              <a:buNone/>
            </a:pPr>
            <a:endParaRPr lang="ru-RU" altLang="en-US" sz="2400" dirty="0">
              <a:latin typeface="+mj-lt"/>
            </a:endParaRPr>
          </a:p>
          <a:p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Когда </a:t>
            </a:r>
            <a:r>
              <a:rPr lang="ru-RU" altLang="en-US" sz="2400" dirty="0">
                <a:latin typeface="+mj-lt"/>
              </a:rPr>
              <a:t>будет предоставлена услуга</a:t>
            </a:r>
            <a:r>
              <a:rPr lang="en-GB" altLang="en-US" sz="2400" dirty="0">
                <a:latin typeface="+mj-lt"/>
              </a:rPr>
              <a:t>?</a:t>
            </a:r>
          </a:p>
          <a:p>
            <a:pPr marL="0" indent="0">
              <a:buNone/>
            </a:pPr>
            <a:endParaRPr lang="en-GB" altLang="en-US" sz="2400" dirty="0">
              <a:latin typeface="+mj-lt"/>
            </a:endParaRPr>
          </a:p>
          <a:p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Сколько членов ОР</a:t>
            </a:r>
            <a:r>
              <a:rPr lang="ru-RU" altLang="en-US" sz="2400" dirty="0">
                <a:latin typeface="+mj-lt"/>
              </a:rPr>
              <a:t>, по Вашим расчетам, воспользуются данной услугой (за 1 год)</a:t>
            </a:r>
            <a:r>
              <a:rPr lang="en-GB" altLang="en-US" sz="2400" dirty="0">
                <a:latin typeface="+mj-lt"/>
              </a:rPr>
              <a:t>?</a:t>
            </a:r>
            <a:endParaRPr lang="en-US" altLang="en-US" sz="2400" dirty="0">
              <a:latin typeface="+mj-lt"/>
            </a:endParaRP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85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Серия из трех Руководств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08912" cy="527335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3 </a:t>
            </a:r>
            <a:r>
              <a:rPr lang="ru-RU" sz="3400" dirty="0">
                <a:solidFill>
                  <a:schemeClr val="accent4">
                    <a:lumMod val="25000"/>
                  </a:schemeClr>
                </a:solidFill>
              </a:rPr>
              <a:t>специальных Руководства ЧОРБ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 – </a:t>
            </a:r>
            <a:r>
              <a:rPr lang="ru-RU" sz="3400" dirty="0">
                <a:solidFill>
                  <a:schemeClr val="accent4">
                    <a:lumMod val="25000"/>
                  </a:schemeClr>
                </a:solidFill>
              </a:rPr>
              <a:t>Членских организаций работодателей и бизнес-организаций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defRPr/>
            </a:pP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“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Стратегический подход к </a:t>
            </a:r>
            <a:r>
              <a:rPr lang="ru-RU" sz="3000" dirty="0" smtClean="0">
                <a:solidFill>
                  <a:schemeClr val="accent4">
                    <a:lumMod val="25000"/>
                  </a:schemeClr>
                </a:solidFill>
              </a:rPr>
              <a:t>разработке 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услуг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”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– 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вводный документ серии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. 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Он объясняет общий подход к развитию услуг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вне зависимости от типа услуги и предлагает помощь руководителям и сотрудникам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bg-BG" sz="3000" dirty="0">
                <a:solidFill>
                  <a:schemeClr val="accent4">
                    <a:lumMod val="25000"/>
                  </a:schemeClr>
                </a:solidFill>
              </a:rPr>
              <a:t>ЧОРБ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 в определении эффективной бизнес-модели оказания услуг своим членам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 lvl="1">
              <a:spcBef>
                <a:spcPts val="0"/>
              </a:spcBef>
              <a:defRPr/>
            </a:pP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Два других руководства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: “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Организации работодателей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ru-RU" sz="3000" dirty="0" smtClean="0">
                <a:solidFill>
                  <a:schemeClr val="accent4">
                    <a:lumMod val="25000"/>
                  </a:schemeClr>
                </a:solidFill>
              </a:rPr>
              <a:t>Глобальный обзор услуг, предлагаемых в области трудового права</a:t>
            </a:r>
            <a:r>
              <a:rPr lang="en-US" sz="3000" dirty="0" smtClean="0">
                <a:solidFill>
                  <a:schemeClr val="accent4">
                    <a:lumMod val="25000"/>
                  </a:schemeClr>
                </a:solidFill>
              </a:rPr>
              <a:t>” 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и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 “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Услуги организаций работодателей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обзор услуг </a:t>
            </a:r>
            <a:r>
              <a:rPr lang="ru-RU" sz="3000">
                <a:solidFill>
                  <a:schemeClr val="accent4">
                    <a:lumMod val="25000"/>
                  </a:schemeClr>
                </a:solidFill>
              </a:rPr>
              <a:t>в </a:t>
            </a:r>
            <a:r>
              <a:rPr lang="ru-RU" sz="3000" smtClean="0">
                <a:solidFill>
                  <a:schemeClr val="accent4">
                    <a:lumMod val="25000"/>
                  </a:schemeClr>
                </a:solidFill>
              </a:rPr>
              <a:t>области трудовых отношений </a:t>
            </a:r>
            <a:r>
              <a:rPr lang="ru-RU" sz="3000">
                <a:solidFill>
                  <a:schemeClr val="accent4">
                    <a:lumMod val="25000"/>
                  </a:schemeClr>
                </a:solidFill>
              </a:rPr>
              <a:t>и </a:t>
            </a:r>
            <a:r>
              <a:rPr lang="ru-RU" sz="3000" smtClean="0">
                <a:solidFill>
                  <a:schemeClr val="accent4">
                    <a:lumMod val="25000"/>
                  </a:schemeClr>
                </a:solidFill>
              </a:rPr>
              <a:t>управления человеческими ресурсами</a:t>
            </a:r>
            <a:r>
              <a:rPr lang="en-US" sz="3000" smtClean="0">
                <a:solidFill>
                  <a:schemeClr val="accent4">
                    <a:lumMod val="25000"/>
                  </a:schemeClr>
                </a:solidFill>
              </a:rPr>
              <a:t>” 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детально раскрывают содержание конкретных услуг</a:t>
            </a:r>
            <a:r>
              <a:rPr lang="en-US" sz="3000" dirty="0">
                <a:solidFill>
                  <a:schemeClr val="accent4">
                    <a:lumMod val="25000"/>
                  </a:schemeClr>
                </a:solidFill>
              </a:rPr>
              <a:t>.</a:t>
            </a:r>
            <a:endParaRPr lang="it-IT" sz="30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3400" dirty="0">
                <a:solidFill>
                  <a:schemeClr val="accent4">
                    <a:lumMod val="25000"/>
                  </a:schemeClr>
                </a:solidFill>
              </a:rPr>
              <a:t>Опубликованы в</a:t>
            </a:r>
            <a:r>
              <a:rPr lang="en-GB" sz="3400" dirty="0">
                <a:solidFill>
                  <a:schemeClr val="accent4">
                    <a:lumMod val="25000"/>
                  </a:schemeClr>
                </a:solidFill>
              </a:rPr>
              <a:t> 2012</a:t>
            </a:r>
          </a:p>
          <a:p>
            <a:pPr>
              <a:defRPr/>
            </a:pPr>
            <a:r>
              <a:rPr lang="ru-RU" sz="3400" dirty="0">
                <a:solidFill>
                  <a:schemeClr val="accent4">
                    <a:lumMod val="25000"/>
                  </a:schemeClr>
                </a:solidFill>
              </a:rPr>
              <a:t>Доступны по ссылке</a:t>
            </a:r>
            <a:r>
              <a:rPr lang="en-GB" sz="34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GB" sz="3400" dirty="0">
                <a:solidFill>
                  <a:schemeClr val="accent1"/>
                </a:solidFill>
                <a:hlinkClick r:id="rId2"/>
              </a:rPr>
              <a:t>http://lempnet.itcilo.org</a:t>
            </a:r>
            <a:endParaRPr lang="en-GB" sz="3400" dirty="0">
              <a:solidFill>
                <a:schemeClr val="accent1"/>
              </a:solidFill>
            </a:endParaRPr>
          </a:p>
          <a:p>
            <a:pPr>
              <a:defRPr/>
            </a:pPr>
            <a:endParaRPr lang="en-GB" sz="34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endParaRPr lang="en-GB" sz="3400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8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800" dirty="0"/>
              <a:t>Шаг 1. Определение целей </a:t>
            </a:r>
            <a:endParaRPr lang="es-PE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en-US" sz="2000" dirty="0"/>
              <a:t>Список вопросов для определения того, на какой </a:t>
            </a:r>
            <a:r>
              <a:rPr lang="ru-RU" altLang="en-US" sz="2000" b="1" dirty="0"/>
              <a:t>сегмент</a:t>
            </a:r>
            <a:r>
              <a:rPr lang="ru-RU" altLang="en-US" sz="2000" dirty="0"/>
              <a:t> членской базы нацелена услуга:</a:t>
            </a:r>
          </a:p>
          <a:p>
            <a:pPr marL="0" indent="0">
              <a:buNone/>
            </a:pPr>
            <a:endParaRPr lang="ru-RU" alt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ru-RU" altLang="en-US" sz="2000" dirty="0">
                <a:solidFill>
                  <a:schemeClr val="accent1"/>
                </a:solidFill>
                <a:latin typeface="+mj-lt"/>
              </a:rPr>
              <a:t>Список целевых групп с разбивкой по типу целевой группы (ассоциации/микропредприятия/малые и средние предприятия/крупные компании-члены ОР/компании, не входящие в ОР, и т.д.)</a:t>
            </a:r>
            <a:endParaRPr lang="es-PE" altLang="en-US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ru-RU" alt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ru-RU" altLang="en-US" sz="2000" dirty="0">
                <a:latin typeface="+mj-lt"/>
              </a:rPr>
              <a:t>Опишите Ваши целевые группы: какая у них основная сфера деятельности? Какую роль они выполняют в компаниях? </a:t>
            </a:r>
            <a:endParaRPr lang="es-PE" altLang="en-US" sz="2000" dirty="0">
              <a:latin typeface="+mj-lt"/>
            </a:endParaRPr>
          </a:p>
          <a:p>
            <a:pPr marL="0" indent="0">
              <a:buNone/>
            </a:pPr>
            <a:endParaRPr lang="ru-RU" altLang="en-US" sz="2000" dirty="0">
              <a:latin typeface="+mj-lt"/>
            </a:endParaRPr>
          </a:p>
          <a:p>
            <a:r>
              <a:rPr lang="ru-RU" altLang="en-US" sz="2000" dirty="0">
                <a:solidFill>
                  <a:schemeClr val="accent1"/>
                </a:solidFill>
                <a:latin typeface="+mj-lt"/>
              </a:rPr>
              <a:t>Пользовались ли они ранее услугами Вашей ОР? </a:t>
            </a:r>
            <a:endParaRPr lang="es-PE" altLang="en-US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ru-RU" alt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ru-RU" altLang="en-US" sz="2000" dirty="0">
                <a:latin typeface="+mj-lt"/>
              </a:rPr>
              <a:t>Считаете ли вы, что Вам нужно предоставлять услуги только членам ОР или же клиентами могут быть и другие компании? Если второе, то в чем, по Вашему мнению, основные различия между членами ОР и теми, кто в нее не входит? </a:t>
            </a:r>
            <a:endParaRPr lang="en-US" altLang="en-US" sz="2000" dirty="0">
              <a:latin typeface="+mj-lt"/>
            </a:endParaRP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90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Шаг 1. Определение целей</a:t>
            </a:r>
            <a:endParaRPr lang="es-PE" sz="1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029" y="3356992"/>
            <a:ext cx="6437934" cy="31762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99592" y="1052737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400" dirty="0">
                <a:solidFill>
                  <a:schemeClr val="accent2"/>
                </a:solidFill>
              </a:rPr>
              <a:t>Вопросы для определения </a:t>
            </a:r>
            <a:r>
              <a:rPr lang="ru-RU" altLang="en-US" sz="2400" b="1" dirty="0">
                <a:solidFill>
                  <a:schemeClr val="accent2"/>
                </a:solidFill>
              </a:rPr>
              <a:t>конкурентного предложения</a:t>
            </a:r>
            <a:r>
              <a:rPr lang="ru-RU" altLang="en-US" sz="2400" dirty="0">
                <a:solidFill>
                  <a:schemeClr val="accent2"/>
                </a:solidFill>
              </a:rPr>
              <a:t> для каждой конкретной услуги</a:t>
            </a:r>
            <a:endParaRPr lang="ru-RU" sz="2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Какие негативные аспекты представляются проблемными членам Вашей ОР?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Что делает Ваше предложение уникальным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(= 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что получат члены ОР от этой услуги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?)</a:t>
            </a:r>
          </a:p>
        </p:txBody>
      </p:sp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99908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0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Оперативный бизнес-план</a:t>
            </a:r>
            <a:endParaRPr lang="es-PE" sz="2600" dirty="0"/>
          </a:p>
        </p:txBody>
      </p:sp>
      <p:graphicFrame>
        <p:nvGraphicFramePr>
          <p:cNvPr id="5" name="Group 27">
            <a:extLst>
              <a:ext uri="{FF2B5EF4-FFF2-40B4-BE49-F238E27FC236}">
                <a16:creationId xmlns:a16="http://schemas.microsoft.com/office/drawing/2014/main" id="{E0A5A111-5FB4-9443-BBAB-F27288CD5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13847"/>
              </p:ext>
            </p:extLst>
          </p:nvPr>
        </p:nvGraphicFramePr>
        <p:xfrm>
          <a:off x="539552" y="1133796"/>
          <a:ext cx="8280920" cy="495530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455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целей и целевых групп</a:t>
                      </a:r>
                      <a:endParaRPr kumimoji="0" lang="pl-PL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какой сегмент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членской базы нацелена услуга</a:t>
                      </a:r>
                      <a:r>
                        <a:rPr lang="it-IT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Зачем предлагается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эта услуга</a:t>
                      </a:r>
                      <a:r>
                        <a:rPr lang="en-GB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чем заключается ценность Вашего предложения? </a:t>
                      </a:r>
                      <a:endParaRPr lang="en-GB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 членов ОР,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Вашим расчетам, воспользуются данной услугой (за 1 год)</a:t>
                      </a:r>
                      <a:r>
                        <a:rPr lang="en-GB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Предварительная оценка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предоставления услуги; конкретные конкуренты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9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Маркетинговые стратегии</a:t>
                      </a:r>
                      <a:endParaRPr kumimoji="0" lang="pl-PL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Комплекс«7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Frame 2">
            <a:extLst>
              <a:ext uri="{FF2B5EF4-FFF2-40B4-BE49-F238E27FC236}">
                <a16:creationId xmlns:a16="http://schemas.microsoft.com/office/drawing/2014/main" id="{8DF5A02B-A6F7-B840-8B9C-8FAEB19187E3}"/>
              </a:ext>
            </a:extLst>
          </p:cNvPr>
          <p:cNvSpPr/>
          <p:nvPr/>
        </p:nvSpPr>
        <p:spPr>
          <a:xfrm>
            <a:off x="431540" y="3429000"/>
            <a:ext cx="8496944" cy="1440160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1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Шаг </a:t>
            </a:r>
            <a:r>
              <a:rPr lang="it-IT" altLang="en-US" sz="2600" dirty="0"/>
              <a:t>2: </a:t>
            </a:r>
            <a:r>
              <a:rPr lang="ru-RU" altLang="en-US" sz="2600" dirty="0"/>
              <a:t>Предварительная оценка</a:t>
            </a:r>
            <a:endParaRPr lang="en-US" altLang="en-US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96" y="1484784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2400" dirty="0">
                <a:latin typeface="+mj-lt"/>
                <a:sym typeface="Wingdings" pitchFamily="2" charset="2"/>
              </a:rPr>
              <a:t>Вопросы для проведения предварительной оценки:</a:t>
            </a:r>
          </a:p>
          <a:p>
            <a:pPr marL="0" indent="0">
              <a:buNone/>
            </a:pPr>
            <a:endParaRPr lang="ru-RU" altLang="en-US" sz="2400" dirty="0">
              <a:latin typeface="+mj-lt"/>
              <a:sym typeface="Wingdings" pitchFamily="2" charset="2"/>
            </a:endParaRPr>
          </a:p>
          <a:p>
            <a:r>
              <a:rPr lang="ru-RU" altLang="en-US" sz="2400" dirty="0">
                <a:latin typeface="+mj-lt"/>
                <a:sym typeface="Wingdings" pitchFamily="2" charset="2"/>
              </a:rPr>
              <a:t>Обладаете ли вы достаточными внутренними кадровыми и финансовыми ресурсами, чтобы разработать и предоставить данную услугу</a:t>
            </a:r>
            <a:endParaRPr lang="es-PE" altLang="en-US" sz="2400" dirty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endParaRPr lang="ru-RU" altLang="en-US" sz="2400" dirty="0">
              <a:latin typeface="+mj-lt"/>
              <a:sym typeface="Wingdings" pitchFamily="2" charset="2"/>
            </a:endParaRPr>
          </a:p>
          <a:p>
            <a:r>
              <a:rPr lang="ru-RU" altLang="en-US" sz="2400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Кто должен стать Вашим партнером</a:t>
            </a:r>
            <a:r>
              <a:rPr lang="it-IT" altLang="en-US" sz="2400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?</a:t>
            </a:r>
          </a:p>
          <a:p>
            <a:pPr marL="0" indent="0">
              <a:buNone/>
            </a:pPr>
            <a:endParaRPr lang="en-GB" altLang="en-US" sz="2400" dirty="0">
              <a:solidFill>
                <a:schemeClr val="accent1"/>
              </a:solidFill>
              <a:latin typeface="+mj-lt"/>
              <a:sym typeface="Wingdings" pitchFamily="2" charset="2"/>
            </a:endParaRPr>
          </a:p>
          <a:p>
            <a:r>
              <a:rPr lang="ru-RU" altLang="en-US" sz="2400" dirty="0">
                <a:latin typeface="+mj-lt"/>
                <a:sym typeface="Wingdings" pitchFamily="2" charset="2"/>
              </a:rPr>
              <a:t>Кто может стать Вашим главным конкурентом в предоставлении данной услуги</a:t>
            </a:r>
            <a:r>
              <a:rPr lang="it-IT" altLang="en-US" sz="2400" dirty="0">
                <a:latin typeface="+mj-lt"/>
                <a:sym typeface="Wingdings" pitchFamily="2" charset="2"/>
              </a:rPr>
              <a:t>?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724" y="365504"/>
            <a:ext cx="5986611" cy="687231"/>
          </a:xfrm>
        </p:spPr>
        <p:txBody>
          <a:bodyPr/>
          <a:lstStyle/>
          <a:p>
            <a:r>
              <a:rPr lang="ru-RU" altLang="en-US" sz="1600" dirty="0"/>
              <a:t>Шаг 2.  Предварительная </a:t>
            </a:r>
            <a:r>
              <a:rPr lang="ru-RU" altLang="en-US" sz="1600" dirty="0" smtClean="0"/>
              <a:t>оценка</a:t>
            </a:r>
            <a:r>
              <a:rPr lang="ru-RU" altLang="en-US" sz="1600" dirty="0"/>
              <a:t/>
            </a:r>
            <a:br>
              <a:rPr lang="ru-RU" altLang="en-US" sz="1600" dirty="0"/>
            </a:br>
            <a:r>
              <a:rPr lang="ru-RU" altLang="en-US" sz="1600" dirty="0"/>
              <a:t/>
            </a:r>
            <a:br>
              <a:rPr lang="ru-RU" altLang="en-US" sz="1600" dirty="0"/>
            </a:br>
            <a:endParaRPr lang="es-PE" sz="16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98729" y="1484784"/>
            <a:ext cx="381635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НАПРЯМУЮ</a:t>
            </a:r>
            <a:endParaRPr lang="en-GB" altLang="en-US" sz="1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98729" y="1844824"/>
            <a:ext cx="381635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Услугу предоставляют сами сотрудники ОР</a:t>
            </a:r>
            <a:endParaRPr lang="en-GB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76632" y="2596902"/>
            <a:ext cx="388778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ПАРТНЕРОВ </a:t>
            </a:r>
            <a:endParaRPr lang="en-GB" altLang="en-US" sz="1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76633" y="2924944"/>
            <a:ext cx="3887787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 налаживает партнерские связи для предоставления услуг</a:t>
            </a:r>
            <a:endParaRPr lang="en-GB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82457" y="3759743"/>
            <a:ext cx="388778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z-Cyrl-AZ" altLang="en-US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АУТСОРСИНГ</a:t>
            </a:r>
            <a:endParaRPr lang="en-GB" altLang="en-US" sz="1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82144" y="4129075"/>
            <a:ext cx="3888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538163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3" algn="ctr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 заключает договор с фирмой на предоставление услуг от своего имени</a:t>
            </a:r>
            <a:endParaRPr lang="fr-CH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76420" y="4922584"/>
            <a:ext cx="38880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</a:t>
            </a:r>
            <a:endParaRPr lang="en-GB" altLang="en-US" sz="1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76420" y="5254428"/>
            <a:ext cx="38880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ru-RU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 помогает своим членам установить связи с </a:t>
            </a:r>
            <a:r>
              <a:rPr lang="ru-RU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поставщиками</a:t>
            </a:r>
            <a:r>
              <a:rPr lang="it-IT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en-GB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506095" y="1744925"/>
            <a:ext cx="2160588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2000" b="1" dirty="0">
                <a:solidFill>
                  <a:prstClr val="black"/>
                </a:solidFill>
                <a:cs typeface="+mn-cs"/>
              </a:rPr>
              <a:t>Степень участия ОР</a:t>
            </a:r>
            <a:r>
              <a:rPr lang="en-GB" altLang="en-US" sz="2000" b="1" dirty="0">
                <a:solidFill>
                  <a:prstClr val="black"/>
                </a:solidFill>
                <a:cs typeface="+mn-cs"/>
              </a:rPr>
              <a:t> </a:t>
            </a:r>
            <a:endParaRPr lang="en-US" altLang="en-US" sz="200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7586389" y="2780928"/>
            <a:ext cx="1587" cy="3097213"/>
          </a:xfrm>
          <a:prstGeom prst="line">
            <a:avLst/>
          </a:prstGeom>
          <a:noFill/>
          <a:ln w="1143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/>
        </p:spPr>
        <p:txBody>
          <a:bodyPr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0800000" flipH="1">
            <a:off x="1271588" y="1671638"/>
            <a:ext cx="676275" cy="19446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eaVert"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</a:rPr>
              <a:t>Прямое распределение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 rot="10800000">
            <a:off x="1255296" y="3789040"/>
            <a:ext cx="677108" cy="201624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eaVert">
            <a:sp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Непрямое распределение</a:t>
            </a:r>
            <a:endParaRPr lang="en-US" alt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523A74BC-9119-1B44-92A0-D8375F04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908720"/>
            <a:ext cx="4682692" cy="40011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5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Существуют различные варианты: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1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Шаг 2. Предварительная оценка</a:t>
            </a:r>
            <a:endParaRPr lang="es-PE" sz="2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r>
              <a:rPr lang="ru-RU" altLang="en-US" sz="2000" b="1" dirty="0">
                <a:solidFill>
                  <a:schemeClr val="accent1"/>
                </a:solidFill>
                <a:latin typeface="+mj-lt"/>
              </a:rPr>
              <a:t>С какими партнерами и в каких областях Вам нужно наладить связи?</a:t>
            </a:r>
          </a:p>
          <a:p>
            <a:pPr marL="0" indent="0">
              <a:buNone/>
            </a:pPr>
            <a:endParaRPr lang="en-US" altLang="en-US" sz="2000" dirty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altLang="en-US" sz="2000" dirty="0">
                <a:latin typeface="+mj-lt"/>
              </a:rPr>
              <a:t>Иными словами</a:t>
            </a:r>
            <a:r>
              <a:rPr lang="en-US" altLang="en-US" sz="2000" dirty="0">
                <a:latin typeface="+mj-lt"/>
              </a:rPr>
              <a:t>: </a:t>
            </a:r>
            <a:r>
              <a:rPr lang="ru-RU" altLang="en-US" sz="2000" dirty="0">
                <a:latin typeface="+mj-lt"/>
              </a:rPr>
              <a:t>у Вас должна быть сеть</a:t>
            </a:r>
            <a:r>
              <a:rPr lang="en-US" altLang="en-US" sz="2000" dirty="0">
                <a:latin typeface="+mj-lt"/>
              </a:rPr>
              <a:t> </a:t>
            </a:r>
            <a:r>
              <a:rPr lang="ru-RU" altLang="en-US" sz="2000" b="1" dirty="0">
                <a:solidFill>
                  <a:schemeClr val="accent1"/>
                </a:solidFill>
                <a:latin typeface="+mj-lt"/>
              </a:rPr>
              <a:t>поставщиков</a:t>
            </a:r>
            <a:r>
              <a:rPr lang="en-US" altLang="en-US" sz="2000" dirty="0">
                <a:latin typeface="+mj-lt"/>
              </a:rPr>
              <a:t> </a:t>
            </a:r>
            <a:r>
              <a:rPr lang="ru-RU" altLang="en-US" sz="2000" dirty="0">
                <a:latin typeface="+mj-lt"/>
              </a:rPr>
              <a:t>и</a:t>
            </a:r>
            <a:r>
              <a:rPr lang="en-US" altLang="en-US" sz="2000" dirty="0">
                <a:latin typeface="+mj-lt"/>
              </a:rPr>
              <a:t> </a:t>
            </a:r>
            <a:r>
              <a:rPr lang="ru-RU" altLang="en-US" sz="2000" b="1" dirty="0">
                <a:solidFill>
                  <a:schemeClr val="accent1"/>
                </a:solidFill>
                <a:latin typeface="+mj-lt"/>
              </a:rPr>
              <a:t>партнеров</a:t>
            </a:r>
            <a:r>
              <a:rPr lang="ru-RU" altLang="en-US" sz="2000" dirty="0">
                <a:latin typeface="+mj-lt"/>
              </a:rPr>
              <a:t>, которые дополняют друг друга и помогают Вашей организации разрабатывать и предоставлять необходимые услуги. 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 marL="0" indent="0" algn="ctr">
              <a:buNone/>
            </a:pPr>
            <a:endParaRPr lang="en-US" altLang="en-US" sz="2000" dirty="0">
              <a:latin typeface="+mj-lt"/>
            </a:endParaRPr>
          </a:p>
          <a:p>
            <a:pPr marL="0" indent="0" algn="ctr">
              <a:buNone/>
            </a:pPr>
            <a:r>
              <a:rPr lang="ru-RU" altLang="en-US" sz="2000" dirty="0">
                <a:latin typeface="+mj-lt"/>
              </a:rPr>
              <a:t>Выигрывают все!</a:t>
            </a:r>
            <a:endParaRPr lang="en-GB" altLang="en-US" sz="2000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92675"/>
            <a:ext cx="3419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8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/>
              <a:t>Шаг 2. Предварительная оценка</a:t>
            </a:r>
            <a:endParaRPr lang="es-PE" sz="2600" dirty="0"/>
          </a:p>
        </p:txBody>
      </p:sp>
      <p:graphicFrame>
        <p:nvGraphicFramePr>
          <p:cNvPr id="4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130084"/>
              </p:ext>
            </p:extLst>
          </p:nvPr>
        </p:nvGraphicFramePr>
        <p:xfrm>
          <a:off x="611560" y="1612831"/>
          <a:ext cx="7975797" cy="448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11722" y="956526"/>
            <a:ext cx="8352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Вопросы для проведения анализа конкурентов:</a:t>
            </a:r>
            <a:endParaRPr lang="es-PE" sz="2800" dirty="0">
              <a:solidFill>
                <a:schemeClr val="accent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60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600" dirty="0" smtClean="0"/>
              <a:t>Оперативный</a:t>
            </a:r>
            <a:r>
              <a:rPr lang="ru-RU" altLang="en-US" sz="2600" dirty="0" smtClean="0"/>
              <a:t> </a:t>
            </a:r>
            <a:r>
              <a:rPr lang="ru-RU" altLang="en-US" sz="2600" dirty="0"/>
              <a:t>бизнес-план</a:t>
            </a:r>
            <a:endParaRPr lang="es-PE" sz="2600" dirty="0"/>
          </a:p>
        </p:txBody>
      </p:sp>
      <p:graphicFrame>
        <p:nvGraphicFramePr>
          <p:cNvPr id="5" name="Group 27">
            <a:extLst>
              <a:ext uri="{FF2B5EF4-FFF2-40B4-BE49-F238E27FC236}">
                <a16:creationId xmlns:a16="http://schemas.microsoft.com/office/drawing/2014/main" id="{1512B0FF-502E-B046-B8C6-9A7015615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12666"/>
              </p:ext>
            </p:extLst>
          </p:nvPr>
        </p:nvGraphicFramePr>
        <p:xfrm>
          <a:off x="467544" y="1145628"/>
          <a:ext cx="8352928" cy="4955308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455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целей и целевых групп</a:t>
                      </a:r>
                      <a:endParaRPr kumimoji="0" lang="pl-PL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какой сегмент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членской базы нацелена услуга</a:t>
                      </a:r>
                      <a:r>
                        <a:rPr lang="it-IT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Зачем предлагается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эта услуга</a:t>
                      </a:r>
                      <a:r>
                        <a:rPr lang="en-GB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чем заключается ценность Вашего предложения? </a:t>
                      </a:r>
                      <a:endParaRPr lang="en-GB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/>
                      <a:r>
                        <a:rPr lang="ru-RU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 членов ОР,</a:t>
                      </a:r>
                      <a:r>
                        <a:rPr lang="ru-RU" altLang="en-US" sz="20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Вашим расчетам, воспользуются данной услугой (за 1 год)</a:t>
                      </a:r>
                      <a:r>
                        <a:rPr lang="en-GB" alt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alt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9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Предварительная оценка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предоставления услуги; конкретные конкуренты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9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Шаг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l-P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Маркетинговые стратегии</a:t>
                      </a:r>
                      <a:endParaRPr kumimoji="0" lang="pl-PL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5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2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75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tabLst>
                          <a:tab pos="457200" algn="l"/>
                        </a:tabLst>
                        <a:defRPr sz="1800" kern="1200">
                          <a:solidFill>
                            <a:schemeClr val="tx1"/>
                          </a:solidFill>
                          <a:latin typeface="Verdan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Комплекс«7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ru-R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pl-P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ame 2">
            <a:extLst>
              <a:ext uri="{FF2B5EF4-FFF2-40B4-BE49-F238E27FC236}">
                <a16:creationId xmlns:a16="http://schemas.microsoft.com/office/drawing/2014/main" id="{060923BE-36BA-9944-8844-E50205712972}"/>
              </a:ext>
            </a:extLst>
          </p:cNvPr>
          <p:cNvSpPr/>
          <p:nvPr/>
        </p:nvSpPr>
        <p:spPr>
          <a:xfrm>
            <a:off x="395536" y="4744776"/>
            <a:ext cx="8496944" cy="1420527"/>
          </a:xfrm>
          <a:prstGeom prst="frame">
            <a:avLst>
              <a:gd name="adj1" fmla="val 5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0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Шаг </a:t>
            </a:r>
            <a:r>
              <a:rPr lang="en-US" sz="2400" dirty="0"/>
              <a:t>3. </a:t>
            </a:r>
            <a:r>
              <a:rPr lang="ru-RU" sz="2400" dirty="0"/>
              <a:t>Комплекс маркетинга</a:t>
            </a:r>
            <a:r>
              <a:rPr lang="en-US" sz="2400" dirty="0"/>
              <a:t> </a:t>
            </a:r>
            <a:r>
              <a:rPr lang="ru-RU" sz="2400" dirty="0"/>
              <a:t>«</a:t>
            </a:r>
            <a:r>
              <a:rPr lang="en-US" sz="2400" dirty="0"/>
              <a:t>7 P</a:t>
            </a:r>
            <a:r>
              <a:rPr lang="ru-RU" sz="2400" dirty="0"/>
              <a:t>»</a:t>
            </a:r>
            <a:endParaRPr lang="en-US" sz="2400" dirty="0"/>
          </a:p>
        </p:txBody>
      </p:sp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0"/>
          <a:stretch/>
        </p:blipFill>
        <p:spPr>
          <a:xfrm>
            <a:off x="1691680" y="1196752"/>
            <a:ext cx="5760640" cy="5370087"/>
          </a:xfrm>
          <a:prstGeom prst="rect">
            <a:avLst/>
          </a:prstGeom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9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/>
              <a:t>Вопросы для оптимизации услуг ЧОРБ с применением комплекса маркетинга</a:t>
            </a:r>
            <a:r>
              <a:rPr lang="en-US" dirty="0"/>
              <a:t> </a:t>
            </a:r>
            <a:r>
              <a:rPr lang="ru-RU" dirty="0"/>
              <a:t>«7Р»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ru-RU" sz="3000" b="1" dirty="0">
                <a:solidFill>
                  <a:srgbClr val="996633"/>
                </a:solidFill>
              </a:rPr>
              <a:t>ПРОДУКТ</a:t>
            </a:r>
            <a:r>
              <a:rPr lang="en-US" sz="3000" dirty="0"/>
              <a:t>: </a:t>
            </a:r>
            <a:r>
              <a:rPr lang="ru-RU" sz="3000" dirty="0"/>
              <a:t>Каковы наиболее привлекательные черты предлагаемых Вами услуг</a:t>
            </a:r>
            <a:r>
              <a:rPr lang="en-GB" sz="3000" dirty="0"/>
              <a:t>?</a:t>
            </a:r>
          </a:p>
          <a:p>
            <a:pPr>
              <a:defRPr/>
            </a:pPr>
            <a:r>
              <a:rPr lang="ru-RU" sz="3000" b="1" dirty="0">
                <a:solidFill>
                  <a:srgbClr val="996633"/>
                </a:solidFill>
              </a:rPr>
              <a:t>МЕСТО ПРОДАЖ</a:t>
            </a:r>
            <a:r>
              <a:rPr lang="en-GB" sz="3000" dirty="0"/>
              <a:t>: </a:t>
            </a:r>
            <a:r>
              <a:rPr lang="ru-RU" sz="3000" dirty="0"/>
              <a:t>каковы наилучшие каналы распространения</a:t>
            </a:r>
            <a:r>
              <a:rPr lang="en-GB" sz="3000" dirty="0"/>
              <a:t>? </a:t>
            </a:r>
            <a:r>
              <a:rPr lang="ru-RU" sz="3000" dirty="0"/>
              <a:t>Примечание</a:t>
            </a:r>
            <a:r>
              <a:rPr lang="en-GB" sz="3000" dirty="0"/>
              <a:t>: </a:t>
            </a:r>
            <a:r>
              <a:rPr lang="ru-RU" sz="3000" dirty="0"/>
              <a:t>Близость является важным преимуществом</a:t>
            </a:r>
            <a:r>
              <a:rPr lang="en-GB" sz="3000" dirty="0"/>
              <a:t>.</a:t>
            </a:r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ru-RU" sz="2400" dirty="0"/>
              <a:t>Шаг </a:t>
            </a:r>
            <a:r>
              <a:rPr lang="en-US" sz="2400" dirty="0"/>
              <a:t>3. </a:t>
            </a:r>
            <a:r>
              <a:rPr lang="ru-RU" sz="2400" dirty="0"/>
              <a:t>Комплекс маркетинга</a:t>
            </a:r>
            <a:r>
              <a:rPr lang="en-US" sz="2400" dirty="0"/>
              <a:t> </a:t>
            </a:r>
            <a:r>
              <a:rPr lang="ru-RU" sz="2400" dirty="0"/>
              <a:t>«</a:t>
            </a:r>
            <a:r>
              <a:rPr lang="en-US" sz="2400" dirty="0"/>
              <a:t>7 P</a:t>
            </a:r>
            <a:r>
              <a:rPr lang="ru-RU" sz="2400" dirty="0"/>
              <a:t>»</a:t>
            </a:r>
            <a:endParaRPr lang="en-US" sz="24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651613"/>
              </p:ext>
            </p:extLst>
          </p:nvPr>
        </p:nvGraphicFramePr>
        <p:xfrm>
          <a:off x="323528" y="5229200"/>
          <a:ext cx="838842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0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600" dirty="0"/>
              <a:t>Две основные функции ЧОРБ</a:t>
            </a:r>
            <a:endParaRPr lang="es-PE" sz="26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87413" y="2348880"/>
            <a:ext cx="29527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7950"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49848566"/>
              </p:ext>
            </p:extLst>
          </p:nvPr>
        </p:nvGraphicFramePr>
        <p:xfrm>
          <a:off x="395536" y="1124744"/>
          <a:ext cx="8436684" cy="529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9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996633"/>
                </a:solidFill>
              </a:rPr>
              <a:t>ЦЕНА</a:t>
            </a:r>
            <a:r>
              <a:rPr lang="en-US" dirty="0"/>
              <a:t>: </a:t>
            </a:r>
            <a:r>
              <a:rPr lang="ru-RU" dirty="0"/>
              <a:t>Стратегия ценообразования определяется тремя следующими факторами</a:t>
            </a:r>
            <a:r>
              <a:rPr lang="it-IT" dirty="0"/>
              <a:t>:</a:t>
            </a:r>
            <a:endParaRPr lang="en-GB" dirty="0"/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200" dirty="0">
                <a:solidFill>
                  <a:srgbClr val="C00000"/>
                </a:solidFill>
              </a:rPr>
              <a:t>Различные варианты ценообразования могут быть применены к различным услугам</a:t>
            </a:r>
            <a:r>
              <a:rPr lang="en-GB" sz="2200" dirty="0">
                <a:solidFill>
                  <a:srgbClr val="C00000"/>
                </a:solidFill>
              </a:rPr>
              <a:t>. </a:t>
            </a:r>
            <a:r>
              <a:rPr lang="ru-RU" sz="2200" dirty="0">
                <a:solidFill>
                  <a:srgbClr val="C00000"/>
                </a:solidFill>
              </a:rPr>
              <a:t>Однако всегда важно вычислять полную стоимость каждой услуги</a:t>
            </a:r>
            <a:r>
              <a:rPr lang="en-GB" sz="2200" dirty="0">
                <a:solidFill>
                  <a:srgbClr val="C00000"/>
                </a:solidFill>
              </a:rPr>
              <a:t> (</a:t>
            </a:r>
            <a:r>
              <a:rPr lang="ru-RU" sz="2200" dirty="0">
                <a:solidFill>
                  <a:srgbClr val="C00000"/>
                </a:solidFill>
              </a:rPr>
              <a:t>расходы на на заработную плату и накладные расходы</a:t>
            </a:r>
            <a:r>
              <a:rPr lang="en-GB" sz="2200" dirty="0">
                <a:solidFill>
                  <a:srgbClr val="C00000"/>
                </a:solidFill>
              </a:rPr>
              <a:t>).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ru-RU" sz="2400" dirty="0"/>
              <a:t>Шаг </a:t>
            </a:r>
            <a:r>
              <a:rPr lang="en-US" sz="2400" dirty="0"/>
              <a:t>3. </a:t>
            </a:r>
            <a:r>
              <a:rPr lang="ru-RU" sz="2400" dirty="0"/>
              <a:t>Комплекс маркетинга</a:t>
            </a:r>
            <a:r>
              <a:rPr lang="en-US" sz="2400" dirty="0"/>
              <a:t> </a:t>
            </a:r>
            <a:r>
              <a:rPr lang="ru-RU" sz="2400" dirty="0"/>
              <a:t>«</a:t>
            </a:r>
            <a:r>
              <a:rPr lang="en-US" sz="2400" dirty="0"/>
              <a:t>7 P</a:t>
            </a:r>
            <a:r>
              <a:rPr lang="ru-RU" sz="2400" dirty="0"/>
              <a:t>»</a:t>
            </a:r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51536"/>
              </p:ext>
            </p:extLst>
          </p:nvPr>
        </p:nvGraphicFramePr>
        <p:xfrm>
          <a:off x="1331640" y="2564904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180912"/>
              </p:ext>
            </p:extLst>
          </p:nvPr>
        </p:nvGraphicFramePr>
        <p:xfrm>
          <a:off x="323528" y="5229200"/>
          <a:ext cx="82809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536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 dirty="0">
                <a:solidFill>
                  <a:srgbClr val="996633"/>
                </a:solidFill>
              </a:rPr>
              <a:t>ПРОДВИЖЕНИЕ </a:t>
            </a:r>
            <a:r>
              <a:rPr lang="en-US" sz="2800" dirty="0"/>
              <a:t>=</a:t>
            </a:r>
            <a:r>
              <a:rPr lang="ru-RU" sz="2800" dirty="0"/>
              <a:t> как установить связь со своими членами</a:t>
            </a:r>
            <a:r>
              <a:rPr lang="en-US" sz="2800" dirty="0"/>
              <a:t>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ru-RU" dirty="0"/>
              <a:t>по каким </a:t>
            </a:r>
            <a:r>
              <a:rPr lang="ru-RU" b="1" dirty="0">
                <a:solidFill>
                  <a:schemeClr val="accent1"/>
                </a:solidFill>
              </a:rPr>
              <a:t>каналам</a:t>
            </a:r>
            <a:r>
              <a:rPr lang="ru-RU" dirty="0"/>
              <a:t> осуществляется связь с клиентами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Как обратиться к клиентам </a:t>
            </a:r>
            <a:r>
              <a:rPr lang="ru-RU" b="1" dirty="0">
                <a:solidFill>
                  <a:schemeClr val="accent1"/>
                </a:solidFill>
              </a:rPr>
              <a:t>в сети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и через социальные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сети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ru-RU" b="1" dirty="0">
                <a:solidFill>
                  <a:schemeClr val="accent1"/>
                </a:solidFill>
              </a:rPr>
              <a:t>По каким каналам предпочитают поддерживать связь Ваши клиенты</a:t>
            </a:r>
            <a:r>
              <a:rPr lang="en-US" b="1" dirty="0">
                <a:solidFill>
                  <a:schemeClr val="accent1"/>
                </a:solidFill>
              </a:rPr>
              <a:t>?</a:t>
            </a:r>
          </a:p>
          <a:p>
            <a:pPr lvl="1">
              <a:lnSpc>
                <a:spcPct val="120000"/>
              </a:lnSpc>
              <a:buFont typeface="Arial"/>
              <a:buChar char="•"/>
              <a:defRPr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Кто и как выходит на связь с Вами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ru-RU" sz="2600" dirty="0"/>
              <a:t>Шаг </a:t>
            </a:r>
            <a:r>
              <a:rPr lang="en-US" sz="2600" dirty="0"/>
              <a:t>3. </a:t>
            </a:r>
            <a:r>
              <a:rPr lang="ru-RU" sz="2600" dirty="0"/>
              <a:t>Комплекс маркетинга</a:t>
            </a:r>
            <a:r>
              <a:rPr lang="en-US" sz="2600" dirty="0"/>
              <a:t> </a:t>
            </a:r>
            <a:r>
              <a:rPr lang="ru-RU" sz="2600" dirty="0"/>
              <a:t>«</a:t>
            </a:r>
            <a:r>
              <a:rPr lang="en-US" sz="2600" dirty="0"/>
              <a:t>7 P</a:t>
            </a:r>
            <a:r>
              <a:rPr lang="ru-RU" sz="2600" dirty="0"/>
              <a:t>»</a:t>
            </a:r>
            <a:endParaRPr lang="en-US" sz="2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69" y="5661248"/>
            <a:ext cx="2613232" cy="11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996633"/>
                </a:solidFill>
              </a:rPr>
              <a:t>ПРОЦЕСС </a:t>
            </a:r>
            <a:r>
              <a:rPr lang="en-US" dirty="0"/>
              <a:t>= </a:t>
            </a:r>
            <a:r>
              <a:rPr lang="ru-RU" dirty="0"/>
              <a:t>Как Вы взаимодействуете со своими членами</a:t>
            </a:r>
            <a:r>
              <a:rPr lang="en-US" dirty="0"/>
              <a:t>?</a:t>
            </a:r>
            <a:endParaRPr lang="ru-RU" dirty="0"/>
          </a:p>
          <a:p>
            <a:pPr>
              <a:defRPr/>
            </a:pP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ru-RU" sz="2400" dirty="0">
                <a:solidFill>
                  <a:schemeClr val="accent4">
                    <a:lumMod val="25000"/>
                  </a:schemeClr>
                </a:solidFill>
              </a:rPr>
              <a:t>Как члены взаимодействуют с Вами во время продажи и в период пользования услугой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</a:rPr>
              <a:t>? </a:t>
            </a:r>
          </a:p>
          <a:p>
            <a:pPr lvl="1">
              <a:buFont typeface="Arial"/>
              <a:buChar char="•"/>
              <a:defRPr/>
            </a:pPr>
            <a:r>
              <a:rPr lang="ru-RU" sz="2400" dirty="0">
                <a:solidFill>
                  <a:schemeClr val="accent4">
                    <a:lumMod val="25000"/>
                  </a:schemeClr>
                </a:solidFill>
              </a:rPr>
              <a:t>Как измеряется </a:t>
            </a:r>
            <a:r>
              <a:rPr lang="ru-RU" sz="2400" b="1" dirty="0">
                <a:solidFill>
                  <a:schemeClr val="accent1"/>
                </a:solidFill>
              </a:rPr>
              <a:t>удовлетворённость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клиента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lvl="1">
              <a:buFont typeface="Arial"/>
              <a:buChar char="•"/>
              <a:defRPr/>
            </a:pPr>
            <a:r>
              <a:rPr lang="ru-RU" sz="2400" dirty="0">
                <a:solidFill>
                  <a:schemeClr val="accent4">
                    <a:lumMod val="25000"/>
                  </a:schemeClr>
                </a:solidFill>
              </a:rPr>
              <a:t>Приведите несколько примеров </a:t>
            </a:r>
            <a:r>
              <a:rPr lang="ru-RU" sz="2400" b="1" dirty="0">
                <a:solidFill>
                  <a:schemeClr val="accent1"/>
                </a:solidFill>
              </a:rPr>
              <a:t>взаимодействия</a:t>
            </a:r>
            <a:r>
              <a:rPr lang="ru-RU" sz="24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с клиентами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en-US" sz="2400" b="1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ru-RU" sz="2400" dirty="0">
                <a:solidFill>
                  <a:schemeClr val="accent4">
                    <a:lumMod val="25000"/>
                  </a:schemeClr>
                </a:solidFill>
              </a:rPr>
              <a:t>Какие </a:t>
            </a:r>
            <a:r>
              <a:rPr lang="ru-RU" sz="2400" b="1" dirty="0">
                <a:solidFill>
                  <a:schemeClr val="accent1"/>
                </a:solidFill>
              </a:rPr>
              <a:t>инновации</a:t>
            </a:r>
            <a:r>
              <a:rPr lang="ru-RU" sz="2400" dirty="0">
                <a:solidFill>
                  <a:schemeClr val="accent4">
                    <a:lumMod val="25000"/>
                  </a:schemeClr>
                </a:solidFill>
              </a:rPr>
              <a:t> можно применить при выстраивании взаимодействия с клиентом?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ru-RU" sz="2600" dirty="0"/>
              <a:t>Шаг </a:t>
            </a:r>
            <a:r>
              <a:rPr lang="en-US" sz="2600" dirty="0"/>
              <a:t>3. </a:t>
            </a:r>
            <a:r>
              <a:rPr lang="ru-RU" sz="2600" dirty="0"/>
              <a:t>Комплекс маркетинга</a:t>
            </a:r>
            <a:r>
              <a:rPr lang="en-US" sz="2600" dirty="0"/>
              <a:t> </a:t>
            </a:r>
            <a:r>
              <a:rPr lang="ru-RU" sz="2600" dirty="0"/>
              <a:t>«</a:t>
            </a:r>
            <a:r>
              <a:rPr lang="en-US" sz="2600" dirty="0"/>
              <a:t>7 P</a:t>
            </a:r>
            <a:r>
              <a:rPr lang="ru-RU" sz="2600" dirty="0"/>
              <a:t>»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275205"/>
            <a:ext cx="1619671" cy="16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3500" b="1" dirty="0">
                <a:solidFill>
                  <a:srgbClr val="996633"/>
                </a:solidFill>
              </a:rPr>
              <a:t>ФИЗИЧЕСКИЕ УСЛОВИЯ</a:t>
            </a:r>
            <a:r>
              <a:rPr lang="en-US" sz="3500" dirty="0"/>
              <a:t>: </a:t>
            </a:r>
            <a:r>
              <a:rPr lang="ru-RU" sz="3500" dirty="0"/>
              <a:t>Как выглядит место, где предоставляются Ваши услуги? Обстановка</a:t>
            </a:r>
            <a:r>
              <a:rPr lang="en-US" sz="3500" dirty="0"/>
              <a:t>, </a:t>
            </a:r>
            <a:r>
              <a:rPr lang="ru-RU" sz="3500" dirty="0"/>
              <a:t>нормы безопасности труда в здании</a:t>
            </a:r>
            <a:r>
              <a:rPr lang="en-US" sz="3500" dirty="0"/>
              <a:t>/</a:t>
            </a:r>
            <a:r>
              <a:rPr lang="ru-RU" sz="3500" dirty="0"/>
              <a:t>офисе</a:t>
            </a:r>
            <a:r>
              <a:rPr lang="en-US" sz="3500" dirty="0"/>
              <a:t>, </a:t>
            </a:r>
            <a:r>
              <a:rPr lang="ru-RU" sz="3500" dirty="0"/>
              <a:t>планировка</a:t>
            </a:r>
            <a:r>
              <a:rPr lang="en-US" sz="3500" dirty="0"/>
              <a:t>, </a:t>
            </a:r>
            <a:r>
              <a:rPr lang="ru-RU" sz="3500" dirty="0"/>
              <a:t>брендирование </a:t>
            </a:r>
            <a:r>
              <a:rPr lang="mr-IN" sz="3500" dirty="0"/>
              <a:t>–</a:t>
            </a:r>
            <a:r>
              <a:rPr lang="ru-RU" sz="3500" dirty="0"/>
              <a:t> все эти факторы играют роль</a:t>
            </a:r>
            <a:r>
              <a:rPr lang="en-US" sz="3500" dirty="0"/>
              <a:t>. </a:t>
            </a:r>
          </a:p>
          <a:p>
            <a:pPr marL="0" indent="0">
              <a:buNone/>
              <a:defRPr/>
            </a:pPr>
            <a:endParaRPr lang="en-US" sz="35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3500" b="1" dirty="0">
                <a:solidFill>
                  <a:srgbClr val="996633"/>
                </a:solidFill>
              </a:rPr>
              <a:t>ЛЮДИ</a:t>
            </a:r>
            <a:r>
              <a:rPr lang="en-US" sz="3500" dirty="0"/>
              <a:t>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u-RU" altLang="en-US" sz="3200" dirty="0">
                <a:solidFill>
                  <a:schemeClr val="accent4">
                    <a:lumMod val="25000"/>
                  </a:schemeClr>
                </a:solidFill>
              </a:rPr>
              <a:t>Человеческий потенциал – важный фактор, определяющий </a:t>
            </a:r>
            <a:r>
              <a:rPr lang="ru-RU" altLang="en-US" sz="3100" b="1" dirty="0">
                <a:solidFill>
                  <a:schemeClr val="accent4">
                    <a:lumMod val="75000"/>
                  </a:schemeClr>
                </a:solidFill>
              </a:rPr>
              <a:t>качество</a:t>
            </a:r>
            <a:r>
              <a:rPr lang="ru-RU" altLang="en-US" sz="3200" dirty="0">
                <a:solidFill>
                  <a:schemeClr val="accent4">
                    <a:lumMod val="25000"/>
                  </a:schemeClr>
                </a:solidFill>
              </a:rPr>
              <a:t> предоставляемых услуг</a:t>
            </a:r>
            <a:endParaRPr lang="en-GB" altLang="en-US" sz="3200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u-RU" altLang="en-US" sz="3200" dirty="0">
                <a:solidFill>
                  <a:schemeClr val="accent4">
                    <a:lumMod val="25000"/>
                  </a:schemeClr>
                </a:solidFill>
              </a:rPr>
              <a:t>Подготовка персонала включает</a:t>
            </a:r>
            <a:r>
              <a:rPr lang="en-GB" altLang="en-US" sz="32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ru-RU" altLang="en-US" sz="3200" dirty="0">
                <a:solidFill>
                  <a:schemeClr val="accent4">
                    <a:lumMod val="25000"/>
                  </a:schemeClr>
                </a:solidFill>
              </a:rPr>
              <a:t>знания</a:t>
            </a:r>
            <a:r>
              <a:rPr lang="en-GB" altLang="en-US" sz="3200" dirty="0">
                <a:solidFill>
                  <a:schemeClr val="accent4">
                    <a:lumMod val="25000"/>
                  </a:schemeClr>
                </a:solidFill>
              </a:rPr>
              <a:t>, </a:t>
            </a:r>
            <a:r>
              <a:rPr lang="ru-RU" altLang="en-US" sz="3200" dirty="0">
                <a:solidFill>
                  <a:schemeClr val="accent4">
                    <a:lumMod val="25000"/>
                  </a:schemeClr>
                </a:solidFill>
              </a:rPr>
              <a:t>профессиональные навыки</a:t>
            </a:r>
            <a:r>
              <a:rPr lang="en-GB" altLang="en-US" sz="3200" dirty="0">
                <a:solidFill>
                  <a:schemeClr val="accent4">
                    <a:lumMod val="25000"/>
                  </a:schemeClr>
                </a:solidFill>
              </a:rPr>
              <a:t>,</a:t>
            </a:r>
            <a:r>
              <a:rPr lang="ru-RU" altLang="en-US" sz="3200" dirty="0">
                <a:solidFill>
                  <a:schemeClr val="accent4">
                    <a:lumMod val="25000"/>
                  </a:schemeClr>
                </a:solidFill>
              </a:rPr>
              <a:t> подход к работе</a:t>
            </a:r>
            <a:endParaRPr lang="en-GB" altLang="en-US" sz="3200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u-RU" altLang="en-US" sz="3200" dirty="0">
                <a:solidFill>
                  <a:schemeClr val="accent4">
                    <a:lumMod val="25000"/>
                  </a:schemeClr>
                </a:solidFill>
              </a:rPr>
              <a:t>Кого из штата организации работодателей следует привлечь к разработке, продвижению и предоставлению услуги?</a:t>
            </a:r>
            <a:endParaRPr lang="en-US" altLang="en-US" sz="3200" dirty="0">
              <a:solidFill>
                <a:schemeClr val="accent4">
                  <a:lumMod val="25000"/>
                </a:schemeClr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u-RU" altLang="en-US" sz="3100" dirty="0">
                <a:solidFill>
                  <a:schemeClr val="accent4">
                    <a:lumMod val="25000"/>
                  </a:schemeClr>
                </a:solidFill>
              </a:rPr>
              <a:t>Есть ли стандарты исполнения работ</a:t>
            </a:r>
            <a:r>
              <a:rPr lang="en-US" altLang="en-US" sz="3100" dirty="0">
                <a:solidFill>
                  <a:schemeClr val="accent4">
                    <a:lumMod val="25000"/>
                  </a:schemeClr>
                </a:solidFill>
              </a:rPr>
              <a:t>? </a:t>
            </a:r>
            <a:r>
              <a:rPr lang="ru-RU" altLang="en-US" sz="3100" dirty="0">
                <a:solidFill>
                  <a:schemeClr val="accent4">
                    <a:lumMod val="25000"/>
                  </a:schemeClr>
                </a:solidFill>
              </a:rPr>
              <a:t>Нужно ли учитывать развитие навыков/потенциала</a:t>
            </a:r>
            <a:r>
              <a:rPr lang="en-US" altLang="en-US" sz="3100" dirty="0">
                <a:solidFill>
                  <a:schemeClr val="accent4">
                    <a:lumMod val="25000"/>
                  </a:schemeClr>
                </a:solidFill>
              </a:rPr>
              <a:t>?</a:t>
            </a:r>
            <a:endParaRPr lang="en-US" altLang="en-US" sz="3500" dirty="0"/>
          </a:p>
          <a:p>
            <a:pPr>
              <a:defRPr/>
            </a:pPr>
            <a:endParaRPr lang="en-GB" dirty="0"/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/>
          <a:p>
            <a:r>
              <a:rPr lang="ru-RU" sz="2600" dirty="0"/>
              <a:t>Шаг </a:t>
            </a:r>
            <a:r>
              <a:rPr lang="en-US" sz="2600" dirty="0"/>
              <a:t>3. </a:t>
            </a:r>
            <a:r>
              <a:rPr lang="ru-RU" sz="2600" dirty="0"/>
              <a:t>Комплекс маркетинга</a:t>
            </a:r>
            <a:r>
              <a:rPr lang="en-US" sz="2600" dirty="0"/>
              <a:t> </a:t>
            </a:r>
            <a:r>
              <a:rPr lang="ru-RU" sz="2600" dirty="0"/>
              <a:t>«</a:t>
            </a:r>
            <a:r>
              <a:rPr lang="en-US" sz="2600" dirty="0"/>
              <a:t>7 P</a:t>
            </a:r>
            <a:r>
              <a:rPr lang="ru-RU" sz="2600" dirty="0"/>
              <a:t>»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709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3645024"/>
            <a:ext cx="67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6D9F0"/>
                </a:solidFill>
              </a:rPr>
              <a:t>Мы являемся </a:t>
            </a:r>
            <a:r>
              <a:rPr lang="ru-RU" b="1" i="1" dirty="0">
                <a:solidFill>
                  <a:srgbClr val="C6D9F0"/>
                </a:solidFill>
              </a:rPr>
              <a:t>надежным</a:t>
            </a:r>
            <a:r>
              <a:rPr lang="ru-RU" i="1" dirty="0">
                <a:solidFill>
                  <a:srgbClr val="C6D9F0"/>
                </a:solidFill>
              </a:rPr>
              <a:t> партнером в подготовке и проведении учебных курсов для членских бизнес-организаций и будем рады помочь вам в реализации ваших потребностей в сфере профессиональной подготовки</a:t>
            </a:r>
          </a:p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26F00-08EF-A441-A343-D9EBA058C9EA}"/>
              </a:ext>
            </a:extLst>
          </p:cNvPr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24030"/>
            <a:r>
              <a:rPr lang="ru-RU" b="1" baseline="30000" dirty="0">
                <a:solidFill>
                  <a:srgbClr val="C6D9F0"/>
                </a:solidFill>
              </a:rPr>
              <a:t>Свяжитесь с нами для получения дополнительной информации</a:t>
            </a:r>
            <a:r>
              <a:rPr lang="it-IT" b="1" baseline="30000" dirty="0">
                <a:solidFill>
                  <a:srgbClr val="C6D9F0"/>
                </a:solidFill>
              </a:rPr>
              <a:t>:</a:t>
            </a:r>
            <a:endParaRPr lang="en-US" baseline="30000" dirty="0">
              <a:solidFill>
                <a:srgbClr val="C6D9F0"/>
              </a:solidFill>
            </a:endParaRPr>
          </a:p>
          <a:p>
            <a:pPr defTabSz="1524030"/>
            <a:endParaRPr lang="it-IT" b="1" baseline="30000" dirty="0">
              <a:solidFill>
                <a:srgbClr val="C6D9F0"/>
              </a:solidFill>
            </a:endParaRPr>
          </a:p>
          <a:p>
            <a:pPr algn="ctr" defTabSz="1524030"/>
            <a:r>
              <a:rPr lang="az-Cyrl-AZ" b="1" baseline="30000" dirty="0">
                <a:solidFill>
                  <a:srgbClr val="C6D9F0"/>
                </a:solidFill>
              </a:rPr>
              <a:t>Программа по деятельности работодателей</a:t>
            </a:r>
            <a:endParaRPr lang="en-US" baseline="30000" dirty="0"/>
          </a:p>
          <a:p>
            <a:pPr algn="ctr"/>
            <a:r>
              <a:rPr lang="en-US" baseline="30000" dirty="0"/>
              <a:t>E-mail: </a:t>
            </a:r>
            <a:r>
              <a:rPr lang="en-US" baseline="30000" dirty="0" err="1"/>
              <a:t>actempturin@itcilo.org</a:t>
            </a:r>
            <a:endParaRPr lang="en-US" baseline="30000" dirty="0"/>
          </a:p>
          <a:p>
            <a:pPr algn="ctr"/>
            <a:r>
              <a:rPr lang="ru-RU" baseline="30000" dirty="0"/>
              <a:t>Тел</a:t>
            </a:r>
            <a:r>
              <a:rPr lang="en-US" baseline="30000" dirty="0"/>
              <a:t>: +39 011 693 6590</a:t>
            </a:r>
          </a:p>
          <a:p>
            <a:pPr algn="ctr"/>
            <a:r>
              <a:rPr lang="en-US" baseline="30000" dirty="0"/>
              <a:t>http://</a:t>
            </a:r>
            <a:r>
              <a:rPr lang="en-US" baseline="30000" dirty="0" err="1"/>
              <a:t>lempnet.itcilo.org</a:t>
            </a:r>
            <a:endParaRPr lang="en-US" baseline="300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Проблема</a:t>
            </a:r>
            <a:r>
              <a:rPr lang="es-PE" sz="2600" dirty="0"/>
              <a:t>: </a:t>
            </a:r>
            <a:r>
              <a:rPr lang="ru-RU" sz="2600" dirty="0"/>
              <a:t>Достичь баланса</a:t>
            </a:r>
            <a:r>
              <a:rPr lang="es-PE" sz="2600" dirty="0"/>
              <a:t>!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9552" y="134076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Членских взносов часто не хватает на адвокационную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accent4">
                    <a:lumMod val="25000"/>
                  </a:schemeClr>
                </a:solidFill>
              </a:rPr>
              <a:t>Многие работодатели не хотят платить взносы, если они идут только на работу по защите интересов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2400" dirty="0">
                <a:solidFill>
                  <a:schemeClr val="accent4">
                    <a:lumMod val="25000"/>
                  </a:schemeClr>
                </a:solidFill>
                <a:ea typeface="SimSun" pitchFamily="2" charset="-122"/>
              </a:rPr>
              <a:t>Чтобы привлечь средства и повысить заинтересованность членов, нужно предоставлять услуги</a:t>
            </a:r>
            <a:endParaRPr lang="en-US" altLang="zh-CN" sz="2400" dirty="0">
              <a:solidFill>
                <a:schemeClr val="accent4">
                  <a:lumMod val="25000"/>
                </a:schemeClr>
              </a:solidFill>
              <a:ea typeface="SimSun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2400" dirty="0">
                <a:solidFill>
                  <a:schemeClr val="accent4">
                    <a:lumMod val="25000"/>
                  </a:schemeClr>
                </a:solidFill>
                <a:ea typeface="SimSun" pitchFamily="2" charset="-122"/>
              </a:rPr>
              <a:t>Важно обеспечить правильный баланс между двумя функциями</a:t>
            </a:r>
            <a:endParaRPr lang="en-GB" alt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5" name="Picture 5" descr="MCj043480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57" y="4509120"/>
            <a:ext cx="2089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27932" y="5225082"/>
            <a:ext cx="2016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интересов/ адвокационная деятельность</a:t>
            </a:r>
            <a:endParaRPr lang="en-US" altLang="en-US" sz="18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56176" y="5225082"/>
            <a:ext cx="237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75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en-US" altLang="en-US" sz="18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38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Проблемы</a:t>
            </a:r>
            <a:r>
              <a:rPr lang="es-PE" sz="2600" dirty="0"/>
              <a:t> </a:t>
            </a:r>
            <a:r>
              <a:rPr lang="bg-BG" sz="2600" dirty="0"/>
              <a:t>ЧОРБ</a:t>
            </a:r>
            <a:r>
              <a:rPr lang="es-PE" sz="2600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856" y="2204865"/>
            <a:ext cx="8229600" cy="2520280"/>
          </a:xfrm>
        </p:spPr>
        <p:txBody>
          <a:bodyPr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Предложение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качественных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услуг, которые повысят </a:t>
            </a:r>
            <a:r>
              <a:rPr lang="ru-RU" b="1" dirty="0">
                <a:solidFill>
                  <a:schemeClr val="accent1"/>
                </a:solidFill>
              </a:rPr>
              <a:t>ценность 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бизнеса членов ЧОРБ</a:t>
            </a: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=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Услуги, которые помогут повысить </a:t>
            </a:r>
            <a:r>
              <a:rPr lang="ru-RU" b="1" dirty="0">
                <a:solidFill>
                  <a:schemeClr val="accent4">
                    <a:lumMod val="25000"/>
                  </a:schemeClr>
                </a:solidFill>
              </a:rPr>
              <a:t>эффективность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</a:rPr>
              <a:t> и </a:t>
            </a:r>
            <a:r>
              <a:rPr lang="ru-RU" b="1" dirty="0">
                <a:solidFill>
                  <a:schemeClr val="accent4">
                    <a:lumMod val="25000"/>
                  </a:schemeClr>
                </a:solidFill>
              </a:rPr>
              <a:t>конкурентоспособность</a:t>
            </a: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7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000" dirty="0"/>
              <a:t>Преимущества для ЧОРБ</a:t>
            </a:r>
            <a:endParaRPr lang="es-PE" sz="2000" dirty="0"/>
          </a:p>
        </p:txBody>
      </p:sp>
      <p:grpSp>
        <p:nvGrpSpPr>
          <p:cNvPr id="4" name="Gruppo 1"/>
          <p:cNvGrpSpPr>
            <a:grpSpLocks/>
          </p:cNvGrpSpPr>
          <p:nvPr/>
        </p:nvGrpSpPr>
        <p:grpSpPr bwMode="auto">
          <a:xfrm>
            <a:off x="768350" y="1341438"/>
            <a:ext cx="7703547" cy="4824412"/>
            <a:chOff x="912813" y="980728"/>
            <a:chExt cx="7704137" cy="4824412"/>
          </a:xfrm>
        </p:grpSpPr>
        <p:grpSp>
          <p:nvGrpSpPr>
            <p:cNvPr id="5" name="SmartArt Placeholder 111631"/>
            <p:cNvGrpSpPr>
              <a:grpSpLocks/>
            </p:cNvGrpSpPr>
            <p:nvPr/>
          </p:nvGrpSpPr>
          <p:grpSpPr bwMode="auto">
            <a:xfrm>
              <a:off x="912813" y="980728"/>
              <a:ext cx="7704137" cy="4824412"/>
              <a:chOff x="575" y="703"/>
              <a:chExt cx="4853" cy="3039"/>
            </a:xfrm>
          </p:grpSpPr>
          <p:sp>
            <p:nvSpPr>
              <p:cNvPr id="11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575" y="703"/>
                <a:ext cx="4853" cy="3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" name="_s1028"/>
              <p:cNvSpPr>
                <a:spLocks noChangeArrowheads="1" noTextEdit="1"/>
              </p:cNvSpPr>
              <p:nvPr/>
            </p:nvSpPr>
            <p:spPr bwMode="auto">
              <a:xfrm>
                <a:off x="1710" y="931"/>
                <a:ext cx="2583" cy="25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dirty="0"/>
              </a:p>
            </p:txBody>
          </p:sp>
          <p:sp>
            <p:nvSpPr>
              <p:cNvPr id="13" name="_s1029"/>
              <p:cNvSpPr>
                <a:spLocks noChangeArrowheads="1" noTextEdit="1"/>
              </p:cNvSpPr>
              <p:nvPr/>
            </p:nvSpPr>
            <p:spPr bwMode="auto">
              <a:xfrm rot="5400000">
                <a:off x="1710" y="931"/>
                <a:ext cx="2583" cy="25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dirty="0"/>
              </a:p>
            </p:txBody>
          </p:sp>
          <p:sp>
            <p:nvSpPr>
              <p:cNvPr id="14" name="_s1030"/>
              <p:cNvSpPr>
                <a:spLocks noChangeArrowheads="1" noTextEdit="1"/>
              </p:cNvSpPr>
              <p:nvPr/>
            </p:nvSpPr>
            <p:spPr bwMode="auto">
              <a:xfrm rot="10800000">
                <a:off x="1710" y="931"/>
                <a:ext cx="2583" cy="25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dirty="0"/>
              </a:p>
            </p:txBody>
          </p:sp>
          <p:sp>
            <p:nvSpPr>
              <p:cNvPr id="15" name="_s1031"/>
              <p:cNvSpPr>
                <a:spLocks noChangeArrowheads="1" noTextEdit="1"/>
              </p:cNvSpPr>
              <p:nvPr/>
            </p:nvSpPr>
            <p:spPr bwMode="auto">
              <a:xfrm rot="-5400000">
                <a:off x="1710" y="931"/>
                <a:ext cx="2583" cy="25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765" y="3289"/>
                    </a:moveTo>
                    <a:cubicBezTo>
                      <a:pt x="8729" y="2900"/>
                      <a:pt x="9760" y="2700"/>
                      <a:pt x="10799" y="2700"/>
                    </a:cubicBezTo>
                    <a:cubicBezTo>
                      <a:pt x="11839" y="2700"/>
                      <a:pt x="12870" y="2900"/>
                      <a:pt x="13834" y="3289"/>
                    </a:cubicBezTo>
                    <a:lnTo>
                      <a:pt x="14845" y="786"/>
                    </a:lnTo>
                    <a:cubicBezTo>
                      <a:pt x="13560" y="266"/>
                      <a:pt x="12186" y="-1"/>
                      <a:pt x="10800" y="-1"/>
                    </a:cubicBezTo>
                    <a:cubicBezTo>
                      <a:pt x="9413" y="-1"/>
                      <a:pt x="8039" y="266"/>
                      <a:pt x="6754" y="786"/>
                    </a:cubicBezTo>
                    <a:lnTo>
                      <a:pt x="7765" y="32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dirty="0"/>
              </a:p>
            </p:txBody>
          </p:sp>
          <p:sp>
            <p:nvSpPr>
              <p:cNvPr id="16" name="_s1032"/>
              <p:cNvSpPr>
                <a:spLocks noChangeArrowheads="1"/>
              </p:cNvSpPr>
              <p:nvPr/>
            </p:nvSpPr>
            <p:spPr bwMode="auto">
              <a:xfrm>
                <a:off x="3469" y="1091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Повысить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доходы</a:t>
                </a:r>
                <a:endParaRPr lang="en-US" altLang="en-US" sz="1700" dirty="0">
                  <a:solidFill>
                    <a:schemeClr val="accent4">
                      <a:lumMod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7" name="_s1033"/>
              <p:cNvSpPr>
                <a:spLocks noChangeArrowheads="1"/>
              </p:cNvSpPr>
              <p:nvPr/>
            </p:nvSpPr>
            <p:spPr bwMode="auto">
              <a:xfrm>
                <a:off x="3470" y="2517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Ответить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на потребности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членской базы</a:t>
                </a:r>
                <a:endParaRPr lang="en-US" altLang="en-US" sz="1700" dirty="0">
                  <a:solidFill>
                    <a:schemeClr val="accent4">
                      <a:lumMod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8" name="_s1034"/>
              <p:cNvSpPr>
                <a:spLocks noChangeArrowheads="1"/>
              </p:cNvSpPr>
              <p:nvPr/>
            </p:nvSpPr>
            <p:spPr bwMode="auto">
              <a:xfrm>
                <a:off x="1875" y="2546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Укрепить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престиж</a:t>
                </a:r>
                <a:endParaRPr lang="en-US" altLang="en-US" sz="1700" dirty="0">
                  <a:solidFill>
                    <a:schemeClr val="accent4">
                      <a:lumMod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" name="_s1035"/>
              <p:cNvSpPr>
                <a:spLocks noChangeArrowheads="1"/>
              </p:cNvSpPr>
              <p:nvPr/>
            </p:nvSpPr>
            <p:spPr bwMode="auto">
              <a:xfrm>
                <a:off x="1882" y="1156"/>
                <a:ext cx="662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5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ts val="375"/>
                  </a:spcBef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600" dirty="0"/>
                  <a:t> </a:t>
                </a: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Сохранить</a:t>
                </a:r>
                <a:b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</a:b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и расширить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членскую </a:t>
                </a:r>
                <a:endParaRPr lang="en-US" altLang="en-US" sz="1700" dirty="0">
                  <a:solidFill>
                    <a:schemeClr val="accent4">
                      <a:lumMod val="25000"/>
                    </a:schemeClr>
                  </a:solidFill>
                  <a:latin typeface="+mj-lt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en-US" sz="1700" dirty="0">
                    <a:solidFill>
                      <a:schemeClr val="accent4">
                        <a:lumMod val="25000"/>
                      </a:schemeClr>
                    </a:solidFill>
                    <a:latin typeface="+mj-lt"/>
                  </a:rPr>
                  <a:t>базу</a:t>
                </a:r>
                <a:endParaRPr lang="en-US" altLang="en-US" sz="1700" dirty="0">
                  <a:solidFill>
                    <a:schemeClr val="accent4">
                      <a:lumMod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rot="17865967">
              <a:off x="7012981" y="785533"/>
              <a:ext cx="615553" cy="200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и ослабить зависимость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от взносов</a:t>
              </a:r>
              <a:endParaRPr lang="en-US" altLang="en-US" sz="14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 rot="14943120">
              <a:off x="1912472" y="283008"/>
              <a:ext cx="830997" cy="247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Предоставлять качественные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и значимые услуги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по конкурентоспособной цене</a:t>
              </a:r>
              <a:endParaRPr lang="en-US" altLang="en-US" sz="14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 rot="14943120">
              <a:off x="6985200" y="3939629"/>
              <a:ext cx="615553" cy="262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Выявлять насущные проблемы </a:t>
              </a:r>
              <a:r>
                <a:rPr lang="en-GB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и предлагать решения</a:t>
              </a:r>
              <a:endParaRPr lang="en-US" altLang="en-US" sz="14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 rot="17657082">
              <a:off x="1971314" y="4061255"/>
              <a:ext cx="830997" cy="205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Стать более заметными</a:t>
              </a:r>
              <a:b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</a:b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в глазах нынешних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n-US" sz="14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ea typeface="ＭＳ Ｐゴシック" pitchFamily="34" charset="-128"/>
                </a:rPr>
                <a:t>и потенциальных членов</a:t>
              </a:r>
              <a:endParaRPr lang="en-US" altLang="en-US" sz="1400" b="1" dirty="0">
                <a:solidFill>
                  <a:schemeClr val="accent4">
                    <a:lumMod val="25000"/>
                  </a:schemeClr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3708615" y="3141315"/>
              <a:ext cx="2159165" cy="738188"/>
            </a:xfrm>
            <a:prstGeom prst="rect">
              <a:avLst/>
            </a:prstGeom>
            <a:solidFill>
              <a:schemeClr val="accent3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+mj-lt"/>
                </a:rPr>
                <a:t>ЗНАЧИМОСТЬ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+mj-lt"/>
                </a:rPr>
                <a:t>ОРГАНИЗАЦИЙ РАБОТОДАТЕЛЕЙ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6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Стратегии развития услуг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196753"/>
            <a:ext cx="5256584" cy="527335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400" dirty="0">
                <a:solidFill>
                  <a:schemeClr val="accent4">
                    <a:lumMod val="25000"/>
                  </a:schemeClr>
                </a:solidFill>
              </a:rPr>
              <a:t>Развитие сервиса услуг должно быть тщательно продумано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!</a:t>
            </a:r>
          </a:p>
          <a:p>
            <a:pPr>
              <a:defRPr/>
            </a:pP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3400" dirty="0">
                <a:solidFill>
                  <a:schemeClr val="accent4">
                    <a:lumMod val="25000"/>
                  </a:schemeClr>
                </a:solidFill>
              </a:rPr>
              <a:t>Несистемный запуск новых услуг для повышения притока денежных средств является рискованным с точки зрения возможных финансовых и репутационных рисков</a:t>
            </a:r>
            <a:r>
              <a:rPr lang="it-IT" sz="3400" dirty="0">
                <a:solidFill>
                  <a:schemeClr val="accent4">
                    <a:lumMod val="25000"/>
                  </a:schemeClr>
                </a:solidFill>
              </a:rPr>
              <a:t>!</a:t>
            </a:r>
          </a:p>
          <a:p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4"/>
            <a:ext cx="2565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Стратегии развития услуг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08912" cy="266429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Следующие слайды предлагают методологию для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</a:rPr>
              <a:t>разработки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</a:rPr>
              <a:t>или анализа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 стратегий развития услуг</a:t>
            </a:r>
            <a:r>
              <a:rPr lang="it-IT" sz="3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bg-BG" sz="3000" dirty="0">
                <a:solidFill>
                  <a:schemeClr val="accent4">
                    <a:lumMod val="25000"/>
                  </a:schemeClr>
                </a:solidFill>
              </a:rPr>
              <a:t>ЧОРБ</a:t>
            </a:r>
            <a:r>
              <a:rPr lang="it-IT" sz="3000" dirty="0">
                <a:solidFill>
                  <a:schemeClr val="accent4">
                    <a:lumMod val="25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Предлагается использовать </a:t>
            </a:r>
            <a:r>
              <a:rPr lang="ru-RU" sz="3000" b="1" dirty="0">
                <a:solidFill>
                  <a:schemeClr val="accent4">
                    <a:lumMod val="25000"/>
                  </a:schemeClr>
                </a:solidFill>
              </a:rPr>
              <a:t>процессы бизнес-планирования</a:t>
            </a:r>
            <a:r>
              <a:rPr lang="ru-RU" sz="3000" dirty="0">
                <a:solidFill>
                  <a:schemeClr val="accent4">
                    <a:lumMod val="25000"/>
                  </a:schemeClr>
                </a:solidFill>
              </a:rPr>
              <a:t> к сфере предоставления услуг</a:t>
            </a:r>
            <a:r>
              <a:rPr lang="it-IT" sz="3000" dirty="0">
                <a:solidFill>
                  <a:schemeClr val="accent4">
                    <a:lumMod val="25000"/>
                  </a:schemeClr>
                </a:solidFill>
              </a:rPr>
              <a:t>;</a:t>
            </a:r>
          </a:p>
          <a:p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933056"/>
            <a:ext cx="2108572" cy="1989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149080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Процесс объясняется пошагово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. </a:t>
            </a:r>
          </a:p>
          <a:p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Наиболее эффективным подходом было бы рассмотреть каждый шаг и применить его к ситуации в Вашей ЧОРБ. Это можно делать в группах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Другие практические советы и конкретные примеры можно найти в руководствах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25000"/>
                  </a:schemeClr>
                </a:solidFill>
              </a:rPr>
              <a:t>МУЦ МОТ</a:t>
            </a:r>
            <a:r>
              <a:rPr lang="it-IT" sz="2000" dirty="0">
                <a:solidFill>
                  <a:schemeClr val="accent4">
                    <a:lumMod val="25000"/>
                  </a:schemeClr>
                </a:solidFill>
              </a:rPr>
              <a:t>.</a:t>
            </a:r>
            <a:endParaRPr lang="en-GB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2107</TotalTime>
  <Words>2175</Words>
  <Application>Microsoft Office PowerPoint</Application>
  <PresentationFormat>On-screen Show (4:3)</PresentationFormat>
  <Paragraphs>398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SimSun</vt:lpstr>
      <vt:lpstr>Arial</vt:lpstr>
      <vt:lpstr>Calibri</vt:lpstr>
      <vt:lpstr>Times New Roman</vt:lpstr>
      <vt:lpstr>Verdana</vt:lpstr>
      <vt:lpstr>Wingdings</vt:lpstr>
      <vt:lpstr>Theme1</vt:lpstr>
      <vt:lpstr>PowerPoint Presentation</vt:lpstr>
      <vt:lpstr>Серия из трех Руководств</vt:lpstr>
      <vt:lpstr>Серия из трех Руководств</vt:lpstr>
      <vt:lpstr>Две основные функции ЧОРБ</vt:lpstr>
      <vt:lpstr>Проблема: Достичь баланса!</vt:lpstr>
      <vt:lpstr>Проблемы ЧОРБ </vt:lpstr>
      <vt:lpstr>Преимущества для ЧОРБ</vt:lpstr>
      <vt:lpstr>Стратегии развития услуг</vt:lpstr>
      <vt:lpstr>Стратегии развития услуг</vt:lpstr>
      <vt:lpstr>Три основных элемента стратегического управления</vt:lpstr>
      <vt:lpstr>… которые отвечают на три главных вопроса</vt:lpstr>
      <vt:lpstr>ДЛИТЕЛЬНАЯ ПЕРСПЕКТИВА</vt:lpstr>
      <vt:lpstr>КРАТКОСРОЧНАЯ ПЕРСПЕКТИВА</vt:lpstr>
      <vt:lpstr>Бизнес-план</vt:lpstr>
      <vt:lpstr>Где мы находимся сейчас? </vt:lpstr>
      <vt:lpstr>Стратегическое положение: где мы находимся в данный момент? </vt:lpstr>
      <vt:lpstr>Анализ рынка - Предложение</vt:lpstr>
      <vt:lpstr>Анализ рынка - Предложение</vt:lpstr>
      <vt:lpstr>Анализ рынка - Предложение</vt:lpstr>
      <vt:lpstr>Анализ рынка - Предложение</vt:lpstr>
      <vt:lpstr>Анализ рынка - Спрос</vt:lpstr>
      <vt:lpstr>Анализ рынка: Спрос </vt:lpstr>
      <vt:lpstr>Анализ рынка: Спрос</vt:lpstr>
      <vt:lpstr>Где мы хотим оказаться? </vt:lpstr>
      <vt:lpstr>Виды услуг</vt:lpstr>
      <vt:lpstr>Правовые основы и полномочия</vt:lpstr>
      <vt:lpstr>Как нам туда попасть? </vt:lpstr>
      <vt:lpstr>Оперативный бизнес-план</vt:lpstr>
      <vt:lpstr>Шаг 1. Определение целей:</vt:lpstr>
      <vt:lpstr>Шаг 1. Определение целей </vt:lpstr>
      <vt:lpstr>Шаг 1. Определение целей</vt:lpstr>
      <vt:lpstr>Оперативный бизнес-план</vt:lpstr>
      <vt:lpstr>Шаг 2: Предварительная оценка</vt:lpstr>
      <vt:lpstr>Шаг 2.  Предварительная оценка  </vt:lpstr>
      <vt:lpstr>Шаг 2. Предварительная оценка</vt:lpstr>
      <vt:lpstr>Шаг 2. Предварительная оценка</vt:lpstr>
      <vt:lpstr>Оперативный бизнес-план</vt:lpstr>
      <vt:lpstr>Шаг 3. Комплекс маркетинга «7 P»</vt:lpstr>
      <vt:lpstr>Шаг 3. Комплекс маркетинга «7 P»</vt:lpstr>
      <vt:lpstr>Шаг 3. Комплекс маркетинга «7 P»</vt:lpstr>
      <vt:lpstr>Шаг 3. Комплекс маркетинга «7 P»</vt:lpstr>
      <vt:lpstr>Шаг 3. Комплекс маркетинга «7 P»</vt:lpstr>
      <vt:lpstr>Шаг 3. Комплекс маркетинга «7 P»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Alexandra Giordano</cp:lastModifiedBy>
  <cp:revision>219</cp:revision>
  <dcterms:created xsi:type="dcterms:W3CDTF">2014-08-07T13:00:49Z</dcterms:created>
  <dcterms:modified xsi:type="dcterms:W3CDTF">2018-11-23T13:05:35Z</dcterms:modified>
</cp:coreProperties>
</file>