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handoutMasterIdLst>
    <p:handoutMasterId r:id="rId17"/>
  </p:handoutMasterIdLst>
  <p:sldIdLst>
    <p:sldId id="276" r:id="rId2"/>
    <p:sldId id="334" r:id="rId3"/>
    <p:sldId id="333" r:id="rId4"/>
    <p:sldId id="335" r:id="rId5"/>
    <p:sldId id="336" r:id="rId6"/>
    <p:sldId id="337" r:id="rId7"/>
    <p:sldId id="283" r:id="rId8"/>
    <p:sldId id="338" r:id="rId9"/>
    <p:sldId id="339" r:id="rId10"/>
    <p:sldId id="340" r:id="rId11"/>
    <p:sldId id="341" r:id="rId12"/>
    <p:sldId id="342" r:id="rId13"/>
    <p:sldId id="330" r:id="rId14"/>
    <p:sldId id="280" r:id="rId15"/>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9174" autoAdjust="0"/>
  </p:normalViewPr>
  <p:slideViewPr>
    <p:cSldViewPr>
      <p:cViewPr varScale="1">
        <p:scale>
          <a:sx n="87" d="100"/>
          <a:sy n="87" d="100"/>
        </p:scale>
        <p:origin x="21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r>
              <a:rPr lang="cs-CZ" smtClean="0"/>
              <a:t>24.09.2018</a:t>
            </a:r>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GB" smtClean="0"/>
              <a:t>24/09/2018</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491BB93F-D445-47D8-A284-AD967FE4B214}" type="slidenum">
              <a:rPr lang="en-GB" smtClean="0"/>
              <a:t>4</a:t>
            </a:fld>
            <a:endParaRPr lang="en-GB" dirty="0"/>
          </a:p>
        </p:txBody>
      </p:sp>
    </p:spTree>
    <p:extLst>
      <p:ext uri="{BB962C8B-B14F-4D97-AF65-F5344CB8AC3E}">
        <p14:creationId xmlns:p14="http://schemas.microsoft.com/office/powerpoint/2010/main" val="23511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 Capture » institutionnelle		Bonne gouvernance</a:t>
            </a:r>
          </a:p>
          <a:p>
            <a:endParaRPr lang="fr-FR" dirty="0" smtClean="0"/>
          </a:p>
          <a:p>
            <a:r>
              <a:rPr lang="fr-FR" dirty="0" smtClean="0"/>
              <a:t>Intérêts</a:t>
            </a:r>
          </a:p>
          <a:p>
            <a:endParaRPr lang="fr-FR" dirty="0" smtClean="0"/>
          </a:p>
          <a:p>
            <a:r>
              <a:rPr lang="fr-FR" dirty="0" smtClean="0"/>
              <a:t>Actions</a:t>
            </a:r>
            <a:endParaRPr lang="fr-FR" dirty="0"/>
          </a:p>
        </p:txBody>
      </p:sp>
      <p:sp>
        <p:nvSpPr>
          <p:cNvPr id="4" name="Slide Number Placeholder 3"/>
          <p:cNvSpPr>
            <a:spLocks noGrp="1"/>
          </p:cNvSpPr>
          <p:nvPr>
            <p:ph type="sldNum" sz="quarter" idx="10"/>
          </p:nvPr>
        </p:nvSpPr>
        <p:spPr/>
        <p:txBody>
          <a:bodyPr/>
          <a:lstStyle/>
          <a:p>
            <a:pPr rtl="0"/>
            <a:fld id="{491BB93F-D445-47D8-A284-AD967FE4B214}" type="slidenum">
              <a:rPr lang="en-GB" smtClean="0"/>
              <a:t>7</a:t>
            </a:fld>
            <a:endParaRPr lang="en-GB" dirty="0"/>
          </a:p>
        </p:txBody>
      </p:sp>
    </p:spTree>
    <p:extLst>
      <p:ext uri="{BB962C8B-B14F-4D97-AF65-F5344CB8AC3E}">
        <p14:creationId xmlns:p14="http://schemas.microsoft.com/office/powerpoint/2010/main" val="2945770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f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f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3200">
                <a:solidFill>
                  <a:schemeClr val="bg1"/>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rtlCol="0"/>
          <a:lstStyle>
            <a:lvl1pPr algn="ctr">
              <a:defRPr>
                <a:solidFill>
                  <a:schemeClr val="bg1"/>
                </a:solidFill>
              </a:defRPr>
            </a:lvl1pPr>
          </a:lstStyle>
          <a:p>
            <a:pPr rtl="0"/>
            <a:r>
              <a:rPr lang="fr"/>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rtlCol="0"/>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fr"/>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Content Placeholder 3"/>
          <p:cNvSpPr>
            <a:spLocks noGrp="1"/>
          </p:cNvSpPr>
          <p:nvPr>
            <p:ph sz="half" idx="2"/>
          </p:nvPr>
        </p:nvSpPr>
        <p:spPr>
          <a:xfrm>
            <a:off x="4648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7" name="Date Placeholder 6"/>
          <p:cNvSpPr>
            <a:spLocks noGrp="1"/>
          </p:cNvSpPr>
          <p:nvPr>
            <p:ph type="dt" sz="half" idx="10"/>
          </p:nvPr>
        </p:nvSpPr>
        <p:spPr/>
        <p:txBody>
          <a:bodyPr rtlCol="0"/>
          <a:lstStyle/>
          <a:p>
            <a:pPr rtl="0"/>
            <a:r>
              <a:rPr lang="fr"/>
              <a:t>www.itcilo.org</a:t>
            </a:r>
            <a:endParaRPr lang="en-GB" dirty="0" smtClean="0"/>
          </a:p>
        </p:txBody>
      </p:sp>
      <p:sp>
        <p:nvSpPr>
          <p:cNvPr id="8" name="Footer Placeholder 7"/>
          <p:cNvSpPr>
            <a:spLocks noGrp="1"/>
          </p:cNvSpPr>
          <p:nvPr>
            <p:ph type="ftr" sz="quarter" idx="11"/>
          </p:nvPr>
        </p:nvSpPr>
        <p:spPr/>
        <p:txBody>
          <a:bodyPr rtlCol="0"/>
          <a:lstStyle/>
          <a:p>
            <a:pPr rtl="0"/>
            <a:r>
              <a:rPr lang="fr"/>
              <a:t>International Training Centre</a:t>
            </a:r>
            <a:endParaRPr lang="en-GB" dirty="0"/>
          </a:p>
        </p:txBody>
      </p:sp>
      <p:sp>
        <p:nvSpPr>
          <p:cNvPr id="9" name="Slide Number Placeholder 8"/>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Date Placeholder 2"/>
          <p:cNvSpPr>
            <a:spLocks noGrp="1"/>
          </p:cNvSpPr>
          <p:nvPr>
            <p:ph type="dt" sz="half" idx="10"/>
          </p:nvPr>
        </p:nvSpPr>
        <p:spPr/>
        <p:txBody>
          <a:bodyPr rtlCol="0"/>
          <a:lstStyle/>
          <a:p>
            <a:pPr rtl="0"/>
            <a:r>
              <a:rPr lang="fr"/>
              <a:t>www.itcilo.org</a:t>
            </a:r>
            <a:endParaRPr lang="en-GB" dirty="0" smtClean="0"/>
          </a:p>
        </p:txBody>
      </p:sp>
      <p:sp>
        <p:nvSpPr>
          <p:cNvPr id="4" name="Footer Placeholder 3"/>
          <p:cNvSpPr>
            <a:spLocks noGrp="1"/>
          </p:cNvSpPr>
          <p:nvPr>
            <p:ph type="ftr" sz="quarter" idx="11"/>
          </p:nvPr>
        </p:nvSpPr>
        <p:spPr/>
        <p:txBody>
          <a:bodyPr rtlCol="0"/>
          <a:lstStyle/>
          <a:p>
            <a:pPr rtl="0"/>
            <a:r>
              <a:rPr lang="fr"/>
              <a:t>International Training Centre</a:t>
            </a:r>
            <a:endParaRPr lang="en-GB" dirty="0"/>
          </a:p>
        </p:txBody>
      </p:sp>
      <p:sp>
        <p:nvSpPr>
          <p:cNvPr id="5" name="Slide Number Placeholder 4"/>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fr"/>
              <a:t>www.itcilo.org</a:t>
            </a:r>
            <a:endParaRPr lang="en-GB" dirty="0" smtClean="0"/>
          </a:p>
        </p:txBody>
      </p:sp>
      <p:sp>
        <p:nvSpPr>
          <p:cNvPr id="3" name="Footer Placeholder 2"/>
          <p:cNvSpPr>
            <a:spLocks noGrp="1"/>
          </p:cNvSpPr>
          <p:nvPr>
            <p:ph type="ftr" sz="quarter" idx="11"/>
          </p:nvPr>
        </p:nvSpPr>
        <p:spPr/>
        <p:txBody>
          <a:bodyPr rtlCol="0"/>
          <a:lstStyle/>
          <a:p>
            <a:pPr rtl="0"/>
            <a:r>
              <a:rPr lang="fr"/>
              <a:t>International Training Centre</a:t>
            </a:r>
            <a:endParaRPr lang="en-GB" dirty="0"/>
          </a:p>
        </p:txBody>
      </p:sp>
      <p:sp>
        <p:nvSpPr>
          <p:cNvPr id="4" name="Slide Number Placeholder 3"/>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f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pPr rtl="0"/>
            <a:r>
              <a:rPr lang="fr"/>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rtl="0"/>
            <a:r>
              <a:rPr lang="fr"/>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rtlCol="0"/>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785" y="5336733"/>
            <a:ext cx="7956924" cy="830997"/>
          </a:xfrm>
          <a:prstGeom prst="rect">
            <a:avLst/>
          </a:prstGeom>
          <a:noFill/>
        </p:spPr>
        <p:txBody>
          <a:bodyPr wrap="square" rtlCol="0">
            <a:spAutoFit/>
          </a:bodyPr>
          <a:lstStyle/>
          <a:p>
            <a:pPr algn="ctr" rtl="0"/>
            <a:r>
              <a:rPr lang="fr" sz="2400">
                <a:solidFill>
                  <a:schemeClr val="bg1"/>
                </a:solidFill>
                <a:latin typeface="Arial" panose="020B0604020202020204" pitchFamily="34" charset="0"/>
                <a:cs typeface="Arial" panose="020B0604020202020204" pitchFamily="34" charset="0"/>
              </a:rPr>
              <a:t>Une gouvernance et une gestion  </a:t>
            </a:r>
          </a:p>
          <a:p>
            <a:pPr algn="ctr" rtl="0"/>
            <a:r>
              <a:rPr lang="fr" sz="2400">
                <a:solidFill>
                  <a:schemeClr val="bg1"/>
                </a:solidFill>
                <a:latin typeface="Arial" panose="020B0604020202020204" pitchFamily="34" charset="0"/>
                <a:cs typeface="Arial" panose="020B0604020202020204" pitchFamily="34" charset="0"/>
              </a:rPr>
              <a:t>judicieuses et efficaces</a:t>
            </a:r>
            <a:endParaRPr lang="en-US" sz="24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rtl="0">
              <a:lnSpc>
                <a:spcPts val="4070"/>
              </a:lnSpc>
              <a:spcBef>
                <a:spcPts val="0"/>
              </a:spcBef>
              <a:defRPr/>
            </a:pPr>
            <a:r>
              <a:rPr lang="fr" spc="-220" dirty="0">
                <a:solidFill>
                  <a:srgbClr val="92D050"/>
                </a:solidFill>
              </a:rPr>
              <a:t>Programme</a:t>
            </a:r>
            <a:r>
              <a:rPr lang="fr" spc="90" dirty="0">
                <a:solidFill>
                  <a:srgbClr val="92D050"/>
                </a:solidFill>
              </a:rPr>
              <a:t> des </a:t>
            </a:r>
            <a:r>
              <a:rPr lang="fr" spc="-170" dirty="0">
                <a:solidFill>
                  <a:srgbClr val="92D050"/>
                </a:solidFill>
              </a:rPr>
              <a:t>activités</a:t>
            </a:r>
            <a:r>
              <a:rPr lang="fr" spc="90" dirty="0">
                <a:solidFill>
                  <a:srgbClr val="92D050"/>
                </a:solidFill>
              </a:rPr>
              <a:t> pour les </a:t>
            </a:r>
            <a:r>
              <a:rPr lang="fr" spc="-80" dirty="0">
                <a:solidFill>
                  <a:srgbClr val="92D050"/>
                </a:solidFill>
              </a:rPr>
              <a:t>employeurs</a:t>
            </a:r>
            <a:r>
              <a:rPr lang="en-US" dirty="0" smtClean="0">
                <a:solidFill>
                  <a:schemeClr val="bg1"/>
                </a:solidFill>
              </a:rPr>
              <a:t/>
            </a:r>
            <a:br>
              <a:rPr lang="en-US" dirty="0" smtClean="0">
                <a:solidFill>
                  <a:schemeClr val="bg1"/>
                </a:solidFill>
              </a:rPr>
            </a:br>
            <a:r>
              <a:rPr lang="fr" sz="2000" dirty="0">
                <a:solidFill>
                  <a:schemeClr val="bg1"/>
                </a:solidFill>
              </a:rPr>
              <a:t>Des organisations </a:t>
            </a:r>
            <a:r>
              <a:rPr lang="fr-FR" sz="2000" dirty="0" smtClean="0">
                <a:solidFill>
                  <a:schemeClr val="bg1"/>
                </a:solidFill>
              </a:rPr>
              <a:t>d'employeurs</a:t>
            </a:r>
            <a:r>
              <a:rPr lang="fr" sz="2000" dirty="0" smtClean="0">
                <a:solidFill>
                  <a:schemeClr val="bg1"/>
                </a:solidFill>
              </a:rPr>
              <a:t> </a:t>
            </a:r>
            <a:r>
              <a:rPr lang="fr" sz="2000" dirty="0">
                <a:solidFill>
                  <a:schemeClr val="bg1"/>
                </a:solidFill>
              </a:rPr>
              <a:t>efficaces</a:t>
            </a:r>
            <a:endParaRPr lang="en-US" sz="2000" spc="-165"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560705"/>
            <a:ext cx="571500" cy="5715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4941766"/>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3. Transparence</a:t>
            </a:r>
            <a:endParaRPr lang="en-GB" dirty="0"/>
          </a:p>
        </p:txBody>
      </p:sp>
      <p:sp>
        <p:nvSpPr>
          <p:cNvPr id="3" name="Content Placeholder 2"/>
          <p:cNvSpPr>
            <a:spLocks noGrp="1"/>
          </p:cNvSpPr>
          <p:nvPr>
            <p:ph idx="1"/>
          </p:nvPr>
        </p:nvSpPr>
        <p:spPr/>
        <p:txBody>
          <a:bodyPr rtlCol="0">
            <a:normAutofit fontScale="92500" lnSpcReduction="20000"/>
          </a:bodyPr>
          <a:lstStyle/>
          <a:p>
            <a:pPr rtl="0"/>
            <a:r>
              <a:rPr lang="fr" dirty="0"/>
              <a:t>La corruption, y compris les pots-de-vin et l’extorsion, est de plus en plus identifiée par la communauté des entreprises comme la principale raison de l’absence de bonne gouvernance, ce qui mine les investissements et entrave la croissance économique</a:t>
            </a:r>
          </a:p>
          <a:p>
            <a:pPr rtl="0"/>
            <a:r>
              <a:rPr lang="fr" dirty="0"/>
              <a:t>Les </a:t>
            </a:r>
            <a:r>
              <a:rPr lang="fr-FR" dirty="0" smtClean="0"/>
              <a:t>OE</a:t>
            </a:r>
            <a:r>
              <a:rPr lang="fr" dirty="0" smtClean="0"/>
              <a:t> </a:t>
            </a:r>
            <a:r>
              <a:rPr lang="fr" dirty="0"/>
              <a:t>assument une responsabilité dans la lutte contre la corruption au niveau national à travers des initiatives de plaidoyer et doivent assurer la bonne gouvernance en leur propre sein.</a:t>
            </a:r>
            <a:endParaRPr lang="en-GB"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6639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3. Transparence</a:t>
            </a:r>
            <a:endParaRPr lang="en-GB" dirty="0"/>
          </a:p>
        </p:txBody>
      </p:sp>
      <p:sp>
        <p:nvSpPr>
          <p:cNvPr id="3" name="Content Placeholder 2"/>
          <p:cNvSpPr>
            <a:spLocks noGrp="1"/>
          </p:cNvSpPr>
          <p:nvPr>
            <p:ph idx="1"/>
          </p:nvPr>
        </p:nvSpPr>
        <p:spPr/>
        <p:txBody>
          <a:bodyPr rtlCol="0">
            <a:normAutofit fontScale="70000" lnSpcReduction="20000"/>
          </a:bodyPr>
          <a:lstStyle/>
          <a:p>
            <a:pPr marL="0" indent="0" rtl="0">
              <a:buNone/>
            </a:pPr>
            <a:r>
              <a:rPr lang="fr"/>
              <a:t>Moyens d’assurer la transparence:</a:t>
            </a:r>
          </a:p>
          <a:p>
            <a:pPr rtl="0"/>
            <a:r>
              <a:rPr lang="fr"/>
              <a:t>en prêchant par l’exemple: des systèmes doivent être mis en place pour favoriser une bonne gouvernance, et tout manquement doit faire l’objet d’une réaction immédiate et transparente;</a:t>
            </a:r>
          </a:p>
          <a:p>
            <a:pPr rtl="0"/>
            <a:r>
              <a:rPr lang="fr"/>
              <a:t>en adoptant un code d’éthique pour le personnel et les membres du Conseil d’administration afin de sensibiliser à et de promouvoir l’appropriation à tous les niveaux des valeurs d’intégrité, d’honnêteté et de loyauté envers l’organisation;</a:t>
            </a:r>
          </a:p>
          <a:p>
            <a:pPr rtl="0"/>
            <a:r>
              <a:rPr lang="fr"/>
              <a:t>en encourageant et en éduquant les membres, notamment en fournissant soutien et conseils aux entreprises affiliées et à leurs travailleurs sur la façon de traiter les cas de pots-de-vin ou d’extorsion de fonds et les autres pratiques relevant de la corruption.</a:t>
            </a:r>
            <a:endParaRPr lang="en-GB"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40087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Liste de contrôle</a:t>
            </a:r>
            <a:endParaRPr lang="en-GB" dirty="0"/>
          </a:p>
        </p:txBody>
      </p:sp>
      <p:sp>
        <p:nvSpPr>
          <p:cNvPr id="3" name="Content Placeholder 2"/>
          <p:cNvSpPr>
            <a:spLocks noGrp="1"/>
          </p:cNvSpPr>
          <p:nvPr>
            <p:ph idx="1"/>
          </p:nvPr>
        </p:nvSpPr>
        <p:spPr>
          <a:xfrm>
            <a:off x="2195736" y="1268760"/>
            <a:ext cx="6491064" cy="4857403"/>
          </a:xfrm>
        </p:spPr>
        <p:txBody>
          <a:bodyPr rtlCol="0">
            <a:normAutofit fontScale="92500" lnSpcReduction="10000"/>
          </a:bodyPr>
          <a:lstStyle/>
          <a:p>
            <a:pPr rtl="0"/>
            <a:r>
              <a:rPr lang="fr" dirty="0"/>
              <a:t>Les statuts de votre </a:t>
            </a:r>
            <a:r>
              <a:rPr lang="fr-FR" dirty="0" smtClean="0"/>
              <a:t>OE</a:t>
            </a:r>
            <a:r>
              <a:rPr lang="fr" dirty="0" smtClean="0"/>
              <a:t> </a:t>
            </a:r>
            <a:r>
              <a:rPr lang="fr" dirty="0"/>
              <a:t>sont-ils conformes aux normes?</a:t>
            </a:r>
          </a:p>
          <a:p>
            <a:pPr rtl="0"/>
            <a:r>
              <a:rPr lang="fr" dirty="0"/>
              <a:t>Les règles sur la composition et le fonctionnement de vos institutions (Conseil d’administration, comités, etc.) sont-elles claires et cohérentes?</a:t>
            </a:r>
          </a:p>
          <a:p>
            <a:pPr rtl="0"/>
            <a:r>
              <a:rPr dirty="0" err="1"/>
              <a:t>Jetez</a:t>
            </a:r>
            <a:r>
              <a:rPr dirty="0"/>
              <a:t> un </a:t>
            </a:r>
            <a:r>
              <a:rPr dirty="0" err="1"/>
              <a:t>œil</a:t>
            </a:r>
            <a:r>
              <a:rPr dirty="0"/>
              <a:t> sur les </a:t>
            </a:r>
            <a:r>
              <a:rPr dirty="0" err="1"/>
              <a:t>outils</a:t>
            </a:r>
            <a:r>
              <a:rPr dirty="0"/>
              <a:t> </a:t>
            </a:r>
            <a:r>
              <a:rPr dirty="0" err="1"/>
              <a:t>disponibles</a:t>
            </a:r>
            <a:r>
              <a:rPr dirty="0"/>
              <a:t> </a:t>
            </a:r>
            <a:r>
              <a:rPr dirty="0" err="1"/>
              <a:t>en</a:t>
            </a:r>
            <a:r>
              <a:rPr dirty="0"/>
              <a:t> </a:t>
            </a:r>
            <a:r>
              <a:rPr dirty="0" err="1"/>
              <a:t>matière</a:t>
            </a:r>
            <a:r>
              <a:rPr dirty="0"/>
              <a:t> de bonne </a:t>
            </a:r>
            <a:r>
              <a:rPr dirty="0" err="1"/>
              <a:t>gouvernance</a:t>
            </a:r>
            <a:r>
              <a:rPr dirty="0"/>
              <a:t> à </a:t>
            </a:r>
            <a:r>
              <a:rPr dirty="0" err="1"/>
              <a:t>l’adresse</a:t>
            </a:r>
            <a:r>
              <a:rPr dirty="0"/>
              <a:t> http://lempnet.itcilo.org</a:t>
            </a:r>
            <a:endParaRPr lang="en-GB" sz="2400" dirty="0"/>
          </a:p>
        </p:txBody>
      </p:sp>
      <p:pic>
        <p:nvPicPr>
          <p:cNvPr id="1026" name="Picture 2" descr="https://www.itcilo.org/en/the-centre/programmes/employers-activities/employers-and-business-members-organization-package/checklist.png/@@images/6dba65a2-d756-4275-8f02-e42af872b48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0"/>
          <p:cNvSpPr>
            <a:spLocks noChangeArrowheads="1"/>
          </p:cNvSpPr>
          <p:nvPr/>
        </p:nvSpPr>
        <p:spPr bwMode="auto">
          <a:xfrm>
            <a:off x="8368506" y="6096000"/>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13351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a:t>Rappelez-vous</a:t>
            </a:r>
            <a:endParaRPr lang="es-PE" sz="1800" dirty="0"/>
          </a:p>
        </p:txBody>
      </p:sp>
      <p:sp>
        <p:nvSpPr>
          <p:cNvPr id="4" name="object 20"/>
          <p:cNvSpPr>
            <a:spLocks noChangeArrowheads="1"/>
          </p:cNvSpPr>
          <p:nvPr/>
        </p:nvSpPr>
        <p:spPr bwMode="auto">
          <a:xfrm>
            <a:off x="8368506" y="6096000"/>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7" name="Content Placeholder 2"/>
          <p:cNvSpPr>
            <a:spLocks noGrp="1"/>
          </p:cNvSpPr>
          <p:nvPr>
            <p:ph idx="1"/>
          </p:nvPr>
        </p:nvSpPr>
        <p:spPr>
          <a:xfrm>
            <a:off x="467544" y="1268760"/>
            <a:ext cx="8219256" cy="4857403"/>
          </a:xfrm>
        </p:spPr>
        <p:txBody>
          <a:bodyPr rtlCol="0">
            <a:normAutofit fontScale="92500"/>
          </a:bodyPr>
          <a:lstStyle/>
          <a:p>
            <a:pPr rtl="0"/>
            <a:r>
              <a:rPr lang="fr" dirty="0"/>
              <a:t>La bonne gouvernance est essentielle pour la crédibilité d’une </a:t>
            </a:r>
            <a:r>
              <a:rPr lang="fr-FR" dirty="0" smtClean="0"/>
              <a:t>OE</a:t>
            </a:r>
            <a:r>
              <a:rPr lang="fr" dirty="0" smtClean="0"/>
              <a:t> </a:t>
            </a:r>
            <a:r>
              <a:rPr lang="fr" dirty="0"/>
              <a:t>et critique pour sa capacité à attirer et à servir les membres</a:t>
            </a:r>
          </a:p>
          <a:p>
            <a:pPr rtl="0"/>
            <a:r>
              <a:rPr lang="fr" dirty="0"/>
              <a:t>Les </a:t>
            </a:r>
            <a:r>
              <a:rPr lang="fr-FR" dirty="0" smtClean="0"/>
              <a:t>OE</a:t>
            </a:r>
            <a:r>
              <a:rPr lang="fr" dirty="0" smtClean="0"/>
              <a:t> </a:t>
            </a:r>
            <a:r>
              <a:rPr lang="fr" dirty="0"/>
              <a:t>disposent de plusieurs instruments pour assurer la bonne gouvernance (statuts, conseils et comités, direction et secrétariat, etc.), et des examens périodiques doivent être réalisés</a:t>
            </a:r>
          </a:p>
          <a:p>
            <a:pPr rtl="0"/>
            <a:r>
              <a:rPr lang="fr" dirty="0"/>
              <a:t>Si la bonne gouvernance est une priorité, des ressources doivent y être allouées</a:t>
            </a:r>
          </a:p>
        </p:txBody>
      </p:sp>
    </p:spTree>
    <p:extLst>
      <p:ext uri="{BB962C8B-B14F-4D97-AF65-F5344CB8AC3E}">
        <p14:creationId xmlns:p14="http://schemas.microsoft.com/office/powerpoint/2010/main" val="292552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rtl="0"/>
            <a:r>
              <a:rPr lang="fr" b="1" baseline="30000"/>
              <a:t>Pour de plus amples informations, contacter:</a:t>
            </a:r>
            <a:r>
              <a:rPr lang="en-US" b="1" baseline="30000" dirty="0" smtClean="0"/>
              <a:t/>
            </a:r>
            <a:br>
              <a:rPr lang="en-US" b="1" baseline="30000" dirty="0" smtClean="0"/>
            </a:br>
            <a:endParaRPr lang="en-US" baseline="30000" dirty="0" smtClean="0"/>
          </a:p>
          <a:p>
            <a:pPr algn="ctr" rtl="0"/>
            <a:r>
              <a:rPr lang="fr" baseline="30000"/>
              <a:t>Programme des activités pour les employeurs</a:t>
            </a:r>
          </a:p>
          <a:p>
            <a:pPr algn="ctr" rtl="0"/>
            <a:r>
              <a:rPr lang="fr" baseline="30000"/>
              <a:t>Courriel: actempturin@itcilo.org</a:t>
            </a:r>
          </a:p>
          <a:p>
            <a:pPr algn="ctr" rtl="0"/>
            <a:r>
              <a:rPr lang="fr" baseline="30000"/>
              <a:t>Téléphone: +39 011 693 6590</a:t>
            </a:r>
          </a:p>
          <a:p>
            <a:pPr algn="ctr" rtl="0"/>
            <a:r>
              <a:rPr lang="fr" baseline="30000"/>
              <a:t>http://lempnet.itcilo.org</a:t>
            </a:r>
          </a:p>
          <a:p>
            <a:pPr algn="ctr" rtl="0"/>
            <a:endParaRPr lang="en-GB" dirty="0"/>
          </a:p>
        </p:txBody>
      </p:sp>
      <p:sp>
        <p:nvSpPr>
          <p:cNvPr id="8" name="TextBox 7"/>
          <p:cNvSpPr txBox="1"/>
          <p:nvPr/>
        </p:nvSpPr>
        <p:spPr>
          <a:xfrm>
            <a:off x="1403648" y="3645024"/>
            <a:ext cx="6761354" cy="1805623"/>
          </a:xfrm>
          <a:prstGeom prst="rect">
            <a:avLst/>
          </a:prstGeom>
          <a:noFill/>
        </p:spPr>
        <p:txBody>
          <a:bodyPr wrap="square" rtlCol="0">
            <a:spAutoFit/>
          </a:bodyPr>
          <a:lstStyle/>
          <a:p>
            <a:pPr algn="ctr" rtl="0"/>
            <a:r>
              <a:rPr lang="fr" sz="2800" i="1" baseline="30000" dirty="0"/>
              <a:t>Nous sommes un partenaire solide et fiable dans la prestation de formations pour les organisations </a:t>
            </a:r>
            <a:r>
              <a:rPr lang="fr-FR" sz="2800" i="1" baseline="30000" dirty="0" smtClean="0"/>
              <a:t>d'employeurs</a:t>
            </a:r>
            <a:r>
              <a:rPr lang="fr" sz="2800" i="1" baseline="30000" dirty="0" smtClean="0"/>
              <a:t>, </a:t>
            </a:r>
            <a:r>
              <a:rPr lang="fr" sz="2800" i="1" baseline="30000" dirty="0"/>
              <a:t>et nous espérons vous aider à répondre à vos besoins de formation. </a:t>
            </a:r>
            <a:r>
              <a:rPr lang="en-US" sz="2800" i="1" baseline="30000" dirty="0"/>
              <a:t/>
            </a:r>
            <a:br>
              <a:rPr lang="en-US" sz="2800" i="1" baseline="30000" dirty="0"/>
            </a:br>
            <a:r>
              <a:rPr lang="en-US" sz="2800" i="1" baseline="30000" dirty="0"/>
              <a:t/>
            </a:r>
            <a:br>
              <a:rPr lang="en-US" sz="2800" i="1" baseline="30000" dirty="0"/>
            </a:br>
            <a:endParaRPr lang="en-US" sz="2800" i="1" baseline="30000" dirty="0"/>
          </a:p>
          <a:p>
            <a:pPr algn="ctr" rtl="0"/>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dirty="0"/>
              <a:t>Guide pour les </a:t>
            </a:r>
            <a:r>
              <a:rPr lang="fr-FR" dirty="0" smtClean="0"/>
              <a:t>OE</a:t>
            </a:r>
            <a:endParaRPr lang="en-GB" dirty="0"/>
          </a:p>
        </p:txBody>
      </p:sp>
      <p:sp>
        <p:nvSpPr>
          <p:cNvPr id="3" name="Content Placeholder 2"/>
          <p:cNvSpPr>
            <a:spLocks noGrp="1"/>
          </p:cNvSpPr>
          <p:nvPr>
            <p:ph idx="1"/>
          </p:nvPr>
        </p:nvSpPr>
        <p:spPr>
          <a:xfrm>
            <a:off x="4139952" y="1268760"/>
            <a:ext cx="4546848" cy="4857403"/>
          </a:xfrm>
        </p:spPr>
        <p:txBody>
          <a:bodyPr rtlCol="0">
            <a:normAutofit/>
          </a:bodyPr>
          <a:lstStyle/>
          <a:p>
            <a:pPr rtl="0"/>
            <a:r>
              <a:rPr lang="fr" sz="2800" dirty="0"/>
              <a:t>Publié en 2018</a:t>
            </a:r>
          </a:p>
          <a:p>
            <a:pPr rtl="0"/>
            <a:r>
              <a:rPr lang="fr" sz="2800" dirty="0"/>
              <a:t>Sur mesure pour les </a:t>
            </a:r>
            <a:r>
              <a:rPr lang="fr-FR" sz="2800" dirty="0" smtClean="0"/>
              <a:t>OE</a:t>
            </a:r>
            <a:r>
              <a:rPr lang="fr" sz="2800" dirty="0" smtClean="0"/>
              <a:t> </a:t>
            </a:r>
            <a:r>
              <a:rPr lang="fr" sz="2800" dirty="0"/>
              <a:t>(organisations </a:t>
            </a:r>
            <a:r>
              <a:rPr lang="fr-FR" sz="2800" dirty="0" smtClean="0"/>
              <a:t>d'employeurs</a:t>
            </a:r>
            <a:r>
              <a:rPr lang="fr" sz="2800" dirty="0" smtClean="0"/>
              <a:t>)</a:t>
            </a:r>
            <a:endParaRPr lang="fr" sz="2800" dirty="0"/>
          </a:p>
          <a:p>
            <a:pPr rtl="0"/>
            <a:r>
              <a:rPr lang="fr" sz="2800" dirty="0"/>
              <a:t>Disponible à l’adresse https://lempnet.itcilo.org </a:t>
            </a:r>
            <a:endParaRPr lang="en-GB" sz="2800" dirty="0"/>
          </a:p>
        </p:txBody>
      </p:sp>
      <p:pic>
        <p:nvPicPr>
          <p:cNvPr id="4" name="Picture 3"/>
          <p:cNvPicPr>
            <a:picLocks noChangeAspect="1"/>
          </p:cNvPicPr>
          <p:nvPr/>
        </p:nvPicPr>
        <p:blipFill>
          <a:blip r:embed="rId2"/>
          <a:stretch>
            <a:fillRect/>
          </a:stretch>
        </p:blipFill>
        <p:spPr>
          <a:xfrm>
            <a:off x="683568" y="1340768"/>
            <a:ext cx="3341649" cy="4625590"/>
          </a:xfrm>
          <a:prstGeom prst="rect">
            <a:avLst/>
          </a:prstGeom>
        </p:spPr>
      </p:pic>
      <p:sp>
        <p:nvSpPr>
          <p:cNvPr id="5"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90786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Qu’est-ce que la gouvernance?</a:t>
            </a:r>
            <a:endParaRPr lang="en-GB" dirty="0"/>
          </a:p>
        </p:txBody>
      </p:sp>
      <p:sp>
        <p:nvSpPr>
          <p:cNvPr id="3" name="Content Placeholder 2"/>
          <p:cNvSpPr>
            <a:spLocks noGrp="1"/>
          </p:cNvSpPr>
          <p:nvPr>
            <p:ph idx="1"/>
          </p:nvPr>
        </p:nvSpPr>
        <p:spPr>
          <a:xfrm>
            <a:off x="457200" y="1268760"/>
            <a:ext cx="8229600" cy="5544616"/>
          </a:xfrm>
        </p:spPr>
        <p:txBody>
          <a:bodyPr rtlCol="0">
            <a:noAutofit/>
          </a:bodyPr>
          <a:lstStyle/>
          <a:p>
            <a:pPr rtl="0"/>
            <a:r>
              <a:rPr lang="fr" sz="2000" dirty="0"/>
              <a:t>Il convient de distinguer gouvernance et gestion</a:t>
            </a:r>
          </a:p>
          <a:p>
            <a:pPr rtl="0"/>
            <a:r>
              <a:rPr lang="fr" sz="2000" dirty="0"/>
              <a:t>Dans une </a:t>
            </a:r>
            <a:r>
              <a:rPr lang="fr-FR" sz="2000" dirty="0" smtClean="0"/>
              <a:t>OE</a:t>
            </a:r>
            <a:r>
              <a:rPr lang="fr" sz="2000" dirty="0" smtClean="0"/>
              <a:t>, </a:t>
            </a:r>
            <a:r>
              <a:rPr lang="fr" sz="2000" dirty="0"/>
              <a:t>il y a une nette différence entre les responsabilités du Conseil d’administration (gouvernance) et celles de l’administrateur délégué (gestion). </a:t>
            </a:r>
            <a:endParaRPr lang="en-US" sz="2000" dirty="0" smtClean="0"/>
          </a:p>
          <a:p>
            <a:pPr rtl="0"/>
            <a:r>
              <a:rPr lang="fr" sz="2000" dirty="0"/>
              <a:t>La gouvernance est la responsabilité des représentants élus des membres qui composent le Conseil d’administration. Le Président du Conseil d’administration (également appelé « Président de </a:t>
            </a:r>
            <a:r>
              <a:rPr lang="fr" sz="2000" dirty="0" smtClean="0"/>
              <a:t>l’</a:t>
            </a:r>
            <a:r>
              <a:rPr lang="fr-FR" sz="2000" dirty="0" smtClean="0"/>
              <a:t>OE</a:t>
            </a:r>
            <a:r>
              <a:rPr lang="fr" sz="2000" dirty="0" smtClean="0"/>
              <a:t> </a:t>
            </a:r>
            <a:r>
              <a:rPr lang="fr" sz="2000" dirty="0"/>
              <a:t>») est responsable en dernier ressort de la bonne gouvernance et de veiller à ce que les frontières entre la gouvernance et la gestion soient respectés et maintenues.</a:t>
            </a:r>
          </a:p>
          <a:p>
            <a:pPr rtl="0"/>
            <a:r>
              <a:rPr lang="fr" sz="2000" dirty="0"/>
              <a:t>En d’autres termes, la gouvernance détermine le « quoi ? » (ce que fait </a:t>
            </a:r>
            <a:r>
              <a:rPr lang="fr" sz="2000" dirty="0" smtClean="0"/>
              <a:t>l’</a:t>
            </a:r>
            <a:r>
              <a:rPr lang="fr-FR" sz="2000" dirty="0" smtClean="0"/>
              <a:t>OE</a:t>
            </a:r>
            <a:r>
              <a:rPr lang="fr" sz="2000" dirty="0" smtClean="0"/>
              <a:t> </a:t>
            </a:r>
            <a:r>
              <a:rPr lang="fr" sz="2000" dirty="0"/>
              <a:t>et ce qu’elle doit devenir), tandis que la gestion détermine le « comment ? » (comment </a:t>
            </a:r>
            <a:r>
              <a:rPr lang="fr" sz="2000" dirty="0" smtClean="0"/>
              <a:t>l’</a:t>
            </a:r>
            <a:r>
              <a:rPr lang="fr-FR" sz="2000" dirty="0" smtClean="0"/>
              <a:t>OE</a:t>
            </a:r>
            <a:r>
              <a:rPr lang="fr" sz="2000" dirty="0" smtClean="0"/>
              <a:t> </a:t>
            </a:r>
            <a:r>
              <a:rPr lang="fr" sz="2000" dirty="0"/>
              <a:t>atteindra ces objectifs et aspirations)</a:t>
            </a:r>
            <a:endParaRPr lang="en-GB" sz="20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42453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Gouvernance vs. gestion</a:t>
            </a:r>
            <a:endParaRPr lang="en-GB" dirty="0"/>
          </a:p>
        </p:txBody>
      </p:sp>
      <p:sp>
        <p:nvSpPr>
          <p:cNvPr id="5"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9" name="Picture 8"/>
          <p:cNvPicPr>
            <a:picLocks noChangeAspect="1"/>
          </p:cNvPicPr>
          <p:nvPr/>
        </p:nvPicPr>
        <p:blipFill>
          <a:blip r:embed="rId4"/>
          <a:stretch>
            <a:fillRect/>
          </a:stretch>
        </p:blipFill>
        <p:spPr>
          <a:xfrm>
            <a:off x="107504" y="1284636"/>
            <a:ext cx="8887246" cy="4308968"/>
          </a:xfrm>
          <a:prstGeom prst="rect">
            <a:avLst/>
          </a:prstGeom>
        </p:spPr>
      </p:pic>
    </p:spTree>
    <p:extLst>
      <p:ext uri="{BB962C8B-B14F-4D97-AF65-F5344CB8AC3E}">
        <p14:creationId xmlns:p14="http://schemas.microsoft.com/office/powerpoint/2010/main" val="370950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sz="2000" dirty="0"/>
              <a:t>Principes fondamentaux de la gouvernance</a:t>
            </a:r>
            <a:endParaRPr lang="en-GB" sz="2000" dirty="0"/>
          </a:p>
        </p:txBody>
      </p:sp>
      <p:sp>
        <p:nvSpPr>
          <p:cNvPr id="3" name="Content Placeholder 2"/>
          <p:cNvSpPr>
            <a:spLocks noGrp="1"/>
          </p:cNvSpPr>
          <p:nvPr>
            <p:ph idx="1"/>
          </p:nvPr>
        </p:nvSpPr>
        <p:spPr/>
        <p:txBody>
          <a:bodyPr rtlCol="0"/>
          <a:lstStyle/>
          <a:p>
            <a:pPr marL="0" indent="0" rtl="0">
              <a:buNone/>
            </a:pPr>
            <a:r>
              <a:rPr lang="fr" dirty="0"/>
              <a:t>La bonne gouvernance se compose de trois éléments, à savoir les exigences en matière:</a:t>
            </a:r>
          </a:p>
          <a:p>
            <a:pPr marL="0" indent="0" rtl="0">
              <a:buNone/>
            </a:pPr>
            <a:endParaRPr lang="en-US" dirty="0"/>
          </a:p>
          <a:p>
            <a:pPr marL="514350" indent="-514350" rtl="0">
              <a:buFont typeface="+mj-lt"/>
              <a:buAutoNum type="arabicPeriod"/>
            </a:pPr>
            <a:r>
              <a:rPr lang="fr" dirty="0"/>
              <a:t>d’indépendance;</a:t>
            </a:r>
            <a:endParaRPr lang="en-GB" dirty="0"/>
          </a:p>
          <a:p>
            <a:pPr marL="514350" indent="-514350" rtl="0">
              <a:buFont typeface="+mj-lt"/>
              <a:buAutoNum type="arabicPeriod"/>
            </a:pPr>
            <a:r>
              <a:rPr lang="fr" dirty="0"/>
              <a:t>de clarté;</a:t>
            </a:r>
          </a:p>
          <a:p>
            <a:pPr marL="514350" indent="-514350" rtl="0">
              <a:buFont typeface="+mj-lt"/>
              <a:buAutoNum type="arabicPeriod"/>
            </a:pPr>
            <a:r>
              <a:rPr lang="fr" dirty="0"/>
              <a:t>de transparence.</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93374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1. Indépendance</a:t>
            </a:r>
            <a:endParaRPr lang="en-GB" dirty="0"/>
          </a:p>
        </p:txBody>
      </p:sp>
      <p:sp>
        <p:nvSpPr>
          <p:cNvPr id="3" name="Content Placeholder 2"/>
          <p:cNvSpPr>
            <a:spLocks noGrp="1"/>
          </p:cNvSpPr>
          <p:nvPr>
            <p:ph idx="1"/>
          </p:nvPr>
        </p:nvSpPr>
        <p:spPr/>
        <p:txBody>
          <a:bodyPr rtlCol="0">
            <a:normAutofit fontScale="92500" lnSpcReduction="20000"/>
          </a:bodyPr>
          <a:lstStyle/>
          <a:p>
            <a:pPr marL="0" indent="0" rtl="0">
              <a:buNone/>
            </a:pPr>
            <a:r>
              <a:rPr lang="fr" dirty="0"/>
              <a:t>L’indépendance par rapport à l’État/au gouvernement signifie que:</a:t>
            </a:r>
          </a:p>
          <a:p>
            <a:pPr rtl="0"/>
            <a:r>
              <a:rPr lang="fr" dirty="0" smtClean="0"/>
              <a:t>l’</a:t>
            </a:r>
            <a:r>
              <a:rPr lang="fr-FR" dirty="0" smtClean="0"/>
              <a:t>OE</a:t>
            </a:r>
            <a:r>
              <a:rPr lang="fr" dirty="0" smtClean="0"/>
              <a:t> </a:t>
            </a:r>
            <a:r>
              <a:rPr lang="fr" dirty="0"/>
              <a:t>est une organisation apolitique, non alignée;</a:t>
            </a:r>
          </a:p>
          <a:p>
            <a:pPr rtl="0"/>
            <a:r>
              <a:rPr lang="fr" dirty="0"/>
              <a:t>elle ne dépend pas du financement de l’État pour son fonctionnement.</a:t>
            </a:r>
          </a:p>
          <a:p>
            <a:pPr marL="0" indent="0" rtl="0">
              <a:buNone/>
            </a:pPr>
            <a:r>
              <a:rPr lang="fr" dirty="0"/>
              <a:t>L’indépendance par rapport aux factions ou groupes d’intérêts particuliers signifie que:</a:t>
            </a:r>
          </a:p>
          <a:p>
            <a:pPr rtl="0"/>
            <a:r>
              <a:rPr lang="fr" dirty="0" smtClean="0"/>
              <a:t>l’</a:t>
            </a:r>
            <a:r>
              <a:rPr lang="fr-FR" dirty="0" smtClean="0"/>
              <a:t>OE</a:t>
            </a:r>
            <a:r>
              <a:rPr lang="fr" dirty="0" smtClean="0"/>
              <a:t> </a:t>
            </a:r>
            <a:r>
              <a:rPr lang="fr" dirty="0"/>
              <a:t>a une base d’adhésion large et inclusive;</a:t>
            </a:r>
          </a:p>
          <a:p>
            <a:pPr rtl="0"/>
            <a:r>
              <a:rPr lang="fr" dirty="0"/>
              <a:t>tous les intérêts sont défendus de manière équilibrée.</a:t>
            </a:r>
            <a:endParaRPr lang="en-GB"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9084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Dépendance par rapport à des factions vs. bonne gouvernance</a:t>
            </a:r>
            <a:endParaRPr lang="es-PE" sz="2000" dirty="0"/>
          </a:p>
        </p:txBody>
      </p:sp>
      <p:sp>
        <p:nvSpPr>
          <p:cNvPr id="4"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5" name="Imagen 4"/>
          <p:cNvPicPr>
            <a:picLocks noChangeAspect="1"/>
          </p:cNvPicPr>
          <p:nvPr/>
        </p:nvPicPr>
        <p:blipFill rotWithShape="1">
          <a:blip r:embed="rId4"/>
          <a:srcRect l="37824" t="28344" r="27309" b="34250"/>
          <a:stretch/>
        </p:blipFill>
        <p:spPr>
          <a:xfrm>
            <a:off x="1691680" y="1772816"/>
            <a:ext cx="5832648" cy="3744416"/>
          </a:xfrm>
          <a:prstGeom prst="rect">
            <a:avLst/>
          </a:prstGeom>
        </p:spPr>
      </p:pic>
    </p:spTree>
    <p:extLst>
      <p:ext uri="{BB962C8B-B14F-4D97-AF65-F5344CB8AC3E}">
        <p14:creationId xmlns:p14="http://schemas.microsoft.com/office/powerpoint/2010/main" val="396535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2. Clarté</a:t>
            </a:r>
            <a:endParaRPr lang="en-GB" dirty="0"/>
          </a:p>
        </p:txBody>
      </p:sp>
      <p:sp>
        <p:nvSpPr>
          <p:cNvPr id="3" name="Content Placeholder 2"/>
          <p:cNvSpPr>
            <a:spLocks noGrp="1"/>
          </p:cNvSpPr>
          <p:nvPr>
            <p:ph idx="1"/>
          </p:nvPr>
        </p:nvSpPr>
        <p:spPr>
          <a:xfrm>
            <a:off x="457200" y="2204864"/>
            <a:ext cx="8229600" cy="3921299"/>
          </a:xfrm>
        </p:spPr>
        <p:txBody>
          <a:bodyPr rtlCol="0">
            <a:normAutofit/>
          </a:bodyPr>
          <a:lstStyle/>
          <a:p>
            <a:pPr rtl="0"/>
            <a:r>
              <a:rPr lang="fr" dirty="0"/>
              <a:t>Le manque de clarté crée toujours une marge pour l’exercice du pouvoir discrétionnaire, ce qui peut donner à penser que </a:t>
            </a:r>
            <a:r>
              <a:rPr lang="fr" dirty="0" smtClean="0"/>
              <a:t>l’</a:t>
            </a:r>
            <a:r>
              <a:rPr lang="fr-FR" dirty="0" smtClean="0"/>
              <a:t>OE</a:t>
            </a:r>
            <a:r>
              <a:rPr lang="fr" dirty="0" smtClean="0"/>
              <a:t> </a:t>
            </a:r>
            <a:r>
              <a:rPr lang="fr" dirty="0"/>
              <a:t>n’agit pas de manière </a:t>
            </a:r>
            <a:r>
              <a:rPr lang="fr" dirty="0" smtClean="0"/>
              <a:t>cohérente – ou pire</a:t>
            </a:r>
            <a:r>
              <a:rPr lang="fr" dirty="0"/>
              <a:t>, qu’elle agit mal</a:t>
            </a:r>
          </a:p>
          <a:p>
            <a:pPr marL="0" indent="0" rtl="0">
              <a:buNone/>
            </a:pPr>
            <a:endParaRPr lang="en-GB"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37316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2. Clarté</a:t>
            </a:r>
            <a:endParaRPr lang="en-GB" dirty="0"/>
          </a:p>
        </p:txBody>
      </p:sp>
      <p:sp>
        <p:nvSpPr>
          <p:cNvPr id="3" name="Content Placeholder 2"/>
          <p:cNvSpPr>
            <a:spLocks noGrp="1"/>
          </p:cNvSpPr>
          <p:nvPr>
            <p:ph idx="1"/>
          </p:nvPr>
        </p:nvSpPr>
        <p:spPr/>
        <p:txBody>
          <a:bodyPr rtlCol="0">
            <a:normAutofit fontScale="70000" lnSpcReduction="20000"/>
          </a:bodyPr>
          <a:lstStyle/>
          <a:p>
            <a:pPr marL="0" indent="0" rtl="0">
              <a:buNone/>
            </a:pPr>
            <a:r>
              <a:rPr lang="fr"/>
              <a:t>Moyens d’assurer la clarté:</a:t>
            </a:r>
          </a:p>
          <a:p>
            <a:pPr rtl="0"/>
            <a:r>
              <a:rPr lang="fr"/>
              <a:t>les documents fondateurs sont adoptés et mis à jour;</a:t>
            </a:r>
          </a:p>
          <a:p>
            <a:pPr rtl="0"/>
            <a:r>
              <a:rPr lang="fr"/>
              <a:t>les conflits sont résolus de manière transparente;</a:t>
            </a:r>
          </a:p>
          <a:p>
            <a:pPr rtl="0"/>
            <a:r>
              <a:rPr lang="fr"/>
              <a:t>les mécanismes de fixation des cotisation sont inscrits dans les textes fondateurs, lesquels sont accessibles au public;</a:t>
            </a:r>
          </a:p>
          <a:p>
            <a:pPr rtl="0"/>
            <a:r>
              <a:rPr lang="fr"/>
              <a:t>les conséquences du non-paiement de la cotisation sont claires et appliquées uniformément;</a:t>
            </a:r>
          </a:p>
          <a:p>
            <a:pPr rtl="0"/>
            <a:r>
              <a:rPr lang="fr"/>
              <a:t>les procédures relatives aux élections et aux mandats pour les fonctions élues sont écrites et respectées;</a:t>
            </a:r>
          </a:p>
          <a:p>
            <a:pPr rtl="0"/>
            <a:r>
              <a:rPr lang="fr"/>
              <a:t>les conditions d’élection et les procédures de destitution sont écrites et appliquées;</a:t>
            </a:r>
          </a:p>
          <a:p>
            <a:pPr rtl="0"/>
            <a:r>
              <a:rPr lang="fr"/>
              <a:t>un reflet équilibré de la diversité est recherche;</a:t>
            </a:r>
          </a:p>
          <a:p>
            <a:pPr rtl="0"/>
            <a:r>
              <a:rPr lang="fr"/>
              <a:t>le respect des règles constitue la priorité absolue.</a:t>
            </a:r>
          </a:p>
          <a:p>
            <a:pPr rtl="0"/>
            <a:endParaRPr lang="en-GB"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55500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1584</TotalTime>
  <Words>751</Words>
  <Application>Microsoft Office PowerPoint</Application>
  <PresentationFormat>On-screen Show (4:3)</PresentationFormat>
  <Paragraphs>69</Paragraphs>
  <Slides>14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Theme1</vt:lpstr>
      <vt:lpstr>PowerPoint Presentation</vt:lpstr>
      <vt:lpstr>Guide pour les OE</vt:lpstr>
      <vt:lpstr>Qu’est-ce que la gouvernance?</vt:lpstr>
      <vt:lpstr>Gouvernance vs. gestion</vt:lpstr>
      <vt:lpstr>Principes fondamentaux de la gouvernance</vt:lpstr>
      <vt:lpstr>1. Indépendance</vt:lpstr>
      <vt:lpstr>Dépendance par rapport à des factions vs. bonne gouvernance</vt:lpstr>
      <vt:lpstr>2. Clarté</vt:lpstr>
      <vt:lpstr>2. Clarté</vt:lpstr>
      <vt:lpstr>3. Transparence</vt:lpstr>
      <vt:lpstr>3. Transparence</vt:lpstr>
      <vt:lpstr>Liste de contrôle</vt:lpstr>
      <vt:lpstr>Rappelez-vous</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Michael Scheen</cp:lastModifiedBy>
  <cp:revision>137</cp:revision>
  <dcterms:created xsi:type="dcterms:W3CDTF">2014-08-07T13:00:49Z</dcterms:created>
  <dcterms:modified xsi:type="dcterms:W3CDTF">2018-11-29T13:26:17Z</dcterms:modified>
</cp:coreProperties>
</file>