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34" r:id="rId3"/>
    <p:sldId id="333" r:id="rId4"/>
    <p:sldId id="335" r:id="rId5"/>
    <p:sldId id="336" r:id="rId6"/>
    <p:sldId id="337" r:id="rId7"/>
    <p:sldId id="283" r:id="rId8"/>
    <p:sldId id="338" r:id="rId9"/>
    <p:sldId id="339" r:id="rId10"/>
    <p:sldId id="340" r:id="rId11"/>
    <p:sldId id="341" r:id="rId12"/>
    <p:sldId id="342" r:id="rId13"/>
    <p:sldId id="33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79174" autoAdjust="0"/>
  </p:normalViewPr>
  <p:slideViewPr>
    <p:cSldViewPr>
      <p:cViewPr varScale="1">
        <p:scale>
          <a:sx n="75" d="100"/>
          <a:sy n="75" d="100"/>
        </p:scale>
        <p:origin x="7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25.10.2018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25/10/2018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785" y="5336733"/>
            <a:ext cx="795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</a:rPr>
              <a:t>Buen Gobierno de las OEE </a:t>
            </a:r>
          </a:p>
          <a:p>
            <a:pPr algn="ctr"/>
            <a:endParaRPr lang="es-E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60705"/>
            <a:ext cx="5715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766"/>
            <a:ext cx="1847950" cy="1809378"/>
          </a:xfrm>
          <a:prstGeom prst="rect">
            <a:avLst/>
          </a:prstGeom>
        </p:spPr>
      </p:pic>
      <p:sp>
        <p:nvSpPr>
          <p:cNvPr id="8" name="object 15"/>
          <p:cNvSpPr txBox="1">
            <a:spLocks/>
          </p:cNvSpPr>
          <p:nvPr/>
        </p:nvSpPr>
        <p:spPr>
          <a:xfrm>
            <a:off x="-612576" y="221742"/>
            <a:ext cx="7920880" cy="275666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 algn="ctr">
              <a:lnSpc>
                <a:spcPts val="4070"/>
              </a:lnSpc>
              <a:spcBef>
                <a:spcPts val="0"/>
              </a:spcBef>
              <a:defRPr/>
            </a:pPr>
            <a:r>
              <a:rPr lang="es-ES" sz="2400" spc="-220" dirty="0">
                <a:solidFill>
                  <a:srgbClr val="92D050"/>
                </a:solidFill>
              </a:rPr>
              <a:t>Programa</a:t>
            </a:r>
            <a:r>
              <a:rPr lang="es-ES" sz="2400" dirty="0"/>
              <a:t> </a:t>
            </a:r>
            <a:r>
              <a:rPr lang="es-ES" sz="2400" spc="-170" dirty="0">
                <a:solidFill>
                  <a:srgbClr val="92D050"/>
                </a:solidFill>
              </a:rPr>
              <a:t> de  Actividades</a:t>
            </a:r>
            <a:r>
              <a:rPr lang="es-ES" sz="2400" b="0" spc="-80" dirty="0">
                <a:solidFill>
                  <a:schemeClr val="bg1"/>
                </a:solidFill>
              </a:rPr>
              <a:t> para los Empleadores</a:t>
            </a:r>
            <a:r>
              <a:rPr lang="es-ES" sz="2400" dirty="0"/>
              <a:t> </a:t>
            </a:r>
            <a:r>
              <a:rPr sz="2400" dirty="0"/>
              <a:t/>
            </a:r>
            <a:br>
              <a:rPr sz="2400" dirty="0"/>
            </a:br>
            <a:r>
              <a:rPr lang="es-ES" sz="1700" dirty="0" smtClean="0">
                <a:solidFill>
                  <a:schemeClr val="bg1"/>
                </a:solidFill>
              </a:rPr>
              <a:t>Organizaciones Empresariales y de Empleadores Efectivas</a:t>
            </a:r>
            <a:endParaRPr lang="es-ES" sz="17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3. Transparencia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/>
              <a:t>Con una frecuencia cada vez mayor, la  comunidad empresarial identifica la corrupción (incluidos sobornos y extorsión) como el motivo que más contribuye a la falta de buena gobernanza, lo que lleva a su vez a un nivel bajo de inversión y a obstaculizar el crecimiento económico.</a:t>
            </a:r>
          </a:p>
          <a:p>
            <a:r>
              <a:rPr lang="es-ES" sz="2800" dirty="0"/>
              <a:t>Las OEE tienen la responsabilidad de luchar contra la corrupción a escala nacional a través de iniciativas de promoción y para garantizar el buen gobierno en su propia organización</a:t>
            </a:r>
            <a:r>
              <a:rPr lang="es-ES" dirty="0"/>
              <a:t>.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3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3. Transparencia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Formas de garantizar la transparencia:</a:t>
            </a:r>
          </a:p>
          <a:p>
            <a:r>
              <a:rPr lang="es-ES" dirty="0"/>
              <a:t>Liderar con el ejemplo: Deben existir sistemas que respalden el buen gobierno y se debe actuar de forma inmediata y abierta ante cualquier infracción;</a:t>
            </a:r>
          </a:p>
          <a:p>
            <a:r>
              <a:rPr lang="es-ES" dirty="0"/>
              <a:t>Código </a:t>
            </a:r>
            <a:r>
              <a:rPr lang="es-ES" dirty="0" smtClean="0"/>
              <a:t>Ético </a:t>
            </a:r>
            <a:r>
              <a:rPr lang="es-ES" dirty="0"/>
              <a:t>para el personal y la Junta: para </a:t>
            </a:r>
            <a:r>
              <a:rPr lang="es-ES" dirty="0" smtClean="0"/>
              <a:t>fomentar la integridad</a:t>
            </a:r>
            <a:r>
              <a:rPr lang="es-ES" dirty="0"/>
              <a:t>, sinceridad y lealtad </a:t>
            </a:r>
            <a:r>
              <a:rPr lang="es-ES" dirty="0" smtClean="0"/>
              <a:t>de </a:t>
            </a:r>
            <a:r>
              <a:rPr lang="es-ES" dirty="0"/>
              <a:t>la organización en todos los niveles; </a:t>
            </a:r>
          </a:p>
          <a:p>
            <a:r>
              <a:rPr lang="es-ES" dirty="0"/>
              <a:t>Alentar y educar a los afiliados: apoyo y orientación para las empresas afiliadas y sus trabajadores sobre cómo abordar los casos de soborno, extorsión u otras prácticas corruptas.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08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Lista de comprobación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268760"/>
            <a:ext cx="6491064" cy="4857403"/>
          </a:xfrm>
        </p:spPr>
        <p:txBody>
          <a:bodyPr>
            <a:normAutofit fontScale="92500"/>
          </a:bodyPr>
          <a:lstStyle/>
          <a:p>
            <a:r>
              <a:rPr lang="es-ES"/>
              <a:t>¿La Constitución de su OEE está a la altura?</a:t>
            </a:r>
          </a:p>
          <a:p>
            <a:r>
              <a:rPr lang="es-ES"/>
              <a:t>¿Las reglas sobre la composición y funcionamiento de sus instituciones (junta directiva, comités, etc.) son claras y coherentes?</a:t>
            </a:r>
          </a:p>
          <a:p>
            <a:r>
              <a:rPr lang="es-ES"/>
              <a:t>Eche un vistazo a las herramientas sobre buen gobierno disponibles en </a:t>
            </a:r>
            <a:r>
              <a:rPr lang="es-ES" sz="2400" dirty="0"/>
              <a:t>http://lempnet.itcilo.org</a:t>
            </a:r>
          </a:p>
        </p:txBody>
      </p:sp>
      <p:pic>
        <p:nvPicPr>
          <p:cNvPr id="1026" name="Picture 2" descr="https://www.itcilo.org/en/the-centre/programmes/employers-activities/employers-and-business-members-organization-package/checklist.png/@@images/6dba65a2-d756-4275-8f02-e42af872b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3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recordar</a:t>
            </a:r>
            <a:endParaRPr lang="es-ES" sz="18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/>
          </a:bodyPr>
          <a:lstStyle/>
          <a:p>
            <a:r>
              <a:rPr lang="es-ES"/>
              <a:t>El buen gobierno es un elemento clave para la credibilidad de una OEE y es fundamental para que pueda atraer y prestar servicios a sus afiliados;</a:t>
            </a:r>
          </a:p>
          <a:p>
            <a:r>
              <a:rPr lang="es-ES"/>
              <a:t>Las OEE tienen diferentes instrumentos para garantizar el buen gobierno (constitución; juntas y comités; dirección y secretaría; etc.): deben llevarse a cabo revisiones periódicas;</a:t>
            </a:r>
          </a:p>
          <a:p>
            <a:r>
              <a:rPr lang="es-ES"/>
              <a:t>Si el buen gobierno es una prioridad, se le deben asignar los recursos necesarios.</a:t>
            </a:r>
          </a:p>
        </p:txBody>
      </p:sp>
    </p:spTree>
    <p:extLst>
      <p:ext uri="{BB962C8B-B14F-4D97-AF65-F5344CB8AC3E}">
        <p14:creationId xmlns:p14="http://schemas.microsoft.com/office/powerpoint/2010/main" val="29255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baseline="30000" dirty="0"/>
              <a:t>Si desea obtener más información, póngase en contacto con:</a:t>
            </a:r>
            <a:r>
              <a:t/>
            </a:r>
            <a:br/>
            <a:endParaRPr lang="es-ES" baseline="30000" dirty="0"/>
          </a:p>
          <a:p>
            <a:pPr algn="ctr"/>
            <a:r>
              <a:rPr lang="es-ES" baseline="30000" dirty="0"/>
              <a:t>Programa de Actividades para los Empleadores</a:t>
            </a:r>
          </a:p>
          <a:p>
            <a:pPr algn="ctr"/>
            <a:r>
              <a:rPr lang="es-ES" baseline="30000" dirty="0"/>
              <a:t>Correo electrónico:: actempturin@itcilo.org</a:t>
            </a:r>
          </a:p>
          <a:p>
            <a:pPr algn="ctr"/>
            <a:r>
              <a:rPr lang="es-ES" baseline="30000" dirty="0"/>
              <a:t>Teléfono: +39 011 693 6590</a:t>
            </a:r>
          </a:p>
          <a:p>
            <a:pPr algn="ctr"/>
            <a:r>
              <a:rPr lang="es-ES" baseline="30000" dirty="0"/>
              <a:t>http://lempnet.itcilo.org</a:t>
            </a:r>
          </a:p>
          <a:p>
            <a:pPr algn="ctr"/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676135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baseline="30000" dirty="0"/>
              <a:t>Somos una organización </a:t>
            </a:r>
            <a:r>
              <a:rPr lang="es-ES" sz="2800" b="1" i="1" baseline="30000" dirty="0"/>
              <a:t>sólida</a:t>
            </a:r>
            <a:r>
              <a:rPr lang="es-ES" sz="2800" i="1" baseline="30000" dirty="0"/>
              <a:t> </a:t>
            </a:r>
            <a:r>
              <a:rPr lang="es-ES" sz="2800" i="1" baseline="30000"/>
              <a:t>y</a:t>
            </a:r>
            <a:r>
              <a:rPr lang="es-ES" sz="2800" b="1" i="1" baseline="30000"/>
              <a:t> </a:t>
            </a:r>
            <a:r>
              <a:rPr lang="es-ES" sz="2800" b="1" i="1" baseline="30000" smtClean="0"/>
              <a:t>confiable </a:t>
            </a:r>
            <a:r>
              <a:rPr lang="es-ES" sz="2800" i="1" baseline="30000" dirty="0"/>
              <a:t>que proporciona servicios de formación para fortalecer a los representantes de los empleadores  y esperamos ayudarles a cubrir sus necesidades de formación.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Guía para OEE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4857403"/>
          </a:xfrm>
        </p:spPr>
        <p:txBody>
          <a:bodyPr>
            <a:normAutofit/>
          </a:bodyPr>
          <a:lstStyle/>
          <a:p>
            <a:r>
              <a:rPr lang="es-ES" sz="2800" dirty="0"/>
              <a:t>Publicadas en 2018</a:t>
            </a:r>
          </a:p>
          <a:p>
            <a:r>
              <a:rPr lang="es-ES" sz="2800" dirty="0"/>
              <a:t>Guía a medida para OEE:</a:t>
            </a:r>
          </a:p>
          <a:p>
            <a:r>
              <a:rPr lang="es-ES" sz="2800" dirty="0"/>
              <a:t>Disponible en: https://lempnet.itcilo.org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341649" cy="4625590"/>
          </a:xfrm>
          <a:prstGeom prst="rect">
            <a:avLst/>
          </a:prstGeom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8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¿Qué es el buen gobierno?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El buen gobierno se debe distinguir de la gestión</a:t>
            </a:r>
          </a:p>
          <a:p>
            <a:r>
              <a:rPr lang="es-ES" dirty="0"/>
              <a:t>En una OEE, existe una diferencia clara entre las responsabilidades de la Junta (gobernanza) y las del Director Ejecutivo (gestión). </a:t>
            </a:r>
          </a:p>
          <a:p>
            <a:r>
              <a:rPr lang="es-ES" dirty="0"/>
              <a:t>La gobernanza es la responsabilidad de los representantes electos </a:t>
            </a:r>
            <a:r>
              <a:rPr lang="es-ES" dirty="0" smtClean="0"/>
              <a:t>por los miembros para conformar </a:t>
            </a:r>
            <a:r>
              <a:rPr lang="es-ES" dirty="0"/>
              <a:t>la </a:t>
            </a:r>
            <a:r>
              <a:rPr lang="es-ES" dirty="0" smtClean="0"/>
              <a:t>Junta o Comité Directivo.  </a:t>
            </a:r>
            <a:r>
              <a:rPr lang="es-ES" dirty="0"/>
              <a:t>El presidente de la Junta (también conocido como presidente de la OEE) es el responsable último del buen </a:t>
            </a:r>
            <a:r>
              <a:rPr lang="es-ES" dirty="0" smtClean="0"/>
              <a:t>gobierno; </a:t>
            </a:r>
            <a:r>
              <a:rPr lang="es-ES" dirty="0"/>
              <a:t>y de asegurar que se respeten y </a:t>
            </a:r>
            <a:r>
              <a:rPr lang="es-ES" dirty="0" smtClean="0"/>
              <a:t>se mantengan </a:t>
            </a:r>
            <a:r>
              <a:rPr lang="es-ES" dirty="0"/>
              <a:t>los límites entre el gobierno y la gestión.</a:t>
            </a:r>
          </a:p>
          <a:p>
            <a:r>
              <a:rPr lang="es-ES" dirty="0"/>
              <a:t>En otras palabras, la gobernanza decide el «qué». (Lo que hace la OEE y lo que debería ser en el futuro), mientras que la gestión decide el «cómo». (Cómo alcanzará la OEE dichos objetivos y aspiraciones).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45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Gobernanza frente a gestión</a:t>
            </a:r>
            <a:endParaRPr lang="es-ES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9FC107-549A-4AB0-ADFD-618A73C48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209675"/>
            <a:ext cx="7867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Principios básicos de gobernanza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La buena gobernanza consta de tres elementos, que son los requisitos de:</a:t>
            </a:r>
          </a:p>
          <a:p>
            <a:pPr marL="0" indent="0">
              <a:buNone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/>
              <a:t>independencia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/>
              <a:t>claridad</a:t>
            </a:r>
          </a:p>
          <a:p>
            <a:pPr marL="514350" indent="-514350">
              <a:buFont typeface="+mj-lt"/>
              <a:buAutoNum type="arabicPeriod"/>
            </a:pPr>
            <a:r>
              <a:rPr lang="es-ES"/>
              <a:t>transparencia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7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1. Independencia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La independencia de los estados/gobiernos significa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La OEE es apolítica y no está alineada;</a:t>
            </a:r>
          </a:p>
          <a:p>
            <a:r>
              <a:rPr lang="es-ES" dirty="0"/>
              <a:t>No dependen de la financiación estatal para poder operar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La independencia de facciones o grupos con intereses particulares significa:</a:t>
            </a:r>
          </a:p>
          <a:p>
            <a:r>
              <a:rPr lang="es-ES" dirty="0"/>
              <a:t>La OEE tiene una afiliación amplia e inclusiva;</a:t>
            </a:r>
          </a:p>
          <a:p>
            <a:r>
              <a:rPr lang="es-ES" dirty="0"/>
              <a:t>Todos los intereses se tienen en cuenta de forma equilibrada.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4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Dependencia de facciones frente a buen gobierno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CE6742-A192-4025-BD9A-B9D116EE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557337"/>
            <a:ext cx="58293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2. Claridad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s-ES"/>
              <a:t>Si hay falta de claridad, hay margen para actuar de forma discrecional, lo que aumenta la percepción de que la OEE no actúa de forma coherente, o peor, que actúa de forma inadecuada.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1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2. Claridad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/>
              <a:t>Formas de garantizar la claridad:</a:t>
            </a:r>
          </a:p>
          <a:p>
            <a:r>
              <a:rPr lang="es-ES"/>
              <a:t>Los documentos constitutivos se adoptan y actualizan;</a:t>
            </a:r>
          </a:p>
          <a:p>
            <a:r>
              <a:rPr lang="es-ES"/>
              <a:t>Los conflictos se resuelven de forma transparente;</a:t>
            </a:r>
          </a:p>
          <a:p>
            <a:r>
              <a:rPr lang="es-ES"/>
              <a:t>Los mecanismos para fijar las cuotas están consagrados en los documentos constitutivos, que a su vez están disponibles para el público;</a:t>
            </a:r>
          </a:p>
          <a:p>
            <a:r>
              <a:rPr lang="es-ES"/>
              <a:t>Las consecuencias al impago de cuotas son claras y se aplican de forma coherente;</a:t>
            </a:r>
          </a:p>
          <a:p>
            <a:r>
              <a:rPr lang="es-ES"/>
              <a:t>Los procedimientos de elección y el mandato de los cargos electos están estipulados por escrito y se respetan;</a:t>
            </a:r>
          </a:p>
          <a:p>
            <a:r>
              <a:rPr lang="es-ES"/>
              <a:t>Los mandatos y procedimientos para revocar a cargos electos están estipulados por escrito y se aplican;</a:t>
            </a:r>
          </a:p>
          <a:p>
            <a:r>
              <a:rPr lang="es-ES"/>
              <a:t>Se busca un reflejo equilibrado de la diversidad;</a:t>
            </a:r>
          </a:p>
          <a:p>
            <a:r>
              <a:rPr lang="es-ES"/>
              <a:t>Se otorga la prioridad máxima al cumplimiento de las normas.</a:t>
            </a:r>
          </a:p>
          <a:p>
            <a:endParaRPr lang="es-ES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1466</TotalTime>
  <Words>771</Words>
  <Application>Microsoft Office PowerPoint</Application>
  <PresentationFormat>On-screen Show (4:3)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Theme1</vt:lpstr>
      <vt:lpstr>PowerPoint Presentation</vt:lpstr>
      <vt:lpstr>Guía para OEE</vt:lpstr>
      <vt:lpstr>¿Qué es el buen gobierno?</vt:lpstr>
      <vt:lpstr>Gobernanza frente a gestión</vt:lpstr>
      <vt:lpstr>Principios básicos de gobernanza</vt:lpstr>
      <vt:lpstr>1. Independencia</vt:lpstr>
      <vt:lpstr>Dependencia de facciones frente a buen gobierno</vt:lpstr>
      <vt:lpstr>2. Claridad</vt:lpstr>
      <vt:lpstr>2. Claridad</vt:lpstr>
      <vt:lpstr>3. Transparencia</vt:lpstr>
      <vt:lpstr>3. Transparencia</vt:lpstr>
      <vt:lpstr>Lista de comprobación</vt:lpstr>
      <vt:lpstr>Para recordar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Anders Meyer</cp:lastModifiedBy>
  <cp:revision>139</cp:revision>
  <dcterms:created xsi:type="dcterms:W3CDTF">2014-08-07T13:00:49Z</dcterms:created>
  <dcterms:modified xsi:type="dcterms:W3CDTF">2018-10-25T14:30:15Z</dcterms:modified>
</cp:coreProperties>
</file>