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handoutMasterIdLst>
    <p:handoutMasterId r:id="rId17"/>
  </p:handoutMasterIdLst>
  <p:sldIdLst>
    <p:sldId id="276" r:id="rId2"/>
    <p:sldId id="334" r:id="rId3"/>
    <p:sldId id="333" r:id="rId4"/>
    <p:sldId id="335" r:id="rId5"/>
    <p:sldId id="336" r:id="rId6"/>
    <p:sldId id="337" r:id="rId7"/>
    <p:sldId id="283" r:id="rId8"/>
    <p:sldId id="338" r:id="rId9"/>
    <p:sldId id="339" r:id="rId10"/>
    <p:sldId id="340" r:id="rId11"/>
    <p:sldId id="341" r:id="rId12"/>
    <p:sldId id="342" r:id="rId13"/>
    <p:sldId id="33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BFC0"/>
    <a:srgbClr val="3F47A5"/>
    <a:srgbClr val="1F57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5" autoAdjust="0"/>
    <p:restoredTop sz="79186" autoAdjust="0"/>
  </p:normalViewPr>
  <p:slideViewPr>
    <p:cSldViewPr>
      <p:cViewPr varScale="1">
        <p:scale>
          <a:sx n="87" d="100"/>
          <a:sy n="87" d="100"/>
        </p:scale>
        <p:origin x="210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56BC0-0AE8-4B9A-96DE-6EF47AA0C4DB}" type="datetimeFigureOut">
              <a:rPr lang="cs-CZ" smtClean="0"/>
              <a:t>18.12.2018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E9F1BB-7937-4EAC-9BEF-79D905C1A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62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25CF7-9E89-40A1-AA39-E0059C81810F}" type="datetimeFigureOut">
              <a:rPr lang="en-GB" smtClean="0"/>
              <a:t>18/12/2018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B93F-D445-47D8-A284-AD967FE4B21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941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950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1BB93F-D445-47D8-A284-AD967FE4B21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11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312"/>
            <a:ext cx="9144000" cy="688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9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1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9317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M:\Centre\000 CORSI flyers e covers binders\Corsi 2014\Employment\A907454\title page slides (2).jpg"/>
          <p:cNvPicPr>
            <a:picLocks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80000" cy="69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:\Centre\000 CORSI flyers e covers binders\Corsi 2014\Employment\A907454\loghi\ILO_organization EN-2.ep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86170"/>
            <a:ext cx="1080120" cy="63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M:\Centre\000 CORSI flyers e covers binders\Corsi 2014\Employment\A907454\loghi\ETF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172772"/>
            <a:ext cx="1441581" cy="62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:\Centre\000 CORSI flyers e covers binders\Corsi 2014\Employment\A907454\loghi\Japan ministry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27" y="6348333"/>
            <a:ext cx="1512168" cy="444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:\Centre\000 CORSI flyers e covers binders\Corsi 2014\Employment\A907454\loghi\cedefop.jp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501" y="6192957"/>
            <a:ext cx="1554497" cy="63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L:\simboli\Loghi ITCILO\Logo english.jp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15886"/>
            <a:ext cx="1274474" cy="57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L:\simboli\Cooperazione italiana\Loghi cooperazione jpg e psd\logo h5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165304"/>
            <a:ext cx="1042684" cy="62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940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40108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9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" y="0"/>
            <a:ext cx="91429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4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5976664" cy="504056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156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503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accent2"/>
                </a:solidFill>
              </a:defRPr>
            </a:lvl1pPr>
            <a:lvl2pPr>
              <a:defRPr sz="2400">
                <a:solidFill>
                  <a:schemeClr val="accent2"/>
                </a:solidFill>
              </a:defRPr>
            </a:lvl2pPr>
            <a:lvl3pPr>
              <a:defRPr sz="20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23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404664"/>
            <a:ext cx="5616624" cy="936104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>
                <a:solidFill>
                  <a:schemeClr val="accent2"/>
                </a:solidFill>
              </a:defRPr>
            </a:lvl4pPr>
            <a:lvl5pPr>
              <a:defRPr sz="1600">
                <a:solidFill>
                  <a:schemeClr val="accent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</a:defRPr>
            </a:lvl1pPr>
            <a:lvl2pPr>
              <a:defRPr sz="20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026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9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864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658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616624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www.itcilo.org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it-IT"/>
              <a:t>International Training Centre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A8831E-AEAD-4287-9ADF-D5A5FA1CF4F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68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01753" y="6304235"/>
            <a:ext cx="730424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2000" b="1" kern="120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6A8831E-AEAD-4287-9ADF-D5A5FA1CF4F8}" type="slidenum">
              <a:rPr lang="en-GB" smtClean="0">
                <a:solidFill>
                  <a:schemeClr val="accent4">
                    <a:lumMod val="50000"/>
                  </a:schemeClr>
                </a:solidFill>
              </a:rPr>
              <a:pPr/>
              <a:t>‹#›</a:t>
            </a:fld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84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649" r:id="rId13"/>
    <p:sldLayoutId id="2147483653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785" y="5336733"/>
            <a:ext cx="7956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Надлежащее и эффективное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руководство ЧОРБ</a:t>
            </a:r>
            <a:endParaRPr lang="en-US" sz="2400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03" y="447927"/>
            <a:ext cx="2304293" cy="7193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560705"/>
            <a:ext cx="5715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766"/>
            <a:ext cx="1847950" cy="1809378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2229A465-8DE9-764B-ADDE-5F7CEA7FA18F}"/>
              </a:ext>
            </a:extLst>
          </p:cNvPr>
          <p:cNvSpPr txBox="1">
            <a:spLocks/>
          </p:cNvSpPr>
          <p:nvPr/>
        </p:nvSpPr>
        <p:spPr>
          <a:xfrm>
            <a:off x="179512" y="312291"/>
            <a:ext cx="7704856" cy="990600"/>
          </a:xfrm>
          <a:prstGeom prst="rect">
            <a:avLst/>
          </a:prstGeom>
        </p:spPr>
        <p:txBody>
          <a:bodyPr rtlCol="0"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b="0" spc="-80" dirty="0">
                <a:solidFill>
                  <a:schemeClr val="bg1"/>
                </a:solidFill>
              </a:rPr>
              <a:t>Программа по </a:t>
            </a:r>
            <a:endParaRPr lang="en-US" b="0" spc="-80" dirty="0">
              <a:solidFill>
                <a:schemeClr val="bg1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r>
              <a:rPr lang="ru-RU" spc="-220" dirty="0">
                <a:solidFill>
                  <a:srgbClr val="92D050"/>
                </a:solidFill>
              </a:rPr>
              <a:t>деятельности работодателей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prstClr val="white"/>
                </a:solidFill>
              </a:rPr>
              <a:t>Эффективные организации работодателей и бизнес организации</a:t>
            </a:r>
            <a:endParaRPr lang="en-US" sz="2000" spc="-275" dirty="0">
              <a:solidFill>
                <a:prstClr val="white"/>
              </a:solidFill>
            </a:endParaRPr>
          </a:p>
          <a:p>
            <a:pPr marL="12700">
              <a:lnSpc>
                <a:spcPts val="4070"/>
              </a:lnSpc>
              <a:spcBef>
                <a:spcPts val="0"/>
              </a:spcBef>
              <a:defRPr/>
            </a:pPr>
            <a:endParaRPr lang="en-US" sz="2000"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2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ru-RU" dirty="0"/>
              <a:t>Прозрачность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Коррупция, включая взяточничество и вымогательства, наиболее часто называется представителями бизнес-сообщества в качестве основной причины ненадлежащего руководства, что ведет к низкому уровню инвестиций и торможению экономического роста.</a:t>
            </a:r>
            <a:endParaRPr lang="en-US" dirty="0"/>
          </a:p>
          <a:p>
            <a:r>
              <a:rPr lang="ru-RU" dirty="0"/>
              <a:t>ЧОРБ обязана бороться с коррупцией на национальном уровне посредством адвокационных кампаний и обеспечения надлежащего уровня руководства внутри самой организации.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3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3. </a:t>
            </a:r>
            <a:r>
              <a:rPr lang="ru-RU" dirty="0"/>
              <a:t>Прозрачность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Как обеспечить прозрачность</a:t>
            </a:r>
            <a:r>
              <a:rPr lang="en-US" dirty="0"/>
              <a:t>:</a:t>
            </a:r>
          </a:p>
          <a:p>
            <a:r>
              <a:rPr lang="ru-RU" dirty="0"/>
              <a:t>Подавать пример: применение систем, поддерживающих надлежащее руководство, а также незамедлительное и открытое разбирательство при нарушении правил/норм</a:t>
            </a:r>
            <a:r>
              <a:rPr lang="en-GB" dirty="0"/>
              <a:t>;</a:t>
            </a:r>
          </a:p>
          <a:p>
            <a:r>
              <a:rPr lang="ru-RU" dirty="0"/>
              <a:t>Кодекс этических норм для сотрудников и членов Совета</a:t>
            </a:r>
            <a:r>
              <a:rPr lang="en-US" dirty="0"/>
              <a:t>: </a:t>
            </a:r>
            <a:r>
              <a:rPr lang="ru-RU" dirty="0"/>
              <a:t>поддержка информированности и ответственного поведения, то есть честности, целостности и лояльности на всех уровнях</a:t>
            </a:r>
            <a:r>
              <a:rPr lang="en-US" dirty="0"/>
              <a:t>;</a:t>
            </a:r>
          </a:p>
          <a:p>
            <a:r>
              <a:rPr lang="ru-RU" dirty="0"/>
              <a:t>Обучение и мотивирование членов: обеспечение поддержки и руководства для предприятий-членов и их работников касательно применения соответствующих процедур в случаях взяточничества, вымогательства и других типов коррупции. 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087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Контрольный список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5736" y="1268760"/>
            <a:ext cx="6491064" cy="485740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Соответствует ли Устав Вашей ЧОРБ принятым стандартам</a:t>
            </a:r>
            <a:r>
              <a:rPr lang="en-GB" dirty="0"/>
              <a:t>?</a:t>
            </a:r>
          </a:p>
          <a:p>
            <a:r>
              <a:rPr lang="ru-RU" dirty="0"/>
              <a:t>Являются ли правила относительно состава и функционирования органов Вашей организации </a:t>
            </a:r>
            <a:r>
              <a:rPr lang="en-GB" dirty="0"/>
              <a:t>(</a:t>
            </a:r>
            <a:r>
              <a:rPr lang="ru-RU" dirty="0"/>
              <a:t>Совета, комитетов, и т.д.) четкими и последовательными? </a:t>
            </a:r>
          </a:p>
          <a:p>
            <a:r>
              <a:rPr lang="ru-RU" dirty="0"/>
              <a:t>Ознакомьтесь с доступными инструментами качественного руководства по ссылке: </a:t>
            </a:r>
            <a:r>
              <a:rPr lang="en-GB" sz="2400" dirty="0"/>
              <a:t>http://lempnet.itcilo.org</a:t>
            </a:r>
          </a:p>
        </p:txBody>
      </p:sp>
      <p:pic>
        <p:nvPicPr>
          <p:cNvPr id="1026" name="Picture 2" descr="https://www.itcilo.org/en/the-centre/programmes/employers-activities/employers-and-business-members-organization-package/checklist.png/@@images/6dba65a2-d756-4275-8f02-e42af872b48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3351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запоминания</a:t>
            </a:r>
            <a:endParaRPr lang="es-PE" sz="18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68506" y="6096000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Надлежащее руководство – это ключевой аспект авторитета ЧОРБ, который играет важнейшую роль для привлечения новых членов и при предложении услуг</a:t>
            </a:r>
            <a:r>
              <a:rPr lang="en-GB" dirty="0"/>
              <a:t>;</a:t>
            </a:r>
          </a:p>
          <a:p>
            <a:r>
              <a:rPr lang="ru-RU" altLang="en-US" dirty="0"/>
              <a:t>ЧОРБ используют различные наборы инструментов для обеспечения надлежащего руководства (Устав, Совет и комитеты, менеджмент и секретариат, и т.д.), кроме того необходимо проведение регулярного анализа</a:t>
            </a:r>
            <a:r>
              <a:rPr lang="en-GB" altLang="en-US" dirty="0"/>
              <a:t>;</a:t>
            </a:r>
          </a:p>
          <a:p>
            <a:r>
              <a:rPr lang="ru-RU" altLang="en-US" dirty="0"/>
              <a:t>Для надлежащего руководства как приоритета ЧОРБ необходимо обеспечение достаточного объема ресурсов.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2552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5691"/>
            <a:ext cx="1604252" cy="1912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6CC5E8-C89E-1847-8BA5-6C252B1BE9D6}"/>
              </a:ext>
            </a:extLst>
          </p:cNvPr>
          <p:cNvSpPr txBox="1"/>
          <p:nvPr/>
        </p:nvSpPr>
        <p:spPr>
          <a:xfrm>
            <a:off x="1403648" y="3645024"/>
            <a:ext cx="6761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rgbClr val="C6D9F0"/>
                </a:solidFill>
              </a:rPr>
              <a:t>Мы являемся </a:t>
            </a:r>
            <a:r>
              <a:rPr lang="ru-RU" b="1" i="1" dirty="0">
                <a:solidFill>
                  <a:srgbClr val="C6D9F0"/>
                </a:solidFill>
              </a:rPr>
              <a:t>надежным</a:t>
            </a:r>
            <a:r>
              <a:rPr lang="ru-RU" i="1" dirty="0">
                <a:solidFill>
                  <a:srgbClr val="C6D9F0"/>
                </a:solidFill>
              </a:rPr>
              <a:t> партнером в подготовке и проведении учебных курсов для членских бизнес-организаций и будем рады помочь вам в реализации ваших потребностей в сфере профессиональной подготовки</a:t>
            </a:r>
          </a:p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81536-B537-A245-A636-1AB8411C0B56}"/>
              </a:ext>
            </a:extLst>
          </p:cNvPr>
          <p:cNvSpPr txBox="1"/>
          <p:nvPr/>
        </p:nvSpPr>
        <p:spPr>
          <a:xfrm>
            <a:off x="1691680" y="5229200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24030"/>
            <a:r>
              <a:rPr lang="ru-RU" b="1" baseline="30000" dirty="0">
                <a:solidFill>
                  <a:srgbClr val="C6D9F0"/>
                </a:solidFill>
              </a:rPr>
              <a:t>Свяжитесь с нами для получения дополнительной информации</a:t>
            </a:r>
            <a:r>
              <a:rPr lang="it-IT" b="1" baseline="30000" dirty="0">
                <a:solidFill>
                  <a:srgbClr val="C6D9F0"/>
                </a:solidFill>
              </a:rPr>
              <a:t>:</a:t>
            </a:r>
            <a:endParaRPr lang="en-US" baseline="30000" dirty="0">
              <a:solidFill>
                <a:srgbClr val="C6D9F0"/>
              </a:solidFill>
            </a:endParaRPr>
          </a:p>
          <a:p>
            <a:pPr defTabSz="1524030"/>
            <a:endParaRPr lang="it-IT" b="1" baseline="30000" dirty="0">
              <a:solidFill>
                <a:srgbClr val="C6D9F0"/>
              </a:solidFill>
            </a:endParaRPr>
          </a:p>
          <a:p>
            <a:pPr algn="ctr" defTabSz="1524030"/>
            <a:r>
              <a:rPr lang="az-Cyrl-AZ" b="1" baseline="30000" dirty="0">
                <a:solidFill>
                  <a:srgbClr val="C6D9F0"/>
                </a:solidFill>
              </a:rPr>
              <a:t>Программа по деятельности работодателей</a:t>
            </a:r>
            <a:endParaRPr lang="en-US" baseline="30000" dirty="0"/>
          </a:p>
          <a:p>
            <a:pPr algn="ctr"/>
            <a:r>
              <a:rPr lang="en-US" baseline="30000" dirty="0"/>
              <a:t>E-mail: </a:t>
            </a:r>
            <a:r>
              <a:rPr lang="en-US" baseline="30000" dirty="0" err="1"/>
              <a:t>actempturin@itcilo.org</a:t>
            </a:r>
            <a:endParaRPr lang="en-US" baseline="30000" dirty="0"/>
          </a:p>
          <a:p>
            <a:pPr algn="ctr"/>
            <a:r>
              <a:rPr lang="ru-RU" baseline="30000" dirty="0"/>
              <a:t>Тел</a:t>
            </a:r>
            <a:r>
              <a:rPr lang="en-US" baseline="30000" dirty="0"/>
              <a:t>: +39 011 693 6590</a:t>
            </a:r>
          </a:p>
          <a:p>
            <a:pPr algn="ctr"/>
            <a:r>
              <a:rPr lang="en-US" baseline="30000" dirty="0"/>
              <a:t>http://</a:t>
            </a:r>
            <a:r>
              <a:rPr lang="en-US" baseline="30000" dirty="0" err="1"/>
              <a:t>lempnet.itcilo.org</a:t>
            </a:r>
            <a:endParaRPr lang="en-US" baseline="30000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70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 для ЧОРБ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9952" y="1268760"/>
            <a:ext cx="4546848" cy="4857403"/>
          </a:xfrm>
        </p:spPr>
        <p:txBody>
          <a:bodyPr>
            <a:normAutofit/>
          </a:bodyPr>
          <a:lstStyle/>
          <a:p>
            <a:r>
              <a:rPr lang="ru-RU" sz="2800" dirty="0"/>
              <a:t>Опубликовано в </a:t>
            </a:r>
            <a:r>
              <a:rPr lang="en-GB" sz="2800" dirty="0"/>
              <a:t>2018</a:t>
            </a:r>
          </a:p>
          <a:p>
            <a:r>
              <a:rPr lang="ru-RU" sz="2800" dirty="0"/>
              <a:t>Специально для ЧОРБ</a:t>
            </a:r>
            <a:r>
              <a:rPr lang="en-GB" sz="2800" dirty="0"/>
              <a:t> (</a:t>
            </a:r>
            <a:r>
              <a:rPr lang="ru-RU" sz="2800" dirty="0"/>
              <a:t>Членских организаций работодателей и бизнес-организаций</a:t>
            </a:r>
            <a:r>
              <a:rPr lang="en-GB" sz="2800" dirty="0"/>
              <a:t>)</a:t>
            </a:r>
          </a:p>
          <a:p>
            <a:r>
              <a:rPr lang="ru-RU" sz="2800" dirty="0"/>
              <a:t>Доступно по ссылке</a:t>
            </a:r>
            <a:r>
              <a:rPr lang="en-GB" sz="2800" dirty="0"/>
              <a:t>: https://lempnet.itcilo.org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340768"/>
            <a:ext cx="3341649" cy="4625590"/>
          </a:xfrm>
          <a:prstGeom prst="rect">
            <a:avLst/>
          </a:prstGeom>
        </p:spPr>
      </p:pic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0786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такое руководство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54461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Руководство необходимо отличать от управления/ менеджмента</a:t>
            </a:r>
            <a:endParaRPr lang="en-US" dirty="0"/>
          </a:p>
          <a:p>
            <a:r>
              <a:rPr lang="ru-RU" dirty="0"/>
              <a:t>В рамках ЧОРБ можно четко проследить разницу между зонами ответственности Правления/Совета (руководство) и главного управляющего/</a:t>
            </a:r>
            <a:r>
              <a:rPr lang="en-US" dirty="0"/>
              <a:t>CEO (</a:t>
            </a:r>
            <a:r>
              <a:rPr lang="ru-RU" dirty="0"/>
              <a:t>менеджмент</a:t>
            </a:r>
            <a:r>
              <a:rPr lang="en-US" dirty="0"/>
              <a:t>). </a:t>
            </a:r>
          </a:p>
          <a:p>
            <a:r>
              <a:rPr lang="ru-RU" dirty="0"/>
              <a:t>Руководство осуществляется выбранными представителями от членских предприятий, которые составляют Совет. Председатель Совета (или президент ЧОРБ) несет основную ответственность за обеспечение надлежащего руководства, а также уважения и поддержки границы между руководством и управлением</a:t>
            </a:r>
            <a:r>
              <a:rPr lang="en-GB" dirty="0"/>
              <a:t>.</a:t>
            </a:r>
          </a:p>
          <a:p>
            <a:r>
              <a:rPr lang="ru-RU" dirty="0"/>
              <a:t>Другими словами, руководство определяет «Что?» (чем занимается ЧОРБ и чего она хочет добиться в будущем), в то время как управление определяет «Как?» (каким образом ЧОРБ будет достигать поставленных целей</a:t>
            </a:r>
            <a:r>
              <a:rPr lang="en-US" dirty="0"/>
              <a:t>).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453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Руководство</a:t>
            </a:r>
            <a:r>
              <a:rPr lang="en-GB" dirty="0"/>
              <a:t> vs </a:t>
            </a:r>
            <a:r>
              <a:rPr lang="ru-RU" dirty="0"/>
              <a:t>Управление</a:t>
            </a:r>
            <a:endParaRPr lang="en-GB" dirty="0"/>
          </a:p>
        </p:txBody>
      </p:sp>
      <p:sp>
        <p:nvSpPr>
          <p:cNvPr id="5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360BAEE4-BC57-184C-916E-8235AB532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47600"/>
              </p:ext>
            </p:extLst>
          </p:nvPr>
        </p:nvGraphicFramePr>
        <p:xfrm>
          <a:off x="251520" y="1196751"/>
          <a:ext cx="8640960" cy="51125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69543">
                  <a:extLst>
                    <a:ext uri="{9D8B030D-6E8A-4147-A177-3AD203B41FA5}">
                      <a16:colId xmlns:a16="http://schemas.microsoft.com/office/drawing/2014/main" val="4141345555"/>
                    </a:ext>
                  </a:extLst>
                </a:gridCol>
                <a:gridCol w="323893">
                  <a:extLst>
                    <a:ext uri="{9D8B030D-6E8A-4147-A177-3AD203B41FA5}">
                      <a16:colId xmlns:a16="http://schemas.microsoft.com/office/drawing/2014/main" val="1786497734"/>
                    </a:ext>
                  </a:extLst>
                </a:gridCol>
                <a:gridCol w="4047524">
                  <a:extLst>
                    <a:ext uri="{9D8B030D-6E8A-4147-A177-3AD203B41FA5}">
                      <a16:colId xmlns:a16="http://schemas.microsoft.com/office/drawing/2014/main" val="1079158446"/>
                    </a:ext>
                  </a:extLst>
                </a:gridCol>
              </a:tblGrid>
              <a:tr h="300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РУКОВОДСТВО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УПРАВЛЕНИЕ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7623543"/>
                  </a:ext>
                </a:extLst>
              </a:tr>
              <a:tr h="481182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Определять нормы, стратегическое видение и направление, формулировать цели и политику высокого уровня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Контролировать управление и общую эффективность деятельности для обеспечения наилучшей работы в интересах заинтересованных сторон и, в особенности, членов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Направлять и контролировать менеджмент с целью обеспечить достижение поставленных целей и высокое качество работы (разумность, этичность, законность)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 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Управлять организацией в соответствии с целями и направлениями, определенными руководством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Внедрять решения в контексте миссии и стратегического видения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Принимать рабочие решения и определять операционные направления политики, постоянно уведомлять руководство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ru-RU" sz="1800" b="1" dirty="0">
                          <a:solidFill>
                            <a:schemeClr val="accent1"/>
                          </a:solidFill>
                          <a:effectLst/>
                        </a:rPr>
                        <a:t>Отвечать на запросы дополнительной информации и разъяснений</a:t>
                      </a:r>
                      <a:endParaRPr lang="ru-RU" sz="1800" b="1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2580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950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408712" cy="504056"/>
          </a:xfrm>
        </p:spPr>
        <p:txBody>
          <a:bodyPr/>
          <a:lstStyle/>
          <a:p>
            <a:r>
              <a:rPr lang="ru-RU" dirty="0"/>
              <a:t>Базовые принципы руководства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Надлежащее руководство подразумевает соответствие трем требованиям, а именно: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независимость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ясность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прозрачность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374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</a:t>
            </a:r>
            <a:r>
              <a:rPr lang="ru-RU" dirty="0"/>
              <a:t>Независимость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/>
              <a:t>Независимость от государства/правительства означает, что</a:t>
            </a:r>
            <a:r>
              <a:rPr lang="en-GB" dirty="0"/>
              <a:t>:</a:t>
            </a:r>
          </a:p>
          <a:p>
            <a:r>
              <a:rPr lang="ru-RU" dirty="0"/>
              <a:t>ЧОРБ – это нейтральная, аполитичная организация</a:t>
            </a:r>
            <a:r>
              <a:rPr lang="en-US" dirty="0"/>
              <a:t>;</a:t>
            </a:r>
          </a:p>
          <a:p>
            <a:r>
              <a:rPr lang="ru-RU" dirty="0"/>
              <a:t>ЧОРБ не зависит от государственного финансирования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ru-RU" dirty="0"/>
              <a:t>Независимость от </a:t>
            </a:r>
            <a:r>
              <a:rPr lang="ru-RU" dirty="0"/>
              <a:t>интересов определенных групп или</a:t>
            </a:r>
            <a:r>
              <a:rPr lang="en-US" dirty="0" smtClean="0"/>
              <a:t> </a:t>
            </a:r>
            <a:r>
              <a:rPr lang="ru-RU" dirty="0"/>
              <a:t>фракций </a:t>
            </a:r>
            <a:r>
              <a:rPr lang="ru-RU" dirty="0" smtClean="0"/>
              <a:t>означает</a:t>
            </a:r>
            <a:r>
              <a:rPr lang="ru-RU" dirty="0"/>
              <a:t>, что</a:t>
            </a:r>
            <a:r>
              <a:rPr lang="en-US" dirty="0"/>
              <a:t>:</a:t>
            </a:r>
          </a:p>
          <a:p>
            <a:r>
              <a:rPr lang="ru-RU" dirty="0"/>
              <a:t>ЧОРБ включает большое количество разнообразных членов (инклюзивный подход)</a:t>
            </a:r>
            <a:r>
              <a:rPr lang="en-US" dirty="0"/>
              <a:t>;</a:t>
            </a:r>
          </a:p>
          <a:p>
            <a:r>
              <a:rPr lang="ru-RU" dirty="0"/>
              <a:t>Представление интересов сбалансировано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84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696744" cy="504056"/>
          </a:xfrm>
        </p:spPr>
        <p:txBody>
          <a:bodyPr/>
          <a:lstStyle/>
          <a:p>
            <a:r>
              <a:rPr lang="ru-RU" sz="2000" dirty="0"/>
              <a:t>Зависимость </a:t>
            </a:r>
            <a:r>
              <a:rPr lang="es-PE" sz="2000" dirty="0"/>
              <a:t>vs </a:t>
            </a:r>
            <a:r>
              <a:rPr lang="ru-RU" sz="2000" dirty="0"/>
              <a:t>Надлежащее руководство</a:t>
            </a:r>
            <a:endParaRPr lang="es-PE" sz="2000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pic>
        <p:nvPicPr>
          <p:cNvPr id="6" name="Imagen 3">
            <a:extLst>
              <a:ext uri="{FF2B5EF4-FFF2-40B4-BE49-F238E27FC236}">
                <a16:creationId xmlns:a16="http://schemas.microsoft.com/office/drawing/2014/main" id="{56D435F0-0E6D-E54C-B6B5-4D95DC2BC0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24" t="28344" r="26756" b="35235"/>
          <a:stretch/>
        </p:blipFill>
        <p:spPr>
          <a:xfrm>
            <a:off x="1043608" y="1772815"/>
            <a:ext cx="6768752" cy="412010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1EB896-55BC-634C-BC89-A8A6DAC7A43C}"/>
              </a:ext>
            </a:extLst>
          </p:cNvPr>
          <p:cNvSpPr/>
          <p:nvPr/>
        </p:nvSpPr>
        <p:spPr>
          <a:xfrm>
            <a:off x="4860032" y="1916832"/>
            <a:ext cx="2664296" cy="576064"/>
          </a:xfrm>
          <a:prstGeom prst="rect">
            <a:avLst/>
          </a:prstGeom>
          <a:solidFill>
            <a:srgbClr val="C0B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F47A5"/>
                </a:solidFill>
              </a:rPr>
              <a:t>Надлежащее руководство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F0CA0E-3DFA-7F43-8BCD-932BE4ACC962}"/>
              </a:ext>
            </a:extLst>
          </p:cNvPr>
          <p:cNvSpPr/>
          <p:nvPr/>
        </p:nvSpPr>
        <p:spPr>
          <a:xfrm>
            <a:off x="1403648" y="1916832"/>
            <a:ext cx="2592288" cy="576064"/>
          </a:xfrm>
          <a:prstGeom prst="rect">
            <a:avLst/>
          </a:prstGeom>
          <a:solidFill>
            <a:srgbClr val="C0BF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F47A5"/>
                </a:solidFill>
              </a:rPr>
              <a:t>Институциональная «ловушка»</a:t>
            </a:r>
          </a:p>
        </p:txBody>
      </p:sp>
    </p:spTree>
    <p:extLst>
      <p:ext uri="{BB962C8B-B14F-4D97-AF65-F5344CB8AC3E}">
        <p14:creationId xmlns:p14="http://schemas.microsoft.com/office/powerpoint/2010/main" val="39653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ru-RU" dirty="0"/>
              <a:t>Ясность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ru-RU" dirty="0"/>
              <a:t>При отсутствии ясности и четкости появляется место для «свободы действий», что может вызвать подозрения о непоследовательной или даже непозволительной деятельности ЧОРБ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731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</a:t>
            </a:r>
            <a:r>
              <a:rPr lang="ru-RU" dirty="0"/>
              <a:t>Ясность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Как обеспечить ясность</a:t>
            </a:r>
            <a:r>
              <a:rPr lang="en-US" dirty="0"/>
              <a:t>:</a:t>
            </a:r>
          </a:p>
          <a:p>
            <a:r>
              <a:rPr lang="ru-RU" dirty="0"/>
              <a:t>Подписание и необходимое обновление учредительных документов</a:t>
            </a:r>
            <a:r>
              <a:rPr lang="en-US" dirty="0"/>
              <a:t>;</a:t>
            </a:r>
          </a:p>
          <a:p>
            <a:r>
              <a:rPr lang="ru-RU" dirty="0"/>
              <a:t>Открытый процесс разрешения конфликтов</a:t>
            </a:r>
            <a:r>
              <a:rPr lang="en-US" dirty="0"/>
              <a:t>;</a:t>
            </a:r>
          </a:p>
          <a:p>
            <a:r>
              <a:rPr lang="ru-RU" dirty="0"/>
              <a:t>Механизмы расчета взносов определены в учредительных документах, находящихся в открытом доступе</a:t>
            </a:r>
            <a:r>
              <a:rPr lang="en-US" dirty="0"/>
              <a:t>;</a:t>
            </a:r>
          </a:p>
          <a:p>
            <a:r>
              <a:rPr lang="ru-RU" dirty="0"/>
              <a:t>Четкое определение последствий неуплаты взносов и применение соответствующих мер на практике</a:t>
            </a:r>
            <a:r>
              <a:rPr lang="en-US" dirty="0"/>
              <a:t>;</a:t>
            </a:r>
          </a:p>
          <a:p>
            <a:r>
              <a:rPr lang="ru-RU" dirty="0"/>
              <a:t>Наличие описанных механизмов проведения выборов и установленных мандатов для выборных позиций, их соблюдение</a:t>
            </a:r>
            <a:r>
              <a:rPr lang="en-US" dirty="0"/>
              <a:t>;</a:t>
            </a:r>
          </a:p>
          <a:p>
            <a:r>
              <a:rPr lang="ru-RU" dirty="0"/>
              <a:t>Определение и соблюдение прав и обязанностей для всех должностей и процедур снятия с должности</a:t>
            </a:r>
            <a:r>
              <a:rPr lang="en-US" dirty="0"/>
              <a:t>;</a:t>
            </a:r>
          </a:p>
          <a:p>
            <a:r>
              <a:rPr lang="ru-RU" dirty="0"/>
              <a:t>Стремление к сбалансированному представительству</a:t>
            </a:r>
            <a:r>
              <a:rPr lang="en-US" dirty="0"/>
              <a:t>;</a:t>
            </a:r>
          </a:p>
          <a:p>
            <a:r>
              <a:rPr lang="ru-RU" dirty="0"/>
              <a:t>Высокий приоритет отдается соблюдению законов и норм</a:t>
            </a:r>
            <a:r>
              <a:rPr lang="en-US" dirty="0"/>
              <a:t>.</a:t>
            </a:r>
          </a:p>
          <a:p>
            <a:endParaRPr lang="en-GB" dirty="0"/>
          </a:p>
        </p:txBody>
      </p:sp>
      <p:sp>
        <p:nvSpPr>
          <p:cNvPr id="4" name="object 20"/>
          <p:cNvSpPr>
            <a:spLocks noChangeArrowheads="1"/>
          </p:cNvSpPr>
          <p:nvPr/>
        </p:nvSpPr>
        <p:spPr bwMode="auto">
          <a:xfrm>
            <a:off x="8358162" y="6089104"/>
            <a:ext cx="636588" cy="76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500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JPO">
      <a:dk1>
        <a:srgbClr val="C6D9F0"/>
      </a:dk1>
      <a:lt1>
        <a:sysClr val="window" lastClr="FFFFFF"/>
      </a:lt1>
      <a:dk2>
        <a:srgbClr val="FFFFFF"/>
      </a:dk2>
      <a:lt2>
        <a:srgbClr val="EEECE1"/>
      </a:lt2>
      <a:accent1>
        <a:srgbClr val="2D67AD"/>
      </a:accent1>
      <a:accent2>
        <a:srgbClr val="000000"/>
      </a:accent2>
      <a:accent3>
        <a:srgbClr val="8DB3E2"/>
      </a:accent3>
      <a:accent4>
        <a:srgbClr val="C6D9F0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1590</TotalTime>
  <Words>727</Words>
  <Application>Microsoft Office PowerPoint</Application>
  <PresentationFormat>On-screen Show (4:3)</PresentationFormat>
  <Paragraphs>77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Theme1</vt:lpstr>
      <vt:lpstr>PowerPoint Presentation</vt:lpstr>
      <vt:lpstr>Руководство для ЧОРБ</vt:lpstr>
      <vt:lpstr>Что такое руководство?</vt:lpstr>
      <vt:lpstr>Руководство vs Управление</vt:lpstr>
      <vt:lpstr>Базовые принципы руководства</vt:lpstr>
      <vt:lpstr>1. Независимость</vt:lpstr>
      <vt:lpstr>Зависимость vs Надлежащее руководство</vt:lpstr>
      <vt:lpstr>2. Ясность</vt:lpstr>
      <vt:lpstr>2. Ясность</vt:lpstr>
      <vt:lpstr>3. Прозрачность</vt:lpstr>
      <vt:lpstr>3. Прозрачность</vt:lpstr>
      <vt:lpstr>Контрольный список</vt:lpstr>
      <vt:lpstr>Для запоминания</vt:lpstr>
      <vt:lpstr>PowerPoint Presentation</vt:lpstr>
    </vt:vector>
  </TitlesOfParts>
  <Company>ITC of the ILO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Cristina Pierini</dc:creator>
  <cp:lastModifiedBy>Alexandra Giordano</cp:lastModifiedBy>
  <cp:revision>147</cp:revision>
  <dcterms:created xsi:type="dcterms:W3CDTF">2014-08-07T13:00:49Z</dcterms:created>
  <dcterms:modified xsi:type="dcterms:W3CDTF">2018-12-18T16:21:35Z</dcterms:modified>
</cp:coreProperties>
</file>