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276" r:id="rId2"/>
    <p:sldId id="334" r:id="rId3"/>
    <p:sldId id="333" r:id="rId4"/>
    <p:sldId id="335" r:id="rId5"/>
    <p:sldId id="336" r:id="rId6"/>
    <p:sldId id="337" r:id="rId7"/>
    <p:sldId id="283" r:id="rId8"/>
    <p:sldId id="338" r:id="rId9"/>
    <p:sldId id="339" r:id="rId10"/>
    <p:sldId id="340" r:id="rId11"/>
    <p:sldId id="341" r:id="rId12"/>
    <p:sldId id="342" r:id="rId13"/>
    <p:sldId id="33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79174" autoAdjust="0"/>
  </p:normalViewPr>
  <p:slideViewPr>
    <p:cSldViewPr>
      <p:cViewPr varScale="1">
        <p:scale>
          <a:sx n="93" d="100"/>
          <a:sy n="93" d="100"/>
        </p:scale>
        <p:origin x="201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24.09.2018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24/09/2018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www.itcilo.org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785" y="5336733"/>
            <a:ext cx="795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and effective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in EBMOs</a:t>
            </a:r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sp>
        <p:nvSpPr>
          <p:cNvPr id="6" name="object 15"/>
          <p:cNvSpPr txBox="1">
            <a:spLocks/>
          </p:cNvSpPr>
          <p:nvPr/>
        </p:nvSpPr>
        <p:spPr>
          <a:xfrm>
            <a:off x="179512" y="312291"/>
            <a:ext cx="6724650" cy="990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en-US" spc="-220" dirty="0" smtClean="0">
                <a:solidFill>
                  <a:srgbClr val="92D050"/>
                </a:solidFill>
              </a:rPr>
              <a:t>Employers’</a:t>
            </a:r>
            <a:r>
              <a:rPr lang="en-US" spc="90" dirty="0" smtClean="0">
                <a:solidFill>
                  <a:srgbClr val="92D050"/>
                </a:solidFill>
              </a:rPr>
              <a:t> </a:t>
            </a:r>
            <a:r>
              <a:rPr lang="en-US" spc="-170" dirty="0" smtClean="0">
                <a:solidFill>
                  <a:srgbClr val="92D050"/>
                </a:solidFill>
              </a:rPr>
              <a:t>Activities</a:t>
            </a:r>
            <a:r>
              <a:rPr lang="en-US" spc="90" dirty="0" smtClean="0">
                <a:solidFill>
                  <a:srgbClr val="92D050"/>
                </a:solidFill>
              </a:rPr>
              <a:t> </a:t>
            </a:r>
            <a:r>
              <a:rPr lang="en-US" b="0" spc="-80" dirty="0" smtClean="0">
                <a:solidFill>
                  <a:schemeClr val="bg1"/>
                </a:solidFill>
              </a:rPr>
              <a:t>Programme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Effective </a:t>
            </a:r>
            <a:r>
              <a:rPr lang="en-US" sz="2000" dirty="0">
                <a:solidFill>
                  <a:schemeClr val="bg1"/>
                </a:solidFill>
              </a:rPr>
              <a:t>Employers’ </a:t>
            </a:r>
            <a:r>
              <a:rPr lang="en-US" sz="2000" dirty="0" smtClean="0">
                <a:solidFill>
                  <a:schemeClr val="bg1"/>
                </a:solidFill>
              </a:rPr>
              <a:t>and Business Organizations</a:t>
            </a:r>
            <a:endParaRPr lang="en-US" sz="2000" spc="-165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60705"/>
            <a:ext cx="5715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766"/>
            <a:ext cx="1847950" cy="18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Transparency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Corruption – including bribery and extortion – has been increasingly </a:t>
            </a:r>
            <a:r>
              <a:rPr lang="en-US" dirty="0" smtClean="0"/>
              <a:t>identified by </a:t>
            </a:r>
            <a:r>
              <a:rPr lang="en-US" dirty="0"/>
              <a:t>the business community as the biggest contributor to lack of good governance, </a:t>
            </a:r>
            <a:r>
              <a:rPr lang="en-US" dirty="0" smtClean="0"/>
              <a:t>leading in </a:t>
            </a:r>
            <a:r>
              <a:rPr lang="en-US" dirty="0"/>
              <a:t>turn to low investment and stymied economic growth</a:t>
            </a:r>
            <a:r>
              <a:rPr lang="en-US" dirty="0" smtClean="0"/>
              <a:t>.</a:t>
            </a:r>
          </a:p>
          <a:p>
            <a:r>
              <a:rPr lang="en-US" dirty="0"/>
              <a:t>EBMOs have a responsibility to fight </a:t>
            </a:r>
            <a:r>
              <a:rPr lang="en-US" dirty="0" smtClean="0"/>
              <a:t>corruption at </a:t>
            </a:r>
            <a:r>
              <a:rPr lang="en-US" dirty="0"/>
              <a:t>national level through advocacy </a:t>
            </a:r>
            <a:r>
              <a:rPr lang="en-US" dirty="0" smtClean="0"/>
              <a:t>initiatives and to ensure good governance in their own organization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3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Transparency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Ways to ensure transparency:</a:t>
            </a:r>
          </a:p>
          <a:p>
            <a:r>
              <a:rPr lang="en-GB" dirty="0"/>
              <a:t>Leading by </a:t>
            </a:r>
            <a:r>
              <a:rPr lang="en-GB" dirty="0" smtClean="0"/>
              <a:t>example: systems supporting good governance must be in place and any breach must be acted upon immediately in a open manner;</a:t>
            </a:r>
          </a:p>
          <a:p>
            <a:r>
              <a:rPr lang="en-US" dirty="0"/>
              <a:t>Code of Ethics for staff and Board </a:t>
            </a:r>
            <a:r>
              <a:rPr lang="en-US" dirty="0" smtClean="0"/>
              <a:t>members: to raise awareness and foster ownership at all levels of the values of integrity</a:t>
            </a:r>
            <a:r>
              <a:rPr lang="en-US" dirty="0"/>
              <a:t>, </a:t>
            </a:r>
            <a:r>
              <a:rPr lang="en-US" dirty="0" smtClean="0"/>
              <a:t>honesty and </a:t>
            </a:r>
            <a:r>
              <a:rPr lang="en-US" dirty="0"/>
              <a:t>loyalty to the </a:t>
            </a:r>
            <a:r>
              <a:rPr lang="en-US" dirty="0" smtClean="0"/>
              <a:t>organization;</a:t>
            </a:r>
          </a:p>
          <a:p>
            <a:r>
              <a:rPr lang="en-GB" dirty="0"/>
              <a:t>Encouraging and Educating </a:t>
            </a:r>
            <a:r>
              <a:rPr lang="en-GB" dirty="0" smtClean="0"/>
              <a:t>Members: providing </a:t>
            </a:r>
            <a:r>
              <a:rPr lang="en-US" dirty="0" smtClean="0"/>
              <a:t>support and guidance to members </a:t>
            </a:r>
            <a:r>
              <a:rPr lang="en-US" dirty="0"/>
              <a:t>companies and their </a:t>
            </a:r>
            <a:r>
              <a:rPr lang="en-US" dirty="0" smtClean="0"/>
              <a:t>employees on how to address cases of </a:t>
            </a:r>
            <a:r>
              <a:rPr lang="en-US" dirty="0"/>
              <a:t>bribery, extortion or other corrupt </a:t>
            </a:r>
            <a:r>
              <a:rPr lang="en-US" dirty="0" smtClean="0"/>
              <a:t>practices.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08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268760"/>
            <a:ext cx="6491064" cy="4857403"/>
          </a:xfrm>
        </p:spPr>
        <p:txBody>
          <a:bodyPr>
            <a:normAutofit/>
          </a:bodyPr>
          <a:lstStyle/>
          <a:p>
            <a:r>
              <a:rPr lang="en-GB" dirty="0" smtClean="0"/>
              <a:t>Is your EBMO’s Constitution up to standard?</a:t>
            </a:r>
          </a:p>
          <a:p>
            <a:r>
              <a:rPr lang="en-GB" dirty="0" smtClean="0"/>
              <a:t>Are rules on the composition and functioning of your institutions (Board of directors, Committees etc.) clear and consistent?</a:t>
            </a:r>
          </a:p>
          <a:p>
            <a:r>
              <a:rPr lang="en-GB" dirty="0" smtClean="0"/>
              <a:t>Have a look at the available tools on good governance on </a:t>
            </a:r>
            <a:r>
              <a:rPr lang="en-GB" sz="2400" dirty="0" smtClean="0"/>
              <a:t>http://lempnet.itcilo.org</a:t>
            </a:r>
            <a:endParaRPr lang="en-GB" sz="2400" dirty="0"/>
          </a:p>
        </p:txBody>
      </p:sp>
      <p:pic>
        <p:nvPicPr>
          <p:cNvPr id="1026" name="Picture 2" descr="https://www.itcilo.org/en/the-centre/programmes/employers-activities/employers-and-business-members-organization-package/checklist.png/@@images/6dba65a2-d756-4275-8f02-e42af872b4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68506" y="6096000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35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To </a:t>
            </a:r>
            <a:r>
              <a:rPr lang="es-PE" dirty="0" err="1" smtClean="0"/>
              <a:t>remember</a:t>
            </a:r>
            <a:endParaRPr lang="es-PE" sz="18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68506" y="6096000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Good governance is a key element of the credibility of an EBMO &amp; it is critical for its ability to attract and serve members;</a:t>
            </a:r>
          </a:p>
          <a:p>
            <a:r>
              <a:rPr lang="en-GB" altLang="en-US" dirty="0" smtClean="0"/>
              <a:t>EBMOs have different instruments to ensure good governance (Constitution; Boards and Committees; Management and secretariat etc.) – periodic reviews should be carried out;</a:t>
            </a:r>
          </a:p>
          <a:p>
            <a:r>
              <a:rPr lang="en-GB" altLang="en-US" dirty="0" smtClean="0"/>
              <a:t>If good governance is a priority, resources need to be allocated.</a:t>
            </a:r>
          </a:p>
        </p:txBody>
      </p:sp>
    </p:spTree>
    <p:extLst>
      <p:ext uri="{BB962C8B-B14F-4D97-AF65-F5344CB8AC3E}">
        <p14:creationId xmlns:p14="http://schemas.microsoft.com/office/powerpoint/2010/main" val="29255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/>
              <a:t>For further information, please contact:</a:t>
            </a:r>
            <a:br>
              <a:rPr lang="en-US" b="1" baseline="30000" dirty="0" smtClean="0"/>
            </a:br>
            <a:endParaRPr lang="en-US" baseline="30000" dirty="0" smtClean="0"/>
          </a:p>
          <a:p>
            <a:pPr algn="ctr"/>
            <a:r>
              <a:rPr lang="en-US" baseline="30000" dirty="0" smtClean="0"/>
              <a:t>Programme </a:t>
            </a:r>
            <a:r>
              <a:rPr lang="en-US" baseline="30000" dirty="0"/>
              <a:t>for Employers’ Activities</a:t>
            </a:r>
          </a:p>
          <a:p>
            <a:pPr algn="ctr"/>
            <a:r>
              <a:rPr lang="en-US" baseline="30000" dirty="0"/>
              <a:t>E-mail: actempturin@itcilo.org</a:t>
            </a:r>
          </a:p>
          <a:p>
            <a:pPr algn="ctr"/>
            <a:r>
              <a:rPr lang="en-US" baseline="30000" dirty="0"/>
              <a:t>Phone: +39 011 693 6590</a:t>
            </a:r>
          </a:p>
          <a:p>
            <a:pPr algn="ctr"/>
            <a:r>
              <a:rPr lang="en-US" baseline="30000" dirty="0"/>
              <a:t>http://lempnet.itcilo.org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645024"/>
            <a:ext cx="67613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baseline="30000" dirty="0"/>
              <a:t>We are a </a:t>
            </a:r>
            <a:r>
              <a:rPr lang="en-US" sz="2800" b="1" i="1" baseline="30000" dirty="0"/>
              <a:t>solid</a:t>
            </a:r>
            <a:r>
              <a:rPr lang="en-US" sz="2800" i="1" baseline="30000" dirty="0"/>
              <a:t> and </a:t>
            </a:r>
            <a:r>
              <a:rPr lang="en-US" sz="2800" b="1" i="1" baseline="30000" dirty="0"/>
              <a:t>reliable</a:t>
            </a:r>
            <a:r>
              <a:rPr lang="en-US" sz="2800" i="1" baseline="30000" dirty="0"/>
              <a:t> partner in the delivery of training for </a:t>
            </a:r>
            <a:br>
              <a:rPr lang="en-US" sz="2800" i="1" baseline="30000" dirty="0"/>
            </a:br>
            <a:r>
              <a:rPr lang="en-US" sz="2800" i="1" baseline="30000" dirty="0"/>
              <a:t>Business Member Organizations and we look forward to assist you</a:t>
            </a:r>
            <a:br>
              <a:rPr lang="en-US" sz="2800" i="1" baseline="30000" dirty="0"/>
            </a:br>
            <a:r>
              <a:rPr lang="en-US" sz="2800" i="1" baseline="30000" dirty="0"/>
              <a:t>in the implementation of your training needs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guide for EBMOs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268760"/>
            <a:ext cx="4546848" cy="485740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Published in 2018</a:t>
            </a:r>
          </a:p>
          <a:p>
            <a:r>
              <a:rPr lang="en-GB" sz="2800" dirty="0" smtClean="0"/>
              <a:t>Tailor-made for EBMOs (Employers and Business Member Organizations)</a:t>
            </a:r>
          </a:p>
          <a:p>
            <a:r>
              <a:rPr lang="en-GB" sz="2800" dirty="0" smtClean="0"/>
              <a:t>Available here: https://lempnet.itcilo.org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341649" cy="4625590"/>
          </a:xfrm>
          <a:prstGeom prst="rect">
            <a:avLst/>
          </a:prstGeom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8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governance?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Governance must be distinguished from Management</a:t>
            </a:r>
          </a:p>
          <a:p>
            <a:r>
              <a:rPr lang="en-US" dirty="0" smtClean="0"/>
              <a:t>In an EBMO, there is a clear difference </a:t>
            </a:r>
            <a:r>
              <a:rPr lang="en-US" dirty="0"/>
              <a:t>between the Board’s responsibilities (governance) and those of </a:t>
            </a:r>
            <a:r>
              <a:rPr lang="en-US" dirty="0" smtClean="0"/>
              <a:t>the Chief </a:t>
            </a:r>
            <a:r>
              <a:rPr lang="en-US" dirty="0"/>
              <a:t>Executive Officer (management). </a:t>
            </a:r>
            <a:endParaRPr lang="en-US" dirty="0" smtClean="0"/>
          </a:p>
          <a:p>
            <a:r>
              <a:rPr lang="en-US" dirty="0" smtClean="0"/>
              <a:t>Governance </a:t>
            </a:r>
            <a:r>
              <a:rPr lang="en-US" dirty="0"/>
              <a:t>is the responsibility of the </a:t>
            </a:r>
            <a:r>
              <a:rPr lang="en-US" dirty="0" smtClean="0"/>
              <a:t>elected representatives </a:t>
            </a:r>
            <a:r>
              <a:rPr lang="en-US" dirty="0"/>
              <a:t>of the membership who comprise the Board. The Chairperson of the </a:t>
            </a:r>
            <a:r>
              <a:rPr lang="en-US" dirty="0" smtClean="0"/>
              <a:t>Board(also </a:t>
            </a:r>
            <a:r>
              <a:rPr lang="en-US" dirty="0"/>
              <a:t>known as the President of the EBMO) is ultimately responsible for good </a:t>
            </a:r>
            <a:r>
              <a:rPr lang="en-US" dirty="0" smtClean="0"/>
              <a:t>governance and </a:t>
            </a:r>
            <a:r>
              <a:rPr lang="en-US" dirty="0"/>
              <a:t>for ensuring that the boundaries between governance and management are </a:t>
            </a:r>
            <a:r>
              <a:rPr lang="en-US" dirty="0" smtClean="0"/>
              <a:t>respected </a:t>
            </a:r>
            <a:r>
              <a:rPr lang="en-GB" dirty="0" smtClean="0"/>
              <a:t>and </a:t>
            </a:r>
            <a:r>
              <a:rPr lang="en-GB" dirty="0"/>
              <a:t>maintained.</a:t>
            </a:r>
          </a:p>
          <a:p>
            <a:r>
              <a:rPr lang="en-US" dirty="0" smtClean="0"/>
              <a:t>In other words, Governance </a:t>
            </a:r>
            <a:r>
              <a:rPr lang="en-US" dirty="0"/>
              <a:t>determines the “What?” (what the </a:t>
            </a:r>
            <a:r>
              <a:rPr lang="en-US" dirty="0" smtClean="0"/>
              <a:t>EBMO does </a:t>
            </a:r>
            <a:r>
              <a:rPr lang="en-US" dirty="0"/>
              <a:t>and what it </a:t>
            </a:r>
            <a:r>
              <a:rPr lang="en-US" dirty="0" smtClean="0"/>
              <a:t>should become </a:t>
            </a:r>
            <a:r>
              <a:rPr lang="en-US" dirty="0"/>
              <a:t>in the future), while management determines the “How?” (how the </a:t>
            </a:r>
            <a:r>
              <a:rPr lang="en-US" dirty="0" smtClean="0"/>
              <a:t>EBMO will </a:t>
            </a:r>
            <a:r>
              <a:rPr lang="en-US" dirty="0"/>
              <a:t>attain those goals and aspirations).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45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vs Management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71" y="1556792"/>
            <a:ext cx="7867650" cy="4438650"/>
          </a:xfrm>
          <a:prstGeom prst="rect">
            <a:avLst/>
          </a:prstGeom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95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Principles of 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three elements to good governance, namely the requirements </a:t>
            </a:r>
            <a:r>
              <a:rPr lang="en-US" dirty="0" smtClean="0"/>
              <a:t>for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</a:t>
            </a:r>
            <a:r>
              <a:rPr lang="en-GB" dirty="0" smtClean="0"/>
              <a:t>ndependence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clarity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transparency</a:t>
            </a:r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7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Independence from states/government means:</a:t>
            </a:r>
          </a:p>
          <a:p>
            <a:r>
              <a:rPr lang="en-GB" dirty="0" smtClean="0"/>
              <a:t>The EBMO is a </a:t>
            </a:r>
            <a:r>
              <a:rPr lang="en-US" dirty="0" smtClean="0"/>
              <a:t>non-aligned</a:t>
            </a:r>
            <a:r>
              <a:rPr lang="en-US" dirty="0"/>
              <a:t>, apolitical </a:t>
            </a:r>
            <a:r>
              <a:rPr lang="en-US" dirty="0" smtClean="0"/>
              <a:t>organization;</a:t>
            </a:r>
          </a:p>
          <a:p>
            <a:r>
              <a:rPr lang="en-US" dirty="0" smtClean="0"/>
              <a:t>It does not depend on state funding for its functioning.</a:t>
            </a:r>
          </a:p>
          <a:p>
            <a:pPr marL="0" indent="0">
              <a:buNone/>
            </a:pPr>
            <a:r>
              <a:rPr lang="en-US" dirty="0" smtClean="0"/>
              <a:t>Independence from factions or particular interests groups means:</a:t>
            </a:r>
          </a:p>
          <a:p>
            <a:r>
              <a:rPr lang="en-US" dirty="0" smtClean="0"/>
              <a:t>The EBMO has a large and inclusive membership;</a:t>
            </a:r>
          </a:p>
          <a:p>
            <a:r>
              <a:rPr lang="en-US" dirty="0" smtClean="0"/>
              <a:t>All interests are dealt with in a balanced way.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4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000" dirty="0" err="1" smtClean="0"/>
              <a:t>Dependence</a:t>
            </a:r>
            <a:r>
              <a:rPr lang="es-PE" sz="2000" dirty="0" smtClean="0"/>
              <a:t> </a:t>
            </a:r>
            <a:r>
              <a:rPr lang="es-PE" sz="2000" dirty="0" err="1" smtClean="0"/>
              <a:t>from</a:t>
            </a:r>
            <a:r>
              <a:rPr lang="es-PE" sz="2000" dirty="0" smtClean="0"/>
              <a:t> </a:t>
            </a:r>
            <a:r>
              <a:rPr lang="es-PE" sz="2000" dirty="0" err="1" smtClean="0"/>
              <a:t>factions</a:t>
            </a:r>
            <a:r>
              <a:rPr lang="es-PE" sz="2000" dirty="0" smtClean="0"/>
              <a:t> vs </a:t>
            </a:r>
            <a:r>
              <a:rPr lang="es-PE" sz="2000" dirty="0" err="1" smtClean="0"/>
              <a:t>Good</a:t>
            </a:r>
            <a:r>
              <a:rPr lang="es-PE" sz="2000" dirty="0" smtClean="0"/>
              <a:t> </a:t>
            </a:r>
            <a:r>
              <a:rPr lang="es-PE" sz="2000" dirty="0" err="1" smtClean="0"/>
              <a:t>governance</a:t>
            </a:r>
            <a:endParaRPr lang="es-PE" sz="20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824" t="28344" r="27309" b="34250"/>
          <a:stretch/>
        </p:blipFill>
        <p:spPr>
          <a:xfrm>
            <a:off x="1691680" y="1772816"/>
            <a:ext cx="583264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Clarity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n-US" dirty="0"/>
              <a:t>Where there is a lack of clarity, </a:t>
            </a:r>
            <a:r>
              <a:rPr lang="en-US" dirty="0" smtClean="0"/>
              <a:t>there is </a:t>
            </a:r>
            <a:r>
              <a:rPr lang="en-US" dirty="0"/>
              <a:t>room for discretion to be exercised which gives rise to the perception that the </a:t>
            </a:r>
            <a:r>
              <a:rPr lang="en-US" dirty="0" smtClean="0"/>
              <a:t>EBMO is </a:t>
            </a:r>
            <a:r>
              <a:rPr lang="en-US" dirty="0"/>
              <a:t>not acting consistently – or worse, that it is acting </a:t>
            </a:r>
            <a:r>
              <a:rPr lang="en-US" dirty="0" smtClean="0"/>
              <a:t>improperly.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1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Clarity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Ways to ensure clarity:</a:t>
            </a:r>
          </a:p>
          <a:p>
            <a:r>
              <a:rPr lang="en-US" dirty="0" smtClean="0"/>
              <a:t>Founding documents are adopted and up-to-date;</a:t>
            </a:r>
          </a:p>
          <a:p>
            <a:r>
              <a:rPr lang="en-US" dirty="0" smtClean="0"/>
              <a:t>Conflicts are resolved in a transparent way;</a:t>
            </a:r>
          </a:p>
          <a:p>
            <a:r>
              <a:rPr lang="en-US" dirty="0" smtClean="0"/>
              <a:t>Fee setting mechanisms are enshrined in the founding documents which are publicly available;</a:t>
            </a:r>
          </a:p>
          <a:p>
            <a:r>
              <a:rPr lang="en-US" dirty="0" smtClean="0"/>
              <a:t>Consequences of non-payment of fees are clear and applied consistently;</a:t>
            </a:r>
          </a:p>
          <a:p>
            <a:r>
              <a:rPr lang="en-US" dirty="0" smtClean="0"/>
              <a:t>Procedures for elections and mandates for elected functions are written down and respected;</a:t>
            </a:r>
          </a:p>
          <a:p>
            <a:r>
              <a:rPr lang="en-US" dirty="0" smtClean="0"/>
              <a:t>Terms for office and procedures of removal from office are written down and applied;</a:t>
            </a:r>
          </a:p>
          <a:p>
            <a:r>
              <a:rPr lang="en-US" dirty="0" smtClean="0"/>
              <a:t>Balanced reflection of diversity is sought;</a:t>
            </a:r>
          </a:p>
          <a:p>
            <a:r>
              <a:rPr lang="en-US" dirty="0" smtClean="0"/>
              <a:t>Compliance is given the highest priority.</a:t>
            </a: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0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1451</TotalTime>
  <Words>667</Words>
  <Application>Microsoft Office PowerPoint</Application>
  <PresentationFormat>On-screen Show (4:3)</PresentationFormat>
  <Paragraphs>63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Theme1</vt:lpstr>
      <vt:lpstr>PowerPoint Presentation</vt:lpstr>
      <vt:lpstr>A guide for EBMOs</vt:lpstr>
      <vt:lpstr>What is governance?</vt:lpstr>
      <vt:lpstr>Governance vs Management</vt:lpstr>
      <vt:lpstr>Basic Principles of Governance</vt:lpstr>
      <vt:lpstr>1. Independence</vt:lpstr>
      <vt:lpstr>Dependence from factions vs Good governance</vt:lpstr>
      <vt:lpstr>2. Clarity</vt:lpstr>
      <vt:lpstr>2. Clarity</vt:lpstr>
      <vt:lpstr>3. Transparency</vt:lpstr>
      <vt:lpstr>3. Transparency</vt:lpstr>
      <vt:lpstr>Checklist</vt:lpstr>
      <vt:lpstr>To remember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Jeanne Schmitt</cp:lastModifiedBy>
  <cp:revision>134</cp:revision>
  <dcterms:created xsi:type="dcterms:W3CDTF">2014-08-07T13:00:49Z</dcterms:created>
  <dcterms:modified xsi:type="dcterms:W3CDTF">2018-09-24T08:22:20Z</dcterms:modified>
</cp:coreProperties>
</file>