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223" autoAdjust="0"/>
  </p:normalViewPr>
  <p:slideViewPr>
    <p:cSldViewPr snapToGrid="0" snapToObjects="1">
      <p:cViewPr varScale="1">
        <p:scale>
          <a:sx n="83" d="100"/>
          <a:sy n="83" d="100"/>
        </p:scale>
        <p:origin x="241" y="4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95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(1 minute)
Bonjour à tous et bienvenue dans cette vidéoclasse sur la bonne gouvernance! Je me présente, je suis Eleonora Gonnelli, Chargé Associé de Programme du Bureau des Activités pour les Employeurs.
Aujourd'hui, nous allons plonger dans le monde complexe mais essentiel de la bonne gouvernance des organisations d'employeurs. Une gouvernance solide est le pilier sur lequel repose le succès et la durabilité de vôtres organisations. Prêts à explorer les rouages de la gouvernance ? Commençons !
Mais que est-ce que la gouvernance ? Premièrement il faut la définir :
La gouvernance est le cadre de règles, de systèmes, de processus et de relations au sein d'une organisation. La bonne gouvernance renforce la capacité des organisations d'employeurs à représenter les intérêts de leurs membres de manière crédible et efficace. Une bonne gouvernance accroît l'attractivité de l'Organisation pour ses membres et renforce à la fois l'influence à l'extérieur de l'organisation et l'efficacité à l'intérieur.
En outre, La bonne gouvernance comporte trois éléments :
1.     l'indépendance
2.     clarté
3.     transparence
1.     Indépendence
L’indépendence d’une OE doit etre soit externe que interne.
Externe :
La convention n° 87 sur la liberté syndicale et le droit d'organisation de la OIT du 1948 introduit la necessité pour les organisastions d'employeurs et de travailleurs d’etre indépendantes de toute influence ou intervention gouvernementale.
è En effet, tous savons qu'il existe des problèmes liés au respect de la convention au niveau des syndicats, mais aussi au niveau des entreprises, en raison des mésures imposés par des gouvernements. Un exemple célèbre est celui du Nicaragua, où le COSEP, principale association patronale du Nicaragua, et 18 autres chambres qui en faisaient partie, ont été dissous par la loi après 32 ans d'existence.
En effet, le droit à l'indépendance renforce le rôle de l'EBMO en tant qu'organisation non alignée et apolitique.
L'indépendance vis-à-vis du gouvernement doit être aussi du point de vue financier, que signifie également ne pas dépendre des subventions de l'État.
è En effet, si vous recevez des fonds de l'État, votre capacité à être indépendant et la possibilité de critiquer l'État sur les politiques hostiles au secteur privé seront limitées
Interne :
L'indépendance de l'EBMO vis-à-vis du gouvernement est tout aussi importante que
son indépendance vis-à-vis d'un secteur, d'une industrie ou d'un groupe de
membres, indépendamment de leur contribution monétaire, de leur taille ou même de
leur importance pour l'économie.
è En effet, il est fréquent que dans certaines organisations, il y ait des groupes d'entreprises qui, par le biais de donations, tentent d'être dominants et créent ainsi une dépendance financière.
2.     Clarté
Il est essentiel que les documents fondateurs de l'EBMO, qu'il s'agisse de sa constitution, de ses statuts, de ses articles d'incorporation, de sa charte, de ses règlements, etc. soient clairs et à jour et qu'ils puissent donc être respectés.
L'objectif des statuts est d'assurer la cohérence et la continuité des opérations afin
de rassurer les personnes qui travaillent au sein de l'organisation et à l'extérieur.
Une bonne Constitution minimise le risque.
Les principales dispositions sont les suivantes :
o   Nom de l'organisation, son but et ses objectifs.
o   Les conditions d'adhésion
o   Procédures de vote.
o   Politiques fiscales. Le montant de la cotisation annuelle doit être déterminée par le conseil d'administration et approuvée par les membres lors d'une assemblée générale annuelle (AGA).
o   Liste des dirigeants, mandats, pouvoirs, fonctions et règles.
o   Définition du rôle du directeur général / secrétaire général.
o   Calendrier des réunions
o   Description des comités, qu'ils soient permanents ou ad hoc, membres, rôle, mandat.
o   Procédures de modification et de dissolution
Il convient donc de définir clairement la base de l'autorité dont dispose l'EBMO afin de
s'assurer qu'elle participe légalement à toute question.
De même, la Constitution doit refléter des considérations pratiques. Par exemple, une
EBMO peut avoir spécifié dans sa Constitution que son exercice financier se termine
le 31 octobre de chaque année et que l'assemblée générale annuelle doit se tenir
dans les deux mois suivant cette date.
NON CITARLI TUTTI E PROIETTARE UN ESEMPIO DI UNO STATUTO IN CUI SI EVIDENZINO TUTTI I PUNTI DI CUI SOPRA.
3.     Transparence
Il est largement admis que toutes les EBMO ont la responsabilité de lutter contre la
corruption au niveau national par le biais d'initiatives de sensibilisation, mais il existe trois
domaines dans lesquels une EBMO peut agir du point de vue de la gouvernance.
Montrer l'exemple
Chaque EBMO a la responsabilité d'agir de manière ouverte et transparente. Cela signifie
que les processus mis en place - pour nommer et rémunérer le personnel, pour
réviser, mettre à jour et respecter ses exigences constitutionnelles, pour communiquer
ouvertement avec les membres et solliciter leur contribution à toutes les décisions
politiques - doivent tous être irréprochables.
Code d'éthique pour le personnel et les membres du conseil d'administration
L'élaboration d'un code d'éthique ou d'un code de conduite pour le personnel et les
membres du conseil d'administration démontre clairement que la bonne gouvernance
est prise au sérieux par l'EBMO
Encourager et former les membres
L'EBMO pourrait également élaborer un modèle à l'usage de ses membres,
La lutte contre la corruption - Guide à l'intention des employeurs :
·       garantir des pratiques commerciales transparentes, stipuler les procédures par écrit et les enregistrer ;
·       s'assurer que chaque employé dispose d'une description de poste appropriée avec des responsabilités claires ;
·       identifier les activités et les emplois qui sont particulièrement exposés à la corruption
·       fournir une formation spéciale aux employés particulièrement exposés
·       établir et distribuer au personnel une liste de contrôle avec les signes standard qui indiquent corruption ;
·       mettre en place un point de contact pour signaler des sources de risque
·       verser aux employés des salaires appropriés
·       compiler un ensemble de solutions réussies aux difficultés rencontrées
è Les 3 principes sont particulièrement importants car aucune entreprise ne souhaite rejoindre une organisation qui n'a pas une bonne réputation. Il est fondamental que les 3 principes soient des éléments clés.
è La transparence est la base de la bonne gouvernance. Une politique de transparence doit être incluse dans les statuts afin de maintenir une bonne réputation.
En effet, des mécanismes de contrôle sont nécessaires pour éviter des scandales comme celui du vice-président de la CONFIEP au Pérou qui a été arrêté directement au siège de l'organisation pour fraude fiscale pour avoir modifié et cloné des factures et des contrats avec de faux fournisseurs.
Par ailleurs, un autre scandale qui a ruiné la réputation du CBI est celui du harcèlement sexuel par des cadres de l'organisation impliquant des dizaines de femmes. Aujourd'hui, le CBI a perdu ses membres les plus importants, qui se sont désinscrits, ce qui a entraîné une perte de fonds disponibles et une difficulté à confronter le gouvernement au sujet de la réputation ruinée de l'organisation.
Par conséquent, les membres du conseil d'administration et le personnel des OE doivent éviter les conflits d'intérêts lorsqu'un intérêt privé ou personnel - potentiellement et directement ou indirectement - influence ou semble influencer l'exercice objectif de leurs fonctions.
En pratique, cela signifie que les OE doivent disposer d'une politique en matière de conflits d'intérêts, signée par tous les membres du conseil d'administration et des comités lorsqu'ils prennent leurs fonctions, renouvelée chaque année et mise à jour chaque fois qu'un conflit d'intérêts réel ou perçu se présente.
GOUVERNANCE VS GESTION
Il est important aussi de faire une distinction entre gestion et gouvernance :
GOUVERNANCE :
o Fixer les normes, la vision et
l'orientation stratégiques.
o Superviser la gestion et les
performances de l'organisation.
o Diriger et superviser la gestion afin de
s'assurer que l'organisation atteint les
résultats souhaités.
GESTION :
o Gérer l'organisation conformément
aux objectifs généraux.
o Mettre en oeuvre les décisions dans le
cadre de la mission et de la vision
stratégique.
o prendre des décisions et des politiques
opérationnelles.
Donc, la gouvernance comprends les responsabilités du conseil d'administration tandis que la gestion inclut celles du directeur général.
è L'un des problèmes les plus courants est que le président ou les membres du conseil d'administration pratiquent souvent la microgestion, c'est-à-dire qu'au lieu de fixer des objectifs stratégiques, ils gèrent les opérations quotidiennes, alors que toute cette partie doit être déléguée au directeur exécutif.
è Quoi qu'il en soit, nous aurons l'occasion de nous pencher plus tard sur les rôles spécifiques des différents présidents.
Mais quelles sont les institutions de gouvernance ?
La structure typique d’une OE comprend :
·       l'assemblée des membres
·       le conseil d’administration
·       le directeur général
·       les comités
1.     L’Assemblée générale des membres
Les membres d'une organisation d'employeurs doivent être les bénéficiaires ultimes des activités de l'organisation et l'autorité ultime de sa gouvernance.
Les membres sont généralement représentés par une assemblée des membres, qui joue le rôle d'institution clé de la gouvernance.
Formation de l’assemblée :
Dans une organisation d'employeurs de petite ou moyenne taille, chaque entreprise membre peut présenter un représentant à l'assemblée des membres, qui à son tour élit ou approuve les membres du conseil d'administration et approuve les autres décisions du conseil d'administration.
Dans les organisations d'employeurs plus grandes et plus complexes, il peut être nécessaire de mettre en place une représentation indirecte.
L’assemblée doit veiller à ce que leur organisation représente tous les membres et tous les secteurs géographiques et industriels qui en font partie.
Le règlement de l'organisation d'employeurs doit clairement indiquer les mesures prises pour assurer une représentation juste et équilibrée de tous les membres. Il peut s'agir, par exemple, d'un objectif ou d'un pourcentage concernant le nombre de représentants d'entreprises d'une certaine taille, d'une certaine région ou d'un certain secteur d'activité.
Fonctions :
Les membres des organisations d'employeurs ont plusieurs droits et responsabilités. Ils ont le droit de nommer le conseil d'administration et de révoquer certains de ses membres.
Paiement des cotisations :
Les organisations d'employeurs s'appuient sur les cotisations des membres pour financer leurs activités quotidiennes. Le règlement de l'organisation doit établir clairement le  mécanisme par lequel les cotisations sont déterminées.
Il est clair que le non-paiement des cotisations est un motif d'annulation de l'affiliation. Le règlement de l'organisation d'employeurs doit aborder la question de le non-paiement des cotisations, en indiquant clairement la procédure de notification des arriérés et la procédure d'exclusion.
Les membres en retard de paiement sont exclus de l'organisation. Les règles doivent  également indiquer le statut des droits des membres en retard de paiement ; par exemple, les membres en retard de paiement peuvent perdre leur droit de vote à l'assemblée des membres, le droit aux services.
Il est donc important que les statuts de l'EBMO établissent clairement les délais de déchéance et de radiation du registre des entreprises non financières.
è Pour des raisons politiques, la perte de représentativité, beaucoup d'oe sont flexibles et considèrent les membres non payants comme des membres dormants ou passifs, mais continuent à les considérer comme des membres, peut-être sans services ou sans vote, sans les exclure parce qu'autrement ils perdent leur représentativité. Nous savons que c'est très difficile parce que ce serait l'idéal, mais que beaucoup d'OE ont des approches plus souples... mais cela crée des divergences importantes entre les membres eux-mêmes qui devraient être évitées.
2.     Le conseil d’administration
Le conseil d'administration est au service des membres en supervisant les activités de gestion.
Composition et structure
Le conseil d'administration doit être composé de dirigeants que les membres considèrent
comme généralement représentatifs des membres de l'organisation.
Les règles d'organisation doivent établir des mesures claires pour éviter que le conseil
d'administration ne soit dominé par un groupe, une industrie, une région ou une faction
particulière. La taille du conseil d'administration peut varier en fonction de l'organisation. En
chiffres absolus, la taille d'un conseil d'administration varie généralement entre 6 et 24 membres.
Diversité des genres
Les EBMO devraient s'efforcer d'assurer la diversité des sexes au sein de leur conseil d'administration. Une plus grande diversité au sein des conseils d'administration et de la structure de gestion des EBMO refléterait mieux la réalité du monde des affaires d'aujourd'hui.
Éligibilité des candidats potentiels
Lorsqu'il y a une adhésion directe des entreprises, le conseil d'administration doit être composé de cadres supérieurs en activité dans les entreprises membres. Il est préférable que tous les membres du conseil d'administration soient le président, le directeur général ou le directeur général de l'entreprise qu'ils représentent. Des fois, aussi le responsable de ressources humaines peut en faire partie.
Élection des membres du conseil d'administration
Le règlement de l'organisation doit indiquer clairement la procédure de nomination et
d'élection des membres du conseil d'administration. Le règlement de l'organisation doit limiter le nombre de mandats consécutifs pour lesquels un membre du conseil d'administration peut se présenter à l'élection.
è Il faut éviter que les mêmes personnes occupent les postes clés et assurer le renouvellement des jeunes talents, sinon l'attrait de l'organisation pour les jeunes entrepreneurs diminue, car personne n'est incité à entrer dans l'organisation s'il est déjà certain d'être exclu des postes de direction qui sont toujours occupés par les mêmes personnes.
Cessation des fonctions
Dans des circonstances extraordinaires, les membres peuvent souhaiter mettre fin au mandat de certains membres du conseil d'administration ou de l'ensemble du conseil d'administration. Le règlement de l'organisation d'employeurs doit clairement établir un mécanisme permettant aux membres ou à leurs représentants de révoquer des membres du conseil d'administration ou l'ensemble du conseil d'administration. En règle générale, il s'agit d'un vote à la majorité de l'assemblée des membres lors d'une réunion régulière ou d'une réunion spéciale convoquée à cet effet.
Responsabilités du conseil d'administration
Le conseil d'administration est chargé de maintenir l'orientation fondamentale de l'organisation d'employeurs. Cette responsabilité se manifeste par plusieurs fonctions spécifiques, notamment
■ Approuver le plan d'activité et le budget annuels avant qu'ils ne soient recommandés à l'Assemblée des membres ;
■ Examiner les performances et la cessation des fonctions du directeur général et nommer un nouveau directeur général le cas échéant ;
■ L'élection du président du conseil d'administration (et d'un président adjoint) ;
■ Définir l'orientation stratégique de l'organisation (par opposition aux activités quotidiennes)
■ Modifier les statuts de l'organisation d'employeurs avant de les recommander à l'assemblée des membres ;
■ Nommer les auditeurs externes et recevoir le rapport d'audit externe.
Plan d'affaires et budget
Le conseil d'administration doit être chargé de recommander à l'assemblée des membres
d'approuver le plan d'entreprise et le budget de l'organisation tels qu'ils lui sont présentés par la direction.
Examen des performances
Une autre fonction de contrôle essentielle est l'examen des performances de gestion et la nomination ou la cessation d'activité du directeur général de l'organisation. Dans la pratique, cette fonction est généralement axée sur l'examen des performances du directeur général dans la mise en oeuvre des décisions du conseil d'administration et de l'assemblée des membres.
Élection du président
Le conseil d'administration est chargé d'élire un candidat qualifié au poste de président du conseil d'administration. Les règles de l'organisation d'employeurs doivent contenir des procédures claires sur la manière dont le conseil d'administration élit son président. Par exemple, par un vote à la majorité des membres du conseil d'administration.
Définir une orientation stratégique
Le conseil d'administration doit prendre des décisions, lorsque les circonstances le justifient, concernant l'orientation générale à long terme de l'organisation. Ces décisions majeures peuvent inclure, par exemple, la fusion de l'organisation avec une autre association professionnelle, ou la redéfinition/restructuration de l'organisation en réponse à des changements dans l'industrie ou à d'autres changements majeurs dans l'environnement de travail.
Modifications de la constitution
Une catégorie distincte de décisions fondamentales qui devrait être confiée au Conseil concerne les changements apportés à la constitution de l'organisation d'employeurs. Les statuts doivent être des documents flexibles qui évoluent avec l'organisation au fur et à mesure de son développement. Chaque constitution doit contenir une procédure claire permettant de l'amender ou de la modifier.
Nomination des auditeurs externes
Enfin, le conseil d'administration devrait être responsable de la nomination d'auditeurs externes, au moins une fois par an, pour examiner les finances de l'organisation.
Le rôle du président du conseil d'administration
Le rôle du président est de diriger et de gérer le conseil d'administration, en s'efforçant de défendre les principes et les objectifs de l'organisation.
Concrètement, le président doit gérer les réunions périodiques du conseil d'administration, approuver l'ordre du jour et veiller à ce que les formalités constitutionnelles soient respectées. Le président doit également souvent présider la réunion périodique (généralement annuelle) de l'assemblée des membres.
Nommer le trésorier (généralement l'un des membres du conseil d'administration).
Recommander des modifications à la Constitution
Nommer les auditeurs externes et recevoir un rapport d'audit.
Les règles de l'organisation doivent inclure une description du rôle du président, décrivant les devoirs et l'autorité de la fonction. Le règlement doit veiller tout particulièrement à différencier le rôle du président de celui du directeur général.
En rapport avec la description du poste, le règlement doit indiquer clairement la durée du
mandat et les limites qui lui sont imposées. Dans la pratique, il est courant qu'un président exerce un mandat de 2 à 4 ans.
3.     Directeur Général
Le directeur général, ou Secrétaire générale ou CEO, il y a des différentes manières des nommer les directeurs et toutes sont correctes, de l'organisation occupe une position centrale dans la gestion quotidienne de l'organisation, mais il a également d'importantes responsabilités en matière de gouvernance. Le directeur général est généralement le plus haut niveau de gestion à temps plein de l'organisation d'employeurs.
Rôle et responsabilités du directeur général
Le rôle principal du directeur exécutif est la gestion quotidienne de l'organisation d'employeurs et de son personnel, ainsi que la mise en oeuvre de stratégies et de plans d'action à long terme
Le directeur général d'une organisation d'employeurs est généralement responsable du
recrutement et de la gestion du personnel de l'organisation.
Éligibilité des candidats potentiels
Contrairement aux membres du conseil d'administration, il n'est pas nécessaire que le
directeur exécutif d'une organisation d'employeurs soit un cadre supérieur d'une entreprise affiliée. En effet, le poste de directeur exécutif étant souvent à temps plein, il est impossible d'occuper un autre emploi.
Fin de l’engagement :
Si les circonstances le justifient, le président, avec l'approbation du conseil d'administration, doit être habilité à mettre fin à l'emploi du directeur général. La procédure exacte pour cette étape doit être documentée dans le contrat de travail du directeur exécutif.
Rémunération et avantages
La rémunération et les avantages du directeur général doivent être fixés par le président, avec l'approbation du conseil d'administration. Dans la pratique, le président peut constituer un comité spécial chargé d'examiner la question et de décider de la rémunération appropriée. Toutefois, l'autorité finale en la matière doit revenir au conseil d'administration.
4.     Comités :
Les comités du conseil d'administration sont créés lorsqu'il y a trop de questions pour être traitées par l'ensemble du conseil d'administration ou lorsque des questions se posent qui nécessitent une contribution spécialisée. Il est important que la Constitution définisse les paramètres de fonctionnement de ces comités. Il existe généralement deux types de comités du conseil d'administration : les comités permanents pour les activités majeures en cours et les comités ad hoc pour traiter une question particulière.
Les bonnes pratiques indiquent qu'au moins deux membres du conseil d'administration siègent dans chaque comité.
La fonction générale des comités
Les comités ont pour mission première d'aider le conseil d'administration à s'acquitter de ses responsabilités. Il s'agit avant tout d'élaborer des positions/décisions politiques sur des questions pertinentes pour l'organisation.
Principaux comités permanentes :
Comité exécutif - Les membres de ce comité sont généralement le président du conseil
d'administration et d'autres membres du bureau. Il n'est pas toujours considéré comme un
comité permanent, mais comme un conseil exécutif - une émanation du conseil lui-même.
Il supervise les activités du conseil d'administration.
Comité des finances et de l'audit - supervise l'élaboration du budget et recommande les augmentations proposées des cotisations des membres ; assure un suivi précis des
fonds et veille à ce que des contrôles financiers adéquats soient mis en place.
Le(s) comité(s) d'orientation - veille(nt) à ce que les politiques soient actualisées et
pertinentes ; ce comité travaille en étroite collaboration avec le personnel pour
identifier les questions émergentes qui intéressent ou préoccupent les membres.
Le comité de développement des produits - oriente le développement de nouveaux
services et de matériel de formation.
Le comité de marketing supervise l'élaboration et la mise en oeuvre du plan de marketing
Comité d'éthique : il élabore et applique des lignes directrices visant à garantir un
comportement éthique des membres du conseil d'administration
Comité du personnel - Il guide l'élaboration, l'examen et l'autorisation des politiques
et procédures en matière de personnel
Le comité des relations publiques aide le personnel à communiquer avec les
Medias.
Principaux comités ad hoc :
Comité des événements - aide à la planification et à la coordination des événements
Majeurs.
Comité de recherche - aide à la conduite de recherches spécifiques.
Comité de campagne - similaire au comité des événements, il aide le personnel de
l'EBMO à planifier et à coordonner une campagne majeure telle que la modification
de la legislation.
Comité des nominations - identifier les compétences requises des membres du conseil d'administration et suggérer des membres potentiels du conseil d'administration.
(citare pochi esempi)
è Les comités peuvent être un bon moyen de faire appel à l'expertise interne des membres et de rendre la vie au sein de l'OE plus attractive pour, par exemple, les jeunes entrepreneurs qui ne sont pas encore prêts à rejoindre le conseil d'administration mais qui pourraient prouver leurs capacités au sein des comités.
è Un problème récurrent est l'existence de certains comités qui n'existent que sur le papier mais qui ne se rencontrent jamais. Il est donc nécessaire de limiter la création de nouveaux comités à ceux qui sont réellement nécessaires et d'éteindre les comités à la fin de leur mandat.
Conclusions :
En conclusion, nous avons exploré en profondeur l'importance de la bonne gouvernance et de la gestion efficace au sein des organisations. Les institutions de gouvernance telles que l'Assemblée Générale, le Conseil d'Administration et les comités, ainsi que la gestion du secrétariat, sont les piliers de la transparence, de la démocratie et de l'efficacité. Je vous remercie d'avoir participé à cette leçon vidéo enrichissante. Si vous avez des questions ou des commentaires, n'hésitez pas à les partager. À bientôt pour de nouvelles découvertes !
1. Structure des Organisations d'Employeurs (3 minutes)
Les organisations d'employeurs sont constituées d'une structure en plusieurs couches. Elles comprennent d'abord les membres, qui sont les entreprises adhérentes. Ils constituent le fondement même de l'organisation.
Au sommet de la pyramide se trouve le conseil d'administration, composé de leaders expérimentés et élus par les membres. Le conseil prend des décisions stratégiques cruciales pour l'avenir de l'organisation.
Juste en dessous, nous avons le directeur général et son équipe de direction. Ils sont responsables de mettre en œuvre les décisions prises par le conseil d'administration et de gérer les opérations quotidiennes.
2. Institutions de Gouvernance (4 minutes)
L'assemblée des membres est l'endroit où les représentants des entreprises membres se rassemblent pour discuter et prendre des décisions importantes. Cette assemblée est le cœur de la gouvernance, où les voix des membres sont entendues.
Le conseil d'administration est composé de personnalités éminentes choisies pour leur expertise. Il a la responsabilité cruciale de superviser la stratégie globale, d'approuver les budgets et de prendre des décisions qui orientent l'avenir de l'organisation.
Le directeur général, nommé par le conseil d'administration, est responsable de la mise en œuvre de la stratégie. Il est appuyé par une équipe de direction compétente qui assure le fonctionnement quotidien.
3. Outils de Gouvernance (5 minutes)
Les règles et les règlements sont les fondations de la gouvernance. Ils définissent les droits, les responsabilités et les procédures à suivre, créant ainsi un cadre transparent et équitable pour tous les membres.
Les comités et groupes de projet jouent un rôle vital dans la gouvernance collaborative. Ils sont créés pour se pencher sur des questions spécifiques, élaborer des solutions et les présenter ensuite au conseil d'administration ou à l'assemblée des membres.
La transparence et la communication ouverte sont des éléments clés. Les membres doivent être informés des décisions prises, des projets en cours et des défis rencontrés. Une communication transparente renforce la confiance et l'engagement.
4. Principes de Bonne Gouvernance (6 minutes)
La reddition de comptes est le pilier central de la gouvernance. Chaque organe de gouvernance, qu'il s'agisse de l'assemblée des membres, du conseil d'administration ou de la direction, doit rendre compte de ses actions et de ses décisions.
La participation élargie est essentielle. La diversité des perspectives et des expériences garantit des décisions mieux informées et plus représentatives.
L'équité assure que les intérêts de tous les membres sont pris en compte dans les décisions. Aucune voix ne doit être négligée.
La responsabilité individuelle et collective signifie que chaque membre de l'organisation partage la responsabilité du succès et de l'intégrité de l'organisation.
Conclusion (1 minute)
Voilà donc la complexité et l'importance de la bonne gouvernance au sein des organisations d'employeurs. En comprenant ces mécanismes, vous êtes mieux préparés à contribuer à des organisations solides et durables.
Souvenez-vous, la bonne gouvernance ne se limite pas aux règles, mais à la culture de l'organisation et à l'engagement de chacun envers l'intégrité et la transparence.
Ressources complémentaires (1 minute)
Si vous souhaitez en savoir plus, je vous encourage à explorer des ressources supplémentaires, telles que des livres, des articles et des formations en ligne, pour approfondir votre compréhension de la gouvernance.
BASE SCRIPT VIDEO IN FRANCESE A CUI AGGIUNGERE CONTENUTI:
Title: Bonne Gouvernance et Gestion Efficace : Principes Fondamentaux (Leçon Vidéo)
[Introduction] Bonjour à tous ! Bienvenue à cette leçon vidéo sur la Bonne Gouvernance et la Gestion Efficace. Pendant les 20 prochaines minutes, nous explorerons les concepts clés de la bonne gouvernance et de la gestion efficace au sein des organisations. Prêts à commencer ? Allons-y !
[Section I : L'Importance de la Bonne Gouvernance] Commençons par la Section I, où nous discuterons de l'importance cruciale de la bonne gouvernance.
1.1 Trois Raisons Fondamentales La bonne gouvernance revêt une importance majeure pour trois raisons essentielles :
1.1.1 Attractivité de l'Organisation La bonne gouvernance crée la confiance, l'ouverture, la démocratie et la légitimité, ce qui rend l'organisation attractive pour ses membres.
1.1.2 Influence à l'Extérieur La bonne gouvernance renforce la réputation et l'influence de l'organisation dans ses relations avec le gouvernement, les syndicats et l'opinion publique.
1.1.3 Efficacité Accrue La bonne gouvernance établit des règles claires, anticipe les conflits potentiels et améliore l'efficacité globale de l'organisation.
[Section I : Importance de la Bonne Gouvernance - Suite] 1.2 Exercice - Importance de la Bonne Gouvernance Avant de poursuivre, prenons un moment pour réfléchir à l'importance de la bonne gouvernance dans votre propre situation et aux défis que vous rencontrez dans votre pays.
[Section II : Assurer ou Accroître la Bonne Gouvernance] Passons maintenant à la Section II, où nous explorerons comment garantir ou augmenter la bonne gouvernance et la gestion efficace au sein des organisations.
2.1 Statuts/Constitution Commençons par examiner les statuts ou la constitution de votre organisation. Comparez-les avec ceux de vos collègues et discutez des réponses au questionnaire.
2.2 Institutions de Gouvernance 2.2.1 Assemblée Générale L'Assemblée Générale est une occasion de rassembler les membres pour prendre des décisions importantes et garantir leur participation à la gestion de l'organisation.
2.2.2 Conseil d'Administration et Président Le Conseil et le Président représentent les intérêts des membres, définissent la direction stratégique et s'assurent de la durabilité de l'organisation.
2.2.3 Comités Les comités jouent un rôle essentiel en permettant aux membres de contribuer aux travaux de l'organisation. Ils peuvent être permanents ou ad hoc et sont formés par le Conseil, le Président ou le Directeur.
[Section II : Assurer ou Accroître la Bonne Gouvernance - Suite] 2.3 Gestion du Secrétariat Le secrétariat est l'épine dorsale de l'organisation, assurant la préparation, l'exécution et l'administration des activités. Le rôle du secrétariat est vital pour l'efficacité globale.
[Conclusion] Pour résumer, nous avons exploré l'importance cruciale de la bonne gouvernance et de la gestion efficace dans les organisations. Les instruments tels que la constitution et les institutions, ainsi que la gestion du secrétariat, jouent un rôle essentiel dans la garantie de la transparence, de l'efficacité et de l'ouverture aux affaires. J'espère que vous avez acquis une meilleure compréhension de ces concepts. Merci d'avoir participé à cette leçon vidéo ! Si vous avez des questions, n'hésitez pas à les poser. À bientôt !
Title: Bonne Gouvernance et Gestion Efficace : Principes Fondamentaux (Leçon Vidéo)
Introduction Bonjour à tous ! Je suis ravi de vous accueillir dans cette leçon vidéo consacrée à la Bonne Gouvernance et à la Gestion Efficace. Au cours des 20 prochaines minutes, nous plongerons dans les aspects clés de ces concepts et explorerons comment ils impactent les organisations. Prêts à en apprendre davantage ? Commençons tout de suite !
Section I : L'Importance de la Bonne Gouvernance
1.1 Trois Raisons Fondamentales
Attractivité de l'Organisation Lorsqu'une organisation pratique la bonne gouvernance, elle établit des bases solides de confiance, d'ouverture et de légitimité. Ceci la rend particulièrement attrayante pour ses membres. Par exemple, la confiance instaurée par une bonne gouvernance peut protéger l'organisation contre les scandales et les abus, comme nous l'avons vu dans le cas du pays X où le vol au sein du secrétariat a presque mis en péril l'existence de l'organisation. De même, une bonne gouvernance permet d'attirer de nouveaux membres tels que les PME et les associations grâce à l'ouverture et la démocratie qu'elle instaure.
Influence à l'Extérieur La bonne gouvernance est également étroitement liée à la réputation de l'organisation. Les entreprises et les organisations caractérisées par une bonne gouvernance attirent davantage d'investissements. La réputation joue un rôle crucial dans les interactions avec le gouvernement, les syndicats et l'opinion publique. Cela va même au-delà de la gouvernance, incluant la perception de l'organisation. Il suffit de penser aux débats actuels sur les rémunérations élevées des gestionnaires, couplés aux appels à la modération salariale.
Efficacité Accrue La bonne gouvernance régule tous les domaines avec des règles claires, anticipe les conflits potentiels et résout les problèmes grâce à des arrangements clairs. En effet, elle améliore grandement l'efficacité globale de l'organisation en établissant un cadre de référence et en délimitant les domaines de compétence du personnel.
1.2 Exercice - L'Importance de la Bonne Gouvernance Avant de passer à la suite, prenez un moment pour réfléchir à l'importance de la bonne gouvernance dans votre propre situation. Ensuite, partagez avec nous les défis auxquels vous êtes confrontés dans votre pays en matière de gouvernance.
Section II : Assurer ou Accroître la Bonne Gouvernance
2.1 Statuts/Constitution Les statuts ou la constitution d'une organisation sont comme les règles du jeu qui guident son fonctionnement. Ils établissent les bases pour une gouvernance solide et efficace. Prenons le temps d'examiner ces documents et de comparer vos statuts avec ceux de vos collègues.
2.2 Institutions de Gouvernance
Assemblée Générale (AG) L'Assemblée Générale est bien plus qu'une simple réunion annuelle formelle. C'est une occasion rare de rassembler les membres et de les impliquer dans les décisions clés de l'organisation. Elle reflète la démocratie au sein de l'organisation et doit être utilisée judicieusement pour renforcer la participation des membres.
Conseil d'Administration et Président Le Conseil d'Administration et le Président jouent un rôle central dans la gouvernance. Le Conseil assure une représentation équilibrée des intérêts des membres et établit la direction stratégique de l'organisation. Le Président, quant à lui, agit en tant que porte-parole des membres et veille à la durabilité à long terme de l'organisation.
Comités Les comités sont les moteurs de la participation des membres. Ils permettent aux membres de contribuer aux activités et aux décisions de l'organisation. Les comités permanents et ad hoc jouent des rôles essentiels dans le processus décisionnel et la mise en œuvre des politiques.
2.3 Gestion du Secrétariat Le secrétariat est le cœur battant de l'organisation. Il assure la coordination, la préparation et l'exécution des activités. Une division claire du travail entre le Conseil d'Administration et le secrétariat est essentielle pour garantir une gestion fluide et efficace.
Conclusion En conclusion, nous avons exploré en profondeur l'importance de la bonne gouvernance et de la gestion efficace au sein des organisations. Les institutions de gouvernance telles que l'Assemblée Générale, le Conseil d'Administration et les comités, ainsi que la gestion du secrétariat, sont les piliers de la transparence, de la démocratie et de l'efficacité. Je vous remercie d'avoir participé à cette leçon vidéo enrichissante. Si vous avez des questions ou des commentaires, n'hésitez pas à les partager. À bientôt pour de nouvelles découvertes !
Testo del ppt in inglese:
GOOD AND EFFECTIVE GOVERNANCE AND MANAGEMENT
LEARNING OBJECTIVES
Understand the importance of good governance (GG)
Audit the effectiveness of GG institutions and tools for your organization
Know how to increase GG and deal with real issues
Know how to increase effective governance.
APPROACH OVERVIEW
SECTION I
Why good governance is so important
SECTION II
How to ensure or increase good and effective governance
- basic features
- means of ensuring/increasing good governance through a constitution and institutions
- management and secretariat.
Section I. Importance of Good Governance
3 basic reasons
Attractiveness of the EO to members
Increase influence outside
Increase effectiveness inside
Section I. Importance of Good Governance
1. GG increases the attractiveness of an EO
GG creates trust, openness, democracy, legitimacy
and hence attractiveness to members
trust : gg as protection against scandals, abuses ; examples of dangers of bad governance legio; country X : theft by secretariat almost detrimental for survival eo ; country Y : trade union scandal about diverting funds for private use had big consequences on trade union law
Openness and democracy: obviously necessary to attract new members , such as SMEs, associations etc.
GG is thus an essential tool for making an EO representative and getting it to grow.
2. GG increases influence outside
Strongly linked with previous slide / also the case in private companies : figures indicate greater attractiveness for investment in co.s characterised by GG ( see added note)
Reputation essential in dealings with gvmt ; trade unions ;public opinion ; may even go beyond good governance and include perception,  cfr present debates on high remuneration of mgrs , coupled with calls for salary moderation .
Again bad examples in different countries ( not to be cited) with detrimental effects
GG boosts reputation
legitimacy
3. GG increases the effectiveness of an organisation
GG regulates all areas with clear rules
GG is proactive on possible conflicts
GG can prevent problems by making clear arrangements
GG enhances the efficiency of an organisation.
Also protects staff by setting frame of reference and delineating field of competence
Introduction: Key Elements of Good Governance
Basic features and key elements
Independence from external influences and people
Membership limited to private sector  - point for discussion
Checks and balances between different interest groups among employers (no inappropriate influence or dominance)
Checks and balances between different institutions within an organisation (Board, committees, management)
Clarity as regards the competencies of each body and individual
Clear financial rules / procedures / control / record-keeping
Transparency about the decision-making process
Compliance with legal rules – where legal entity available: use it to reinforce GG.
Key elements of efficient governance
Well developed secretariat, capable and endowed with sufficient quantity and quality of staff to achieve the objectives of the EO: essential to act efficiently.
Varying Factors
Type of EO (direct membership, mixed, only associations)
Level at which EO exists (APEX, national, branch, region)
Scope of activities (advocacy and provision of services)
National culture.
Section II Steps forward to ensure Good and Effective Governance
What we shall look at:
Statutes/constitution
Institutions: Assembly, Board and President, Committees
Staff and Secretariat.
2. Institutions of Governance:
A.  General Assembly
There is quite a lot of routine business that has to be accomplished in the general assembly – but it should not be a “painful event” or ordeal that has to be “got through as quickly and easily as possible”.  In fact it is a rare opportunity to get a large number of members together – don’t waste it.
One of the reasons for the general assembly is a process to ensure that members have as much direct say as possible in the running of the organisation.
Discuss the roles of the general assembly listed above
Make the point that communication with members is not the role of the general assembly meeting.  Employers organisations must have formal member communication strategies.
In discussing the constitution, explain how difficult it is to change in reality – often a quorum at AGM must be combined with a 2/3rds majority.  So for issues like membership dues – self regulating formulae are much better than specific numbers.
In reality the general assembly is a very formal process over a limited time that formally pushes through pre-developed decisions.  If the general assembly actually discusses anything - it is usually an example of pre-work badly done! Let’s come back to this in a moment.
B. Board and President
C. Committees.
A. General Assembly. Role.
A. General Assembly. Composition
For small organisations ► direct model
i.e. open to all members
For large organisations ► indirect model
i.e. representative of members
Crucial that “representative systems” cover geography, sectors, size of company
The rules must ensure fair and balanced General Assembly participation
… members should have as much direct say as possible
A. General Assembly. Typical functions.
Election of the Board
Nomination of candidates for key committees
Approval of the budget
Amendments to the Constitution
Mechanisms for establishing membership dues.
… clear rules on  quorums and majorities
are needed.
A. General Assembly
Voting Rights
Frequency
General Assembly  Facts and Problems
A formal meeting with an agenda once a year?
A huge meeting?
A repetitious meeting with the same people, too short for some and too long for the well informed?
No attendance at all?
The authority and legitimacy of Board members, committee members and management are based on “member support”
An employers’ organisation’s credibility depends on its being genuinely representative of member interests
The General or Member Assembly is therefore the basic institution of governance.
B. The Board and the President General Role
Gives voice to the views and interests of the members
Exists to ensure long-term sustainability and sound governance.
B. The Board and the President Typical Functions
Business plan and budget
Appointment, termination and performance review of Chief Executive
Elect the President
Set strategic direction
Recommend changes to the Constitution
Approve new members – manage the application of criteria
Appoint external auditors and receive an audit report.
The business plan is the priorities and objectives of the organisation.  The budget indicates forecasted revenues and expenses.  This should be done annually.
In the case of a vacancy – the Board should be formally responsible for identifying, selecting and hiring a suitable candidate;
The Board (often through a remuneration sub committee) establishes and reviews the pay and benefits of the Chief Executive;
The chief executive is the executing arm of the Board – the job exists to deliver the objective set by the Board within the financial and governance targets set.
The Board has the responsibility to review any contract renewals and to deal with questions of poor performance and or misconduct;
The Board should select or elect it’s own Chairman or President – often by majority vote;
B. The Board and the President
Frequency
Voting rights
B. The Board and the President
Procedures
documents
minutes
preparation
timing
duration
B. The Board and the President  Facts and Problems
In practice: common problems but no one-size-fits-all solutions
Composition
Attracting the right people to the Board
Representativeness of members (including SMEs)
Typical functions
The Board – management relationship: Who does what? Patronage by the Board? Vanity of the Board? CEO – president conflict?
The effective functioning of the Board
Internal preparation: What is for the Board, and what not? Good Board documents
Manage the Board both formally and informally
Role of the president
Conflicts of interest between important members
Logistics to facilitate effective functioning.
C. Committees. General Role.
Committees are the prime channel by which members contribute to the work and views of the organisation
Most employers’ organisations have a number of standing and ad hoc committees
Committees are generally formed by the Board, the President or the Chief Executive.
Committees have a variety of purposes.  They are used to;
Engage members;
Make sure the views and actions of the organisation represent member views;
Utilise the huge knowledge and skill base of the membership; and
Communicate with members
C. Typical Committees
Audit Committee
Committee of Chairmen
Finance and General Purposes Committee
Sector and Geographic Committees
Other “Ad Hoc” Committees
There are differences between standing committees and ad hoc committees
Standing committees are at the core of certain aspect of the running of the organisation and the institutions of governance;
Ad hoc committees are more likely to be focussed on the policy asking or operational aspects of running the organisation;
There are many standing committees – these are probably the most typical
Audit Committee
Recommends the appointment of an external auditor to the Board
Receives the report of the external auditors and recommends it to the Board
Increasingly, deals with more general questions of governance on behalf of the Board.
Run through
Emphasis that selection of auditors and receipt of their report is a Board and not a management responsibility;
The role of the audit committee is typically growing – just as it is in companies;
Where organisations do not have a specific Governance committee – it is often the audit committee to which the board turns to investigate situations of questionable governance – for example issues of “vested” or “conflicts” of interest.
Committee of Chairmen
An overall policy advisory group comprising the chairs of key policy, sectoral and geographical committees
The Committee of Chairmen is a powerful group of sectoral, subject or geographical vested interests – managing its relationship with the Board is vital
Ensures the Committees’ views influence Board thinking and that the Chairmen’s actions reflect Board decisions.
This is the overall policy direction discussion committee – where the key chairs of policy, sector and geographical committees get together;
This committee can be the employers’ organisation’s greatest asset or biggest nightmare;
Their relationship with the Board needs to be managed carefully – in both directions – in influencing Board decisions and then carrying them out;
This committee is the one that makes sure that policy reflects the views of the whole membership
Typical Ad Hoc Committees
C. Committees. Facts and Issues.
Conflicting competences between committees: good TRs and rules on role and competence
Too many committees place a burden upon the resources of an EO, so limit them to essentials: “less is more”
Ineffective committees: role of president and staff, preparation, effective meetings, minutes
-   Attract good people to committees: add value for members (exclusive info, network, take seriously, good documents)
C. Committees.  Governance Hints and Tips
For the more permanent committees – ensure that there is a system of rotating both the chair and membership … like the Board
For time-limited committees – make sure that they do their job and then disappear
Identify effective committee chairmen and ensure that they get good support from the staff of the association
Ensure good committee notes.
Rotation chair and membership guards against vested interest, stale thinking and terms of reference creep.  It also allows the organisation to make use of more members;
Tine limited committees should come and go – and the number of scope of committees should be reviewed by the Board every year to ensure that this happens. Time limited committees enable the organisation to use the skills of people not normally available for standing committees … and to identify potential new standing committee members.
Of course the problem is not getting enough volunteers to serve on and chair committees – the answer to this is not to fall back on “the usual suspects” but to “try harder” to encourage member participation;
Great chairmen are like gold dust … but they need staff support to help them stay effective and to keep them on policy line.
Great staff support leads to good committee work and decisions – the opposite also applies
3. Managing the Secretariat. Theory.
Secretariat:  the backbone of the EO
Need for clear division of labour between Board and secretariat – Secretary General/CEO is link
Role of secretariat:  preparation, execution, proposition, administration.
3. Managing the Secretariat. Practice
Issues and problems in all EOs:
Too few staff
Too many tasks
Limited competencies
No autonomy
Dependence upon projects
No long term vision
Little attractiveness of the EO in the labour market
High turnover
No organisational structure.
3. Managing the Secretariat. Solutions.
Partially via the Board
The Board sets strategic directions and determines resources.
It must therefore be clearly informed about the balance between objectives and expectations regarding secretariat and resources.
3. Managing the Secretariat. Solutions.
It is the role and responsibility of management to strive for efficiency in resource allocation to achieve the objectives of the EO
What is the position in your EO?
Some basic elements for an organisational audit.
Basic elements for an audit of the organisational effectiviness of your existing and potential resources
Staff
Clear task list, job descriptions, decision-making empowerment, reporting lines?
Correct time allocation for the priorities set by the EO? Detailed time analysis?
Correct competencies for tasks? Training needs?
Sufficient clarity/communication of priorities, work plans, expectations, orientations,
challenges, etc.?
Sufficiently attractable – retainable? Motivation, remuneration, promotion, (internal/external) commitment?
Correct mix between support and “production” staff?
Efficient organisation of the back office? Filing, records, secretariat, etc?
Funds
Clear view of income–spending; recurrent/non-recurrent income/spending balance
Income increase in subscriptions, services, projects, or in kind … chapter funds
Decrease spending in money or in kind
Correct financial management: fee collection, expense control, etc.
Members and Board members - President
Sufficiently used as a resource?
Alliances with other organisations, retirees, volunteers, universities … other networks
Considered, possible, for what, in what form?
Outsourcing of certain (specific) tasks?
Conclusions about Good and Effective Governance
1. Good governance is important: a key element in credibility and growth
Without good governance, the basic precondition for an EO’s success is missing, and core activities such as lobbying and services are in jeopardy.
Conclusions about Good and Effective Governance
2. There are instruments with which to work at better governance, such as a constitution, EO institutions (G.A., Board, President, Committees and Secretariat)
Examine critically how they can contribute to ensuring transparency, openness to business, and efficiency.
Conclusions about Good and Effective Governance
3. The secretariat is a vital key to EO
success
Its role, resources, etc., depend upon Board decisions, which should be correct and well informed, with a balance between objectives and input
The CEO himself/herself also has an important responsibility and capacity to improve effective functioning
To make your EO more efficient, audit and then act.
</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51517"/>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b188ba96-b848-4521-b43b-0c1c7e3b34f7?pitch-bytes=23701710&amp;pitch-content-type=image%2Fpng"/>
          <p:cNvPicPr>
            <a:picLocks noChangeAspect="1"/>
          </p:cNvPicPr>
          <p:nvPr/>
        </p:nvPicPr>
        <p:blipFill>
          <a:blip r:embed="rId3"/>
          <a:srcRect t="31250" b="31250"/>
          <a:stretch/>
        </p:blipFill>
        <p:spPr>
          <a:xfrm>
            <a:off x="0" y="0"/>
            <a:ext cx="9144000" cy="5143500"/>
          </a:xfrm>
          <a:prstGeom prst="rect">
            <a:avLst/>
          </a:prstGeom>
        </p:spPr>
      </p:pic>
      <p:sp>
        <p:nvSpPr>
          <p:cNvPr id="4" name="Text 0"/>
          <p:cNvSpPr/>
          <p:nvPr/>
        </p:nvSpPr>
        <p:spPr>
          <a:xfrm>
            <a:off x="666276" y="2337325"/>
            <a:ext cx="7810277" cy="2476500"/>
          </a:xfrm>
          <a:prstGeom prst="rect">
            <a:avLst/>
          </a:prstGeom>
          <a:noFill/>
          <a:ln/>
        </p:spPr>
        <p:txBody>
          <a:bodyPr wrap="square" lIns="0" tIns="0" rIns="0" bIns="0" rtlCol="0" anchor="b"/>
          <a:lstStyle/>
          <a:p>
            <a:pPr algn="l">
              <a:lnSpc>
                <a:spcPts val="9750"/>
              </a:lnSpc>
            </a:pPr>
            <a:r>
              <a:rPr lang="en-US" sz="9800" b="1" kern="0" spc="-48" dirty="0">
                <a:solidFill>
                  <a:srgbClr val="FFFFFF"/>
                </a:solidFill>
                <a:latin typeface="MS PGothic" panose="020B0600070205080204" pitchFamily="34" charset="-128"/>
                <a:ea typeface="MS PGothic" panose="020B0600070205080204" pitchFamily="34" charset="-128"/>
                <a:cs typeface="Nimbus Sans L" pitchFamily="34" charset="-120"/>
              </a:rPr>
              <a:t>Bonne Gouvernance</a:t>
            </a:r>
            <a:endParaRPr lang="en-US" sz="9750" dirty="0">
              <a:latin typeface="MS PGothic" panose="020B0600070205080204" pitchFamily="34" charset="-128"/>
              <a:ea typeface="MS PGothic" panose="020B0600070205080204" pitchFamily="34" charset="-128"/>
            </a:endParaRPr>
          </a:p>
        </p:txBody>
      </p:sp>
      <p:pic>
        <p:nvPicPr>
          <p:cNvPr id="6" name="Image 1" descr="https://pitch-assets-ccb95893-de3f-4266-973c-20049231b248.s3.eu-west-1.amazonaws.com/0a5d4355-4dd7-495f-bc1f-cc5ff1524689?pitch-bytes=11021&amp;pitch-content-type=image%2Fjpeg"/>
          <p:cNvPicPr>
            <a:picLocks noChangeAspect="1"/>
          </p:cNvPicPr>
          <p:nvPr/>
        </p:nvPicPr>
        <p:blipFill>
          <a:blip r:embed="rId4"/>
          <a:srcRect/>
          <a:stretch/>
        </p:blipFill>
        <p:spPr>
          <a:xfrm>
            <a:off x="6841752" y="696184"/>
            <a:ext cx="1828800" cy="5833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b42a4101-cff6-444d-b42e-a1e39a546716?pitch-bytes=1717451&amp;pitch-content-type=image%2Fpng"/>
          <p:cNvPicPr>
            <a:picLocks noChangeAspect="1"/>
          </p:cNvPicPr>
          <p:nvPr/>
        </p:nvPicPr>
        <p:blipFill>
          <a:blip r:embed="rId3">
            <a:grayscl/>
          </a:blip>
          <a:srcRect/>
          <a:stretch/>
        </p:blipFill>
        <p:spPr>
          <a:xfrm>
            <a:off x="0" y="0"/>
            <a:ext cx="11494191" cy="5143650"/>
          </a:xfrm>
          <a:prstGeom prst="rect">
            <a:avLst/>
          </a:prstGeom>
        </p:spPr>
      </p:pic>
      <p:sp>
        <p:nvSpPr>
          <p:cNvPr id="4" name="Text 0"/>
          <p:cNvSpPr/>
          <p:nvPr/>
        </p:nvSpPr>
        <p:spPr>
          <a:xfrm>
            <a:off x="476250" y="2571750"/>
            <a:ext cx="6190506" cy="1493416"/>
          </a:xfrm>
          <a:prstGeom prst="rect">
            <a:avLst/>
          </a:prstGeom>
          <a:noFill/>
          <a:ln/>
          <a:effectLst>
            <a:outerShdw blurRad="127000" dist="38100" dir="3600000" algn="bl" rotWithShape="0">
              <a:srgbClr val="000000">
                <a:alpha val="78000"/>
              </a:srgbClr>
            </a:outerShdw>
          </a:effectLst>
        </p:spPr>
        <p:txBody>
          <a:bodyPr wrap="square" lIns="0" tIns="0" rIns="0" bIns="0" rtlCol="0" anchor="t"/>
          <a:lstStyle/>
          <a:p>
            <a:pPr marL="190500" indent="-190500" algn="l">
              <a:lnSpc>
                <a:spcPts val="1680"/>
              </a:lnSpc>
              <a:buSzPct val="100000"/>
              <a:buChar char="•"/>
            </a:pPr>
            <a:r>
              <a:rPr lang="en-US" sz="1200" b="0" dirty="0">
                <a:solidFill>
                  <a:srgbClr val="FFFFFF"/>
                </a:solidFill>
                <a:latin typeface="Nimbus Sans L" pitchFamily="34" charset="0"/>
                <a:ea typeface="Nimbus Sans L" pitchFamily="34" charset="-122"/>
                <a:cs typeface="Nimbus Sans L" pitchFamily="34" charset="-120"/>
              </a:rPr>
              <a:t>Conformité à tous les processus et procédures internes essentielle pour une bonne gouvernance.</a:t>
            </a:r>
            <a:endParaRPr lang="en-US" sz="1200" dirty="0"/>
          </a:p>
          <a:p>
            <a:pPr marL="190500" indent="-190500" algn="l">
              <a:lnSpc>
                <a:spcPts val="1680"/>
              </a:lnSpc>
              <a:buSzPct val="100000"/>
              <a:buChar char="•"/>
            </a:pPr>
            <a:r>
              <a:rPr lang="en-US" sz="1200" b="0" dirty="0">
                <a:solidFill>
                  <a:srgbClr val="FFFFFF"/>
                </a:solidFill>
                <a:latin typeface="Nimbus Sans L" pitchFamily="34" charset="0"/>
                <a:ea typeface="Nimbus Sans L" pitchFamily="34" charset="-122"/>
                <a:cs typeface="Nimbus Sans L" pitchFamily="34" charset="-120"/>
              </a:rPr>
              <a:t>Importance de l'amendement des politiques pour garantir l'efficacité et la crédibilité de l'organisation.</a:t>
            </a:r>
            <a:endParaRPr lang="en-US" sz="1200" dirty="0"/>
          </a:p>
          <a:p>
            <a:pPr marL="190500" indent="-190500" algn="l">
              <a:lnSpc>
                <a:spcPts val="1680"/>
              </a:lnSpc>
              <a:buSzPct val="100000"/>
              <a:buChar char="•"/>
            </a:pPr>
            <a:r>
              <a:rPr lang="en-US" sz="1200" b="0" dirty="0">
                <a:solidFill>
                  <a:srgbClr val="FFFFFF"/>
                </a:solidFill>
                <a:latin typeface="Nimbus Sans L" pitchFamily="34" charset="0"/>
                <a:ea typeface="Nimbus Sans L" pitchFamily="34" charset="-122"/>
                <a:cs typeface="Nimbus Sans L" pitchFamily="34" charset="-120"/>
              </a:rPr>
              <a:t>En pratique :</a:t>
            </a:r>
            <a:endParaRPr lang="en-US" sz="1200" dirty="0"/>
          </a:p>
          <a:p>
            <a:pPr marL="381000" lvl="1" indent="-190500" algn="l">
              <a:lnSpc>
                <a:spcPts val="1680"/>
              </a:lnSpc>
              <a:buSzPct val="100000"/>
              <a:buChar char="•"/>
            </a:pPr>
            <a:r>
              <a:rPr lang="en-US" sz="1200" b="0" dirty="0">
                <a:solidFill>
                  <a:srgbClr val="FFFFFF"/>
                </a:solidFill>
                <a:latin typeface="Nimbus Sans L" pitchFamily="34" charset="0"/>
                <a:ea typeface="Nimbus Sans L" pitchFamily="34" charset="-122"/>
                <a:cs typeface="Nimbus Sans L" pitchFamily="34" charset="-120"/>
              </a:rPr>
              <a:t>Besoin d'une expertise en conformité au sein du conseil</a:t>
            </a:r>
            <a:endParaRPr lang="en-US" sz="1200" dirty="0"/>
          </a:p>
          <a:p>
            <a:pPr marL="381000" lvl="1" indent="-190500" algn="l">
              <a:lnSpc>
                <a:spcPts val="1680"/>
              </a:lnSpc>
              <a:buSzPct val="100000"/>
              <a:buChar char="•"/>
            </a:pPr>
            <a:r>
              <a:rPr lang="en-US" sz="1200" b="0" dirty="0">
                <a:solidFill>
                  <a:srgbClr val="FFFFFF"/>
                </a:solidFill>
                <a:latin typeface="Nimbus Sans L" pitchFamily="34" charset="0"/>
                <a:ea typeface="Nimbus Sans L" pitchFamily="34" charset="-122"/>
                <a:cs typeface="Nimbus Sans L" pitchFamily="34" charset="-120"/>
              </a:rPr>
              <a:t>Utilisation de comités techniques et de rapports annuels pour assurer la transparence</a:t>
            </a:r>
            <a:endParaRPr lang="en-US" sz="1200" dirty="0"/>
          </a:p>
        </p:txBody>
      </p:sp>
      <p:sp>
        <p:nvSpPr>
          <p:cNvPr id="5" name="Text 1"/>
          <p:cNvSpPr/>
          <p:nvPr/>
        </p:nvSpPr>
        <p:spPr>
          <a:xfrm>
            <a:off x="1202642" y="609050"/>
            <a:ext cx="4910127" cy="884216"/>
          </a:xfrm>
          <a:prstGeom prst="rect">
            <a:avLst/>
          </a:prstGeom>
          <a:noFill/>
          <a:ln/>
        </p:spPr>
        <p:txBody>
          <a:bodyPr wrap="none" lIns="0" tIns="0" rIns="0" bIns="0" rtlCol="0" anchor="t">
            <a:spAutoFit/>
          </a:bodyPr>
          <a:lstStyle/>
          <a:p>
            <a:pPr algn="l">
              <a:lnSpc>
                <a:spcPts val="6750"/>
              </a:lnSpc>
              <a:buSzPct val="100000"/>
            </a:pPr>
            <a:r>
              <a:rPr lang="en-US" sz="6800" b="1" kern="0" spc="-48" dirty="0">
                <a:solidFill>
                  <a:srgbClr val="FFFFFF"/>
                </a:solidFill>
                <a:latin typeface="MS PGothic" panose="020B0600070205080204" pitchFamily="34" charset="-128"/>
                <a:ea typeface="MS PGothic" panose="020B0600070205080204" pitchFamily="34" charset="-128"/>
                <a:cs typeface="Nimbus Sans L" pitchFamily="34" charset="-120"/>
              </a:rPr>
              <a:t>6. Conformité</a:t>
            </a:r>
            <a:endParaRPr lang="en-US" sz="6750" dirty="0">
              <a:latin typeface="MS PGothic" panose="020B0600070205080204" pitchFamily="34" charset="-128"/>
              <a:ea typeface="MS PGothic" panose="020B0600070205080204"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476250" y="476250"/>
            <a:ext cx="8191500" cy="571500"/>
          </a:xfrm>
          <a:prstGeom prst="rect">
            <a:avLst/>
          </a:prstGeom>
          <a:noFill/>
          <a:ln/>
        </p:spPr>
        <p:txBody>
          <a:bodyPr wrap="square" lIns="0" tIns="0" rIns="0" bIns="0" rtlCol="0" anchor="t"/>
          <a:lstStyle/>
          <a:p>
            <a:pPr algn="l">
              <a:lnSpc>
                <a:spcPts val="4500"/>
              </a:lnSpc>
              <a:buSzPct val="100000"/>
            </a:pPr>
            <a:r>
              <a:rPr lang="en-US" sz="4500" b="1" kern="0" spc="-48" dirty="0">
                <a:solidFill>
                  <a:srgbClr val="151517"/>
                </a:solidFill>
                <a:latin typeface="MS PGothic" panose="020B0600070205080204" pitchFamily="34" charset="-128"/>
                <a:ea typeface="MS PGothic" panose="020B0600070205080204" pitchFamily="34" charset="-128"/>
                <a:cs typeface="Nimbus Sans L" pitchFamily="34" charset="-120"/>
              </a:rPr>
              <a:t>7. </a:t>
            </a:r>
            <a:r>
              <a:rPr lang="en-US" sz="4500" b="1" kern="0" spc="-48" dirty="0" err="1">
                <a:solidFill>
                  <a:srgbClr val="151517"/>
                </a:solidFill>
                <a:latin typeface="MS PGothic" panose="020B0600070205080204" pitchFamily="34" charset="-128"/>
                <a:ea typeface="MS PGothic" panose="020B0600070205080204" pitchFamily="34" charset="-128"/>
                <a:cs typeface="Nimbus Sans L" pitchFamily="34" charset="-120"/>
              </a:rPr>
              <a:t>Éviter</a:t>
            </a:r>
            <a:r>
              <a:rPr lang="en-US" sz="4500" b="1" kern="0" spc="-48" dirty="0">
                <a:solidFill>
                  <a:srgbClr val="151517"/>
                </a:solidFill>
                <a:latin typeface="MS PGothic" panose="020B0600070205080204" pitchFamily="34" charset="-128"/>
                <a:ea typeface="MS PGothic" panose="020B0600070205080204" pitchFamily="34" charset="-128"/>
                <a:cs typeface="Nimbus Sans L" pitchFamily="34" charset="-120"/>
              </a:rPr>
              <a:t> les conflits d'intérêts</a:t>
            </a:r>
            <a:endParaRPr lang="en-US" sz="4500" dirty="0">
              <a:latin typeface="MS PGothic" panose="020B0600070205080204" pitchFamily="34" charset="-128"/>
              <a:ea typeface="MS PGothic" panose="020B0600070205080204" pitchFamily="34" charset="-128"/>
            </a:endParaRPr>
          </a:p>
        </p:txBody>
      </p:sp>
      <p:sp>
        <p:nvSpPr>
          <p:cNvPr id="4" name="Text 1"/>
          <p:cNvSpPr/>
          <p:nvPr/>
        </p:nvSpPr>
        <p:spPr>
          <a:xfrm>
            <a:off x="476250" y="2183386"/>
            <a:ext cx="3206725" cy="1679674"/>
          </a:xfrm>
          <a:prstGeom prst="rect">
            <a:avLst/>
          </a:prstGeom>
          <a:noFill/>
          <a:ln/>
        </p:spPr>
        <p:txBody>
          <a:bodyPr wrap="square" lIns="0" tIns="0" rIns="0" bIns="0" rtlCol="0" anchor="t"/>
          <a:lstStyle/>
          <a:p>
            <a:pPr marL="190500"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Risque majeur pour la gouvernance d'entreprise si mal géré.</a:t>
            </a:r>
            <a:endParaRPr lang="en-US" sz="1050" dirty="0"/>
          </a:p>
          <a:p>
            <a:pPr marL="190500"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Types de conflits : réels, potentiels, perçus.</a:t>
            </a:r>
            <a:endParaRPr lang="en-US" sz="1050" dirty="0"/>
          </a:p>
          <a:p>
            <a:pPr marL="190500"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En pratique :</a:t>
            </a:r>
            <a:endParaRPr lang="en-US" sz="1050" dirty="0"/>
          </a:p>
          <a:p>
            <a:pPr marL="381000" lvl="1"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Politique de conflit d'intérêts signée par tous les membres du conseil</a:t>
            </a:r>
            <a:endParaRPr lang="en-US" sz="1050" dirty="0"/>
          </a:p>
          <a:p>
            <a:pPr marL="381000" lvl="1"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Renouvellement annuel et mise à jour en cas de conflit</a:t>
            </a:r>
            <a:endParaRPr lang="en-US" sz="1050" dirty="0"/>
          </a:p>
          <a:p>
            <a:pPr marL="381000" lvl="1"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Transparence et divulgation des conflits</a:t>
            </a:r>
            <a:endParaRPr lang="en-US" sz="1050" dirty="0"/>
          </a:p>
        </p:txBody>
      </p:sp>
      <p:pic>
        <p:nvPicPr>
          <p:cNvPr id="5" name="Image 0" descr="https://pitch-assets-ccb95893-de3f-4266-973c-20049231b248.s3.eu-west-1.amazonaws.com/28793c9a-be32-4134-8697-7075afda533c?pitch-bytes=516851&amp;pitch-content-type=image%2Fpng"/>
          <p:cNvPicPr>
            <a:picLocks noChangeAspect="1"/>
          </p:cNvPicPr>
          <p:nvPr/>
        </p:nvPicPr>
        <p:blipFill>
          <a:blip r:embed="rId3"/>
          <a:srcRect/>
          <a:stretch/>
        </p:blipFill>
        <p:spPr>
          <a:xfrm>
            <a:off x="3758710" y="1448814"/>
            <a:ext cx="5384699" cy="36940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5472590" y="476250"/>
            <a:ext cx="3195117" cy="1143000"/>
          </a:xfrm>
          <a:prstGeom prst="rect">
            <a:avLst/>
          </a:prstGeom>
          <a:noFill/>
          <a:ln/>
        </p:spPr>
        <p:txBody>
          <a:bodyPr wrap="square" lIns="0" tIns="0" rIns="0" bIns="0" rtlCol="0" anchor="t"/>
          <a:lstStyle/>
          <a:p>
            <a:pPr algn="l">
              <a:lnSpc>
                <a:spcPts val="3000"/>
              </a:lnSpc>
              <a:buSzPct val="100000"/>
            </a:pPr>
            <a:r>
              <a:rPr lang="en-US" sz="3000" b="1" kern="0" spc="-48" dirty="0">
                <a:solidFill>
                  <a:srgbClr val="151517"/>
                </a:solidFill>
                <a:latin typeface="MS PGothic" panose="020B0600070205080204" pitchFamily="34" charset="-128"/>
                <a:ea typeface="MS PGothic" panose="020B0600070205080204" pitchFamily="34" charset="-128"/>
                <a:cs typeface="Nimbus Sans L" pitchFamily="34" charset="-120"/>
              </a:rPr>
              <a:t>8. </a:t>
            </a:r>
            <a:r>
              <a:rPr lang="en-US" sz="3000" b="1" kern="0" spc="-48" dirty="0" err="1">
                <a:solidFill>
                  <a:srgbClr val="151517"/>
                </a:solidFill>
                <a:latin typeface="MS PGothic" panose="020B0600070205080204" pitchFamily="34" charset="-128"/>
                <a:ea typeface="MS PGothic" panose="020B0600070205080204" pitchFamily="34" charset="-128"/>
                <a:cs typeface="Nimbus Sans L" pitchFamily="34" charset="-120"/>
              </a:rPr>
              <a:t>Comprendre</a:t>
            </a:r>
            <a:r>
              <a:rPr lang="en-US" sz="3000" b="1" kern="0" spc="-48" dirty="0">
                <a:solidFill>
                  <a:srgbClr val="151517"/>
                </a:solidFill>
                <a:latin typeface="MS PGothic" panose="020B0600070205080204" pitchFamily="34" charset="-128"/>
                <a:ea typeface="MS PGothic" panose="020B0600070205080204" pitchFamily="34" charset="-128"/>
                <a:cs typeface="Nimbus Sans L" pitchFamily="34" charset="-120"/>
              </a:rPr>
              <a:t> et identifier les risques</a:t>
            </a:r>
            <a:endParaRPr lang="en-US" sz="3000" dirty="0">
              <a:latin typeface="MS PGothic" panose="020B0600070205080204" pitchFamily="34" charset="-128"/>
              <a:ea typeface="MS PGothic" panose="020B0600070205080204" pitchFamily="34" charset="-128"/>
            </a:endParaRPr>
          </a:p>
        </p:txBody>
      </p:sp>
      <p:sp>
        <p:nvSpPr>
          <p:cNvPr id="4" name="Text 1"/>
          <p:cNvSpPr/>
          <p:nvPr/>
        </p:nvSpPr>
        <p:spPr>
          <a:xfrm>
            <a:off x="5472838" y="2171943"/>
            <a:ext cx="3478709" cy="2639839"/>
          </a:xfrm>
          <a:prstGeom prst="rect">
            <a:avLst/>
          </a:prstGeom>
          <a:noFill/>
          <a:ln/>
        </p:spPr>
        <p:txBody>
          <a:bodyPr wrap="square" lIns="0" tIns="0" rIns="0" bIns="0" rtlCol="0" anchor="t"/>
          <a:lstStyle/>
          <a:p>
            <a:pPr marL="190500" indent="-190500" algn="l">
              <a:lnSpc>
                <a:spcPts val="1890"/>
              </a:lnSpc>
              <a:buSzPct val="100000"/>
              <a:buChar char="•"/>
            </a:pPr>
            <a:r>
              <a:rPr lang="en-US" sz="1400" b="0" dirty="0">
                <a:solidFill>
                  <a:srgbClr val="151517"/>
                </a:solidFill>
                <a:latin typeface="Nimbus Sans L" pitchFamily="34" charset="0"/>
                <a:ea typeface="Nimbus Sans L" pitchFamily="34" charset="-122"/>
                <a:cs typeface="Nimbus Sans L" pitchFamily="34" charset="-120"/>
              </a:rPr>
              <a:t>Besoin de prévoir et gérer les risques pour assurer la pérennité de l'organisation.</a:t>
            </a:r>
            <a:endParaRPr lang="en-US" sz="1350" dirty="0"/>
          </a:p>
          <a:p>
            <a:pPr marL="190500" indent="-190500" algn="l">
              <a:lnSpc>
                <a:spcPts val="1890"/>
              </a:lnSpc>
              <a:buSzPct val="100000"/>
              <a:buChar char="•"/>
            </a:pPr>
            <a:r>
              <a:rPr lang="en-US" sz="1400" b="0" dirty="0">
                <a:solidFill>
                  <a:srgbClr val="151517"/>
                </a:solidFill>
                <a:latin typeface="Nimbus Sans L" pitchFamily="34" charset="0"/>
                <a:ea typeface="Nimbus Sans L" pitchFamily="34" charset="-122"/>
                <a:cs typeface="Nimbus Sans L" pitchFamily="34" charset="-120"/>
              </a:rPr>
              <a:t>Écoute et apprentissage : rester informé des environnements volatils.</a:t>
            </a:r>
            <a:endParaRPr lang="en-US" sz="1350" dirty="0"/>
          </a:p>
          <a:p>
            <a:pPr marL="190500" indent="-190500" algn="l">
              <a:lnSpc>
                <a:spcPts val="1890"/>
              </a:lnSpc>
              <a:buSzPct val="100000"/>
              <a:buChar char="•"/>
            </a:pPr>
            <a:r>
              <a:rPr lang="en-US" sz="1400" b="0" dirty="0">
                <a:solidFill>
                  <a:srgbClr val="151517"/>
                </a:solidFill>
                <a:latin typeface="Nimbus Sans L" pitchFamily="34" charset="0"/>
                <a:ea typeface="Nimbus Sans L" pitchFamily="34" charset="-122"/>
                <a:cs typeface="Nimbus Sans L" pitchFamily="34" charset="-120"/>
              </a:rPr>
              <a:t>Priorité : mettre le risque à l'ordre du jour de chaque réunion du conseil.</a:t>
            </a:r>
            <a:endParaRPr lang="en-US" sz="1350" dirty="0"/>
          </a:p>
          <a:p>
            <a:pPr marL="190500" indent="-190500" algn="l">
              <a:lnSpc>
                <a:spcPts val="1890"/>
              </a:lnSpc>
              <a:buSzPct val="100000"/>
              <a:buChar char="•"/>
            </a:pPr>
            <a:r>
              <a:rPr lang="en-US" sz="1400" b="0" dirty="0">
                <a:solidFill>
                  <a:srgbClr val="151517"/>
                </a:solidFill>
                <a:latin typeface="Nimbus Sans L" pitchFamily="34" charset="0"/>
                <a:ea typeface="Nimbus Sans L" pitchFamily="34" charset="-122"/>
                <a:cs typeface="Nimbus Sans L" pitchFamily="34" charset="-120"/>
              </a:rPr>
              <a:t>Adaptabilité : comprendre la nature changeante du risque.</a:t>
            </a:r>
            <a:endParaRPr lang="en-US" sz="1350" dirty="0"/>
          </a:p>
          <a:p>
            <a:pPr marL="190500" indent="-190500" algn="l">
              <a:lnSpc>
                <a:spcPts val="1890"/>
              </a:lnSpc>
              <a:buSzPct val="100000"/>
              <a:buChar char="•"/>
            </a:pPr>
            <a:r>
              <a:rPr lang="en-US" sz="1400" b="0" dirty="0">
                <a:solidFill>
                  <a:srgbClr val="151517"/>
                </a:solidFill>
                <a:latin typeface="Nimbus Sans L" pitchFamily="34" charset="0"/>
                <a:ea typeface="Nimbus Sans L" pitchFamily="34" charset="-122"/>
                <a:cs typeface="Nimbus Sans L" pitchFamily="34" charset="-120"/>
              </a:rPr>
              <a:t>Évaluation : identifier les risques prioritaires pour les actifs principaux de l'organisation.</a:t>
            </a:r>
            <a:endParaRPr lang="en-US" sz="1350" dirty="0"/>
          </a:p>
        </p:txBody>
      </p:sp>
      <p:pic>
        <p:nvPicPr>
          <p:cNvPr id="5" name="Image 0" descr="https://pitch-assets-ccb95893-de3f-4266-973c-20049231b248.s3.eu-west-1.amazonaws.com/c0fc2538-1361-4cfe-9023-7cddb6576050?pitch-bytes=322483&amp;pitch-content-type=image%2Fpng"/>
          <p:cNvPicPr>
            <a:picLocks noChangeAspect="1"/>
          </p:cNvPicPr>
          <p:nvPr/>
        </p:nvPicPr>
        <p:blipFill>
          <a:blip r:embed="rId3"/>
          <a:srcRect l="30409" r="2981" b="1405"/>
          <a:stretch/>
        </p:blipFill>
        <p:spPr>
          <a:xfrm>
            <a:off x="-1724" y="0"/>
            <a:ext cx="5179074" cy="511062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pic>
        <p:nvPicPr>
          <p:cNvPr id="3" name="Image 0" descr="https://images.unsplash.com/photo-1565593753903-d5cd8a5765d3?crop=entropy&amp;cs=tinysrgb&amp;fit=max&amp;fm=jpg&amp;ixid=M3wyMTIyMnwwfDF8c2VhcmNofDEwfHxlbmR8ZW58MHx8fHwxNjkyODk1OTA0fDA&amp;ixlib=rb-4.0.3&amp;q=80&amp;w=1080"/>
          <p:cNvPicPr>
            <a:picLocks noChangeAspect="1"/>
          </p:cNvPicPr>
          <p:nvPr/>
        </p:nvPicPr>
        <p:blipFill>
          <a:blip r:embed="rId3">
            <a:blur rad="75"/>
          </a:blip>
          <a:srcRect t="31250" b="31250"/>
          <a:stretch/>
        </p:blipFill>
        <p:spPr>
          <a:xfrm>
            <a:off x="0" y="0"/>
            <a:ext cx="9144000" cy="5143500"/>
          </a:xfrm>
          <a:prstGeom prst="rect">
            <a:avLst/>
          </a:prstGeom>
          <a:noFill/>
          <a:effectLst>
            <a:blur rad="95250"/>
          </a:effectLst>
        </p:spPr>
      </p:pic>
      <p:sp>
        <p:nvSpPr>
          <p:cNvPr id="4" name="Text 0"/>
          <p:cNvSpPr/>
          <p:nvPr/>
        </p:nvSpPr>
        <p:spPr>
          <a:xfrm>
            <a:off x="482008" y="1185343"/>
            <a:ext cx="8185621" cy="2571750"/>
          </a:xfrm>
          <a:prstGeom prst="rect">
            <a:avLst/>
          </a:prstGeom>
          <a:noFill/>
          <a:ln/>
        </p:spPr>
        <p:txBody>
          <a:bodyPr wrap="square" lIns="0" tIns="0" rIns="0" bIns="0" rtlCol="0" anchor="t"/>
          <a:lstStyle/>
          <a:p>
            <a:pPr algn="l">
              <a:lnSpc>
                <a:spcPts val="6750"/>
              </a:lnSpc>
            </a:pPr>
            <a:r>
              <a:rPr lang="en-US" sz="6800" b="1" kern="0" spc="-36" dirty="0">
                <a:solidFill>
                  <a:srgbClr val="FFFFFF"/>
                </a:solidFill>
                <a:latin typeface="MS PGothic" panose="020B0600070205080204" pitchFamily="34" charset="-128"/>
                <a:ea typeface="MS PGothic" panose="020B0600070205080204" pitchFamily="34" charset="-128"/>
                <a:cs typeface="Nimbus Sans L" pitchFamily="34" charset="-120"/>
              </a:rPr>
              <a:t>La bonne gouvernance est la clé du succès</a:t>
            </a:r>
            <a:endParaRPr lang="en-US" sz="3000" dirty="0">
              <a:latin typeface="MS PGothic" panose="020B0600070205080204" pitchFamily="34" charset="-128"/>
              <a:ea typeface="MS PGothic"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bg>
      <p:bgPr>
        <a:solidFill>
          <a:srgbClr val="151517"/>
        </a:solidFill>
        <a:effectLst/>
      </p:bgPr>
    </p:bg>
    <p:spTree>
      <p:nvGrpSpPr>
        <p:cNvPr id="1" name=""/>
        <p:cNvGrpSpPr/>
        <p:nvPr/>
      </p:nvGrpSpPr>
      <p:grpSpPr>
        <a:xfrm>
          <a:off x="0" y="0"/>
          <a:ext cx="0" cy="0"/>
          <a:chOff x="0" y="0"/>
          <a:chExt cx="0" cy="0"/>
        </a:xfrm>
      </p:grpSpPr>
      <p:pic>
        <p:nvPicPr>
          <p:cNvPr id="3" name="Image 0" descr="https://images.unsplash.com/photo-1507679799987-c73779587ccf?crop=entropy&amp;cs=tinysrgb&amp;fit=max&amp;fm=jpg&amp;ixid=M3wyMTIyMnwwfDF8c2VhcmNofDE3fHxnb3Zlcm5hbmNlfGVufDB8fHx8MTY5Mjg3MTIxN3ww&amp;ixlib=rb-4.0.3&amp;q=80&amp;w=1080"/>
          <p:cNvPicPr>
            <a:picLocks noChangeAspect="1"/>
          </p:cNvPicPr>
          <p:nvPr/>
        </p:nvPicPr>
        <p:blipFill>
          <a:blip r:embed="rId3">
            <a:blur rad="75"/>
          </a:blip>
          <a:srcRect t="7808" b="7808"/>
          <a:stretch/>
        </p:blipFill>
        <p:spPr>
          <a:xfrm>
            <a:off x="0" y="0"/>
            <a:ext cx="9144000" cy="5143500"/>
          </a:xfrm>
          <a:prstGeom prst="rect">
            <a:avLst/>
          </a:prstGeom>
          <a:effectLst>
            <a:blur rad="95250"/>
          </a:effectLst>
        </p:spPr>
      </p:pic>
      <p:sp>
        <p:nvSpPr>
          <p:cNvPr id="4" name="Text 0"/>
          <p:cNvSpPr/>
          <p:nvPr/>
        </p:nvSpPr>
        <p:spPr>
          <a:xfrm>
            <a:off x="592414" y="2799722"/>
            <a:ext cx="8191500" cy="1600200"/>
          </a:xfrm>
          <a:prstGeom prst="rect">
            <a:avLst/>
          </a:prstGeom>
          <a:noFill/>
          <a:ln/>
        </p:spPr>
        <p:txBody>
          <a:bodyPr wrap="square" lIns="0" tIns="0" rIns="0" bIns="0" rtlCol="0" anchor="b"/>
          <a:lstStyle/>
          <a:p>
            <a:pPr>
              <a:lnSpc>
                <a:spcPts val="9750"/>
              </a:lnSpc>
            </a:pPr>
            <a:r>
              <a:rPr lang="en-US" sz="9800" b="1" kern="0" spc="-48" dirty="0">
                <a:solidFill>
                  <a:srgbClr val="FFFFFF"/>
                </a:solidFill>
                <a:latin typeface="MS PGothic" panose="020B0600070205080204" pitchFamily="34" charset="-128"/>
                <a:ea typeface="MS PGothic" panose="020B0600070205080204" pitchFamily="34" charset="-128"/>
              </a:rPr>
              <a:t>Les 8 principes de bonne </a:t>
            </a:r>
            <a:r>
              <a:rPr lang="en-US" sz="9800" b="1" kern="0" spc="-48" dirty="0" err="1">
                <a:solidFill>
                  <a:srgbClr val="FFFFFF"/>
                </a:solidFill>
                <a:latin typeface="MS PGothic" panose="020B0600070205080204" pitchFamily="34" charset="-128"/>
                <a:ea typeface="MS PGothic" panose="020B0600070205080204" pitchFamily="34" charset="-128"/>
              </a:rPr>
              <a:t>gouvernance</a:t>
            </a:r>
            <a:endParaRPr lang="en-US" sz="9800" b="1" kern="0" spc="-48" dirty="0">
              <a:solidFill>
                <a:srgbClr val="FFFFFF"/>
              </a:solidFill>
              <a:latin typeface="MS PGothic" panose="020B0600070205080204" pitchFamily="34" charset="-128"/>
              <a:ea typeface="MS PGothic" panose="020B060007020508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3" name="Image 0" descr="https://images.unsplash.com/photo-1625662171040-8d196a082232?crop=entropy&amp;cs=tinysrgb&amp;fit=max&amp;fm=jpg&amp;ixid=M3wyMTIyMnwwfDF8c2VhcmNofDF8fGluZGVwZW5kZW5jZXxlbnwwfHx8fDE2OTI4NzEyODF8MA&amp;ixlib=rb-4.0.3&amp;q=80&amp;w=1080"/>
          <p:cNvPicPr>
            <a:picLocks noChangeAspect="1"/>
          </p:cNvPicPr>
          <p:nvPr/>
        </p:nvPicPr>
        <p:blipFill>
          <a:blip r:embed="rId3"/>
          <a:srcRect l="29119" r="39689"/>
          <a:stretch/>
        </p:blipFill>
        <p:spPr>
          <a:xfrm>
            <a:off x="1395" y="2140"/>
            <a:ext cx="2403444" cy="5141270"/>
          </a:xfrm>
          <a:prstGeom prst="rect">
            <a:avLst/>
          </a:prstGeom>
        </p:spPr>
      </p:pic>
      <p:sp>
        <p:nvSpPr>
          <p:cNvPr id="4" name="Text 0"/>
          <p:cNvSpPr/>
          <p:nvPr/>
        </p:nvSpPr>
        <p:spPr>
          <a:xfrm>
            <a:off x="3072312" y="2831552"/>
            <a:ext cx="5769471" cy="1626543"/>
          </a:xfrm>
          <a:prstGeom prst="rect">
            <a:avLst/>
          </a:prstGeom>
          <a:noFill/>
          <a:ln/>
        </p:spPr>
        <p:txBody>
          <a:bodyPr wrap="square" lIns="0" tIns="0" rIns="0" bIns="0" rtlCol="0" anchor="b"/>
          <a:lstStyle/>
          <a:p>
            <a:pPr algn="l">
              <a:lnSpc>
                <a:spcPts val="2520"/>
              </a:lnSpc>
            </a:pPr>
            <a:r>
              <a:rPr lang="en-US" sz="1800" b="0" dirty="0">
                <a:solidFill>
                  <a:srgbClr val="151517"/>
                </a:solidFill>
                <a:ea typeface="MS PGothic" panose="020B0600070205080204" pitchFamily="34" charset="-128"/>
                <a:cs typeface="Nimbus Sans L" pitchFamily="34" charset="-120"/>
              </a:rPr>
              <a:t>1– Externe  </a:t>
            </a:r>
            <a:endParaRPr lang="en-US" sz="1050" dirty="0">
              <a:ea typeface="MS PGothic" panose="020B0600070205080204" pitchFamily="34" charset="-128"/>
            </a:endParaRPr>
          </a:p>
          <a:p>
            <a:pPr algn="l">
              <a:lnSpc>
                <a:spcPts val="1680"/>
              </a:lnSpc>
            </a:pPr>
            <a:r>
              <a:rPr lang="en-US" sz="1200" b="0" dirty="0">
                <a:solidFill>
                  <a:srgbClr val="151517"/>
                </a:solidFill>
                <a:ea typeface="MS PGothic" panose="020B0600070205080204" pitchFamily="34" charset="-128"/>
                <a:cs typeface="Nimbus Sans L" pitchFamily="34" charset="-120"/>
              </a:rPr>
              <a:t>De toute influence ou intervention gouvernementale</a:t>
            </a:r>
            <a:endParaRPr lang="en-US" sz="1050" dirty="0">
              <a:ea typeface="MS PGothic" panose="020B0600070205080204" pitchFamily="34" charset="-128"/>
            </a:endParaRPr>
          </a:p>
          <a:p>
            <a:pPr algn="l">
              <a:lnSpc>
                <a:spcPts val="1470"/>
              </a:lnSpc>
            </a:pPr>
            <a:endParaRPr lang="en-US" sz="1050" dirty="0">
              <a:ea typeface="MS PGothic" panose="020B0600070205080204" pitchFamily="34" charset="-128"/>
            </a:endParaRPr>
          </a:p>
          <a:p>
            <a:pPr algn="l">
              <a:lnSpc>
                <a:spcPts val="2520"/>
              </a:lnSpc>
            </a:pPr>
            <a:r>
              <a:rPr lang="en-US" sz="1800" b="0" dirty="0">
                <a:solidFill>
                  <a:srgbClr val="151517"/>
                </a:solidFill>
                <a:ea typeface="MS PGothic" panose="020B0600070205080204" pitchFamily="34" charset="-128"/>
                <a:cs typeface="Nimbus Sans L" pitchFamily="34" charset="-120"/>
              </a:rPr>
              <a:t>2– Interne </a:t>
            </a:r>
            <a:endParaRPr lang="en-US" sz="1050" dirty="0">
              <a:ea typeface="MS PGothic" panose="020B0600070205080204" pitchFamily="34" charset="-128"/>
            </a:endParaRPr>
          </a:p>
          <a:p>
            <a:pPr algn="l">
              <a:lnSpc>
                <a:spcPts val="1680"/>
              </a:lnSpc>
            </a:pPr>
            <a:r>
              <a:rPr lang="en-US" sz="1200" b="0" dirty="0">
                <a:solidFill>
                  <a:srgbClr val="151517"/>
                </a:solidFill>
                <a:ea typeface="MS PGothic" panose="020B0600070205080204" pitchFamily="34" charset="-128"/>
                <a:cs typeface="Nimbus Sans L" pitchFamily="34" charset="-120"/>
              </a:rPr>
              <a:t>Vis-à-vis d'un secteur, d'une industrie ou d'un groupe de membres</a:t>
            </a:r>
            <a:endParaRPr lang="en-US" sz="1050" dirty="0">
              <a:ea typeface="MS PGothic" panose="020B0600070205080204" pitchFamily="34" charset="-128"/>
            </a:endParaRPr>
          </a:p>
          <a:p>
            <a:pPr algn="l">
              <a:lnSpc>
                <a:spcPts val="1470"/>
              </a:lnSpc>
            </a:pPr>
            <a:endParaRPr lang="en-US" sz="1050" dirty="0">
              <a:ea typeface="MS PGothic" panose="020B0600070205080204" pitchFamily="34" charset="-128"/>
            </a:endParaRPr>
          </a:p>
          <a:p>
            <a:pPr algn="l">
              <a:lnSpc>
                <a:spcPts val="1470"/>
              </a:lnSpc>
            </a:pPr>
            <a:r>
              <a:rPr lang="en-US" sz="1100" b="0" dirty="0">
                <a:solidFill>
                  <a:srgbClr val="151517"/>
                </a:solidFill>
                <a:ea typeface="MS PGothic" panose="020B0600070205080204" pitchFamily="34" charset="-128"/>
                <a:cs typeface="Nimbus Sans L" pitchFamily="34" charset="-120"/>
              </a:rPr>
              <a:t> </a:t>
            </a:r>
            <a:endParaRPr lang="en-US" sz="1050" dirty="0">
              <a:ea typeface="MS PGothic" panose="020B0600070205080204" pitchFamily="34" charset="-128"/>
            </a:endParaRPr>
          </a:p>
        </p:txBody>
      </p:sp>
      <p:sp>
        <p:nvSpPr>
          <p:cNvPr id="5" name="Text 1"/>
          <p:cNvSpPr/>
          <p:nvPr/>
        </p:nvSpPr>
        <p:spPr>
          <a:xfrm>
            <a:off x="3072312" y="666750"/>
            <a:ext cx="3809702" cy="381000"/>
          </a:xfrm>
          <a:prstGeom prst="rect">
            <a:avLst/>
          </a:prstGeom>
          <a:noFill/>
          <a:ln/>
        </p:spPr>
        <p:txBody>
          <a:bodyPr wrap="square" lIns="0" tIns="0" rIns="0" bIns="0" rtlCol="0" anchor="t"/>
          <a:lstStyle/>
          <a:p>
            <a:pPr marL="190500" indent="-190500" algn="l">
              <a:lnSpc>
                <a:spcPts val="3000"/>
              </a:lnSpc>
              <a:buSzPct val="100000"/>
              <a:buFont typeface="+mj-lt"/>
              <a:buAutoNum type="arabicPeriod"/>
            </a:pPr>
            <a:r>
              <a:rPr lang="en-US" sz="3000" b="1" kern="0" spc="-36" dirty="0">
                <a:solidFill>
                  <a:srgbClr val="151517"/>
                </a:solidFill>
                <a:latin typeface="MS PGothic" panose="020B0600070205080204" pitchFamily="34" charset="-128"/>
                <a:ea typeface="MS PGothic" panose="020B0600070205080204" pitchFamily="34" charset="-128"/>
                <a:cs typeface="Nimbus Sans L" pitchFamily="34" charset="-120"/>
              </a:rPr>
              <a:t>Indépendence</a:t>
            </a:r>
            <a:endParaRPr lang="en-US" sz="3000" dirty="0">
              <a:latin typeface="MS PGothic" panose="020B0600070205080204" pitchFamily="34" charset="-128"/>
              <a:ea typeface="MS PGothic"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pic>
        <p:nvPicPr>
          <p:cNvPr id="3" name="Image 0" descr="https://images.unsplash.com/photo-1512099053734-e6767b535838?crop=entropy&amp;cs=tinysrgb&amp;fit=max&amp;fm=jpg&amp;ixid=M3wyMTIyMnwwfDF8c2VhcmNofDIyfHxjbGFyaXR5JTIwZ2xhc3Nlc3xlbnwwfHx8fDE2OTI4NzIwMDV8MA&amp;ixlib=rb-4.0.3&amp;q=80&amp;w=1080"/>
          <p:cNvPicPr>
            <a:picLocks noChangeAspect="1"/>
          </p:cNvPicPr>
          <p:nvPr/>
        </p:nvPicPr>
        <p:blipFill>
          <a:blip r:embed="rId3"/>
          <a:srcRect l="14742" r="48010"/>
          <a:stretch/>
        </p:blipFill>
        <p:spPr>
          <a:xfrm>
            <a:off x="1395" y="2140"/>
            <a:ext cx="2403444" cy="5141270"/>
          </a:xfrm>
          <a:prstGeom prst="rect">
            <a:avLst/>
          </a:prstGeom>
        </p:spPr>
      </p:pic>
      <p:sp>
        <p:nvSpPr>
          <p:cNvPr id="4" name="Text 0"/>
          <p:cNvSpPr/>
          <p:nvPr/>
        </p:nvSpPr>
        <p:spPr>
          <a:xfrm>
            <a:off x="3072312" y="2708816"/>
            <a:ext cx="5535588" cy="933153"/>
          </a:xfrm>
          <a:prstGeom prst="rect">
            <a:avLst/>
          </a:prstGeom>
          <a:noFill/>
          <a:ln/>
        </p:spPr>
        <p:txBody>
          <a:bodyPr wrap="square" lIns="0" tIns="0" rIns="0" bIns="0" rtlCol="0" anchor="b"/>
          <a:lstStyle/>
          <a:p>
            <a:pPr marL="190500" indent="-190500" algn="l">
              <a:lnSpc>
                <a:spcPts val="1470"/>
              </a:lnSpc>
              <a:buSzPct val="100000"/>
              <a:buChar char="•"/>
            </a:pPr>
            <a:r>
              <a:rPr lang="en-US" sz="1100" b="0" dirty="0">
                <a:solidFill>
                  <a:srgbClr val="151517"/>
                </a:solidFill>
                <a:latin typeface="+mj-lt"/>
                <a:ea typeface="Nimbus Sans L" pitchFamily="34" charset="-122"/>
                <a:cs typeface="Nimbus Sans L" pitchFamily="34" charset="-120"/>
              </a:rPr>
              <a:t>Clarté des documents fondateurs</a:t>
            </a:r>
            <a:endParaRPr lang="en-US" sz="1050" dirty="0">
              <a:latin typeface="+mj-lt"/>
            </a:endParaRPr>
          </a:p>
          <a:p>
            <a:pPr marL="190500" indent="-190500" algn="l">
              <a:lnSpc>
                <a:spcPts val="1470"/>
              </a:lnSpc>
              <a:buSzPct val="100000"/>
              <a:buChar char="•"/>
            </a:pPr>
            <a:r>
              <a:rPr lang="en-US" sz="1100" b="0" dirty="0">
                <a:solidFill>
                  <a:srgbClr val="151517"/>
                </a:solidFill>
                <a:latin typeface="+mj-lt"/>
                <a:ea typeface="Nimbus Sans L" pitchFamily="34" charset="-122"/>
                <a:cs typeface="Nimbus Sans L" pitchFamily="34" charset="-120"/>
              </a:rPr>
              <a:t>Clarté en ce qui concerne les compétences de chaque organe et de chaque individu.</a:t>
            </a:r>
            <a:endParaRPr lang="en-US" sz="1050" dirty="0">
              <a:latin typeface="+mj-lt"/>
            </a:endParaRPr>
          </a:p>
          <a:p>
            <a:pPr marL="190500" indent="-190500" algn="l">
              <a:lnSpc>
                <a:spcPts val="1470"/>
              </a:lnSpc>
              <a:buSzPct val="100000"/>
              <a:buChar char="•"/>
            </a:pPr>
            <a:r>
              <a:rPr lang="en-US" sz="1100" b="0" dirty="0">
                <a:solidFill>
                  <a:srgbClr val="151517"/>
                </a:solidFill>
                <a:latin typeface="+mj-lt"/>
                <a:ea typeface="Nimbus Sans L" pitchFamily="34" charset="-122"/>
                <a:cs typeface="Nimbus Sans L" pitchFamily="34" charset="-120"/>
              </a:rPr>
              <a:t>Clarté du mécanisme de fixation des cotisations - droits et obligations des membres</a:t>
            </a:r>
            <a:endParaRPr lang="en-US" sz="1050" dirty="0">
              <a:latin typeface="+mj-lt"/>
            </a:endParaRPr>
          </a:p>
          <a:p>
            <a:pPr marL="190500" indent="-190500" algn="l">
              <a:lnSpc>
                <a:spcPts val="1470"/>
              </a:lnSpc>
              <a:buSzPct val="100000"/>
              <a:buChar char="•"/>
            </a:pPr>
            <a:r>
              <a:rPr lang="en-US" sz="1100" b="0" dirty="0">
                <a:solidFill>
                  <a:srgbClr val="151517"/>
                </a:solidFill>
                <a:latin typeface="+mj-lt"/>
                <a:ea typeface="Nimbus Sans L" pitchFamily="34" charset="-122"/>
                <a:cs typeface="Nimbus Sans L" pitchFamily="34" charset="-120"/>
              </a:rPr>
              <a:t>Clarté dans la résolution des conflits.</a:t>
            </a:r>
            <a:endParaRPr lang="en-US" sz="1050" dirty="0">
              <a:latin typeface="+mj-lt"/>
            </a:endParaRPr>
          </a:p>
          <a:p>
            <a:pPr marL="190500" indent="-190500" algn="l">
              <a:lnSpc>
                <a:spcPts val="1470"/>
              </a:lnSpc>
              <a:buSzPct val="100000"/>
              <a:buChar char="•"/>
            </a:pPr>
            <a:r>
              <a:rPr lang="en-US" sz="1100" b="0" dirty="0">
                <a:solidFill>
                  <a:srgbClr val="151517"/>
                </a:solidFill>
                <a:latin typeface="+mj-lt"/>
                <a:ea typeface="Nimbus Sans L" pitchFamily="34" charset="-122"/>
                <a:cs typeface="Nimbus Sans L" pitchFamily="34" charset="-120"/>
              </a:rPr>
              <a:t>Clarté des règles financières, des procédures, du contrôle et de la tenue des registres.</a:t>
            </a:r>
            <a:endParaRPr lang="en-US" sz="1050" dirty="0">
              <a:latin typeface="+mj-lt"/>
            </a:endParaRPr>
          </a:p>
        </p:txBody>
      </p:sp>
      <p:sp>
        <p:nvSpPr>
          <p:cNvPr id="5" name="Text 1"/>
          <p:cNvSpPr/>
          <p:nvPr/>
        </p:nvSpPr>
        <p:spPr>
          <a:xfrm>
            <a:off x="3072312" y="666750"/>
            <a:ext cx="3809702" cy="381000"/>
          </a:xfrm>
          <a:prstGeom prst="rect">
            <a:avLst/>
          </a:prstGeom>
          <a:noFill/>
          <a:ln/>
        </p:spPr>
        <p:txBody>
          <a:bodyPr wrap="square" lIns="0" tIns="0" rIns="0" bIns="0" rtlCol="0" anchor="t"/>
          <a:lstStyle/>
          <a:p>
            <a:pPr algn="l">
              <a:lnSpc>
                <a:spcPts val="3000"/>
              </a:lnSpc>
              <a:buSzPct val="100000"/>
            </a:pPr>
            <a:r>
              <a:rPr lang="en-US" sz="3000" b="1" kern="0" spc="-36" dirty="0">
                <a:solidFill>
                  <a:srgbClr val="151517"/>
                </a:solidFill>
                <a:latin typeface="MS PGothic" panose="020B0600070205080204" pitchFamily="34" charset="-128"/>
                <a:ea typeface="MS PGothic" panose="020B0600070205080204" pitchFamily="34" charset="-128"/>
                <a:cs typeface="Nimbus Sans L" pitchFamily="34" charset="-120"/>
              </a:rPr>
              <a:t>2. </a:t>
            </a:r>
            <a:r>
              <a:rPr lang="en-US" sz="3000" b="1" kern="0" spc="-36" dirty="0" err="1">
                <a:solidFill>
                  <a:srgbClr val="151517"/>
                </a:solidFill>
                <a:latin typeface="MS PGothic" panose="020B0600070205080204" pitchFamily="34" charset="-128"/>
                <a:ea typeface="MS PGothic" panose="020B0600070205080204" pitchFamily="34" charset="-128"/>
                <a:cs typeface="Nimbus Sans L" pitchFamily="34" charset="-120"/>
              </a:rPr>
              <a:t>Clarté</a:t>
            </a:r>
            <a:endParaRPr lang="en-US" sz="3000" dirty="0">
              <a:latin typeface="MS PGothic" panose="020B0600070205080204" pitchFamily="34" charset="-128"/>
              <a:ea typeface="MS PGothic"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bg>
      <p:bgPr>
        <a:solidFill>
          <a:srgbClr val="151517"/>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5d8985ba-42b9-4567-a893-bd6a7d50a875?pitch-bytes=102779&amp;pitch-content-type=image%2Fpng"/>
          <p:cNvPicPr>
            <a:picLocks noChangeAspect="1"/>
          </p:cNvPicPr>
          <p:nvPr/>
        </p:nvPicPr>
        <p:blipFill>
          <a:blip r:embed="rId3"/>
          <a:srcRect/>
          <a:stretch/>
        </p:blipFill>
        <p:spPr>
          <a:xfrm>
            <a:off x="5128769" y="191759"/>
            <a:ext cx="3659343" cy="4758651"/>
          </a:xfrm>
          <a:prstGeom prst="rect">
            <a:avLst/>
          </a:prstGeom>
        </p:spPr>
      </p:pic>
      <p:sp>
        <p:nvSpPr>
          <p:cNvPr id="4" name="Text 0"/>
          <p:cNvSpPr/>
          <p:nvPr/>
        </p:nvSpPr>
        <p:spPr>
          <a:xfrm>
            <a:off x="666276" y="3956575"/>
            <a:ext cx="7810202" cy="857250"/>
          </a:xfrm>
          <a:prstGeom prst="rect">
            <a:avLst/>
          </a:prstGeom>
          <a:noFill/>
          <a:ln/>
        </p:spPr>
        <p:txBody>
          <a:bodyPr wrap="square" lIns="0" tIns="0" rIns="0" bIns="0" rtlCol="0" anchor="b"/>
          <a:lstStyle/>
          <a:p>
            <a:pPr algn="l">
              <a:lnSpc>
                <a:spcPts val="6750"/>
              </a:lnSpc>
              <a:buSzPct val="100000"/>
            </a:pPr>
            <a:r>
              <a:rPr lang="en-US" sz="6800" b="1" kern="0" spc="-48" dirty="0">
                <a:solidFill>
                  <a:srgbClr val="FFFFFF"/>
                </a:solidFill>
                <a:latin typeface="MS PGothic" panose="020B0600070205080204" pitchFamily="34" charset="-128"/>
                <a:ea typeface="MS PGothic" panose="020B0600070205080204" pitchFamily="34" charset="-128"/>
                <a:cs typeface="Nimbus Sans L" pitchFamily="34" charset="-120"/>
              </a:rPr>
              <a:t>2. </a:t>
            </a:r>
            <a:r>
              <a:rPr lang="en-US" sz="6800" b="1" kern="0" spc="-48" dirty="0" err="1">
                <a:solidFill>
                  <a:srgbClr val="FFFFFF"/>
                </a:solidFill>
                <a:latin typeface="MS PGothic" panose="020B0600070205080204" pitchFamily="34" charset="-128"/>
                <a:ea typeface="MS PGothic" panose="020B0600070205080204" pitchFamily="34" charset="-128"/>
                <a:cs typeface="Nimbus Sans L" pitchFamily="34" charset="-120"/>
              </a:rPr>
              <a:t>Clarté</a:t>
            </a:r>
            <a:endParaRPr lang="en-US" sz="6750" dirty="0">
              <a:latin typeface="MS PGothic" panose="020B0600070205080204" pitchFamily="34" charset="-128"/>
              <a:ea typeface="MS PGothic" panose="020B0600070205080204" pitchFamily="34" charset="-128"/>
            </a:endParaRPr>
          </a:p>
        </p:txBody>
      </p:sp>
      <p:sp>
        <p:nvSpPr>
          <p:cNvPr id="5" name="Text 1"/>
          <p:cNvSpPr/>
          <p:nvPr/>
        </p:nvSpPr>
        <p:spPr>
          <a:xfrm>
            <a:off x="476250" y="476250"/>
            <a:ext cx="3699272" cy="457200"/>
          </a:xfrm>
          <a:prstGeom prst="rect">
            <a:avLst/>
          </a:prstGeom>
          <a:noFill/>
          <a:ln/>
        </p:spPr>
        <p:txBody>
          <a:bodyPr wrap="square" lIns="0" tIns="0" rIns="0" bIns="0" rtlCol="0" anchor="t"/>
          <a:lstStyle/>
          <a:p>
            <a:pPr algn="l">
              <a:lnSpc>
                <a:spcPts val="1800"/>
              </a:lnSpc>
            </a:pPr>
            <a:r>
              <a:rPr lang="en-US" sz="1800" b="0" kern="0" spc="-60" dirty="0">
                <a:solidFill>
                  <a:srgbClr val="FFFFFF"/>
                </a:solidFill>
                <a:latin typeface="Nimbus Sans L" pitchFamily="34" charset="0"/>
                <a:ea typeface="Nimbus Sans L" pitchFamily="34" charset="-122"/>
                <a:cs typeface="Nimbus Sans L" pitchFamily="34" charset="-120"/>
              </a:rPr>
              <a:t>L'exemple de la Confédération Générale des Entreprises du Maroc</a:t>
            </a:r>
            <a:endParaRPr 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bg>
      <p:bgPr>
        <a:solidFill>
          <a:srgbClr val="225477"/>
        </a:solidFill>
        <a:effectLst/>
      </p:bgPr>
    </p:bg>
    <p:spTree>
      <p:nvGrpSpPr>
        <p:cNvPr id="1" name=""/>
        <p:cNvGrpSpPr/>
        <p:nvPr/>
      </p:nvGrpSpPr>
      <p:grpSpPr>
        <a:xfrm>
          <a:off x="0" y="0"/>
          <a:ext cx="0" cy="0"/>
          <a:chOff x="0" y="0"/>
          <a:chExt cx="0" cy="0"/>
        </a:xfrm>
      </p:grpSpPr>
      <p:pic>
        <p:nvPicPr>
          <p:cNvPr id="3" name="Image 0" descr="https://pitch-assets-ccb95893-de3f-4266-973c-20049231b248.s3.eu-west-1.amazonaws.com/06137140-616b-41a7-ae30-50f78730fe86?pitch-bytes=101646&amp;pitch-content-type=image%2Fpng"/>
          <p:cNvPicPr>
            <a:picLocks noChangeAspect="1"/>
          </p:cNvPicPr>
          <p:nvPr/>
        </p:nvPicPr>
        <p:blipFill>
          <a:blip r:embed="rId3"/>
          <a:srcRect/>
          <a:stretch/>
        </p:blipFill>
        <p:spPr>
          <a:xfrm>
            <a:off x="543895" y="131553"/>
            <a:ext cx="3717465" cy="4879814"/>
          </a:xfrm>
          <a:prstGeom prst="rect">
            <a:avLst/>
          </a:prstGeom>
        </p:spPr>
      </p:pic>
      <p:pic>
        <p:nvPicPr>
          <p:cNvPr id="4" name="Image 1" descr="https://pitch-assets-ccb95893-de3f-4266-973c-20049231b248.s3.eu-west-1.amazonaws.com/4e5b8bf4-6d6c-4dd1-b87f-b63ae81b8248?pitch-bytes=84862&amp;pitch-content-type=image%2Fpng"/>
          <p:cNvPicPr>
            <a:picLocks noChangeAspect="1"/>
          </p:cNvPicPr>
          <p:nvPr/>
        </p:nvPicPr>
        <p:blipFill>
          <a:blip r:embed="rId4"/>
          <a:srcRect/>
          <a:stretch/>
        </p:blipFill>
        <p:spPr>
          <a:xfrm>
            <a:off x="4820784" y="131553"/>
            <a:ext cx="3928615" cy="48798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3" name="Image 0" descr="https://images.unsplash.com/photo-1541605724216-0952a0420c92?crop=entropy&amp;cs=tinysrgb&amp;fit=max&amp;fm=jpg&amp;ixid=M3wyMTIyMnwwfDF8c2VhcmNofDJ8fHRyYW5zcGFyZW5jeXxlbnwwfHx8fDE2OTI4NzIyMjJ8MA&amp;ixlib=rb-4.0.3&amp;q=80&amp;w=1080"/>
          <p:cNvPicPr>
            <a:picLocks noChangeAspect="1"/>
          </p:cNvPicPr>
          <p:nvPr/>
        </p:nvPicPr>
        <p:blipFill>
          <a:blip r:embed="rId3"/>
          <a:srcRect l="6186" r="35386"/>
          <a:stretch/>
        </p:blipFill>
        <p:spPr>
          <a:xfrm>
            <a:off x="1395" y="2140"/>
            <a:ext cx="2403444" cy="5141270"/>
          </a:xfrm>
          <a:prstGeom prst="rect">
            <a:avLst/>
          </a:prstGeom>
        </p:spPr>
      </p:pic>
      <p:sp>
        <p:nvSpPr>
          <p:cNvPr id="4" name="Text 0"/>
          <p:cNvSpPr/>
          <p:nvPr/>
        </p:nvSpPr>
        <p:spPr>
          <a:xfrm>
            <a:off x="3005416" y="1788981"/>
            <a:ext cx="5916811" cy="1919883"/>
          </a:xfrm>
          <a:prstGeom prst="rect">
            <a:avLst/>
          </a:prstGeom>
          <a:noFill/>
          <a:ln/>
        </p:spPr>
        <p:txBody>
          <a:bodyPr wrap="square" lIns="0" tIns="0" rIns="0" bIns="0" rtlCol="0" anchor="b"/>
          <a:lstStyle/>
          <a:p>
            <a:pPr marL="190500" indent="-190500" algn="l">
              <a:lnSpc>
                <a:spcPts val="2520"/>
              </a:lnSpc>
              <a:buSzPct val="100000"/>
              <a:buChar char="•"/>
            </a:pPr>
            <a:r>
              <a:rPr lang="en-US" sz="1800" b="0" dirty="0">
                <a:solidFill>
                  <a:srgbClr val="151517"/>
                </a:solidFill>
                <a:latin typeface="Nimbus Sans L" pitchFamily="34" charset="0"/>
                <a:ea typeface="Nimbus Sans L" pitchFamily="34" charset="-122"/>
                <a:cs typeface="Nimbus Sans L" pitchFamily="34" charset="-120"/>
              </a:rPr>
              <a:t>Transparence du processus décisionnel.</a:t>
            </a:r>
            <a:endParaRPr lang="en-US" sz="1800" dirty="0"/>
          </a:p>
          <a:p>
            <a:pPr marL="190500" indent="-190500" algn="l">
              <a:lnSpc>
                <a:spcPts val="2520"/>
              </a:lnSpc>
              <a:buSzPct val="100000"/>
              <a:buChar char="•"/>
            </a:pPr>
            <a:r>
              <a:rPr lang="en-US" sz="1800" b="0" dirty="0">
                <a:solidFill>
                  <a:srgbClr val="151517"/>
                </a:solidFill>
                <a:latin typeface="Nimbus Sans L" pitchFamily="34" charset="0"/>
                <a:ea typeface="Nimbus Sans L" pitchFamily="34" charset="-122"/>
                <a:cs typeface="Nimbus Sans L" pitchFamily="34" charset="-120"/>
              </a:rPr>
              <a:t>Donner l'exemple.</a:t>
            </a:r>
            <a:endParaRPr lang="en-US" sz="1800" dirty="0"/>
          </a:p>
          <a:p>
            <a:pPr marL="190500" indent="-190500" algn="l">
              <a:lnSpc>
                <a:spcPts val="2520"/>
              </a:lnSpc>
              <a:buSzPct val="100000"/>
              <a:buChar char="•"/>
            </a:pPr>
            <a:r>
              <a:rPr lang="en-US" sz="1800" b="0" dirty="0">
                <a:solidFill>
                  <a:srgbClr val="151517"/>
                </a:solidFill>
                <a:latin typeface="Nimbus Sans L" pitchFamily="34" charset="0"/>
                <a:ea typeface="Nimbus Sans L" pitchFamily="34" charset="-122"/>
                <a:cs typeface="Nimbus Sans L" pitchFamily="34" charset="-120"/>
              </a:rPr>
              <a:t>Établir un code d'éthique pour le personnel et les membres du conseil d'administration.</a:t>
            </a:r>
            <a:endParaRPr lang="en-US" sz="1800" dirty="0"/>
          </a:p>
          <a:p>
            <a:pPr marL="190500" indent="-190500" algn="l">
              <a:lnSpc>
                <a:spcPts val="2520"/>
              </a:lnSpc>
              <a:buSzPct val="100000"/>
              <a:buChar char="•"/>
            </a:pPr>
            <a:r>
              <a:rPr lang="en-US" sz="1800" b="0" dirty="0">
                <a:solidFill>
                  <a:srgbClr val="151517"/>
                </a:solidFill>
                <a:latin typeface="Nimbus Sans L" pitchFamily="34" charset="0"/>
                <a:ea typeface="Nimbus Sans L" pitchFamily="34" charset="-122"/>
                <a:cs typeface="Nimbus Sans L" pitchFamily="34" charset="-120"/>
              </a:rPr>
              <a:t>Encourager et éduquer les membres à la transparence.</a:t>
            </a:r>
            <a:endParaRPr lang="en-US" sz="1800" dirty="0"/>
          </a:p>
          <a:p>
            <a:pPr marL="190500" indent="-190500" algn="l">
              <a:lnSpc>
                <a:spcPts val="2520"/>
              </a:lnSpc>
              <a:buSzPct val="100000"/>
              <a:buChar char="•"/>
            </a:pPr>
            <a:r>
              <a:rPr lang="en-US" sz="1800" b="0" dirty="0">
                <a:solidFill>
                  <a:srgbClr val="151517"/>
                </a:solidFill>
                <a:latin typeface="Nimbus Sans L" pitchFamily="34" charset="0"/>
                <a:ea typeface="Nimbus Sans L" pitchFamily="34" charset="-122"/>
                <a:cs typeface="Nimbus Sans L" pitchFamily="34" charset="-120"/>
              </a:rPr>
              <a:t>Disposer d'une politique en matière de conflits d'intérêt.</a:t>
            </a:r>
            <a:endParaRPr lang="en-US" sz="1800" dirty="0"/>
          </a:p>
        </p:txBody>
      </p:sp>
      <p:sp>
        <p:nvSpPr>
          <p:cNvPr id="5" name="Text 1"/>
          <p:cNvSpPr/>
          <p:nvPr/>
        </p:nvSpPr>
        <p:spPr>
          <a:xfrm>
            <a:off x="3072312" y="666750"/>
            <a:ext cx="3809702" cy="381000"/>
          </a:xfrm>
          <a:prstGeom prst="rect">
            <a:avLst/>
          </a:prstGeom>
          <a:noFill/>
          <a:ln/>
        </p:spPr>
        <p:txBody>
          <a:bodyPr wrap="square" lIns="0" tIns="0" rIns="0" bIns="0" rtlCol="0" anchor="t"/>
          <a:lstStyle/>
          <a:p>
            <a:pPr algn="l">
              <a:lnSpc>
                <a:spcPts val="3000"/>
              </a:lnSpc>
              <a:buSzPct val="100000"/>
            </a:pPr>
            <a:r>
              <a:rPr lang="en-US" sz="3000" b="1" kern="0" spc="-36" dirty="0">
                <a:solidFill>
                  <a:srgbClr val="151517"/>
                </a:solidFill>
                <a:latin typeface="MS PGothic" panose="020B0600070205080204" pitchFamily="34" charset="-128"/>
                <a:ea typeface="MS PGothic" panose="020B0600070205080204" pitchFamily="34" charset="-128"/>
                <a:cs typeface="Nimbus Sans L" pitchFamily="34" charset="-120"/>
              </a:rPr>
              <a:t>3. Transparence</a:t>
            </a:r>
            <a:endParaRPr lang="en-US" sz="3000" dirty="0">
              <a:latin typeface="MS PGothic" panose="020B0600070205080204" pitchFamily="34" charset="-128"/>
              <a:ea typeface="MS PGothic"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bg>
      <p:bgPr>
        <a:solidFill>
          <a:srgbClr val="F2F2F2"/>
        </a:solidFill>
        <a:effectLst/>
      </p:bgPr>
    </p:bg>
    <p:spTree>
      <p:nvGrpSpPr>
        <p:cNvPr id="1" name=""/>
        <p:cNvGrpSpPr/>
        <p:nvPr/>
      </p:nvGrpSpPr>
      <p:grpSpPr>
        <a:xfrm>
          <a:off x="0" y="0"/>
          <a:ext cx="0" cy="0"/>
          <a:chOff x="0" y="0"/>
          <a:chExt cx="0" cy="0"/>
        </a:xfrm>
      </p:grpSpPr>
      <p:sp>
        <p:nvSpPr>
          <p:cNvPr id="3" name="Text 0"/>
          <p:cNvSpPr/>
          <p:nvPr/>
        </p:nvSpPr>
        <p:spPr>
          <a:xfrm>
            <a:off x="476250" y="476250"/>
            <a:ext cx="8191500" cy="571500"/>
          </a:xfrm>
          <a:prstGeom prst="rect">
            <a:avLst/>
          </a:prstGeom>
          <a:noFill/>
          <a:ln/>
        </p:spPr>
        <p:txBody>
          <a:bodyPr wrap="square" lIns="0" tIns="0" rIns="0" bIns="0" rtlCol="0" anchor="t"/>
          <a:lstStyle/>
          <a:p>
            <a:pPr algn="l">
              <a:lnSpc>
                <a:spcPts val="4500"/>
              </a:lnSpc>
              <a:buSzPct val="100000"/>
            </a:pPr>
            <a:r>
              <a:rPr lang="en-US" sz="4500" b="1" kern="0" spc="-48" dirty="0">
                <a:solidFill>
                  <a:srgbClr val="151517"/>
                </a:solidFill>
                <a:latin typeface="MS PGothic" panose="020B0600070205080204" pitchFamily="34" charset="-128"/>
                <a:ea typeface="MS PGothic" panose="020B0600070205080204" pitchFamily="34" charset="-128"/>
                <a:cs typeface="Nimbus Sans L" pitchFamily="34" charset="-120"/>
              </a:rPr>
              <a:t>4. </a:t>
            </a:r>
            <a:r>
              <a:rPr lang="en-US" sz="4500" b="1" kern="0" spc="-48" dirty="0" err="1">
                <a:solidFill>
                  <a:srgbClr val="151517"/>
                </a:solidFill>
                <a:latin typeface="MS PGothic" panose="020B0600070205080204" pitchFamily="34" charset="-128"/>
                <a:ea typeface="MS PGothic" panose="020B0600070205080204" pitchFamily="34" charset="-128"/>
                <a:cs typeface="Nimbus Sans L" pitchFamily="34" charset="-120"/>
              </a:rPr>
              <a:t>Responsabilité</a:t>
            </a:r>
            <a:r>
              <a:rPr lang="en-US" sz="4500" b="1" kern="0" spc="-48" dirty="0">
                <a:solidFill>
                  <a:srgbClr val="151517"/>
                </a:solidFill>
                <a:latin typeface="MS PGothic" panose="020B0600070205080204" pitchFamily="34" charset="-128"/>
                <a:ea typeface="MS PGothic" panose="020B0600070205080204" pitchFamily="34" charset="-128"/>
                <a:cs typeface="Nimbus Sans L" pitchFamily="34" charset="-120"/>
              </a:rPr>
              <a:t> fiduciaire</a:t>
            </a:r>
            <a:endParaRPr lang="en-US" sz="4500" dirty="0">
              <a:latin typeface="MS PGothic" panose="020B0600070205080204" pitchFamily="34" charset="-128"/>
              <a:ea typeface="MS PGothic" panose="020B0600070205080204" pitchFamily="34" charset="-128"/>
            </a:endParaRPr>
          </a:p>
        </p:txBody>
      </p:sp>
      <p:sp>
        <p:nvSpPr>
          <p:cNvPr id="4" name="Text 1"/>
          <p:cNvSpPr/>
          <p:nvPr/>
        </p:nvSpPr>
        <p:spPr>
          <a:xfrm>
            <a:off x="831197" y="1680007"/>
            <a:ext cx="2842171" cy="2346499"/>
          </a:xfrm>
          <a:prstGeom prst="rect">
            <a:avLst/>
          </a:prstGeom>
          <a:noFill/>
          <a:ln/>
        </p:spPr>
        <p:txBody>
          <a:bodyPr wrap="square" lIns="0" tIns="0" rIns="0" bIns="0" rtlCol="0" anchor="t"/>
          <a:lstStyle/>
          <a:p>
            <a:pPr algn="l">
              <a:lnSpc>
                <a:spcPts val="1890"/>
              </a:lnSpc>
            </a:pPr>
            <a:r>
              <a:rPr lang="en-US" sz="1300" b="0" dirty="0">
                <a:solidFill>
                  <a:srgbClr val="151517"/>
                </a:solidFill>
                <a:latin typeface="Nimbus Sans L" pitchFamily="34" charset="0"/>
                <a:ea typeface="Nimbus Sans L" pitchFamily="34" charset="-122"/>
                <a:cs typeface="Nimbus Sans L" pitchFamily="34" charset="-120"/>
              </a:rPr>
              <a:t>Cette responsabilité découle d'une relation de confiance et implique :</a:t>
            </a:r>
            <a:endParaRPr lang="en-US" sz="1050" dirty="0"/>
          </a:p>
          <a:p>
            <a:pPr algn="l">
              <a:lnSpc>
                <a:spcPts val="1470"/>
              </a:lnSpc>
            </a:pPr>
            <a:endParaRPr lang="en-US" sz="1050" dirty="0"/>
          </a:p>
          <a:p>
            <a:pPr marL="190500" indent="-190500" algn="l">
              <a:lnSpc>
                <a:spcPts val="1890"/>
              </a:lnSpc>
              <a:buSzPct val="100000"/>
              <a:buChar char="•"/>
            </a:pPr>
            <a:r>
              <a:rPr lang="en-US" sz="1300" b="0" dirty="0">
                <a:solidFill>
                  <a:srgbClr val="151517"/>
                </a:solidFill>
                <a:latin typeface="Nimbus Sans L" pitchFamily="34" charset="0"/>
                <a:ea typeface="Nimbus Sans L" pitchFamily="34" charset="-122"/>
                <a:cs typeface="Nimbus Sans L" pitchFamily="34" charset="-120"/>
              </a:rPr>
              <a:t>Contribuer au développement organisationnel et aux intérêts des membres</a:t>
            </a:r>
            <a:endParaRPr lang="en-US" sz="1050" dirty="0"/>
          </a:p>
          <a:p>
            <a:pPr marL="190500" indent="-190500" algn="l">
              <a:lnSpc>
                <a:spcPts val="1890"/>
              </a:lnSpc>
              <a:buSzPct val="100000"/>
              <a:buChar char="•"/>
            </a:pPr>
            <a:r>
              <a:rPr lang="en-US" sz="1300" b="0" dirty="0">
                <a:solidFill>
                  <a:srgbClr val="151517"/>
                </a:solidFill>
                <a:latin typeface="Nimbus Sans L" pitchFamily="34" charset="0"/>
                <a:ea typeface="Nimbus Sans L" pitchFamily="34" charset="-122"/>
                <a:cs typeface="Nimbus Sans L" pitchFamily="34" charset="-120"/>
              </a:rPr>
              <a:t>Éviter les conflits d'intérêts</a:t>
            </a:r>
            <a:endParaRPr lang="en-US" sz="1050" dirty="0"/>
          </a:p>
          <a:p>
            <a:pPr marL="190500" indent="-190500" algn="l">
              <a:lnSpc>
                <a:spcPts val="1890"/>
              </a:lnSpc>
              <a:buSzPct val="100000"/>
              <a:buChar char="•"/>
            </a:pPr>
            <a:r>
              <a:rPr lang="en-US" sz="1300" b="0" dirty="0">
                <a:solidFill>
                  <a:srgbClr val="151517"/>
                </a:solidFill>
                <a:latin typeface="Nimbus Sans L" pitchFamily="34" charset="0"/>
                <a:ea typeface="Nimbus Sans L" pitchFamily="34" charset="-122"/>
                <a:cs typeface="Nimbus Sans L" pitchFamily="34" charset="-120"/>
              </a:rPr>
              <a:t>Ne pas réaliser de profit personnel</a:t>
            </a:r>
            <a:endParaRPr lang="en-US" sz="1050" dirty="0"/>
          </a:p>
          <a:p>
            <a:pPr marL="190500" indent="-190500" algn="l">
              <a:lnSpc>
                <a:spcPts val="1890"/>
              </a:lnSpc>
              <a:buSzPct val="100000"/>
              <a:buChar char="•"/>
            </a:pPr>
            <a:r>
              <a:rPr lang="en-US" sz="1300" b="0" dirty="0">
                <a:solidFill>
                  <a:srgbClr val="151517"/>
                </a:solidFill>
                <a:latin typeface="Nimbus Sans L" pitchFamily="34" charset="0"/>
                <a:ea typeface="Nimbus Sans L" pitchFamily="34" charset="-122"/>
                <a:cs typeface="Nimbus Sans L" pitchFamily="34" charset="-120"/>
              </a:rPr>
              <a:t>Ne pas tirer de bénéfice pour un tiers</a:t>
            </a:r>
            <a:endParaRPr lang="en-US" sz="1050" dirty="0"/>
          </a:p>
        </p:txBody>
      </p:sp>
      <p:pic>
        <p:nvPicPr>
          <p:cNvPr id="5" name="Image 0" descr="https://pitch-assets-ccb95893-de3f-4266-973c-20049231b248.s3.eu-west-1.amazonaws.com/6cf7a6ab-afc2-42de-8680-3d7032132bdf?pitch-bytes=284293&amp;pitch-content-type=image%2Fpng"/>
          <p:cNvPicPr>
            <a:picLocks noChangeAspect="1"/>
          </p:cNvPicPr>
          <p:nvPr/>
        </p:nvPicPr>
        <p:blipFill>
          <a:blip r:embed="rId3"/>
          <a:srcRect/>
          <a:stretch/>
        </p:blipFill>
        <p:spPr>
          <a:xfrm>
            <a:off x="4304891" y="1381711"/>
            <a:ext cx="4362596" cy="31696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476250" y="476250"/>
            <a:ext cx="8191500" cy="571500"/>
          </a:xfrm>
          <a:prstGeom prst="rect">
            <a:avLst/>
          </a:prstGeom>
          <a:noFill/>
          <a:ln/>
        </p:spPr>
        <p:txBody>
          <a:bodyPr wrap="square" lIns="0" tIns="0" rIns="0" bIns="0" rtlCol="0" anchor="t"/>
          <a:lstStyle/>
          <a:p>
            <a:pPr algn="l">
              <a:lnSpc>
                <a:spcPts val="4500"/>
              </a:lnSpc>
              <a:buSzPct val="100000"/>
            </a:pPr>
            <a:r>
              <a:rPr lang="en-US" sz="4500" b="1" kern="0" spc="-48" dirty="0">
                <a:solidFill>
                  <a:srgbClr val="151517"/>
                </a:solidFill>
                <a:latin typeface="MS PGothic" panose="020B0600070205080204" pitchFamily="34" charset="-128"/>
                <a:ea typeface="MS PGothic" panose="020B0600070205080204" pitchFamily="34" charset="-128"/>
                <a:cs typeface="Nimbus Sans L" pitchFamily="34" charset="-120"/>
              </a:rPr>
              <a:t>5. Obligation légale</a:t>
            </a:r>
            <a:endParaRPr lang="en-US" sz="4500" dirty="0">
              <a:latin typeface="MS PGothic" panose="020B0600070205080204" pitchFamily="34" charset="-128"/>
              <a:ea typeface="MS PGothic" panose="020B0600070205080204" pitchFamily="34" charset="-128"/>
            </a:endParaRPr>
          </a:p>
        </p:txBody>
      </p:sp>
      <p:sp>
        <p:nvSpPr>
          <p:cNvPr id="4" name="Text 1"/>
          <p:cNvSpPr/>
          <p:nvPr/>
        </p:nvSpPr>
        <p:spPr>
          <a:xfrm>
            <a:off x="568288" y="1333443"/>
            <a:ext cx="6466656" cy="1119782"/>
          </a:xfrm>
          <a:prstGeom prst="rect">
            <a:avLst/>
          </a:prstGeom>
          <a:noFill/>
          <a:ln/>
        </p:spPr>
        <p:txBody>
          <a:bodyPr wrap="none" lIns="0" tIns="0" rIns="0" bIns="0" rtlCol="0" anchor="t">
            <a:spAutoFit/>
          </a:bodyPr>
          <a:lstStyle/>
          <a:p>
            <a:pPr marL="190500"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Les OE doivent respecter les exigences légales pour éviter des sanctions et des dommages à la réputation.</a:t>
            </a:r>
            <a:endParaRPr lang="en-US" sz="1050" dirty="0"/>
          </a:p>
          <a:p>
            <a:pPr marL="190500"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Quatre principaux devoirs légaux :</a:t>
            </a:r>
            <a:endParaRPr lang="en-US" sz="1050" dirty="0"/>
          </a:p>
          <a:p>
            <a:pPr marL="381000" lvl="1"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Ne pas utiliser de manière impropre des informations ou une position</a:t>
            </a:r>
            <a:endParaRPr lang="en-US" sz="1050" dirty="0"/>
          </a:p>
          <a:p>
            <a:pPr marL="381000" lvl="1"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Agir avec soin, compétence et diligence raisonnables</a:t>
            </a:r>
            <a:endParaRPr lang="en-US" sz="1050" dirty="0"/>
          </a:p>
          <a:p>
            <a:pPr marL="381000" lvl="1"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Agir de bonne foi dans l'intérêt de l'organisation</a:t>
            </a:r>
            <a:endParaRPr lang="en-US" sz="1050" dirty="0"/>
          </a:p>
          <a:p>
            <a:pPr marL="381000" lvl="1" indent="-190500" algn="l">
              <a:lnSpc>
                <a:spcPts val="1470"/>
              </a:lnSpc>
              <a:buSzPct val="100000"/>
              <a:buChar char="•"/>
            </a:pPr>
            <a:r>
              <a:rPr lang="en-US" sz="1100" b="0" dirty="0">
                <a:solidFill>
                  <a:srgbClr val="151517"/>
                </a:solidFill>
                <a:latin typeface="Nimbus Sans L" pitchFamily="34" charset="0"/>
                <a:ea typeface="Nimbus Sans L" pitchFamily="34" charset="-122"/>
                <a:cs typeface="Nimbus Sans L" pitchFamily="34" charset="-120"/>
              </a:rPr>
              <a:t>Eviter et gérer les conflits d'intérêts</a:t>
            </a:r>
            <a:endParaRPr lang="en-US" sz="1050" dirty="0"/>
          </a:p>
        </p:txBody>
      </p:sp>
      <p:pic>
        <p:nvPicPr>
          <p:cNvPr id="5" name="Image 0" descr="https://pitch-assets-ccb95893-de3f-4266-973c-20049231b248.s3.eu-west-1.amazonaws.com/2a6349d0-49e4-4068-880b-9c7b11a75360?pitch-bytes=2003311&amp;pitch-content-type=image%2Fpng"/>
          <p:cNvPicPr>
            <a:picLocks noChangeAspect="1"/>
          </p:cNvPicPr>
          <p:nvPr/>
        </p:nvPicPr>
        <p:blipFill>
          <a:blip r:embed="rId3"/>
          <a:srcRect/>
          <a:stretch/>
        </p:blipFill>
        <p:spPr>
          <a:xfrm>
            <a:off x="430" y="2783870"/>
            <a:ext cx="9143570" cy="261244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TotalTime>
  <Words>9744</Words>
  <Application>Microsoft Office PowerPoint</Application>
  <PresentationFormat>On-screen Show (16:9)</PresentationFormat>
  <Paragraphs>72</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MS PGothic</vt:lpstr>
      <vt:lpstr>Arial</vt:lpstr>
      <vt:lpstr>Nimbus Sans 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Bonne Gouvernance</dc:title>
  <dc:subject>PptxGenJS Presentation</dc:subject>
  <dc:creator>Pitch Software GmbH</dc:creator>
  <cp:lastModifiedBy>Gonnelli, Eleonora</cp:lastModifiedBy>
  <cp:revision>2</cp:revision>
  <dcterms:created xsi:type="dcterms:W3CDTF">2025-07-10T09:21:50Z</dcterms:created>
  <dcterms:modified xsi:type="dcterms:W3CDTF">2025-07-10T09:27:54Z</dcterms:modified>
</cp:coreProperties>
</file>