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2"/>
  </p:notesMasterIdLst>
  <p:sldIdLst>
    <p:sldId id="256" r:id="rId6"/>
    <p:sldId id="461" r:id="rId7"/>
    <p:sldId id="467" r:id="rId8"/>
    <p:sldId id="449" r:id="rId9"/>
    <p:sldId id="343" r:id="rId10"/>
    <p:sldId id="263" r:id="rId11"/>
    <p:sldId id="258" r:id="rId12"/>
    <p:sldId id="271" r:id="rId13"/>
    <p:sldId id="272" r:id="rId14"/>
    <p:sldId id="273" r:id="rId15"/>
    <p:sldId id="259" r:id="rId16"/>
    <p:sldId id="261" r:id="rId17"/>
    <p:sldId id="262" r:id="rId18"/>
    <p:sldId id="267" r:id="rId19"/>
    <p:sldId id="270" r:id="rId20"/>
    <p:sldId id="463" r:id="rId21"/>
    <p:sldId id="370" r:id="rId22"/>
    <p:sldId id="452" r:id="rId23"/>
    <p:sldId id="468" r:id="rId24"/>
    <p:sldId id="469" r:id="rId25"/>
    <p:sldId id="364" r:id="rId26"/>
    <p:sldId id="470" r:id="rId27"/>
    <p:sldId id="455" r:id="rId28"/>
    <p:sldId id="372" r:id="rId29"/>
    <p:sldId id="373" r:id="rId30"/>
    <p:sldId id="374" r:id="rId31"/>
    <p:sldId id="376" r:id="rId32"/>
    <p:sldId id="465" r:id="rId33"/>
    <p:sldId id="457" r:id="rId34"/>
    <p:sldId id="472" r:id="rId35"/>
    <p:sldId id="276" r:id="rId36"/>
    <p:sldId id="471" r:id="rId37"/>
    <p:sldId id="282" r:id="rId38"/>
    <p:sldId id="283" r:id="rId39"/>
    <p:sldId id="284" r:id="rId40"/>
    <p:sldId id="285" r:id="rId41"/>
    <p:sldId id="428" r:id="rId42"/>
    <p:sldId id="385" r:id="rId43"/>
    <p:sldId id="277" r:id="rId44"/>
    <p:sldId id="466" r:id="rId45"/>
    <p:sldId id="432" r:id="rId46"/>
    <p:sldId id="431" r:id="rId47"/>
    <p:sldId id="434" r:id="rId48"/>
    <p:sldId id="433" r:id="rId49"/>
    <p:sldId id="436" r:id="rId50"/>
    <p:sldId id="438" r:id="rId51"/>
    <p:sldId id="439" r:id="rId52"/>
    <p:sldId id="473" r:id="rId53"/>
    <p:sldId id="474" r:id="rId54"/>
    <p:sldId id="442" r:id="rId55"/>
    <p:sldId id="475" r:id="rId56"/>
    <p:sldId id="413" r:id="rId57"/>
    <p:sldId id="422" r:id="rId58"/>
    <p:sldId id="443" r:id="rId59"/>
    <p:sldId id="476" r:id="rId60"/>
    <p:sldId id="477" r:id="rId61"/>
    <p:sldId id="478" r:id="rId62"/>
    <p:sldId id="479" r:id="rId63"/>
    <p:sldId id="480" r:id="rId64"/>
    <p:sldId id="481" r:id="rId65"/>
    <p:sldId id="482" r:id="rId66"/>
    <p:sldId id="483" r:id="rId67"/>
    <p:sldId id="484" r:id="rId68"/>
    <p:sldId id="485" r:id="rId69"/>
    <p:sldId id="486" r:id="rId70"/>
    <p:sldId id="487" r:id="rId71"/>
    <p:sldId id="488" r:id="rId72"/>
    <p:sldId id="489" r:id="rId73"/>
    <p:sldId id="490" r:id="rId74"/>
    <p:sldId id="491" r:id="rId75"/>
    <p:sldId id="492" r:id="rId76"/>
    <p:sldId id="493" r:id="rId77"/>
    <p:sldId id="494" r:id="rId78"/>
    <p:sldId id="495" r:id="rId79"/>
    <p:sldId id="496" r:id="rId80"/>
    <p:sldId id="497" r:id="rId81"/>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61F5C9-3EFA-45E5-A4DE-89ADC43D574A}">
          <p14:sldIdLst>
            <p14:sldId id="256"/>
            <p14:sldId id="461"/>
            <p14:sldId id="467"/>
            <p14:sldId id="449"/>
            <p14:sldId id="343"/>
            <p14:sldId id="263"/>
            <p14:sldId id="258"/>
            <p14:sldId id="271"/>
            <p14:sldId id="272"/>
            <p14:sldId id="273"/>
            <p14:sldId id="259"/>
            <p14:sldId id="261"/>
            <p14:sldId id="262"/>
            <p14:sldId id="267"/>
            <p14:sldId id="270"/>
            <p14:sldId id="463"/>
            <p14:sldId id="370"/>
            <p14:sldId id="452"/>
            <p14:sldId id="468"/>
            <p14:sldId id="469"/>
            <p14:sldId id="364"/>
            <p14:sldId id="470"/>
            <p14:sldId id="455"/>
            <p14:sldId id="372"/>
            <p14:sldId id="373"/>
            <p14:sldId id="374"/>
            <p14:sldId id="376"/>
            <p14:sldId id="465"/>
            <p14:sldId id="457"/>
            <p14:sldId id="472"/>
          </p14:sldIdLst>
        </p14:section>
        <p14:section name="Untitled Section" id="{7C379731-506A-4CD6-AC7E-4CEF6ED2535B}">
          <p14:sldIdLst>
            <p14:sldId id="276"/>
            <p14:sldId id="471"/>
            <p14:sldId id="282"/>
            <p14:sldId id="283"/>
            <p14:sldId id="284"/>
            <p14:sldId id="285"/>
            <p14:sldId id="428"/>
            <p14:sldId id="385"/>
            <p14:sldId id="277"/>
            <p14:sldId id="466"/>
            <p14:sldId id="432"/>
            <p14:sldId id="431"/>
            <p14:sldId id="434"/>
            <p14:sldId id="433"/>
            <p14:sldId id="436"/>
            <p14:sldId id="438"/>
            <p14:sldId id="439"/>
            <p14:sldId id="473"/>
            <p14:sldId id="474"/>
            <p14:sldId id="442"/>
            <p14:sldId id="475"/>
            <p14:sldId id="413"/>
            <p14:sldId id="422"/>
            <p14:sldId id="443"/>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47E155-7196-3B80-D210-B4F023BEDC8D}" name="Eleonora Gonnelli" initials="EG" userId="S::e.gonnelli@itcilo.org::7672fd0f-ef18-4f08-bcf5-724a4c06d2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33C"/>
    <a:srgbClr val="487158"/>
    <a:srgbClr val="B84D3C"/>
    <a:srgbClr val="FF7944"/>
    <a:srgbClr val="359597"/>
    <a:srgbClr val="3737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AB2C8A-6FBE-BC7A-4E36-7B0151490AC7}" v="2" dt="2025-02-24T18:20:56.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77603" autoAdjust="0"/>
  </p:normalViewPr>
  <p:slideViewPr>
    <p:cSldViewPr snapToGrid="0">
      <p:cViewPr varScale="1">
        <p:scale>
          <a:sx n="47" d="100"/>
          <a:sy n="47" d="100"/>
        </p:scale>
        <p:origin x="212" y="55"/>
      </p:cViewPr>
      <p:guideLst/>
    </p:cSldViewPr>
  </p:slideViewPr>
  <p:outlineViewPr>
    <p:cViewPr>
      <p:scale>
        <a:sx n="33" d="100"/>
        <a:sy n="33" d="100"/>
      </p:scale>
      <p:origin x="0" y="-52884"/>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09C329-B0E6-4FF7-B1E3-FE93637C059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AF94598-3A59-4D44-B305-30FE6849802D}">
      <dgm:prSet/>
      <dgm:spPr/>
      <dgm:t>
        <a:bodyPr/>
        <a:lstStyle/>
        <a:p>
          <a:pPr>
            <a:defRPr b="1"/>
          </a:pPr>
          <a:r>
            <a:rPr lang="en-US" b="1">
              <a:latin typeface="Aptos" panose="020B0004020202020204" pitchFamily="34" charset="0"/>
            </a:rPr>
            <a:t>DEBATE 1: In Your Country: Which Innovations and New Services?</a:t>
          </a:r>
          <a:endParaRPr lang="en-US">
            <a:latin typeface="Aptos" panose="020B0004020202020204" pitchFamily="34" charset="0"/>
          </a:endParaRPr>
        </a:p>
      </dgm:t>
    </dgm:pt>
    <dgm:pt modelId="{1384894C-B2A7-441A-AECE-8029F67A071C}" type="parTrans" cxnId="{5E7CCF60-D684-46B0-90DE-4696CC55BAFA}">
      <dgm:prSet/>
      <dgm:spPr/>
      <dgm:t>
        <a:bodyPr/>
        <a:lstStyle/>
        <a:p>
          <a:endParaRPr lang="en-US">
            <a:latin typeface="Aptos" panose="020B0004020202020204" pitchFamily="34" charset="0"/>
          </a:endParaRPr>
        </a:p>
      </dgm:t>
    </dgm:pt>
    <dgm:pt modelId="{70C56272-EEC1-42D1-BBFB-EEC4F450FB24}" type="sibTrans" cxnId="{5E7CCF60-D684-46B0-90DE-4696CC55BAFA}">
      <dgm:prSet/>
      <dgm:spPr/>
      <dgm:t>
        <a:bodyPr/>
        <a:lstStyle/>
        <a:p>
          <a:endParaRPr lang="en-US">
            <a:latin typeface="Aptos" panose="020B0004020202020204" pitchFamily="34" charset="0"/>
          </a:endParaRPr>
        </a:p>
      </dgm:t>
    </dgm:pt>
    <dgm:pt modelId="{75BFB39E-0EC5-433D-A0CC-20C4517EB1C5}">
      <dgm:prSet custT="1"/>
      <dgm:spPr/>
      <dgm:t>
        <a:bodyPr/>
        <a:lstStyle/>
        <a:p>
          <a:r>
            <a:rPr lang="en-US" sz="1800" dirty="0">
              <a:latin typeface="Aptos" panose="020B0004020202020204" pitchFamily="34" charset="0"/>
            </a:rPr>
            <a:t>Describe and exchange your views and experiences.</a:t>
          </a:r>
        </a:p>
      </dgm:t>
    </dgm:pt>
    <dgm:pt modelId="{9C0A6321-98D5-45A5-86CA-9557E64B7D01}" type="parTrans" cxnId="{3D8C3565-629F-40F5-92D2-80C6FCE8333F}">
      <dgm:prSet/>
      <dgm:spPr/>
      <dgm:t>
        <a:bodyPr/>
        <a:lstStyle/>
        <a:p>
          <a:endParaRPr lang="en-US">
            <a:latin typeface="Aptos" panose="020B0004020202020204" pitchFamily="34" charset="0"/>
          </a:endParaRPr>
        </a:p>
      </dgm:t>
    </dgm:pt>
    <dgm:pt modelId="{C83628D5-5F8B-4C38-8FEE-E02EE524674D}" type="sibTrans" cxnId="{3D8C3565-629F-40F5-92D2-80C6FCE8333F}">
      <dgm:prSet/>
      <dgm:spPr/>
      <dgm:t>
        <a:bodyPr/>
        <a:lstStyle/>
        <a:p>
          <a:endParaRPr lang="en-US">
            <a:latin typeface="Aptos" panose="020B0004020202020204" pitchFamily="34" charset="0"/>
          </a:endParaRPr>
        </a:p>
      </dgm:t>
    </dgm:pt>
    <dgm:pt modelId="{16ADB100-84CD-4BA0-A6DF-DA8878EC3189}">
      <dgm:prSet custT="1"/>
      <dgm:spPr/>
      <dgm:t>
        <a:bodyPr/>
        <a:lstStyle/>
        <a:p>
          <a:r>
            <a:rPr lang="en-US" sz="1800" dirty="0">
              <a:latin typeface="Aptos" panose="020B0004020202020204" pitchFamily="34" charset="0"/>
            </a:rPr>
            <a:t>If no innovation, why do you think that is?</a:t>
          </a:r>
        </a:p>
      </dgm:t>
    </dgm:pt>
    <dgm:pt modelId="{496887DC-A92C-4AE3-8BF2-BA4D30C8CF68}" type="parTrans" cxnId="{8149D3E7-8311-4DA6-B120-A0B474AEA85C}">
      <dgm:prSet/>
      <dgm:spPr/>
      <dgm:t>
        <a:bodyPr/>
        <a:lstStyle/>
        <a:p>
          <a:endParaRPr lang="en-US">
            <a:latin typeface="Aptos" panose="020B0004020202020204" pitchFamily="34" charset="0"/>
          </a:endParaRPr>
        </a:p>
      </dgm:t>
    </dgm:pt>
    <dgm:pt modelId="{99DA4E47-6B62-4C22-975C-048839F4316B}" type="sibTrans" cxnId="{8149D3E7-8311-4DA6-B120-A0B474AEA85C}">
      <dgm:prSet/>
      <dgm:spPr/>
      <dgm:t>
        <a:bodyPr/>
        <a:lstStyle/>
        <a:p>
          <a:endParaRPr lang="en-US">
            <a:latin typeface="Aptos" panose="020B0004020202020204" pitchFamily="34" charset="0"/>
          </a:endParaRPr>
        </a:p>
      </dgm:t>
    </dgm:pt>
    <dgm:pt modelId="{0DB7E8A5-361D-4393-8FA6-3F1EBC8E017D}">
      <dgm:prSet custT="1"/>
      <dgm:spPr/>
      <dgm:t>
        <a:bodyPr/>
        <a:lstStyle/>
        <a:p>
          <a:r>
            <a:rPr lang="en-US" sz="1800" dirty="0">
              <a:latin typeface="Aptos" panose="020B0004020202020204" pitchFamily="34" charset="0"/>
            </a:rPr>
            <a:t>What, in your opinion, is obsolete in your EBMO services?</a:t>
          </a:r>
        </a:p>
      </dgm:t>
    </dgm:pt>
    <dgm:pt modelId="{E68281C6-7DBF-485D-8F0A-3519216519C0}" type="parTrans" cxnId="{5AE217B4-D0A8-477B-8E10-99802D128BE6}">
      <dgm:prSet/>
      <dgm:spPr/>
      <dgm:t>
        <a:bodyPr/>
        <a:lstStyle/>
        <a:p>
          <a:endParaRPr lang="en-US">
            <a:latin typeface="Aptos" panose="020B0004020202020204" pitchFamily="34" charset="0"/>
          </a:endParaRPr>
        </a:p>
      </dgm:t>
    </dgm:pt>
    <dgm:pt modelId="{8141F455-523A-47B9-8D1B-7CF3C97BCF1B}" type="sibTrans" cxnId="{5AE217B4-D0A8-477B-8E10-99802D128BE6}">
      <dgm:prSet/>
      <dgm:spPr/>
      <dgm:t>
        <a:bodyPr/>
        <a:lstStyle/>
        <a:p>
          <a:endParaRPr lang="en-US">
            <a:latin typeface="Aptos" panose="020B0004020202020204" pitchFamily="34" charset="0"/>
          </a:endParaRPr>
        </a:p>
      </dgm:t>
    </dgm:pt>
    <dgm:pt modelId="{F57D86DF-AEC1-47A2-AAE8-72900E242146}">
      <dgm:prSet/>
      <dgm:spPr/>
      <dgm:t>
        <a:bodyPr/>
        <a:lstStyle/>
        <a:p>
          <a:pPr>
            <a:defRPr b="1"/>
          </a:pPr>
          <a:r>
            <a:rPr lang="en-US" i="1" dirty="0">
              <a:latin typeface="Aptos" panose="020B0004020202020204" pitchFamily="34" charset="0"/>
            </a:rPr>
            <a:t>Each group has a maximum of 10 minutes for discussion and presentation.</a:t>
          </a:r>
          <a:endParaRPr lang="en-US" dirty="0">
            <a:latin typeface="Aptos" panose="020B0004020202020204" pitchFamily="34" charset="0"/>
          </a:endParaRPr>
        </a:p>
      </dgm:t>
    </dgm:pt>
    <dgm:pt modelId="{B7C2A8C8-A2E6-4EF6-89F8-7C37F4B9C2B9}" type="parTrans" cxnId="{5E2FAE7D-E15F-437A-9B8A-48E103A99A0E}">
      <dgm:prSet/>
      <dgm:spPr/>
      <dgm:t>
        <a:bodyPr/>
        <a:lstStyle/>
        <a:p>
          <a:endParaRPr lang="en-US">
            <a:latin typeface="Aptos" panose="020B0004020202020204" pitchFamily="34" charset="0"/>
          </a:endParaRPr>
        </a:p>
      </dgm:t>
    </dgm:pt>
    <dgm:pt modelId="{056FB0DB-DBAE-4C0A-AB04-C38E36C86C8C}" type="sibTrans" cxnId="{5E2FAE7D-E15F-437A-9B8A-48E103A99A0E}">
      <dgm:prSet/>
      <dgm:spPr/>
      <dgm:t>
        <a:bodyPr/>
        <a:lstStyle/>
        <a:p>
          <a:endParaRPr lang="en-US">
            <a:latin typeface="Aptos" panose="020B0004020202020204" pitchFamily="34" charset="0"/>
          </a:endParaRPr>
        </a:p>
      </dgm:t>
    </dgm:pt>
    <dgm:pt modelId="{1135C402-3219-4706-ACC9-BB523C8A3617}" type="pres">
      <dgm:prSet presAssocID="{2009C329-B0E6-4FF7-B1E3-FE93637C0594}" presName="root" presStyleCnt="0">
        <dgm:presLayoutVars>
          <dgm:dir/>
          <dgm:resizeHandles val="exact"/>
        </dgm:presLayoutVars>
      </dgm:prSet>
      <dgm:spPr/>
    </dgm:pt>
    <dgm:pt modelId="{FE409564-8208-47D4-8C23-FF21B8B1CED1}" type="pres">
      <dgm:prSet presAssocID="{9AF94598-3A59-4D44-B305-30FE6849802D}" presName="compNode" presStyleCnt="0"/>
      <dgm:spPr/>
    </dgm:pt>
    <dgm:pt modelId="{D4CDF24C-195B-429E-9D3A-9B0A707533A1}" type="pres">
      <dgm:prSet presAssocID="{9AF94598-3A59-4D44-B305-30FE6849802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8448F5C1-5330-4C6F-A5C3-7619D2DB31A2}" type="pres">
      <dgm:prSet presAssocID="{9AF94598-3A59-4D44-B305-30FE6849802D}" presName="iconSpace" presStyleCnt="0"/>
      <dgm:spPr/>
    </dgm:pt>
    <dgm:pt modelId="{5FF9DA7C-824F-41E2-9D1D-FBE742E212E6}" type="pres">
      <dgm:prSet presAssocID="{9AF94598-3A59-4D44-B305-30FE6849802D}" presName="parTx" presStyleLbl="revTx" presStyleIdx="0" presStyleCnt="4">
        <dgm:presLayoutVars>
          <dgm:chMax val="0"/>
          <dgm:chPref val="0"/>
        </dgm:presLayoutVars>
      </dgm:prSet>
      <dgm:spPr/>
    </dgm:pt>
    <dgm:pt modelId="{14043111-A239-41D9-8698-FD40000CCA45}" type="pres">
      <dgm:prSet presAssocID="{9AF94598-3A59-4D44-B305-30FE6849802D}" presName="txSpace" presStyleCnt="0"/>
      <dgm:spPr/>
    </dgm:pt>
    <dgm:pt modelId="{BA0B79D9-9EE6-40D2-AE8C-2C7229D3CF03}" type="pres">
      <dgm:prSet presAssocID="{9AF94598-3A59-4D44-B305-30FE6849802D}" presName="desTx" presStyleLbl="revTx" presStyleIdx="1" presStyleCnt="4">
        <dgm:presLayoutVars/>
      </dgm:prSet>
      <dgm:spPr/>
    </dgm:pt>
    <dgm:pt modelId="{83C3C659-8CF7-4F75-956F-A7C8C88025F4}" type="pres">
      <dgm:prSet presAssocID="{70C56272-EEC1-42D1-BBFB-EEC4F450FB24}" presName="sibTrans" presStyleCnt="0"/>
      <dgm:spPr/>
    </dgm:pt>
    <dgm:pt modelId="{3DEC560A-04B4-4DCF-AF6F-895F4390CA73}" type="pres">
      <dgm:prSet presAssocID="{F57D86DF-AEC1-47A2-AAE8-72900E242146}" presName="compNode" presStyleCnt="0"/>
      <dgm:spPr/>
    </dgm:pt>
    <dgm:pt modelId="{E97EB851-C27D-4D05-A5CA-FD9BCFBCDD65}" type="pres">
      <dgm:prSet presAssocID="{F57D86DF-AEC1-47A2-AAE8-72900E24214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01A60BBC-9332-4ACB-8FEF-261D7C901DEC}" type="pres">
      <dgm:prSet presAssocID="{F57D86DF-AEC1-47A2-AAE8-72900E242146}" presName="iconSpace" presStyleCnt="0"/>
      <dgm:spPr/>
    </dgm:pt>
    <dgm:pt modelId="{5FD762D2-C900-4F14-8BA9-247A76B7C25C}" type="pres">
      <dgm:prSet presAssocID="{F57D86DF-AEC1-47A2-AAE8-72900E242146}" presName="parTx" presStyleLbl="revTx" presStyleIdx="2" presStyleCnt="4">
        <dgm:presLayoutVars>
          <dgm:chMax val="0"/>
          <dgm:chPref val="0"/>
        </dgm:presLayoutVars>
      </dgm:prSet>
      <dgm:spPr/>
    </dgm:pt>
    <dgm:pt modelId="{4CECA352-FEFD-489E-BDE6-5ECA402FBD8E}" type="pres">
      <dgm:prSet presAssocID="{F57D86DF-AEC1-47A2-AAE8-72900E242146}" presName="txSpace" presStyleCnt="0"/>
      <dgm:spPr/>
    </dgm:pt>
    <dgm:pt modelId="{9ED6B7F2-8A49-4E42-AF12-79D7A827D961}" type="pres">
      <dgm:prSet presAssocID="{F57D86DF-AEC1-47A2-AAE8-72900E242146}" presName="desTx" presStyleLbl="revTx" presStyleIdx="3" presStyleCnt="4">
        <dgm:presLayoutVars/>
      </dgm:prSet>
      <dgm:spPr/>
    </dgm:pt>
  </dgm:ptLst>
  <dgm:cxnLst>
    <dgm:cxn modelId="{29239A14-2BF9-4B2C-BBAC-E36D8CA3D113}" type="presOf" srcId="{75BFB39E-0EC5-433D-A0CC-20C4517EB1C5}" destId="{BA0B79D9-9EE6-40D2-AE8C-2C7229D3CF03}" srcOrd="0" destOrd="0" presId="urn:microsoft.com/office/officeart/2018/2/layout/IconLabelDescriptionList"/>
    <dgm:cxn modelId="{3FA99317-90B7-47B1-A006-2398C091868C}" type="presOf" srcId="{F57D86DF-AEC1-47A2-AAE8-72900E242146}" destId="{5FD762D2-C900-4F14-8BA9-247A76B7C25C}" srcOrd="0" destOrd="0" presId="urn:microsoft.com/office/officeart/2018/2/layout/IconLabelDescriptionList"/>
    <dgm:cxn modelId="{4D62BD29-7BBD-42BB-92B6-49EEBCC5E797}" type="presOf" srcId="{16ADB100-84CD-4BA0-A6DF-DA8878EC3189}" destId="{BA0B79D9-9EE6-40D2-AE8C-2C7229D3CF03}" srcOrd="0" destOrd="1" presId="urn:microsoft.com/office/officeart/2018/2/layout/IconLabelDescriptionList"/>
    <dgm:cxn modelId="{5E7CCF60-D684-46B0-90DE-4696CC55BAFA}" srcId="{2009C329-B0E6-4FF7-B1E3-FE93637C0594}" destId="{9AF94598-3A59-4D44-B305-30FE6849802D}" srcOrd="0" destOrd="0" parTransId="{1384894C-B2A7-441A-AECE-8029F67A071C}" sibTransId="{70C56272-EEC1-42D1-BBFB-EEC4F450FB24}"/>
    <dgm:cxn modelId="{A26A6B43-53A8-4CB2-B8F9-61A4AE61459D}" type="presOf" srcId="{9AF94598-3A59-4D44-B305-30FE6849802D}" destId="{5FF9DA7C-824F-41E2-9D1D-FBE742E212E6}" srcOrd="0" destOrd="0" presId="urn:microsoft.com/office/officeart/2018/2/layout/IconLabelDescriptionList"/>
    <dgm:cxn modelId="{3D8C3565-629F-40F5-92D2-80C6FCE8333F}" srcId="{9AF94598-3A59-4D44-B305-30FE6849802D}" destId="{75BFB39E-0EC5-433D-A0CC-20C4517EB1C5}" srcOrd="0" destOrd="0" parTransId="{9C0A6321-98D5-45A5-86CA-9557E64B7D01}" sibTransId="{C83628D5-5F8B-4C38-8FEE-E02EE524674D}"/>
    <dgm:cxn modelId="{5E2FAE7D-E15F-437A-9B8A-48E103A99A0E}" srcId="{2009C329-B0E6-4FF7-B1E3-FE93637C0594}" destId="{F57D86DF-AEC1-47A2-AAE8-72900E242146}" srcOrd="1" destOrd="0" parTransId="{B7C2A8C8-A2E6-4EF6-89F8-7C37F4B9C2B9}" sibTransId="{056FB0DB-DBAE-4C0A-AB04-C38E36C86C8C}"/>
    <dgm:cxn modelId="{DBC676AC-B737-4958-BB97-EF28ED6D0AD1}" type="presOf" srcId="{2009C329-B0E6-4FF7-B1E3-FE93637C0594}" destId="{1135C402-3219-4706-ACC9-BB523C8A3617}" srcOrd="0" destOrd="0" presId="urn:microsoft.com/office/officeart/2018/2/layout/IconLabelDescriptionList"/>
    <dgm:cxn modelId="{5AE217B4-D0A8-477B-8E10-99802D128BE6}" srcId="{9AF94598-3A59-4D44-B305-30FE6849802D}" destId="{0DB7E8A5-361D-4393-8FA6-3F1EBC8E017D}" srcOrd="2" destOrd="0" parTransId="{E68281C6-7DBF-485D-8F0A-3519216519C0}" sibTransId="{8141F455-523A-47B9-8D1B-7CF3C97BCF1B}"/>
    <dgm:cxn modelId="{28A6C5C7-CA4C-4F1B-A9D4-46F525D208A4}" type="presOf" srcId="{0DB7E8A5-361D-4393-8FA6-3F1EBC8E017D}" destId="{BA0B79D9-9EE6-40D2-AE8C-2C7229D3CF03}" srcOrd="0" destOrd="2" presId="urn:microsoft.com/office/officeart/2018/2/layout/IconLabelDescriptionList"/>
    <dgm:cxn modelId="{8149D3E7-8311-4DA6-B120-A0B474AEA85C}" srcId="{9AF94598-3A59-4D44-B305-30FE6849802D}" destId="{16ADB100-84CD-4BA0-A6DF-DA8878EC3189}" srcOrd="1" destOrd="0" parTransId="{496887DC-A92C-4AE3-8BF2-BA4D30C8CF68}" sibTransId="{99DA4E47-6B62-4C22-975C-048839F4316B}"/>
    <dgm:cxn modelId="{8BEADDC1-F3A1-42D2-AFFD-6366990F8827}" type="presParOf" srcId="{1135C402-3219-4706-ACC9-BB523C8A3617}" destId="{FE409564-8208-47D4-8C23-FF21B8B1CED1}" srcOrd="0" destOrd="0" presId="urn:microsoft.com/office/officeart/2018/2/layout/IconLabelDescriptionList"/>
    <dgm:cxn modelId="{3FDFA962-C01E-43DC-A30D-8F0DBE13F27A}" type="presParOf" srcId="{FE409564-8208-47D4-8C23-FF21B8B1CED1}" destId="{D4CDF24C-195B-429E-9D3A-9B0A707533A1}" srcOrd="0" destOrd="0" presId="urn:microsoft.com/office/officeart/2018/2/layout/IconLabelDescriptionList"/>
    <dgm:cxn modelId="{6F628B74-EB25-489E-BFA2-C2B638DA5EA6}" type="presParOf" srcId="{FE409564-8208-47D4-8C23-FF21B8B1CED1}" destId="{8448F5C1-5330-4C6F-A5C3-7619D2DB31A2}" srcOrd="1" destOrd="0" presId="urn:microsoft.com/office/officeart/2018/2/layout/IconLabelDescriptionList"/>
    <dgm:cxn modelId="{A2E9E5AE-C66A-4B84-90DF-7FD56FD6AB3B}" type="presParOf" srcId="{FE409564-8208-47D4-8C23-FF21B8B1CED1}" destId="{5FF9DA7C-824F-41E2-9D1D-FBE742E212E6}" srcOrd="2" destOrd="0" presId="urn:microsoft.com/office/officeart/2018/2/layout/IconLabelDescriptionList"/>
    <dgm:cxn modelId="{7CE7589E-3E0C-45AB-A896-2A4C128B5EBF}" type="presParOf" srcId="{FE409564-8208-47D4-8C23-FF21B8B1CED1}" destId="{14043111-A239-41D9-8698-FD40000CCA45}" srcOrd="3" destOrd="0" presId="urn:microsoft.com/office/officeart/2018/2/layout/IconLabelDescriptionList"/>
    <dgm:cxn modelId="{785E25BC-C9B8-4590-945E-5F81F789ACA5}" type="presParOf" srcId="{FE409564-8208-47D4-8C23-FF21B8B1CED1}" destId="{BA0B79D9-9EE6-40D2-AE8C-2C7229D3CF03}" srcOrd="4" destOrd="0" presId="urn:microsoft.com/office/officeart/2018/2/layout/IconLabelDescriptionList"/>
    <dgm:cxn modelId="{EB5CED42-57FC-4F25-A6A7-56ACF8656965}" type="presParOf" srcId="{1135C402-3219-4706-ACC9-BB523C8A3617}" destId="{83C3C659-8CF7-4F75-956F-A7C8C88025F4}" srcOrd="1" destOrd="0" presId="urn:microsoft.com/office/officeart/2018/2/layout/IconLabelDescriptionList"/>
    <dgm:cxn modelId="{AC96EDC2-70B2-4BDB-9ABA-81716996DF34}" type="presParOf" srcId="{1135C402-3219-4706-ACC9-BB523C8A3617}" destId="{3DEC560A-04B4-4DCF-AF6F-895F4390CA73}" srcOrd="2" destOrd="0" presId="urn:microsoft.com/office/officeart/2018/2/layout/IconLabelDescriptionList"/>
    <dgm:cxn modelId="{C3E79634-CF52-4ABD-B2E9-6E646D1A2ABE}" type="presParOf" srcId="{3DEC560A-04B4-4DCF-AF6F-895F4390CA73}" destId="{E97EB851-C27D-4D05-A5CA-FD9BCFBCDD65}" srcOrd="0" destOrd="0" presId="urn:microsoft.com/office/officeart/2018/2/layout/IconLabelDescriptionList"/>
    <dgm:cxn modelId="{617BB6DA-3A81-4FC9-B1AA-A6F8E628DBBF}" type="presParOf" srcId="{3DEC560A-04B4-4DCF-AF6F-895F4390CA73}" destId="{01A60BBC-9332-4ACB-8FEF-261D7C901DEC}" srcOrd="1" destOrd="0" presId="urn:microsoft.com/office/officeart/2018/2/layout/IconLabelDescriptionList"/>
    <dgm:cxn modelId="{FFD7D988-C899-48FB-A132-2AB154BB79FA}" type="presParOf" srcId="{3DEC560A-04B4-4DCF-AF6F-895F4390CA73}" destId="{5FD762D2-C900-4F14-8BA9-247A76B7C25C}" srcOrd="2" destOrd="0" presId="urn:microsoft.com/office/officeart/2018/2/layout/IconLabelDescriptionList"/>
    <dgm:cxn modelId="{F292E304-60B4-4EA2-ADA7-3F692111F221}" type="presParOf" srcId="{3DEC560A-04B4-4DCF-AF6F-895F4390CA73}" destId="{4CECA352-FEFD-489E-BDE6-5ECA402FBD8E}" srcOrd="3" destOrd="0" presId="urn:microsoft.com/office/officeart/2018/2/layout/IconLabelDescriptionList"/>
    <dgm:cxn modelId="{8A942052-859A-4CA2-8266-85B1901D3794}" type="presParOf" srcId="{3DEC560A-04B4-4DCF-AF6F-895F4390CA73}" destId="{9ED6B7F2-8A49-4E42-AF12-79D7A827D96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0A7561-C97C-4D8B-A221-F1A6F2EEFE4B}" type="doc">
      <dgm:prSet loTypeId="urn:microsoft.com/office/officeart/2005/8/layout/orgChart1" loCatId="hierarchy" qsTypeId="urn:microsoft.com/office/officeart/2005/8/quickstyle/simple1" qsCatId="simple" csTypeId="urn:microsoft.com/office/officeart/2005/8/colors/accent1_2" csCatId="accent1"/>
      <dgm:spPr/>
    </dgm:pt>
    <dgm:pt modelId="{204A1B35-8E6B-4593-9B5E-F25460CF650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a:ln>
                <a:noFill/>
              </a:ln>
              <a:solidFill>
                <a:schemeClr val="tx1"/>
              </a:solidFill>
              <a:effectLst/>
              <a:latin typeface="Aptos" panose="020B0004020202020204" pitchFamily="34" charset="0"/>
              <a:cs typeface="Arial" charset="0"/>
            </a:rPr>
            <a:t>Promotional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a:ln>
                <a:noFill/>
              </a:ln>
              <a:solidFill>
                <a:schemeClr val="tx1"/>
              </a:solidFill>
              <a:effectLst/>
              <a:latin typeface="Aptos" panose="020B0004020202020204" pitchFamily="34" charset="0"/>
              <a:cs typeface="Arial" charset="0"/>
            </a:rPr>
            <a:t>Mix</a:t>
          </a:r>
          <a:endParaRPr kumimoji="0" lang="en-US" b="1" i="0" u="none" strike="noStrike" cap="none" normalizeH="0" baseline="0">
            <a:ln>
              <a:noFill/>
            </a:ln>
            <a:solidFill>
              <a:schemeClr val="tx1"/>
            </a:solidFill>
            <a:effectLst/>
            <a:latin typeface="Aptos" panose="020B0004020202020204" pitchFamily="34" charset="0"/>
            <a:cs typeface="Arial" charset="0"/>
          </a:endParaRPr>
        </a:p>
      </dgm:t>
    </dgm:pt>
    <dgm:pt modelId="{7341AF00-60E2-4F55-9336-BCBF4708382E}" type="parTrans" cxnId="{DA1F235B-F3FE-4272-BC92-A6B3A8B8B052}">
      <dgm:prSet/>
      <dgm:spPr/>
      <dgm:t>
        <a:bodyPr/>
        <a:lstStyle/>
        <a:p>
          <a:endParaRPr lang="en-GB">
            <a:latin typeface="Aptos" panose="020B0004020202020204" pitchFamily="34" charset="0"/>
          </a:endParaRPr>
        </a:p>
      </dgm:t>
    </dgm:pt>
    <dgm:pt modelId="{E743D8BD-ADB3-4B68-947B-08F904B4A6A9}" type="sibTrans" cxnId="{DA1F235B-F3FE-4272-BC92-A6B3A8B8B052}">
      <dgm:prSet/>
      <dgm:spPr/>
      <dgm:t>
        <a:bodyPr/>
        <a:lstStyle/>
        <a:p>
          <a:endParaRPr lang="en-GB">
            <a:latin typeface="Aptos" panose="020B0004020202020204" pitchFamily="34" charset="0"/>
          </a:endParaRPr>
        </a:p>
      </dgm:t>
    </dgm:pt>
    <dgm:pt modelId="{38E7DC42-D832-4167-B89D-E6D26CB13B6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Advertising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Internet</a:t>
          </a:r>
          <a:endParaRPr kumimoji="0" lang="en-US" b="1" i="0" u="none" strike="noStrike" cap="none" normalizeH="0" baseline="0" dirty="0">
            <a:ln>
              <a:noFill/>
            </a:ln>
            <a:solidFill>
              <a:schemeClr val="tx1"/>
            </a:solidFill>
            <a:effectLst/>
            <a:latin typeface="Aptos" panose="020B0004020202020204" pitchFamily="34" charset="0"/>
            <a:cs typeface="Arial" charset="0"/>
          </a:endParaRPr>
        </a:p>
      </dgm:t>
    </dgm:pt>
    <dgm:pt modelId="{76315CB5-24FA-4E61-A766-CB8A82327442}" type="parTrans" cxnId="{C1DE4EB1-2CAE-4603-BCC3-73EAE83C9476}">
      <dgm:prSet/>
      <dgm:spPr/>
      <dgm:t>
        <a:bodyPr/>
        <a:lstStyle/>
        <a:p>
          <a:endParaRPr lang="en-GB">
            <a:latin typeface="Aptos" panose="020B0004020202020204" pitchFamily="34" charset="0"/>
          </a:endParaRPr>
        </a:p>
      </dgm:t>
    </dgm:pt>
    <dgm:pt modelId="{689DABE8-975E-49CE-BE7E-593A47808F1C}" type="sibTrans" cxnId="{C1DE4EB1-2CAE-4603-BCC3-73EAE83C9476}">
      <dgm:prSet/>
      <dgm:spPr/>
      <dgm:t>
        <a:bodyPr/>
        <a:lstStyle/>
        <a:p>
          <a:endParaRPr lang="en-GB">
            <a:latin typeface="Aptos" panose="020B0004020202020204" pitchFamily="34" charset="0"/>
          </a:endParaRPr>
        </a:p>
      </dgm:t>
    </dgm:pt>
    <dgm:pt modelId="{B6E6AFED-B2C8-44EC-9FDE-DB57D690504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a:ln>
                <a:noFill/>
              </a:ln>
              <a:solidFill>
                <a:schemeClr val="tx1"/>
              </a:solidFill>
              <a:effectLst/>
              <a:latin typeface="Aptos" panose="020B0004020202020204" pitchFamily="34" charset="0"/>
              <a:cs typeface="Arial" charset="0"/>
            </a:rPr>
            <a:t>Public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a:ln>
                <a:noFill/>
              </a:ln>
              <a:solidFill>
                <a:schemeClr val="tx1"/>
              </a:solidFill>
              <a:effectLst/>
              <a:latin typeface="Aptos" panose="020B0004020202020204" pitchFamily="34" charset="0"/>
              <a:cs typeface="Arial" charset="0"/>
            </a:rPr>
            <a:t>Relations</a:t>
          </a:r>
          <a:endParaRPr kumimoji="0" lang="en-US" b="1" i="0" u="none" strike="noStrike" cap="none" normalizeH="0" baseline="0">
            <a:ln>
              <a:noFill/>
            </a:ln>
            <a:solidFill>
              <a:schemeClr val="tx1"/>
            </a:solidFill>
            <a:effectLst/>
            <a:latin typeface="Aptos" panose="020B0004020202020204" pitchFamily="34" charset="0"/>
            <a:cs typeface="Arial" charset="0"/>
          </a:endParaRPr>
        </a:p>
      </dgm:t>
    </dgm:pt>
    <dgm:pt modelId="{84BED5A4-3BFC-4D77-95B9-C6F392F74E69}" type="parTrans" cxnId="{C52AA82A-037C-403E-A924-423AA10364AA}">
      <dgm:prSet/>
      <dgm:spPr/>
      <dgm:t>
        <a:bodyPr/>
        <a:lstStyle/>
        <a:p>
          <a:endParaRPr lang="en-GB">
            <a:latin typeface="Aptos" panose="020B0004020202020204" pitchFamily="34" charset="0"/>
          </a:endParaRPr>
        </a:p>
      </dgm:t>
    </dgm:pt>
    <dgm:pt modelId="{4BC87D5C-9BA9-4124-B45A-6B7D96EEE8FF}" type="sibTrans" cxnId="{C52AA82A-037C-403E-A924-423AA10364AA}">
      <dgm:prSet/>
      <dgm:spPr/>
      <dgm:t>
        <a:bodyPr/>
        <a:lstStyle/>
        <a:p>
          <a:endParaRPr lang="en-GB">
            <a:latin typeface="Aptos" panose="020B0004020202020204" pitchFamily="34" charset="0"/>
          </a:endParaRPr>
        </a:p>
      </dgm:t>
    </dgm:pt>
    <dgm:pt modelId="{65285AF4-2DD7-4324-9F89-045A54A8C9E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a:ln>
                <a:noFill/>
              </a:ln>
              <a:solidFill>
                <a:schemeClr val="tx1"/>
              </a:solidFill>
              <a:effectLst/>
              <a:latin typeface="Aptos" panose="020B0004020202020204" pitchFamily="34" charset="0"/>
              <a:cs typeface="Arial" charset="0"/>
            </a:rPr>
            <a:t>Sponsoring</a:t>
          </a:r>
          <a:endParaRPr kumimoji="0" lang="en-US" b="1" i="0" u="none" strike="noStrike" cap="none" normalizeH="0" baseline="0">
            <a:ln>
              <a:noFill/>
            </a:ln>
            <a:solidFill>
              <a:schemeClr val="tx1"/>
            </a:solidFill>
            <a:effectLst/>
            <a:latin typeface="Aptos" panose="020B0004020202020204" pitchFamily="34" charset="0"/>
            <a:cs typeface="Arial" charset="0"/>
          </a:endParaRPr>
        </a:p>
      </dgm:t>
    </dgm:pt>
    <dgm:pt modelId="{64C566E4-7E45-4DA2-A40B-EAD9A6FC3645}" type="parTrans" cxnId="{2AB6960D-FFD8-4C14-B59D-12DE8745CF49}">
      <dgm:prSet/>
      <dgm:spPr/>
      <dgm:t>
        <a:bodyPr/>
        <a:lstStyle/>
        <a:p>
          <a:endParaRPr lang="en-GB">
            <a:latin typeface="Aptos" panose="020B0004020202020204" pitchFamily="34" charset="0"/>
          </a:endParaRPr>
        </a:p>
      </dgm:t>
    </dgm:pt>
    <dgm:pt modelId="{03F881DD-C99B-4E05-8058-01A6E5CBC3DD}" type="sibTrans" cxnId="{2AB6960D-FFD8-4C14-B59D-12DE8745CF49}">
      <dgm:prSet/>
      <dgm:spPr/>
      <dgm:t>
        <a:bodyPr/>
        <a:lstStyle/>
        <a:p>
          <a:endParaRPr lang="en-GB">
            <a:latin typeface="Aptos" panose="020B0004020202020204" pitchFamily="34" charset="0"/>
          </a:endParaRPr>
        </a:p>
      </dgm:t>
    </dgm:pt>
    <dgm:pt modelId="{D404FE84-B520-424D-A427-F447789387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Personal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Sales</a:t>
          </a:r>
          <a:endParaRPr kumimoji="0" lang="en-US" b="1" i="0" u="none" strike="noStrike" cap="none" normalizeH="0" baseline="0" dirty="0">
            <a:ln>
              <a:noFill/>
            </a:ln>
            <a:solidFill>
              <a:schemeClr val="tx1"/>
            </a:solidFill>
            <a:effectLst/>
            <a:latin typeface="Aptos" panose="020B0004020202020204" pitchFamily="34" charset="0"/>
            <a:cs typeface="Arial" charset="0"/>
          </a:endParaRPr>
        </a:p>
      </dgm:t>
    </dgm:pt>
    <dgm:pt modelId="{031AC644-B4E4-4C65-B61D-C9CB52F340EC}" type="parTrans" cxnId="{9DB9D7F3-8478-49D2-B63F-5BF83D5C8A70}">
      <dgm:prSet/>
      <dgm:spPr/>
      <dgm:t>
        <a:bodyPr/>
        <a:lstStyle/>
        <a:p>
          <a:endParaRPr lang="en-GB">
            <a:latin typeface="Aptos" panose="020B0004020202020204" pitchFamily="34" charset="0"/>
          </a:endParaRPr>
        </a:p>
      </dgm:t>
    </dgm:pt>
    <dgm:pt modelId="{F0B3FDD1-5895-4A61-B48A-83F68E7B3DAA}" type="sibTrans" cxnId="{9DB9D7F3-8478-49D2-B63F-5BF83D5C8A70}">
      <dgm:prSet/>
      <dgm:spPr/>
      <dgm:t>
        <a:bodyPr/>
        <a:lstStyle/>
        <a:p>
          <a:endParaRPr lang="en-GB">
            <a:latin typeface="Aptos" panose="020B0004020202020204" pitchFamily="34" charset="0"/>
          </a:endParaRPr>
        </a:p>
      </dgm:t>
    </dgm:pt>
    <dgm:pt modelId="{6BDB0343-E180-480E-9FA0-E7A04A8BD86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Sales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Promotion</a:t>
          </a:r>
          <a:endParaRPr kumimoji="0" lang="en-US" b="1" i="0" u="none" strike="noStrike" cap="none" normalizeH="0" baseline="0" dirty="0">
            <a:ln>
              <a:noFill/>
            </a:ln>
            <a:solidFill>
              <a:schemeClr val="tx1"/>
            </a:solidFill>
            <a:effectLst/>
            <a:latin typeface="Aptos" panose="020B0004020202020204" pitchFamily="34" charset="0"/>
            <a:cs typeface="Arial" charset="0"/>
          </a:endParaRPr>
        </a:p>
      </dgm:t>
    </dgm:pt>
    <dgm:pt modelId="{8B5E9A88-04EB-4CD3-AB75-CE9A1D3D1114}" type="parTrans" cxnId="{A75E0129-694E-4F4A-A3EF-ACFBD1CE74CB}">
      <dgm:prSet/>
      <dgm:spPr/>
      <dgm:t>
        <a:bodyPr/>
        <a:lstStyle/>
        <a:p>
          <a:endParaRPr lang="en-GB">
            <a:latin typeface="Aptos" panose="020B0004020202020204" pitchFamily="34" charset="0"/>
          </a:endParaRPr>
        </a:p>
      </dgm:t>
    </dgm:pt>
    <dgm:pt modelId="{20133321-7D21-4A21-A616-E10CF719E440}" type="sibTrans" cxnId="{A75E0129-694E-4F4A-A3EF-ACFBD1CE74CB}">
      <dgm:prSet/>
      <dgm:spPr/>
      <dgm:t>
        <a:bodyPr/>
        <a:lstStyle/>
        <a:p>
          <a:endParaRPr lang="en-GB">
            <a:latin typeface="Aptos" panose="020B0004020202020204" pitchFamily="34" charset="0"/>
          </a:endParaRPr>
        </a:p>
      </dgm:t>
    </dgm:pt>
    <dgm:pt modelId="{5D3CB3E9-1BF4-4D3C-B915-1FD141E692A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Direct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latin typeface="Aptos" panose="020B0004020202020204" pitchFamily="34" charset="0"/>
              <a:cs typeface="Arial" charset="0"/>
            </a:rPr>
            <a:t>Mail</a:t>
          </a:r>
          <a:endParaRPr kumimoji="0" lang="en-US" b="1" i="0" u="none" strike="noStrike" cap="none" normalizeH="0" baseline="0" dirty="0">
            <a:ln>
              <a:noFill/>
            </a:ln>
            <a:solidFill>
              <a:schemeClr val="tx1"/>
            </a:solidFill>
            <a:effectLst/>
            <a:latin typeface="Aptos" panose="020B0004020202020204" pitchFamily="34" charset="0"/>
            <a:cs typeface="Arial" charset="0"/>
          </a:endParaRPr>
        </a:p>
      </dgm:t>
    </dgm:pt>
    <dgm:pt modelId="{06794526-8EB8-4ADE-B963-4C1E7406C9D7}" type="parTrans" cxnId="{DC7F0E14-B88C-4A2C-AF6A-F792A4AE8745}">
      <dgm:prSet/>
      <dgm:spPr/>
      <dgm:t>
        <a:bodyPr/>
        <a:lstStyle/>
        <a:p>
          <a:endParaRPr lang="en-GB">
            <a:latin typeface="Aptos" panose="020B0004020202020204" pitchFamily="34" charset="0"/>
          </a:endParaRPr>
        </a:p>
      </dgm:t>
    </dgm:pt>
    <dgm:pt modelId="{2394B140-2D3E-4F0E-8E08-B130BADA5761}" type="sibTrans" cxnId="{DC7F0E14-B88C-4A2C-AF6A-F792A4AE8745}">
      <dgm:prSet/>
      <dgm:spPr/>
      <dgm:t>
        <a:bodyPr/>
        <a:lstStyle/>
        <a:p>
          <a:endParaRPr lang="en-GB">
            <a:latin typeface="Aptos" panose="020B0004020202020204" pitchFamily="34" charset="0"/>
          </a:endParaRPr>
        </a:p>
      </dgm:t>
    </dgm:pt>
    <dgm:pt modelId="{8AFBDFB0-8F28-4705-974C-C37ADC6EB81B}" type="pres">
      <dgm:prSet presAssocID="{430A7561-C97C-4D8B-A221-F1A6F2EEFE4B}" presName="hierChild1" presStyleCnt="0">
        <dgm:presLayoutVars>
          <dgm:orgChart val="1"/>
          <dgm:chPref val="1"/>
          <dgm:dir/>
          <dgm:animOne val="branch"/>
          <dgm:animLvl val="lvl"/>
          <dgm:resizeHandles/>
        </dgm:presLayoutVars>
      </dgm:prSet>
      <dgm:spPr/>
    </dgm:pt>
    <dgm:pt modelId="{E56B6C63-AB22-4C0E-B04D-FF6A22245594}" type="pres">
      <dgm:prSet presAssocID="{204A1B35-8E6B-4593-9B5E-F25460CF6501}" presName="hierRoot1" presStyleCnt="0">
        <dgm:presLayoutVars>
          <dgm:hierBranch/>
        </dgm:presLayoutVars>
      </dgm:prSet>
      <dgm:spPr/>
    </dgm:pt>
    <dgm:pt modelId="{51131283-098D-45EB-BA40-039F72B25909}" type="pres">
      <dgm:prSet presAssocID="{204A1B35-8E6B-4593-9B5E-F25460CF6501}" presName="rootComposite1" presStyleCnt="0"/>
      <dgm:spPr/>
    </dgm:pt>
    <dgm:pt modelId="{A7E9E98F-2295-4724-ABCB-54D12A0CEA4A}" type="pres">
      <dgm:prSet presAssocID="{204A1B35-8E6B-4593-9B5E-F25460CF6501}" presName="rootText1" presStyleLbl="node0" presStyleIdx="0" presStyleCnt="1">
        <dgm:presLayoutVars>
          <dgm:chPref val="3"/>
        </dgm:presLayoutVars>
      </dgm:prSet>
      <dgm:spPr/>
    </dgm:pt>
    <dgm:pt modelId="{C9B5F223-A72F-4C65-856C-D50132D4C3B5}" type="pres">
      <dgm:prSet presAssocID="{204A1B35-8E6B-4593-9B5E-F25460CF6501}" presName="rootConnector1" presStyleLbl="node1" presStyleIdx="0" presStyleCnt="0"/>
      <dgm:spPr/>
    </dgm:pt>
    <dgm:pt modelId="{7FED6EBD-F6B8-48C0-B032-6F39ECC85EDD}" type="pres">
      <dgm:prSet presAssocID="{204A1B35-8E6B-4593-9B5E-F25460CF6501}" presName="hierChild2" presStyleCnt="0"/>
      <dgm:spPr/>
    </dgm:pt>
    <dgm:pt modelId="{F4A3ABD8-BFF9-44FB-A279-2A639C5EFBC1}" type="pres">
      <dgm:prSet presAssocID="{76315CB5-24FA-4E61-A766-CB8A82327442}" presName="Name35" presStyleLbl="parChTrans1D2" presStyleIdx="0" presStyleCnt="6"/>
      <dgm:spPr/>
    </dgm:pt>
    <dgm:pt modelId="{F960C3DA-67C6-4B21-8877-34798C01F9A9}" type="pres">
      <dgm:prSet presAssocID="{38E7DC42-D832-4167-B89D-E6D26CB13B6A}" presName="hierRoot2" presStyleCnt="0">
        <dgm:presLayoutVars>
          <dgm:hierBranch/>
        </dgm:presLayoutVars>
      </dgm:prSet>
      <dgm:spPr/>
    </dgm:pt>
    <dgm:pt modelId="{C336DD1E-98AA-4CFD-B23D-BA76BAB2269D}" type="pres">
      <dgm:prSet presAssocID="{38E7DC42-D832-4167-B89D-E6D26CB13B6A}" presName="rootComposite" presStyleCnt="0"/>
      <dgm:spPr/>
    </dgm:pt>
    <dgm:pt modelId="{63B6FACB-99ED-4430-95EE-E150A1759511}" type="pres">
      <dgm:prSet presAssocID="{38E7DC42-D832-4167-B89D-E6D26CB13B6A}" presName="rootText" presStyleLbl="node2" presStyleIdx="0" presStyleCnt="6">
        <dgm:presLayoutVars>
          <dgm:chPref val="3"/>
        </dgm:presLayoutVars>
      </dgm:prSet>
      <dgm:spPr/>
    </dgm:pt>
    <dgm:pt modelId="{D4E0C479-185A-4E87-8CF1-8C46BF5A7B54}" type="pres">
      <dgm:prSet presAssocID="{38E7DC42-D832-4167-B89D-E6D26CB13B6A}" presName="rootConnector" presStyleLbl="node2" presStyleIdx="0" presStyleCnt="6"/>
      <dgm:spPr/>
    </dgm:pt>
    <dgm:pt modelId="{7CC57B57-E2A2-42AD-A2A4-D34465906A3B}" type="pres">
      <dgm:prSet presAssocID="{38E7DC42-D832-4167-B89D-E6D26CB13B6A}" presName="hierChild4" presStyleCnt="0"/>
      <dgm:spPr/>
    </dgm:pt>
    <dgm:pt modelId="{624C0F63-FF19-448E-9D6F-2D7D6BF01E7A}" type="pres">
      <dgm:prSet presAssocID="{38E7DC42-D832-4167-B89D-E6D26CB13B6A}" presName="hierChild5" presStyleCnt="0"/>
      <dgm:spPr/>
    </dgm:pt>
    <dgm:pt modelId="{372A96EC-37DC-4ADB-962E-B37AFB010335}" type="pres">
      <dgm:prSet presAssocID="{84BED5A4-3BFC-4D77-95B9-C6F392F74E69}" presName="Name35" presStyleLbl="parChTrans1D2" presStyleIdx="1" presStyleCnt="6"/>
      <dgm:spPr/>
    </dgm:pt>
    <dgm:pt modelId="{F90C139D-AE41-4398-B6E7-0BFD6A283EAC}" type="pres">
      <dgm:prSet presAssocID="{B6E6AFED-B2C8-44EC-9FDE-DB57D6905040}" presName="hierRoot2" presStyleCnt="0">
        <dgm:presLayoutVars>
          <dgm:hierBranch/>
        </dgm:presLayoutVars>
      </dgm:prSet>
      <dgm:spPr/>
    </dgm:pt>
    <dgm:pt modelId="{6A940254-1522-4BD0-BEEA-19E9B333B4F2}" type="pres">
      <dgm:prSet presAssocID="{B6E6AFED-B2C8-44EC-9FDE-DB57D6905040}" presName="rootComposite" presStyleCnt="0"/>
      <dgm:spPr/>
    </dgm:pt>
    <dgm:pt modelId="{88DD41EB-872D-42A7-8EFD-CF9D908B7598}" type="pres">
      <dgm:prSet presAssocID="{B6E6AFED-B2C8-44EC-9FDE-DB57D6905040}" presName="rootText" presStyleLbl="node2" presStyleIdx="1" presStyleCnt="6">
        <dgm:presLayoutVars>
          <dgm:chPref val="3"/>
        </dgm:presLayoutVars>
      </dgm:prSet>
      <dgm:spPr/>
    </dgm:pt>
    <dgm:pt modelId="{AA1CF27A-6EB5-41DE-AF3D-EEE0C18AF761}" type="pres">
      <dgm:prSet presAssocID="{B6E6AFED-B2C8-44EC-9FDE-DB57D6905040}" presName="rootConnector" presStyleLbl="node2" presStyleIdx="1" presStyleCnt="6"/>
      <dgm:spPr/>
    </dgm:pt>
    <dgm:pt modelId="{2B0CAE9D-DA83-4EDA-A10E-83761F072908}" type="pres">
      <dgm:prSet presAssocID="{B6E6AFED-B2C8-44EC-9FDE-DB57D6905040}" presName="hierChild4" presStyleCnt="0"/>
      <dgm:spPr/>
    </dgm:pt>
    <dgm:pt modelId="{DC07D9B8-E63F-4418-987B-A684023E75D4}" type="pres">
      <dgm:prSet presAssocID="{B6E6AFED-B2C8-44EC-9FDE-DB57D6905040}" presName="hierChild5" presStyleCnt="0"/>
      <dgm:spPr/>
    </dgm:pt>
    <dgm:pt modelId="{A5DCE4B3-7AFC-4526-AD9A-7EF6585990E3}" type="pres">
      <dgm:prSet presAssocID="{64C566E4-7E45-4DA2-A40B-EAD9A6FC3645}" presName="Name35" presStyleLbl="parChTrans1D2" presStyleIdx="2" presStyleCnt="6"/>
      <dgm:spPr/>
    </dgm:pt>
    <dgm:pt modelId="{25BF3BCF-3A08-40C0-A70F-D07FD359E5CD}" type="pres">
      <dgm:prSet presAssocID="{65285AF4-2DD7-4324-9F89-045A54A8C9EB}" presName="hierRoot2" presStyleCnt="0">
        <dgm:presLayoutVars>
          <dgm:hierBranch/>
        </dgm:presLayoutVars>
      </dgm:prSet>
      <dgm:spPr/>
    </dgm:pt>
    <dgm:pt modelId="{A6F5699F-C661-4D4C-AFCA-F35AA8993847}" type="pres">
      <dgm:prSet presAssocID="{65285AF4-2DD7-4324-9F89-045A54A8C9EB}" presName="rootComposite" presStyleCnt="0"/>
      <dgm:spPr/>
    </dgm:pt>
    <dgm:pt modelId="{F35EB404-9033-467F-B27E-0B44F5F322F1}" type="pres">
      <dgm:prSet presAssocID="{65285AF4-2DD7-4324-9F89-045A54A8C9EB}" presName="rootText" presStyleLbl="node2" presStyleIdx="2" presStyleCnt="6">
        <dgm:presLayoutVars>
          <dgm:chPref val="3"/>
        </dgm:presLayoutVars>
      </dgm:prSet>
      <dgm:spPr/>
    </dgm:pt>
    <dgm:pt modelId="{D5E4E332-5CFE-43B8-A7A0-6D31FD466A23}" type="pres">
      <dgm:prSet presAssocID="{65285AF4-2DD7-4324-9F89-045A54A8C9EB}" presName="rootConnector" presStyleLbl="node2" presStyleIdx="2" presStyleCnt="6"/>
      <dgm:spPr/>
    </dgm:pt>
    <dgm:pt modelId="{E9A970A9-B325-48C3-A5D4-E2CAB1CDAD47}" type="pres">
      <dgm:prSet presAssocID="{65285AF4-2DD7-4324-9F89-045A54A8C9EB}" presName="hierChild4" presStyleCnt="0"/>
      <dgm:spPr/>
    </dgm:pt>
    <dgm:pt modelId="{4FEB0F90-C2B4-4FF2-BFEB-2CBDB4DA98A1}" type="pres">
      <dgm:prSet presAssocID="{65285AF4-2DD7-4324-9F89-045A54A8C9EB}" presName="hierChild5" presStyleCnt="0"/>
      <dgm:spPr/>
    </dgm:pt>
    <dgm:pt modelId="{A2B3EE3F-6348-4A27-B711-66CCB00EA907}" type="pres">
      <dgm:prSet presAssocID="{031AC644-B4E4-4C65-B61D-C9CB52F340EC}" presName="Name35" presStyleLbl="parChTrans1D2" presStyleIdx="3" presStyleCnt="6"/>
      <dgm:spPr/>
    </dgm:pt>
    <dgm:pt modelId="{5C450B00-3961-4767-BC2C-58DD4C3A0916}" type="pres">
      <dgm:prSet presAssocID="{D404FE84-B520-424D-A427-F44778938718}" presName="hierRoot2" presStyleCnt="0">
        <dgm:presLayoutVars>
          <dgm:hierBranch/>
        </dgm:presLayoutVars>
      </dgm:prSet>
      <dgm:spPr/>
    </dgm:pt>
    <dgm:pt modelId="{238BCBA2-F9EE-4D5E-BA46-D0F1B83AD0DA}" type="pres">
      <dgm:prSet presAssocID="{D404FE84-B520-424D-A427-F44778938718}" presName="rootComposite" presStyleCnt="0"/>
      <dgm:spPr/>
    </dgm:pt>
    <dgm:pt modelId="{FC734585-862D-4314-8B08-178024B82C28}" type="pres">
      <dgm:prSet presAssocID="{D404FE84-B520-424D-A427-F44778938718}" presName="rootText" presStyleLbl="node2" presStyleIdx="3" presStyleCnt="6">
        <dgm:presLayoutVars>
          <dgm:chPref val="3"/>
        </dgm:presLayoutVars>
      </dgm:prSet>
      <dgm:spPr/>
    </dgm:pt>
    <dgm:pt modelId="{F3D8F0A7-1DC7-43A7-A414-B9EBF38F5DF9}" type="pres">
      <dgm:prSet presAssocID="{D404FE84-B520-424D-A427-F44778938718}" presName="rootConnector" presStyleLbl="node2" presStyleIdx="3" presStyleCnt="6"/>
      <dgm:spPr/>
    </dgm:pt>
    <dgm:pt modelId="{4E59F0E8-7072-4ECF-8A4F-A058DE814B01}" type="pres">
      <dgm:prSet presAssocID="{D404FE84-B520-424D-A427-F44778938718}" presName="hierChild4" presStyleCnt="0"/>
      <dgm:spPr/>
    </dgm:pt>
    <dgm:pt modelId="{A72448BE-C11D-4150-8555-5B76B820B1D7}" type="pres">
      <dgm:prSet presAssocID="{D404FE84-B520-424D-A427-F44778938718}" presName="hierChild5" presStyleCnt="0"/>
      <dgm:spPr/>
    </dgm:pt>
    <dgm:pt modelId="{DB05D7C6-869A-4D0B-BBB9-306B362FC2EB}" type="pres">
      <dgm:prSet presAssocID="{8B5E9A88-04EB-4CD3-AB75-CE9A1D3D1114}" presName="Name35" presStyleLbl="parChTrans1D2" presStyleIdx="4" presStyleCnt="6"/>
      <dgm:spPr/>
    </dgm:pt>
    <dgm:pt modelId="{721D306F-2FAE-452E-B7F8-70B1104A8A4D}" type="pres">
      <dgm:prSet presAssocID="{6BDB0343-E180-480E-9FA0-E7A04A8BD867}" presName="hierRoot2" presStyleCnt="0">
        <dgm:presLayoutVars>
          <dgm:hierBranch/>
        </dgm:presLayoutVars>
      </dgm:prSet>
      <dgm:spPr/>
    </dgm:pt>
    <dgm:pt modelId="{67A40F82-FB9B-48B7-B21A-14B806A2F682}" type="pres">
      <dgm:prSet presAssocID="{6BDB0343-E180-480E-9FA0-E7A04A8BD867}" presName="rootComposite" presStyleCnt="0"/>
      <dgm:spPr/>
    </dgm:pt>
    <dgm:pt modelId="{6E6CC62B-C8E1-463A-ABCB-D8345787E46E}" type="pres">
      <dgm:prSet presAssocID="{6BDB0343-E180-480E-9FA0-E7A04A8BD867}" presName="rootText" presStyleLbl="node2" presStyleIdx="4" presStyleCnt="6">
        <dgm:presLayoutVars>
          <dgm:chPref val="3"/>
        </dgm:presLayoutVars>
      </dgm:prSet>
      <dgm:spPr/>
    </dgm:pt>
    <dgm:pt modelId="{3E646C10-DA4D-4853-A2E0-AAB2029C91F3}" type="pres">
      <dgm:prSet presAssocID="{6BDB0343-E180-480E-9FA0-E7A04A8BD867}" presName="rootConnector" presStyleLbl="node2" presStyleIdx="4" presStyleCnt="6"/>
      <dgm:spPr/>
    </dgm:pt>
    <dgm:pt modelId="{68BD754B-9CC4-4D88-9C47-8EA90CB077DE}" type="pres">
      <dgm:prSet presAssocID="{6BDB0343-E180-480E-9FA0-E7A04A8BD867}" presName="hierChild4" presStyleCnt="0"/>
      <dgm:spPr/>
    </dgm:pt>
    <dgm:pt modelId="{979410B2-1A0D-4768-A34A-E8096AA9749A}" type="pres">
      <dgm:prSet presAssocID="{6BDB0343-E180-480E-9FA0-E7A04A8BD867}" presName="hierChild5" presStyleCnt="0"/>
      <dgm:spPr/>
    </dgm:pt>
    <dgm:pt modelId="{672FB571-1CBB-4E72-BAF9-B7388A8934D8}" type="pres">
      <dgm:prSet presAssocID="{06794526-8EB8-4ADE-B963-4C1E7406C9D7}" presName="Name35" presStyleLbl="parChTrans1D2" presStyleIdx="5" presStyleCnt="6"/>
      <dgm:spPr/>
    </dgm:pt>
    <dgm:pt modelId="{0988CB09-A959-4E90-9881-6E06A0E6DE22}" type="pres">
      <dgm:prSet presAssocID="{5D3CB3E9-1BF4-4D3C-B915-1FD141E692AB}" presName="hierRoot2" presStyleCnt="0">
        <dgm:presLayoutVars>
          <dgm:hierBranch/>
        </dgm:presLayoutVars>
      </dgm:prSet>
      <dgm:spPr/>
    </dgm:pt>
    <dgm:pt modelId="{33FA861F-F24B-4D18-ABC3-FC6B30066490}" type="pres">
      <dgm:prSet presAssocID="{5D3CB3E9-1BF4-4D3C-B915-1FD141E692AB}" presName="rootComposite" presStyleCnt="0"/>
      <dgm:spPr/>
    </dgm:pt>
    <dgm:pt modelId="{7425D9F5-D920-4A53-9273-8BB3E64B918C}" type="pres">
      <dgm:prSet presAssocID="{5D3CB3E9-1BF4-4D3C-B915-1FD141E692AB}" presName="rootText" presStyleLbl="node2" presStyleIdx="5" presStyleCnt="6">
        <dgm:presLayoutVars>
          <dgm:chPref val="3"/>
        </dgm:presLayoutVars>
      </dgm:prSet>
      <dgm:spPr/>
    </dgm:pt>
    <dgm:pt modelId="{30818D81-5D8A-48A9-8B13-430C49E64307}" type="pres">
      <dgm:prSet presAssocID="{5D3CB3E9-1BF4-4D3C-B915-1FD141E692AB}" presName="rootConnector" presStyleLbl="node2" presStyleIdx="5" presStyleCnt="6"/>
      <dgm:spPr/>
    </dgm:pt>
    <dgm:pt modelId="{7CFCB641-4D30-4259-8516-B610781E4AEA}" type="pres">
      <dgm:prSet presAssocID="{5D3CB3E9-1BF4-4D3C-B915-1FD141E692AB}" presName="hierChild4" presStyleCnt="0"/>
      <dgm:spPr/>
    </dgm:pt>
    <dgm:pt modelId="{7666A637-1D7A-4C77-90A2-20A1377034A3}" type="pres">
      <dgm:prSet presAssocID="{5D3CB3E9-1BF4-4D3C-B915-1FD141E692AB}" presName="hierChild5" presStyleCnt="0"/>
      <dgm:spPr/>
    </dgm:pt>
    <dgm:pt modelId="{7A1931C6-2E84-4911-AD2E-7B9D205DD55E}" type="pres">
      <dgm:prSet presAssocID="{204A1B35-8E6B-4593-9B5E-F25460CF6501}" presName="hierChild3" presStyleCnt="0"/>
      <dgm:spPr/>
    </dgm:pt>
  </dgm:ptLst>
  <dgm:cxnLst>
    <dgm:cxn modelId="{B462A001-B826-4BB4-B890-5A80B33FD7DF}" type="presOf" srcId="{B6E6AFED-B2C8-44EC-9FDE-DB57D6905040}" destId="{88DD41EB-872D-42A7-8EFD-CF9D908B7598}" srcOrd="0" destOrd="0" presId="urn:microsoft.com/office/officeart/2005/8/layout/orgChart1"/>
    <dgm:cxn modelId="{2AB6960D-FFD8-4C14-B59D-12DE8745CF49}" srcId="{204A1B35-8E6B-4593-9B5E-F25460CF6501}" destId="{65285AF4-2DD7-4324-9F89-045A54A8C9EB}" srcOrd="2" destOrd="0" parTransId="{64C566E4-7E45-4DA2-A40B-EAD9A6FC3645}" sibTransId="{03F881DD-C99B-4E05-8058-01A6E5CBC3DD}"/>
    <dgm:cxn modelId="{DC7F0E14-B88C-4A2C-AF6A-F792A4AE8745}" srcId="{204A1B35-8E6B-4593-9B5E-F25460CF6501}" destId="{5D3CB3E9-1BF4-4D3C-B915-1FD141E692AB}" srcOrd="5" destOrd="0" parTransId="{06794526-8EB8-4ADE-B963-4C1E7406C9D7}" sibTransId="{2394B140-2D3E-4F0E-8E08-B130BADA5761}"/>
    <dgm:cxn modelId="{A75E0129-694E-4F4A-A3EF-ACFBD1CE74CB}" srcId="{204A1B35-8E6B-4593-9B5E-F25460CF6501}" destId="{6BDB0343-E180-480E-9FA0-E7A04A8BD867}" srcOrd="4" destOrd="0" parTransId="{8B5E9A88-04EB-4CD3-AB75-CE9A1D3D1114}" sibTransId="{20133321-7D21-4A21-A616-E10CF719E440}"/>
    <dgm:cxn modelId="{C52AA82A-037C-403E-A924-423AA10364AA}" srcId="{204A1B35-8E6B-4593-9B5E-F25460CF6501}" destId="{B6E6AFED-B2C8-44EC-9FDE-DB57D6905040}" srcOrd="1" destOrd="0" parTransId="{84BED5A4-3BFC-4D77-95B9-C6F392F74E69}" sibTransId="{4BC87D5C-9BA9-4124-B45A-6B7D96EEE8FF}"/>
    <dgm:cxn modelId="{DA1F235B-F3FE-4272-BC92-A6B3A8B8B052}" srcId="{430A7561-C97C-4D8B-A221-F1A6F2EEFE4B}" destId="{204A1B35-8E6B-4593-9B5E-F25460CF6501}" srcOrd="0" destOrd="0" parTransId="{7341AF00-60E2-4F55-9336-BCBF4708382E}" sibTransId="{E743D8BD-ADB3-4B68-947B-08F904B4A6A9}"/>
    <dgm:cxn modelId="{9B464847-457B-48F4-97C9-F11C961741F7}" type="presOf" srcId="{65285AF4-2DD7-4324-9F89-045A54A8C9EB}" destId="{F35EB404-9033-467F-B27E-0B44F5F322F1}" srcOrd="0" destOrd="0" presId="urn:microsoft.com/office/officeart/2005/8/layout/orgChart1"/>
    <dgm:cxn modelId="{02024A69-632C-4B34-A002-86604A327A16}" type="presOf" srcId="{64C566E4-7E45-4DA2-A40B-EAD9A6FC3645}" destId="{A5DCE4B3-7AFC-4526-AD9A-7EF6585990E3}" srcOrd="0" destOrd="0" presId="urn:microsoft.com/office/officeart/2005/8/layout/orgChart1"/>
    <dgm:cxn modelId="{629A004D-14EA-4CAC-A984-E60AFDAEBE20}" type="presOf" srcId="{D404FE84-B520-424D-A427-F44778938718}" destId="{F3D8F0A7-1DC7-43A7-A414-B9EBF38F5DF9}" srcOrd="1" destOrd="0" presId="urn:microsoft.com/office/officeart/2005/8/layout/orgChart1"/>
    <dgm:cxn modelId="{9938364F-7A4F-4426-AA4E-9F171054897B}" type="presOf" srcId="{031AC644-B4E4-4C65-B61D-C9CB52F340EC}" destId="{A2B3EE3F-6348-4A27-B711-66CCB00EA907}" srcOrd="0" destOrd="0" presId="urn:microsoft.com/office/officeart/2005/8/layout/orgChart1"/>
    <dgm:cxn modelId="{08937571-65F1-40CD-A443-DE279F9AC6B3}" type="presOf" srcId="{65285AF4-2DD7-4324-9F89-045A54A8C9EB}" destId="{D5E4E332-5CFE-43B8-A7A0-6D31FD466A23}" srcOrd="1" destOrd="0" presId="urn:microsoft.com/office/officeart/2005/8/layout/orgChart1"/>
    <dgm:cxn modelId="{EDBDF856-02CC-49C8-9FA6-8AC0B5B82526}" type="presOf" srcId="{38E7DC42-D832-4167-B89D-E6D26CB13B6A}" destId="{D4E0C479-185A-4E87-8CF1-8C46BF5A7B54}" srcOrd="1" destOrd="0" presId="urn:microsoft.com/office/officeart/2005/8/layout/orgChart1"/>
    <dgm:cxn modelId="{B849FF59-7148-479C-B966-8729179FDEB9}" type="presOf" srcId="{204A1B35-8E6B-4593-9B5E-F25460CF6501}" destId="{A7E9E98F-2295-4724-ABCB-54D12A0CEA4A}" srcOrd="0" destOrd="0" presId="urn:microsoft.com/office/officeart/2005/8/layout/orgChart1"/>
    <dgm:cxn modelId="{713D358B-66E7-460E-B9C7-02C84795D77F}" type="presOf" srcId="{8B5E9A88-04EB-4CD3-AB75-CE9A1D3D1114}" destId="{DB05D7C6-869A-4D0B-BBB9-306B362FC2EB}" srcOrd="0" destOrd="0" presId="urn:microsoft.com/office/officeart/2005/8/layout/orgChart1"/>
    <dgm:cxn modelId="{241834A0-67EC-458B-B5F3-6974BA7860D6}" type="presOf" srcId="{5D3CB3E9-1BF4-4D3C-B915-1FD141E692AB}" destId="{30818D81-5D8A-48A9-8B13-430C49E64307}" srcOrd="1" destOrd="0" presId="urn:microsoft.com/office/officeart/2005/8/layout/orgChart1"/>
    <dgm:cxn modelId="{5412ABA7-A1EF-4FC2-9DF2-D0BB10D75748}" type="presOf" srcId="{84BED5A4-3BFC-4D77-95B9-C6F392F74E69}" destId="{372A96EC-37DC-4ADB-962E-B37AFB010335}" srcOrd="0" destOrd="0" presId="urn:microsoft.com/office/officeart/2005/8/layout/orgChart1"/>
    <dgm:cxn modelId="{997C5BAA-D4DF-43C7-8642-051061C00AE7}" type="presOf" srcId="{6BDB0343-E180-480E-9FA0-E7A04A8BD867}" destId="{3E646C10-DA4D-4853-A2E0-AAB2029C91F3}" srcOrd="1" destOrd="0" presId="urn:microsoft.com/office/officeart/2005/8/layout/orgChart1"/>
    <dgm:cxn modelId="{B6839CAB-EDA2-411D-BA62-0D9ADC9CA2CB}" type="presOf" srcId="{5D3CB3E9-1BF4-4D3C-B915-1FD141E692AB}" destId="{7425D9F5-D920-4A53-9273-8BB3E64B918C}" srcOrd="0" destOrd="0" presId="urn:microsoft.com/office/officeart/2005/8/layout/orgChart1"/>
    <dgm:cxn modelId="{C1DE4EB1-2CAE-4603-BCC3-73EAE83C9476}" srcId="{204A1B35-8E6B-4593-9B5E-F25460CF6501}" destId="{38E7DC42-D832-4167-B89D-E6D26CB13B6A}" srcOrd="0" destOrd="0" parTransId="{76315CB5-24FA-4E61-A766-CB8A82327442}" sibTransId="{689DABE8-975E-49CE-BE7E-593A47808F1C}"/>
    <dgm:cxn modelId="{31441AC0-A077-4975-8E0B-BBAEF315E03E}" type="presOf" srcId="{6BDB0343-E180-480E-9FA0-E7A04A8BD867}" destId="{6E6CC62B-C8E1-463A-ABCB-D8345787E46E}" srcOrd="0" destOrd="0" presId="urn:microsoft.com/office/officeart/2005/8/layout/orgChart1"/>
    <dgm:cxn modelId="{A45592CC-59C4-4FA6-AD6F-D21C3E8BD76F}" type="presOf" srcId="{38E7DC42-D832-4167-B89D-E6D26CB13B6A}" destId="{63B6FACB-99ED-4430-95EE-E150A1759511}" srcOrd="0" destOrd="0" presId="urn:microsoft.com/office/officeart/2005/8/layout/orgChart1"/>
    <dgm:cxn modelId="{F782E1D9-CF77-4EC9-ABDA-E0421038837E}" type="presOf" srcId="{430A7561-C97C-4D8B-A221-F1A6F2EEFE4B}" destId="{8AFBDFB0-8F28-4705-974C-C37ADC6EB81B}" srcOrd="0" destOrd="0" presId="urn:microsoft.com/office/officeart/2005/8/layout/orgChart1"/>
    <dgm:cxn modelId="{4B9801E9-1D5F-4C28-8AB8-D6D7688BD26F}" type="presOf" srcId="{06794526-8EB8-4ADE-B963-4C1E7406C9D7}" destId="{672FB571-1CBB-4E72-BAF9-B7388A8934D8}" srcOrd="0" destOrd="0" presId="urn:microsoft.com/office/officeart/2005/8/layout/orgChart1"/>
    <dgm:cxn modelId="{3E15C3F2-92C7-414A-83AB-9692FFDD5421}" type="presOf" srcId="{204A1B35-8E6B-4593-9B5E-F25460CF6501}" destId="{C9B5F223-A72F-4C65-856C-D50132D4C3B5}" srcOrd="1" destOrd="0" presId="urn:microsoft.com/office/officeart/2005/8/layout/orgChart1"/>
    <dgm:cxn modelId="{9DB9D7F3-8478-49D2-B63F-5BF83D5C8A70}" srcId="{204A1B35-8E6B-4593-9B5E-F25460CF6501}" destId="{D404FE84-B520-424D-A427-F44778938718}" srcOrd="3" destOrd="0" parTransId="{031AC644-B4E4-4C65-B61D-C9CB52F340EC}" sibTransId="{F0B3FDD1-5895-4A61-B48A-83F68E7B3DAA}"/>
    <dgm:cxn modelId="{F3AA38F5-D50A-4144-B463-F984975C0F3D}" type="presOf" srcId="{B6E6AFED-B2C8-44EC-9FDE-DB57D6905040}" destId="{AA1CF27A-6EB5-41DE-AF3D-EEE0C18AF761}" srcOrd="1" destOrd="0" presId="urn:microsoft.com/office/officeart/2005/8/layout/orgChart1"/>
    <dgm:cxn modelId="{85332EF6-12D5-43EA-A62D-5387BB4FFD0E}" type="presOf" srcId="{76315CB5-24FA-4E61-A766-CB8A82327442}" destId="{F4A3ABD8-BFF9-44FB-A279-2A639C5EFBC1}" srcOrd="0" destOrd="0" presId="urn:microsoft.com/office/officeart/2005/8/layout/orgChart1"/>
    <dgm:cxn modelId="{6313A9FE-DE1A-40DA-BEB5-7409EB9B3EFB}" type="presOf" srcId="{D404FE84-B520-424D-A427-F44778938718}" destId="{FC734585-862D-4314-8B08-178024B82C28}" srcOrd="0" destOrd="0" presId="urn:microsoft.com/office/officeart/2005/8/layout/orgChart1"/>
    <dgm:cxn modelId="{7567D091-A458-4E31-A1AA-C12505C8ED2D}" type="presParOf" srcId="{8AFBDFB0-8F28-4705-974C-C37ADC6EB81B}" destId="{E56B6C63-AB22-4C0E-B04D-FF6A22245594}" srcOrd="0" destOrd="0" presId="urn:microsoft.com/office/officeart/2005/8/layout/orgChart1"/>
    <dgm:cxn modelId="{5D72BD9C-A697-4C42-9FC6-FED026C16134}" type="presParOf" srcId="{E56B6C63-AB22-4C0E-B04D-FF6A22245594}" destId="{51131283-098D-45EB-BA40-039F72B25909}" srcOrd="0" destOrd="0" presId="urn:microsoft.com/office/officeart/2005/8/layout/orgChart1"/>
    <dgm:cxn modelId="{29BF08A2-BE14-4274-B9AE-A2E966CC1FC4}" type="presParOf" srcId="{51131283-098D-45EB-BA40-039F72B25909}" destId="{A7E9E98F-2295-4724-ABCB-54D12A0CEA4A}" srcOrd="0" destOrd="0" presId="urn:microsoft.com/office/officeart/2005/8/layout/orgChart1"/>
    <dgm:cxn modelId="{DC12BBB9-5EDD-4B2C-ACB6-4C4900A34C3D}" type="presParOf" srcId="{51131283-098D-45EB-BA40-039F72B25909}" destId="{C9B5F223-A72F-4C65-856C-D50132D4C3B5}" srcOrd="1" destOrd="0" presId="urn:microsoft.com/office/officeart/2005/8/layout/orgChart1"/>
    <dgm:cxn modelId="{939BFFE5-3E3A-489C-B648-7B83842E92AC}" type="presParOf" srcId="{E56B6C63-AB22-4C0E-B04D-FF6A22245594}" destId="{7FED6EBD-F6B8-48C0-B032-6F39ECC85EDD}" srcOrd="1" destOrd="0" presId="urn:microsoft.com/office/officeart/2005/8/layout/orgChart1"/>
    <dgm:cxn modelId="{932A3719-ECC7-4557-ACEB-F832F3341B46}" type="presParOf" srcId="{7FED6EBD-F6B8-48C0-B032-6F39ECC85EDD}" destId="{F4A3ABD8-BFF9-44FB-A279-2A639C5EFBC1}" srcOrd="0" destOrd="0" presId="urn:microsoft.com/office/officeart/2005/8/layout/orgChart1"/>
    <dgm:cxn modelId="{1B48D329-868E-4C2B-8ACD-964AE412162B}" type="presParOf" srcId="{7FED6EBD-F6B8-48C0-B032-6F39ECC85EDD}" destId="{F960C3DA-67C6-4B21-8877-34798C01F9A9}" srcOrd="1" destOrd="0" presId="urn:microsoft.com/office/officeart/2005/8/layout/orgChart1"/>
    <dgm:cxn modelId="{0F14F978-CF4D-40A6-A82A-BA5BA29CDFF5}" type="presParOf" srcId="{F960C3DA-67C6-4B21-8877-34798C01F9A9}" destId="{C336DD1E-98AA-4CFD-B23D-BA76BAB2269D}" srcOrd="0" destOrd="0" presId="urn:microsoft.com/office/officeart/2005/8/layout/orgChart1"/>
    <dgm:cxn modelId="{1DBD3DAA-17E5-44BD-B15E-5C98C681E3EF}" type="presParOf" srcId="{C336DD1E-98AA-4CFD-B23D-BA76BAB2269D}" destId="{63B6FACB-99ED-4430-95EE-E150A1759511}" srcOrd="0" destOrd="0" presId="urn:microsoft.com/office/officeart/2005/8/layout/orgChart1"/>
    <dgm:cxn modelId="{8BBB4B6E-689E-4BD1-A249-C54815F499D2}" type="presParOf" srcId="{C336DD1E-98AA-4CFD-B23D-BA76BAB2269D}" destId="{D4E0C479-185A-4E87-8CF1-8C46BF5A7B54}" srcOrd="1" destOrd="0" presId="urn:microsoft.com/office/officeart/2005/8/layout/orgChart1"/>
    <dgm:cxn modelId="{EA1322A7-1EC0-441F-AD2B-52E05FC993D7}" type="presParOf" srcId="{F960C3DA-67C6-4B21-8877-34798C01F9A9}" destId="{7CC57B57-E2A2-42AD-A2A4-D34465906A3B}" srcOrd="1" destOrd="0" presId="urn:microsoft.com/office/officeart/2005/8/layout/orgChart1"/>
    <dgm:cxn modelId="{4639A831-7F1B-40CB-90D1-7057BBF8AE90}" type="presParOf" srcId="{F960C3DA-67C6-4B21-8877-34798C01F9A9}" destId="{624C0F63-FF19-448E-9D6F-2D7D6BF01E7A}" srcOrd="2" destOrd="0" presId="urn:microsoft.com/office/officeart/2005/8/layout/orgChart1"/>
    <dgm:cxn modelId="{D64A18CC-DC27-48A7-9AB2-65A6CE571641}" type="presParOf" srcId="{7FED6EBD-F6B8-48C0-B032-6F39ECC85EDD}" destId="{372A96EC-37DC-4ADB-962E-B37AFB010335}" srcOrd="2" destOrd="0" presId="urn:microsoft.com/office/officeart/2005/8/layout/orgChart1"/>
    <dgm:cxn modelId="{69C86266-F9FE-421D-9839-F134382B1427}" type="presParOf" srcId="{7FED6EBD-F6B8-48C0-B032-6F39ECC85EDD}" destId="{F90C139D-AE41-4398-B6E7-0BFD6A283EAC}" srcOrd="3" destOrd="0" presId="urn:microsoft.com/office/officeart/2005/8/layout/orgChart1"/>
    <dgm:cxn modelId="{225DF941-88E9-4C8B-ACE8-E243BBEA19B9}" type="presParOf" srcId="{F90C139D-AE41-4398-B6E7-0BFD6A283EAC}" destId="{6A940254-1522-4BD0-BEEA-19E9B333B4F2}" srcOrd="0" destOrd="0" presId="urn:microsoft.com/office/officeart/2005/8/layout/orgChart1"/>
    <dgm:cxn modelId="{0C0F3ABE-00FA-4C58-8A02-F0453130E78F}" type="presParOf" srcId="{6A940254-1522-4BD0-BEEA-19E9B333B4F2}" destId="{88DD41EB-872D-42A7-8EFD-CF9D908B7598}" srcOrd="0" destOrd="0" presId="urn:microsoft.com/office/officeart/2005/8/layout/orgChart1"/>
    <dgm:cxn modelId="{1A3D3F59-2D1A-4E4A-BC89-61D1D2203317}" type="presParOf" srcId="{6A940254-1522-4BD0-BEEA-19E9B333B4F2}" destId="{AA1CF27A-6EB5-41DE-AF3D-EEE0C18AF761}" srcOrd="1" destOrd="0" presId="urn:microsoft.com/office/officeart/2005/8/layout/orgChart1"/>
    <dgm:cxn modelId="{A338BE05-AC86-456A-81CF-B93B4BC8EA4B}" type="presParOf" srcId="{F90C139D-AE41-4398-B6E7-0BFD6A283EAC}" destId="{2B0CAE9D-DA83-4EDA-A10E-83761F072908}" srcOrd="1" destOrd="0" presId="urn:microsoft.com/office/officeart/2005/8/layout/orgChart1"/>
    <dgm:cxn modelId="{93F777BB-4722-48C7-B375-7A2E7E1836E6}" type="presParOf" srcId="{F90C139D-AE41-4398-B6E7-0BFD6A283EAC}" destId="{DC07D9B8-E63F-4418-987B-A684023E75D4}" srcOrd="2" destOrd="0" presId="urn:microsoft.com/office/officeart/2005/8/layout/orgChart1"/>
    <dgm:cxn modelId="{318BD618-AE83-4EE3-8776-79B9E21DA960}" type="presParOf" srcId="{7FED6EBD-F6B8-48C0-B032-6F39ECC85EDD}" destId="{A5DCE4B3-7AFC-4526-AD9A-7EF6585990E3}" srcOrd="4" destOrd="0" presId="urn:microsoft.com/office/officeart/2005/8/layout/orgChart1"/>
    <dgm:cxn modelId="{4319D0A0-A840-4150-A7DB-02F577CB047F}" type="presParOf" srcId="{7FED6EBD-F6B8-48C0-B032-6F39ECC85EDD}" destId="{25BF3BCF-3A08-40C0-A70F-D07FD359E5CD}" srcOrd="5" destOrd="0" presId="urn:microsoft.com/office/officeart/2005/8/layout/orgChart1"/>
    <dgm:cxn modelId="{989F498A-83CF-44CC-865F-2BFBA224C24D}" type="presParOf" srcId="{25BF3BCF-3A08-40C0-A70F-D07FD359E5CD}" destId="{A6F5699F-C661-4D4C-AFCA-F35AA8993847}" srcOrd="0" destOrd="0" presId="urn:microsoft.com/office/officeart/2005/8/layout/orgChart1"/>
    <dgm:cxn modelId="{AEEB1C41-891C-426B-9F90-E5B871AB0962}" type="presParOf" srcId="{A6F5699F-C661-4D4C-AFCA-F35AA8993847}" destId="{F35EB404-9033-467F-B27E-0B44F5F322F1}" srcOrd="0" destOrd="0" presId="urn:microsoft.com/office/officeart/2005/8/layout/orgChart1"/>
    <dgm:cxn modelId="{83F3B038-B439-490E-A71E-58064EDFE726}" type="presParOf" srcId="{A6F5699F-C661-4D4C-AFCA-F35AA8993847}" destId="{D5E4E332-5CFE-43B8-A7A0-6D31FD466A23}" srcOrd="1" destOrd="0" presId="urn:microsoft.com/office/officeart/2005/8/layout/orgChart1"/>
    <dgm:cxn modelId="{194E7D41-B79F-4713-8CFD-7F8D845AB4BD}" type="presParOf" srcId="{25BF3BCF-3A08-40C0-A70F-D07FD359E5CD}" destId="{E9A970A9-B325-48C3-A5D4-E2CAB1CDAD47}" srcOrd="1" destOrd="0" presId="urn:microsoft.com/office/officeart/2005/8/layout/orgChart1"/>
    <dgm:cxn modelId="{A16AB63E-F9EE-4C42-9684-F4EDF7B2DF17}" type="presParOf" srcId="{25BF3BCF-3A08-40C0-A70F-D07FD359E5CD}" destId="{4FEB0F90-C2B4-4FF2-BFEB-2CBDB4DA98A1}" srcOrd="2" destOrd="0" presId="urn:microsoft.com/office/officeart/2005/8/layout/orgChart1"/>
    <dgm:cxn modelId="{24B94F54-D8D8-4D8D-87D2-F19942FC42B6}" type="presParOf" srcId="{7FED6EBD-F6B8-48C0-B032-6F39ECC85EDD}" destId="{A2B3EE3F-6348-4A27-B711-66CCB00EA907}" srcOrd="6" destOrd="0" presId="urn:microsoft.com/office/officeart/2005/8/layout/orgChart1"/>
    <dgm:cxn modelId="{BF70D666-01B9-43A0-B9DC-CF17872BE139}" type="presParOf" srcId="{7FED6EBD-F6B8-48C0-B032-6F39ECC85EDD}" destId="{5C450B00-3961-4767-BC2C-58DD4C3A0916}" srcOrd="7" destOrd="0" presId="urn:microsoft.com/office/officeart/2005/8/layout/orgChart1"/>
    <dgm:cxn modelId="{E4AD8473-B9D2-4994-BB53-FF63303E9A1C}" type="presParOf" srcId="{5C450B00-3961-4767-BC2C-58DD4C3A0916}" destId="{238BCBA2-F9EE-4D5E-BA46-D0F1B83AD0DA}" srcOrd="0" destOrd="0" presId="urn:microsoft.com/office/officeart/2005/8/layout/orgChart1"/>
    <dgm:cxn modelId="{427ED853-08B9-4804-BA87-7D81A769AE5F}" type="presParOf" srcId="{238BCBA2-F9EE-4D5E-BA46-D0F1B83AD0DA}" destId="{FC734585-862D-4314-8B08-178024B82C28}" srcOrd="0" destOrd="0" presId="urn:microsoft.com/office/officeart/2005/8/layout/orgChart1"/>
    <dgm:cxn modelId="{54A518F1-6A7F-46D6-8B04-200F7C25D118}" type="presParOf" srcId="{238BCBA2-F9EE-4D5E-BA46-D0F1B83AD0DA}" destId="{F3D8F0A7-1DC7-43A7-A414-B9EBF38F5DF9}" srcOrd="1" destOrd="0" presId="urn:microsoft.com/office/officeart/2005/8/layout/orgChart1"/>
    <dgm:cxn modelId="{12456DE0-A951-4C2C-BE65-90AFEE9969F3}" type="presParOf" srcId="{5C450B00-3961-4767-BC2C-58DD4C3A0916}" destId="{4E59F0E8-7072-4ECF-8A4F-A058DE814B01}" srcOrd="1" destOrd="0" presId="urn:microsoft.com/office/officeart/2005/8/layout/orgChart1"/>
    <dgm:cxn modelId="{25637BC9-F6E8-4146-81D3-5482265792BE}" type="presParOf" srcId="{5C450B00-3961-4767-BC2C-58DD4C3A0916}" destId="{A72448BE-C11D-4150-8555-5B76B820B1D7}" srcOrd="2" destOrd="0" presId="urn:microsoft.com/office/officeart/2005/8/layout/orgChart1"/>
    <dgm:cxn modelId="{BE66F903-09D9-4481-9FFE-E1ED0905ACB9}" type="presParOf" srcId="{7FED6EBD-F6B8-48C0-B032-6F39ECC85EDD}" destId="{DB05D7C6-869A-4D0B-BBB9-306B362FC2EB}" srcOrd="8" destOrd="0" presId="urn:microsoft.com/office/officeart/2005/8/layout/orgChart1"/>
    <dgm:cxn modelId="{684DEF9E-E9F3-4A7E-9240-34F707BEC8C7}" type="presParOf" srcId="{7FED6EBD-F6B8-48C0-B032-6F39ECC85EDD}" destId="{721D306F-2FAE-452E-B7F8-70B1104A8A4D}" srcOrd="9" destOrd="0" presId="urn:microsoft.com/office/officeart/2005/8/layout/orgChart1"/>
    <dgm:cxn modelId="{AF7DC8B1-AC5D-4EC3-A354-E41ED1B5973F}" type="presParOf" srcId="{721D306F-2FAE-452E-B7F8-70B1104A8A4D}" destId="{67A40F82-FB9B-48B7-B21A-14B806A2F682}" srcOrd="0" destOrd="0" presId="urn:microsoft.com/office/officeart/2005/8/layout/orgChart1"/>
    <dgm:cxn modelId="{B9E41883-402D-4558-A312-98423D3D8540}" type="presParOf" srcId="{67A40F82-FB9B-48B7-B21A-14B806A2F682}" destId="{6E6CC62B-C8E1-463A-ABCB-D8345787E46E}" srcOrd="0" destOrd="0" presId="urn:microsoft.com/office/officeart/2005/8/layout/orgChart1"/>
    <dgm:cxn modelId="{D25E0309-09DF-49FF-8DCF-7F575FEE6CEE}" type="presParOf" srcId="{67A40F82-FB9B-48B7-B21A-14B806A2F682}" destId="{3E646C10-DA4D-4853-A2E0-AAB2029C91F3}" srcOrd="1" destOrd="0" presId="urn:microsoft.com/office/officeart/2005/8/layout/orgChart1"/>
    <dgm:cxn modelId="{682BEF11-E81C-4F4C-A664-3B2DFD404898}" type="presParOf" srcId="{721D306F-2FAE-452E-B7F8-70B1104A8A4D}" destId="{68BD754B-9CC4-4D88-9C47-8EA90CB077DE}" srcOrd="1" destOrd="0" presId="urn:microsoft.com/office/officeart/2005/8/layout/orgChart1"/>
    <dgm:cxn modelId="{D2FCAA9B-6D5B-4C84-8E8D-FF5B005DBD24}" type="presParOf" srcId="{721D306F-2FAE-452E-B7F8-70B1104A8A4D}" destId="{979410B2-1A0D-4768-A34A-E8096AA9749A}" srcOrd="2" destOrd="0" presId="urn:microsoft.com/office/officeart/2005/8/layout/orgChart1"/>
    <dgm:cxn modelId="{93EAEBB1-FACF-4461-942F-039DB6BCDD7A}" type="presParOf" srcId="{7FED6EBD-F6B8-48C0-B032-6F39ECC85EDD}" destId="{672FB571-1CBB-4E72-BAF9-B7388A8934D8}" srcOrd="10" destOrd="0" presId="urn:microsoft.com/office/officeart/2005/8/layout/orgChart1"/>
    <dgm:cxn modelId="{41B9BE4A-55E5-4800-9DB2-97A0779A7817}" type="presParOf" srcId="{7FED6EBD-F6B8-48C0-B032-6F39ECC85EDD}" destId="{0988CB09-A959-4E90-9881-6E06A0E6DE22}" srcOrd="11" destOrd="0" presId="urn:microsoft.com/office/officeart/2005/8/layout/orgChart1"/>
    <dgm:cxn modelId="{8AA34099-5CF8-4046-AEC1-D404E5DC3977}" type="presParOf" srcId="{0988CB09-A959-4E90-9881-6E06A0E6DE22}" destId="{33FA861F-F24B-4D18-ABC3-FC6B30066490}" srcOrd="0" destOrd="0" presId="urn:microsoft.com/office/officeart/2005/8/layout/orgChart1"/>
    <dgm:cxn modelId="{D9E1855A-F89E-4E86-9DA9-B83EA3D48680}" type="presParOf" srcId="{33FA861F-F24B-4D18-ABC3-FC6B30066490}" destId="{7425D9F5-D920-4A53-9273-8BB3E64B918C}" srcOrd="0" destOrd="0" presId="urn:microsoft.com/office/officeart/2005/8/layout/orgChart1"/>
    <dgm:cxn modelId="{98AB9035-18F0-47DC-8E0B-3CBB7438482C}" type="presParOf" srcId="{33FA861F-F24B-4D18-ABC3-FC6B30066490}" destId="{30818D81-5D8A-48A9-8B13-430C49E64307}" srcOrd="1" destOrd="0" presId="urn:microsoft.com/office/officeart/2005/8/layout/orgChart1"/>
    <dgm:cxn modelId="{F8E4071A-DDF3-4D0C-8906-88A61861772D}" type="presParOf" srcId="{0988CB09-A959-4E90-9881-6E06A0E6DE22}" destId="{7CFCB641-4D30-4259-8516-B610781E4AEA}" srcOrd="1" destOrd="0" presId="urn:microsoft.com/office/officeart/2005/8/layout/orgChart1"/>
    <dgm:cxn modelId="{CDED77BA-CA8D-4E00-AA8E-3CADAA46908B}" type="presParOf" srcId="{0988CB09-A959-4E90-9881-6E06A0E6DE22}" destId="{7666A637-1D7A-4C77-90A2-20A1377034A3}" srcOrd="2" destOrd="0" presId="urn:microsoft.com/office/officeart/2005/8/layout/orgChart1"/>
    <dgm:cxn modelId="{CBBF484C-41B3-4838-B363-5162FAC5963B}" type="presParOf" srcId="{E56B6C63-AB22-4C0E-B04D-FF6A22245594}" destId="{7A1931C6-2E84-4911-AD2E-7B9D205DD55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DF24C-195B-429E-9D3A-9B0A707533A1}">
      <dsp:nvSpPr>
        <dsp:cNvPr id="0" name=""/>
        <dsp:cNvSpPr/>
      </dsp:nvSpPr>
      <dsp:spPr>
        <a:xfrm>
          <a:off x="559800" y="24146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F9DA7C-824F-41E2-9D1D-FBE742E212E6}">
      <dsp:nvSpPr>
        <dsp:cNvPr id="0" name=""/>
        <dsp:cNvSpPr/>
      </dsp:nvSpPr>
      <dsp:spPr>
        <a:xfrm>
          <a:off x="559800" y="19198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b="1" kern="1200">
              <a:latin typeface="Aptos" panose="020B0004020202020204" pitchFamily="34" charset="0"/>
            </a:rPr>
            <a:t>DEBATE 1: In Your Country: Which Innovations and New Services?</a:t>
          </a:r>
          <a:endParaRPr lang="en-US" sz="1800" kern="1200">
            <a:latin typeface="Aptos" panose="020B0004020202020204" pitchFamily="34" charset="0"/>
          </a:endParaRPr>
        </a:p>
      </dsp:txBody>
      <dsp:txXfrm>
        <a:off x="559800" y="1919810"/>
        <a:ext cx="4320000" cy="648000"/>
      </dsp:txXfrm>
    </dsp:sp>
    <dsp:sp modelId="{BA0B79D9-9EE6-40D2-AE8C-2C7229D3CF03}">
      <dsp:nvSpPr>
        <dsp:cNvPr id="0" name=""/>
        <dsp:cNvSpPr/>
      </dsp:nvSpPr>
      <dsp:spPr>
        <a:xfrm>
          <a:off x="559800" y="2645178"/>
          <a:ext cx="4320000" cy="1464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ptos" panose="020B0004020202020204" pitchFamily="34" charset="0"/>
            </a:rPr>
            <a:t>Describe and exchange your views and experiences.</a:t>
          </a:r>
        </a:p>
        <a:p>
          <a:pPr marL="0" lvl="0" indent="0" algn="l" defTabSz="800100">
            <a:lnSpc>
              <a:spcPct val="90000"/>
            </a:lnSpc>
            <a:spcBef>
              <a:spcPct val="0"/>
            </a:spcBef>
            <a:spcAft>
              <a:spcPct val="35000"/>
            </a:spcAft>
            <a:buNone/>
          </a:pPr>
          <a:r>
            <a:rPr lang="en-US" sz="1800" kern="1200" dirty="0">
              <a:latin typeface="Aptos" panose="020B0004020202020204" pitchFamily="34" charset="0"/>
            </a:rPr>
            <a:t>If no innovation, why do you think that is?</a:t>
          </a:r>
        </a:p>
        <a:p>
          <a:pPr marL="0" lvl="0" indent="0" algn="l" defTabSz="800100">
            <a:lnSpc>
              <a:spcPct val="90000"/>
            </a:lnSpc>
            <a:spcBef>
              <a:spcPct val="0"/>
            </a:spcBef>
            <a:spcAft>
              <a:spcPct val="35000"/>
            </a:spcAft>
            <a:buNone/>
          </a:pPr>
          <a:r>
            <a:rPr lang="en-US" sz="1800" kern="1200" dirty="0">
              <a:latin typeface="Aptos" panose="020B0004020202020204" pitchFamily="34" charset="0"/>
            </a:rPr>
            <a:t>What, in your opinion, is obsolete in your EBMO services?</a:t>
          </a:r>
        </a:p>
      </dsp:txBody>
      <dsp:txXfrm>
        <a:off x="559800" y="2645178"/>
        <a:ext cx="4320000" cy="1464689"/>
      </dsp:txXfrm>
    </dsp:sp>
    <dsp:sp modelId="{E97EB851-C27D-4D05-A5CA-FD9BCFBCDD65}">
      <dsp:nvSpPr>
        <dsp:cNvPr id="0" name=""/>
        <dsp:cNvSpPr/>
      </dsp:nvSpPr>
      <dsp:spPr>
        <a:xfrm>
          <a:off x="5635800" y="24146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D762D2-C900-4F14-8BA9-247A76B7C25C}">
      <dsp:nvSpPr>
        <dsp:cNvPr id="0" name=""/>
        <dsp:cNvSpPr/>
      </dsp:nvSpPr>
      <dsp:spPr>
        <a:xfrm>
          <a:off x="5635800" y="19198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i="1" kern="1200" dirty="0">
              <a:latin typeface="Aptos" panose="020B0004020202020204" pitchFamily="34" charset="0"/>
            </a:rPr>
            <a:t>Each group has a maximum of 10 minutes for discussion and presentation.</a:t>
          </a:r>
          <a:endParaRPr lang="en-US" sz="1800" kern="1200" dirty="0">
            <a:latin typeface="Aptos" panose="020B0004020202020204" pitchFamily="34" charset="0"/>
          </a:endParaRPr>
        </a:p>
      </dsp:txBody>
      <dsp:txXfrm>
        <a:off x="5635800" y="1919810"/>
        <a:ext cx="4320000" cy="648000"/>
      </dsp:txXfrm>
    </dsp:sp>
    <dsp:sp modelId="{9ED6B7F2-8A49-4E42-AF12-79D7A827D961}">
      <dsp:nvSpPr>
        <dsp:cNvPr id="0" name=""/>
        <dsp:cNvSpPr/>
      </dsp:nvSpPr>
      <dsp:spPr>
        <a:xfrm>
          <a:off x="5635800" y="2645178"/>
          <a:ext cx="4320000" cy="146468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FB571-1CBB-4E72-BAF9-B7388A8934D8}">
      <dsp:nvSpPr>
        <dsp:cNvPr id="0" name=""/>
        <dsp:cNvSpPr/>
      </dsp:nvSpPr>
      <dsp:spPr>
        <a:xfrm>
          <a:off x="4372768" y="2029623"/>
          <a:ext cx="3750141" cy="260340"/>
        </a:xfrm>
        <a:custGeom>
          <a:avLst/>
          <a:gdLst/>
          <a:ahLst/>
          <a:cxnLst/>
          <a:rect l="0" t="0" r="0" b="0"/>
          <a:pathLst>
            <a:path>
              <a:moveTo>
                <a:pt x="0" y="0"/>
              </a:moveTo>
              <a:lnTo>
                <a:pt x="0" y="130170"/>
              </a:lnTo>
              <a:lnTo>
                <a:pt x="3750141" y="130170"/>
              </a:lnTo>
              <a:lnTo>
                <a:pt x="3750141" y="26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05D7C6-869A-4D0B-BBB9-306B362FC2EB}">
      <dsp:nvSpPr>
        <dsp:cNvPr id="0" name=""/>
        <dsp:cNvSpPr/>
      </dsp:nvSpPr>
      <dsp:spPr>
        <a:xfrm>
          <a:off x="4372768" y="2029623"/>
          <a:ext cx="2250084" cy="260340"/>
        </a:xfrm>
        <a:custGeom>
          <a:avLst/>
          <a:gdLst/>
          <a:ahLst/>
          <a:cxnLst/>
          <a:rect l="0" t="0" r="0" b="0"/>
          <a:pathLst>
            <a:path>
              <a:moveTo>
                <a:pt x="0" y="0"/>
              </a:moveTo>
              <a:lnTo>
                <a:pt x="0" y="130170"/>
              </a:lnTo>
              <a:lnTo>
                <a:pt x="2250084" y="130170"/>
              </a:lnTo>
              <a:lnTo>
                <a:pt x="2250084" y="26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B3EE3F-6348-4A27-B711-66CCB00EA907}">
      <dsp:nvSpPr>
        <dsp:cNvPr id="0" name=""/>
        <dsp:cNvSpPr/>
      </dsp:nvSpPr>
      <dsp:spPr>
        <a:xfrm>
          <a:off x="4372768" y="2029623"/>
          <a:ext cx="750028" cy="260340"/>
        </a:xfrm>
        <a:custGeom>
          <a:avLst/>
          <a:gdLst/>
          <a:ahLst/>
          <a:cxnLst/>
          <a:rect l="0" t="0" r="0" b="0"/>
          <a:pathLst>
            <a:path>
              <a:moveTo>
                <a:pt x="0" y="0"/>
              </a:moveTo>
              <a:lnTo>
                <a:pt x="0" y="130170"/>
              </a:lnTo>
              <a:lnTo>
                <a:pt x="750028" y="130170"/>
              </a:lnTo>
              <a:lnTo>
                <a:pt x="750028" y="26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DCE4B3-7AFC-4526-AD9A-7EF6585990E3}">
      <dsp:nvSpPr>
        <dsp:cNvPr id="0" name=""/>
        <dsp:cNvSpPr/>
      </dsp:nvSpPr>
      <dsp:spPr>
        <a:xfrm>
          <a:off x="3622740" y="2029623"/>
          <a:ext cx="750028" cy="260340"/>
        </a:xfrm>
        <a:custGeom>
          <a:avLst/>
          <a:gdLst/>
          <a:ahLst/>
          <a:cxnLst/>
          <a:rect l="0" t="0" r="0" b="0"/>
          <a:pathLst>
            <a:path>
              <a:moveTo>
                <a:pt x="750028" y="0"/>
              </a:moveTo>
              <a:lnTo>
                <a:pt x="750028" y="130170"/>
              </a:lnTo>
              <a:lnTo>
                <a:pt x="0" y="130170"/>
              </a:lnTo>
              <a:lnTo>
                <a:pt x="0" y="26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A96EC-37DC-4ADB-962E-B37AFB010335}">
      <dsp:nvSpPr>
        <dsp:cNvPr id="0" name=""/>
        <dsp:cNvSpPr/>
      </dsp:nvSpPr>
      <dsp:spPr>
        <a:xfrm>
          <a:off x="2122683" y="2029623"/>
          <a:ext cx="2250084" cy="260340"/>
        </a:xfrm>
        <a:custGeom>
          <a:avLst/>
          <a:gdLst/>
          <a:ahLst/>
          <a:cxnLst/>
          <a:rect l="0" t="0" r="0" b="0"/>
          <a:pathLst>
            <a:path>
              <a:moveTo>
                <a:pt x="2250084" y="0"/>
              </a:moveTo>
              <a:lnTo>
                <a:pt x="2250084" y="130170"/>
              </a:lnTo>
              <a:lnTo>
                <a:pt x="0" y="130170"/>
              </a:lnTo>
              <a:lnTo>
                <a:pt x="0" y="26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A3ABD8-BFF9-44FB-A279-2A639C5EFBC1}">
      <dsp:nvSpPr>
        <dsp:cNvPr id="0" name=""/>
        <dsp:cNvSpPr/>
      </dsp:nvSpPr>
      <dsp:spPr>
        <a:xfrm>
          <a:off x="622627" y="2029623"/>
          <a:ext cx="3750141" cy="260340"/>
        </a:xfrm>
        <a:custGeom>
          <a:avLst/>
          <a:gdLst/>
          <a:ahLst/>
          <a:cxnLst/>
          <a:rect l="0" t="0" r="0" b="0"/>
          <a:pathLst>
            <a:path>
              <a:moveTo>
                <a:pt x="3750141" y="0"/>
              </a:moveTo>
              <a:lnTo>
                <a:pt x="3750141" y="130170"/>
              </a:lnTo>
              <a:lnTo>
                <a:pt x="0" y="130170"/>
              </a:lnTo>
              <a:lnTo>
                <a:pt x="0" y="2603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E9E98F-2295-4724-ABCB-54D12A0CEA4A}">
      <dsp:nvSpPr>
        <dsp:cNvPr id="0" name=""/>
        <dsp:cNvSpPr/>
      </dsp:nvSpPr>
      <dsp:spPr>
        <a:xfrm>
          <a:off x="3752910" y="1409765"/>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a:ln>
                <a:noFill/>
              </a:ln>
              <a:solidFill>
                <a:schemeClr val="tx1"/>
              </a:solidFill>
              <a:effectLst/>
              <a:latin typeface="Aptos" panose="020B0004020202020204" pitchFamily="34" charset="0"/>
              <a:cs typeface="Arial" charset="0"/>
            </a:rPr>
            <a:t>Promotional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a:ln>
                <a:noFill/>
              </a:ln>
              <a:solidFill>
                <a:schemeClr val="tx1"/>
              </a:solidFill>
              <a:effectLst/>
              <a:latin typeface="Aptos" panose="020B0004020202020204" pitchFamily="34" charset="0"/>
              <a:cs typeface="Arial" charset="0"/>
            </a:rPr>
            <a:t>Mix</a:t>
          </a:r>
          <a:endParaRPr kumimoji="0" lang="en-US" sz="1600" b="1" i="0" u="none" strike="noStrike" kern="1200" cap="none" normalizeH="0" baseline="0">
            <a:ln>
              <a:noFill/>
            </a:ln>
            <a:solidFill>
              <a:schemeClr val="tx1"/>
            </a:solidFill>
            <a:effectLst/>
            <a:latin typeface="Aptos" panose="020B0004020202020204" pitchFamily="34" charset="0"/>
            <a:cs typeface="Arial" charset="0"/>
          </a:endParaRPr>
        </a:p>
      </dsp:txBody>
      <dsp:txXfrm>
        <a:off x="3752910" y="1409765"/>
        <a:ext cx="1239716" cy="619858"/>
      </dsp:txXfrm>
    </dsp:sp>
    <dsp:sp modelId="{63B6FACB-99ED-4430-95EE-E150A1759511}">
      <dsp:nvSpPr>
        <dsp:cNvPr id="0" name=""/>
        <dsp:cNvSpPr/>
      </dsp:nvSpPr>
      <dsp:spPr>
        <a:xfrm>
          <a:off x="2769" y="2289963"/>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Advertising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Internet</a:t>
          </a:r>
          <a:endParaRPr kumimoji="0" lang="en-US" sz="1600" b="1" i="0" u="none" strike="noStrike" kern="1200" cap="none" normalizeH="0" baseline="0" dirty="0">
            <a:ln>
              <a:noFill/>
            </a:ln>
            <a:solidFill>
              <a:schemeClr val="tx1"/>
            </a:solidFill>
            <a:effectLst/>
            <a:latin typeface="Aptos" panose="020B0004020202020204" pitchFamily="34" charset="0"/>
            <a:cs typeface="Arial" charset="0"/>
          </a:endParaRPr>
        </a:p>
      </dsp:txBody>
      <dsp:txXfrm>
        <a:off x="2769" y="2289963"/>
        <a:ext cx="1239716" cy="619858"/>
      </dsp:txXfrm>
    </dsp:sp>
    <dsp:sp modelId="{88DD41EB-872D-42A7-8EFD-CF9D908B7598}">
      <dsp:nvSpPr>
        <dsp:cNvPr id="0" name=""/>
        <dsp:cNvSpPr/>
      </dsp:nvSpPr>
      <dsp:spPr>
        <a:xfrm>
          <a:off x="1502825" y="2289963"/>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a:ln>
                <a:noFill/>
              </a:ln>
              <a:solidFill>
                <a:schemeClr val="tx1"/>
              </a:solidFill>
              <a:effectLst/>
              <a:latin typeface="Aptos" panose="020B0004020202020204" pitchFamily="34" charset="0"/>
              <a:cs typeface="Arial" charset="0"/>
            </a:rPr>
            <a:t>Public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a:ln>
                <a:noFill/>
              </a:ln>
              <a:solidFill>
                <a:schemeClr val="tx1"/>
              </a:solidFill>
              <a:effectLst/>
              <a:latin typeface="Aptos" panose="020B0004020202020204" pitchFamily="34" charset="0"/>
              <a:cs typeface="Arial" charset="0"/>
            </a:rPr>
            <a:t>Relations</a:t>
          </a:r>
          <a:endParaRPr kumimoji="0" lang="en-US" sz="1600" b="1" i="0" u="none" strike="noStrike" kern="1200" cap="none" normalizeH="0" baseline="0">
            <a:ln>
              <a:noFill/>
            </a:ln>
            <a:solidFill>
              <a:schemeClr val="tx1"/>
            </a:solidFill>
            <a:effectLst/>
            <a:latin typeface="Aptos" panose="020B0004020202020204" pitchFamily="34" charset="0"/>
            <a:cs typeface="Arial" charset="0"/>
          </a:endParaRPr>
        </a:p>
      </dsp:txBody>
      <dsp:txXfrm>
        <a:off x="1502825" y="2289963"/>
        <a:ext cx="1239716" cy="619858"/>
      </dsp:txXfrm>
    </dsp:sp>
    <dsp:sp modelId="{F35EB404-9033-467F-B27E-0B44F5F322F1}">
      <dsp:nvSpPr>
        <dsp:cNvPr id="0" name=""/>
        <dsp:cNvSpPr/>
      </dsp:nvSpPr>
      <dsp:spPr>
        <a:xfrm>
          <a:off x="3002882" y="2289963"/>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a:ln>
                <a:noFill/>
              </a:ln>
              <a:solidFill>
                <a:schemeClr val="tx1"/>
              </a:solidFill>
              <a:effectLst/>
              <a:latin typeface="Aptos" panose="020B0004020202020204" pitchFamily="34" charset="0"/>
              <a:cs typeface="Arial" charset="0"/>
            </a:rPr>
            <a:t>Sponsoring</a:t>
          </a:r>
          <a:endParaRPr kumimoji="0" lang="en-US" sz="1600" b="1" i="0" u="none" strike="noStrike" kern="1200" cap="none" normalizeH="0" baseline="0">
            <a:ln>
              <a:noFill/>
            </a:ln>
            <a:solidFill>
              <a:schemeClr val="tx1"/>
            </a:solidFill>
            <a:effectLst/>
            <a:latin typeface="Aptos" panose="020B0004020202020204" pitchFamily="34" charset="0"/>
            <a:cs typeface="Arial" charset="0"/>
          </a:endParaRPr>
        </a:p>
      </dsp:txBody>
      <dsp:txXfrm>
        <a:off x="3002882" y="2289963"/>
        <a:ext cx="1239716" cy="619858"/>
      </dsp:txXfrm>
    </dsp:sp>
    <dsp:sp modelId="{FC734585-862D-4314-8B08-178024B82C28}">
      <dsp:nvSpPr>
        <dsp:cNvPr id="0" name=""/>
        <dsp:cNvSpPr/>
      </dsp:nvSpPr>
      <dsp:spPr>
        <a:xfrm>
          <a:off x="4502938" y="2289963"/>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Personal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Sales</a:t>
          </a:r>
          <a:endParaRPr kumimoji="0" lang="en-US" sz="1600" b="1" i="0" u="none" strike="noStrike" kern="1200" cap="none" normalizeH="0" baseline="0" dirty="0">
            <a:ln>
              <a:noFill/>
            </a:ln>
            <a:solidFill>
              <a:schemeClr val="tx1"/>
            </a:solidFill>
            <a:effectLst/>
            <a:latin typeface="Aptos" panose="020B0004020202020204" pitchFamily="34" charset="0"/>
            <a:cs typeface="Arial" charset="0"/>
          </a:endParaRPr>
        </a:p>
      </dsp:txBody>
      <dsp:txXfrm>
        <a:off x="4502938" y="2289963"/>
        <a:ext cx="1239716" cy="619858"/>
      </dsp:txXfrm>
    </dsp:sp>
    <dsp:sp modelId="{6E6CC62B-C8E1-463A-ABCB-D8345787E46E}">
      <dsp:nvSpPr>
        <dsp:cNvPr id="0" name=""/>
        <dsp:cNvSpPr/>
      </dsp:nvSpPr>
      <dsp:spPr>
        <a:xfrm>
          <a:off x="6002995" y="2289963"/>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Sales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Promotion</a:t>
          </a:r>
          <a:endParaRPr kumimoji="0" lang="en-US" sz="1600" b="1" i="0" u="none" strike="noStrike" kern="1200" cap="none" normalizeH="0" baseline="0" dirty="0">
            <a:ln>
              <a:noFill/>
            </a:ln>
            <a:solidFill>
              <a:schemeClr val="tx1"/>
            </a:solidFill>
            <a:effectLst/>
            <a:latin typeface="Aptos" panose="020B0004020202020204" pitchFamily="34" charset="0"/>
            <a:cs typeface="Arial" charset="0"/>
          </a:endParaRPr>
        </a:p>
      </dsp:txBody>
      <dsp:txXfrm>
        <a:off x="6002995" y="2289963"/>
        <a:ext cx="1239716" cy="619858"/>
      </dsp:txXfrm>
    </dsp:sp>
    <dsp:sp modelId="{7425D9F5-D920-4A53-9273-8BB3E64B918C}">
      <dsp:nvSpPr>
        <dsp:cNvPr id="0" name=""/>
        <dsp:cNvSpPr/>
      </dsp:nvSpPr>
      <dsp:spPr>
        <a:xfrm>
          <a:off x="7503051" y="2289963"/>
          <a:ext cx="1239716" cy="6198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Direct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a:ln>
                <a:noFill/>
              </a:ln>
              <a:solidFill>
                <a:schemeClr val="tx1"/>
              </a:solidFill>
              <a:effectLst/>
              <a:latin typeface="Aptos" panose="020B0004020202020204" pitchFamily="34" charset="0"/>
              <a:cs typeface="Arial" charset="0"/>
            </a:rPr>
            <a:t>Mail</a:t>
          </a:r>
          <a:endParaRPr kumimoji="0" lang="en-US" sz="1600" b="1" i="0" u="none" strike="noStrike" kern="1200" cap="none" normalizeH="0" baseline="0" dirty="0">
            <a:ln>
              <a:noFill/>
            </a:ln>
            <a:solidFill>
              <a:schemeClr val="tx1"/>
            </a:solidFill>
            <a:effectLst/>
            <a:latin typeface="Aptos" panose="020B0004020202020204" pitchFamily="34" charset="0"/>
            <a:cs typeface="Arial" charset="0"/>
          </a:endParaRPr>
        </a:p>
      </dsp:txBody>
      <dsp:txXfrm>
        <a:off x="7503051" y="2289963"/>
        <a:ext cx="1239716" cy="61985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6F1B7-0279-4539-9C4D-FD0DCB29B1A0}" type="datetimeFigureOut">
              <a:rPr lang="en-BE" smtClean="0"/>
              <a:t>02/24/2025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D186B-0BCC-48E7-A2BD-A2918A323B00}" type="slidenum">
              <a:rPr lang="en-BE" smtClean="0"/>
              <a:t>‹N›</a:t>
            </a:fld>
            <a:endParaRPr lang="en-BE"/>
          </a:p>
        </p:txBody>
      </p:sp>
    </p:spTree>
    <p:extLst>
      <p:ext uri="{BB962C8B-B14F-4D97-AF65-F5344CB8AC3E}">
        <p14:creationId xmlns:p14="http://schemas.microsoft.com/office/powerpoint/2010/main" val="245054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GB" altLang="it-IT">
                <a:latin typeface="Arial" panose="020B0604020202020204" pitchFamily="34" charset="0"/>
                <a:cs typeface="Arial" panose="020B0604020202020204" pitchFamily="34" charset="0"/>
              </a:rPr>
              <a:t>Recap: What is a EBMO? Which form does it take? Which functions does it fulfil?</a:t>
            </a: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B3BE22-F958-48E3-B20E-6701F7C23BBB}" type="slidenum">
              <a:rPr lang="en-GB" altLang="it-IT" smtClean="0">
                <a:solidFill>
                  <a:srgbClr val="000000"/>
                </a:solidFill>
              </a:rPr>
              <a:pPr/>
              <a:t>5</a:t>
            </a:fld>
            <a:endParaRPr lang="en-GB" altLang="it-IT">
              <a:solidFill>
                <a:srgbClr val="000000"/>
              </a:solidFill>
            </a:endParaRPr>
          </a:p>
        </p:txBody>
      </p:sp>
    </p:spTree>
    <p:extLst>
      <p:ext uri="{BB962C8B-B14F-4D97-AF65-F5344CB8AC3E}">
        <p14:creationId xmlns:p14="http://schemas.microsoft.com/office/powerpoint/2010/main" val="71301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Rectangle 3"/>
          <p:cNvSpPr>
            <a:spLocks noGrp="1"/>
          </p:cNvSpPr>
          <p:nvPr>
            <p:ph type="body" idx="1"/>
          </p:nvPr>
        </p:nvSpPr>
        <p:spPr bwMode="auto">
          <a:xfrm>
            <a:off x="681038" y="4716463"/>
            <a:ext cx="54356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In order to achieve these goals, there are a number of instruments used especially for promotional purposes. </a:t>
            </a:r>
            <a:endParaRPr lang="en-US"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Your conclusion? More or fewer services? What precautions in your context to determine your strategy?</a:t>
            </a:r>
            <a:endParaRPr lang="en-US" sz="1600" dirty="0"/>
          </a:p>
          <a:p>
            <a:endParaRPr lang="en-GB" dirty="0"/>
          </a:p>
        </p:txBody>
      </p:sp>
      <p:sp>
        <p:nvSpPr>
          <p:cNvPr id="4" name="Slide Number Placeholder 3"/>
          <p:cNvSpPr>
            <a:spLocks noGrp="1"/>
          </p:cNvSpPr>
          <p:nvPr>
            <p:ph type="sldNum" sz="quarter" idx="5"/>
          </p:nvPr>
        </p:nvSpPr>
        <p:spPr/>
        <p:txBody>
          <a:bodyPr/>
          <a:lstStyle/>
          <a:p>
            <a:fld id="{6B2D186B-0BCC-48E7-A2BD-A2918A323B00}" type="slidenum">
              <a:rPr lang="en-BE" smtClean="0"/>
              <a:t>6</a:t>
            </a:fld>
            <a:endParaRPr lang="en-BE"/>
          </a:p>
        </p:txBody>
      </p:sp>
    </p:spTree>
    <p:extLst>
      <p:ext uri="{BB962C8B-B14F-4D97-AF65-F5344CB8AC3E}">
        <p14:creationId xmlns:p14="http://schemas.microsoft.com/office/powerpoint/2010/main" val="344915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2D186B-0BCC-48E7-A2BD-A2918A323B00}" type="slidenum">
              <a:rPr lang="en-BE" smtClean="0"/>
              <a:t>8</a:t>
            </a:fld>
            <a:endParaRPr lang="en-BE"/>
          </a:p>
        </p:txBody>
      </p:sp>
    </p:spTree>
    <p:extLst>
      <p:ext uri="{BB962C8B-B14F-4D97-AF65-F5344CB8AC3E}">
        <p14:creationId xmlns:p14="http://schemas.microsoft.com/office/powerpoint/2010/main" val="408430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cs typeface="Times New Roman" panose="02020603050405020304" pitchFamily="18" charset="0"/>
              </a:rPr>
              <a:t>Basis, McKinsey, Bain, Deloitte, and Others</a:t>
            </a:r>
          </a:p>
          <a:p>
            <a:endParaRPr lang="en-GB" dirty="0"/>
          </a:p>
        </p:txBody>
      </p:sp>
      <p:sp>
        <p:nvSpPr>
          <p:cNvPr id="4" name="Slide Number Placeholder 3"/>
          <p:cNvSpPr>
            <a:spLocks noGrp="1"/>
          </p:cNvSpPr>
          <p:nvPr>
            <p:ph type="sldNum" sz="quarter" idx="5"/>
          </p:nvPr>
        </p:nvSpPr>
        <p:spPr/>
        <p:txBody>
          <a:bodyPr/>
          <a:lstStyle/>
          <a:p>
            <a:fld id="{6B2D186B-0BCC-48E7-A2BD-A2918A323B00}" type="slidenum">
              <a:rPr lang="en-BE" smtClean="0"/>
              <a:t>32</a:t>
            </a:fld>
            <a:endParaRPr lang="en-BE"/>
          </a:p>
        </p:txBody>
      </p:sp>
    </p:spTree>
    <p:extLst>
      <p:ext uri="{BB962C8B-B14F-4D97-AF65-F5344CB8AC3E}">
        <p14:creationId xmlns:p14="http://schemas.microsoft.com/office/powerpoint/2010/main" val="409014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Aptos" panose="020B0004020202020204" pitchFamily="34" charset="0"/>
                <a:cs typeface="Times New Roman" panose="02020603050405020304" pitchFamily="18" charset="0"/>
              </a:rPr>
              <a:t>Practice:</a:t>
            </a:r>
            <a:endParaRPr lang="en-US" dirty="0">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dirty="0">
                <a:latin typeface="Aptos" panose="020B0004020202020204" pitchFamily="34" charset="0"/>
                <a:cs typeface="Times New Roman" panose="02020603050405020304" pitchFamily="18" charset="0"/>
              </a:rPr>
              <a:t>Model 1a) is used in the English-speaking world (Africa-Asia).</a:t>
            </a:r>
          </a:p>
          <a:p>
            <a:pPr>
              <a:buFont typeface="Arial" panose="020B0604020202020204" pitchFamily="34" charset="0"/>
              <a:buChar char="•"/>
            </a:pPr>
            <a:r>
              <a:rPr lang="en-US" dirty="0">
                <a:latin typeface="Aptos" panose="020B0004020202020204" pitchFamily="34" charset="0"/>
                <a:cs typeface="Times New Roman" panose="02020603050405020304" pitchFamily="18" charset="0"/>
              </a:rPr>
              <a:t>Model 1b) is used in French-speaking Africa and Latin America.</a:t>
            </a:r>
          </a:p>
          <a:p>
            <a:endParaRPr lang="en-GB" dirty="0"/>
          </a:p>
        </p:txBody>
      </p:sp>
      <p:sp>
        <p:nvSpPr>
          <p:cNvPr id="4" name="Slide Number Placeholder 3"/>
          <p:cNvSpPr>
            <a:spLocks noGrp="1"/>
          </p:cNvSpPr>
          <p:nvPr>
            <p:ph type="sldNum" sz="quarter" idx="5"/>
          </p:nvPr>
        </p:nvSpPr>
        <p:spPr/>
        <p:txBody>
          <a:bodyPr/>
          <a:lstStyle/>
          <a:p>
            <a:fld id="{6B2D186B-0BCC-48E7-A2BD-A2918A323B00}" type="slidenum">
              <a:rPr lang="en-BE" smtClean="0"/>
              <a:t>42</a:t>
            </a:fld>
            <a:endParaRPr lang="en-BE"/>
          </a:p>
        </p:txBody>
      </p:sp>
    </p:spTree>
    <p:extLst>
      <p:ext uri="{BB962C8B-B14F-4D97-AF65-F5344CB8AC3E}">
        <p14:creationId xmlns:p14="http://schemas.microsoft.com/office/powerpoint/2010/main" val="32179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ptos" panose="020B0004020202020204" pitchFamily="34" charset="0"/>
                <a:cs typeface="Times New Roman" panose="02020603050405020304" pitchFamily="18" charset="0"/>
              </a:rPr>
              <a:t>Practice:</a:t>
            </a:r>
            <a:endParaRPr lang="en-US" dirty="0">
              <a:latin typeface="Aptos" panose="020B0004020202020204" pitchFamily="34" charset="0"/>
              <a:cs typeface="Times New Roman" panose="02020603050405020304" pitchFamily="18" charset="0"/>
            </a:endParaRPr>
          </a:p>
          <a:p>
            <a:pPr marL="0" indent="0">
              <a:buNone/>
            </a:pPr>
            <a:r>
              <a:rPr lang="en-US" dirty="0">
                <a:latin typeface="Aptos" panose="020B0004020202020204" pitchFamily="34" charset="0"/>
                <a:cs typeface="Times New Roman" panose="02020603050405020304" pitchFamily="18" charset="0"/>
              </a:rPr>
              <a:t>Model 2a) in the English-speaking world (Asia).</a:t>
            </a:r>
          </a:p>
          <a:p>
            <a:pPr marL="0" indent="0">
              <a:buNone/>
            </a:pPr>
            <a:r>
              <a:rPr lang="en-US" dirty="0">
                <a:latin typeface="Aptos" panose="020B0004020202020204" pitchFamily="34" charset="0"/>
                <a:cs typeface="Times New Roman" panose="02020603050405020304" pitchFamily="18" charset="0"/>
              </a:rPr>
              <a:t>Model 2b) in Africa and Latin America.</a:t>
            </a:r>
          </a:p>
          <a:p>
            <a:endParaRPr lang="en-GB" dirty="0"/>
          </a:p>
        </p:txBody>
      </p:sp>
      <p:sp>
        <p:nvSpPr>
          <p:cNvPr id="4" name="Slide Number Placeholder 3"/>
          <p:cNvSpPr>
            <a:spLocks noGrp="1"/>
          </p:cNvSpPr>
          <p:nvPr>
            <p:ph type="sldNum" sz="quarter" idx="5"/>
          </p:nvPr>
        </p:nvSpPr>
        <p:spPr/>
        <p:txBody>
          <a:bodyPr/>
          <a:lstStyle/>
          <a:p>
            <a:fld id="{6B2D186B-0BCC-48E7-A2BD-A2918A323B00}" type="slidenum">
              <a:rPr lang="en-BE" smtClean="0"/>
              <a:t>43</a:t>
            </a:fld>
            <a:endParaRPr lang="en-BE"/>
          </a:p>
        </p:txBody>
      </p:sp>
    </p:spTree>
    <p:extLst>
      <p:ext uri="{BB962C8B-B14F-4D97-AF65-F5344CB8AC3E}">
        <p14:creationId xmlns:p14="http://schemas.microsoft.com/office/powerpoint/2010/main" val="273905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sz="9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Meet the needs: members’ satisfaction means members’ retention. Analysing the needs and meeting them proves an organization is market and marketing oriented.</a:t>
            </a:r>
          </a:p>
          <a:p>
            <a:r>
              <a:rPr lang="en-GB" dirty="0"/>
              <a:t>Create competitive advantages: the advantages can be defined by the organizations’ market positioning (what) and its core resources and skills (how). Using these two sources of competitive advantages an EO should be able to obtain better results in its business environment.</a:t>
            </a:r>
          </a:p>
          <a:p>
            <a:r>
              <a:rPr lang="en-GB" dirty="0"/>
              <a:t>Have the resources: the quality and the amount of the resources at organization’s disposal represent limitations to marketing mix actions. Some of them are: financial resources, human resources, organization’s structure, core skills and knowledge, etc.</a:t>
            </a:r>
          </a:p>
          <a:p>
            <a:r>
              <a:rPr lang="en-GB" dirty="0"/>
              <a:t>Be coordinated: Besides defining single elements of marketing mix, it is very important to define relations among them and to find the right combination for each service. Wrong choice of single elements or elimination of one of them may hinder success of the service on the market. </a:t>
            </a:r>
            <a:endParaRPr lang="en-US" dirty="0"/>
          </a:p>
          <a:p>
            <a:endParaRPr lang="en-GB" dirty="0"/>
          </a:p>
        </p:txBody>
      </p:sp>
      <p:sp>
        <p:nvSpPr>
          <p:cNvPr id="4" name="Slide Number Placeholder 3"/>
          <p:cNvSpPr>
            <a:spLocks noGrp="1"/>
          </p:cNvSpPr>
          <p:nvPr>
            <p:ph type="sldNum" sz="quarter" idx="5"/>
          </p:nvPr>
        </p:nvSpPr>
        <p:spPr/>
        <p:txBody>
          <a:bodyPr/>
          <a:lstStyle/>
          <a:p>
            <a:fld id="{6B2D186B-0BCC-48E7-A2BD-A2918A323B00}" type="slidenum">
              <a:rPr lang="en-BE" smtClean="0"/>
              <a:t>51</a:t>
            </a:fld>
            <a:endParaRPr lang="en-BE"/>
          </a:p>
        </p:txBody>
      </p:sp>
    </p:spTree>
    <p:extLst>
      <p:ext uri="{BB962C8B-B14F-4D97-AF65-F5344CB8AC3E}">
        <p14:creationId xmlns:p14="http://schemas.microsoft.com/office/powerpoint/2010/main" val="252825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Rectangle 3"/>
          <p:cNvSpPr>
            <a:spLocks noGrp="1"/>
          </p:cNvSpPr>
          <p:nvPr>
            <p:ph type="body" idx="1"/>
          </p:nvPr>
        </p:nvSpPr>
        <p:spPr bwMode="auto">
          <a:xfrm>
            <a:off x="681038" y="4714875"/>
            <a:ext cx="5435600"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Product - The product aspects of marketing deal with the specifications of the actual goods or services and how it relates to the end users needs and wants. </a:t>
            </a:r>
          </a:p>
          <a:p>
            <a:r>
              <a:rPr lang="en-GB"/>
              <a:t>Place - This refers to how the product gets to the customer. This P also refers to the channel by which a product or service is sold, which geographic region or industry, to which segment (young people, families etc) also referring to how the environment which the product is sold in can affect sales.</a:t>
            </a:r>
          </a:p>
          <a:p>
            <a:r>
              <a:rPr lang="en-GB"/>
              <a:t>Pricing – This refers to the process of setting a price for a product, including discounts.  This price includes what is exchanged for the product which can be money, time, energy or attention. </a:t>
            </a:r>
          </a:p>
          <a:p>
            <a:r>
              <a:rPr lang="en-GB"/>
              <a:t>Promotion – This includes advertising, sales, promotion, publicity and personal selling.  The branding of the product or service is also included in this section.</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3CF8-2996-4290-764B-3D2C5434B7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0BD7835A-205F-5DB6-94B0-F42AFD23D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858E57ED-5CAF-B8A8-A5BE-2F8E07D1F437}"/>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5" name="Footer Placeholder 4">
            <a:extLst>
              <a:ext uri="{FF2B5EF4-FFF2-40B4-BE49-F238E27FC236}">
                <a16:creationId xmlns:a16="http://schemas.microsoft.com/office/drawing/2014/main" id="{86BB7FF9-0EEF-09BE-D9A6-3C64DFAD16E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BD5304B-D281-EAA0-CC65-DF3692C7F547}"/>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25226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E90C-9E7B-8EFF-9715-2CC18015E9EA}"/>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92C07DD7-DA1C-6295-2DAF-0EAFEF4B4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8AAB6174-3CCB-107B-38B9-439198AB8456}"/>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5" name="Footer Placeholder 4">
            <a:extLst>
              <a:ext uri="{FF2B5EF4-FFF2-40B4-BE49-F238E27FC236}">
                <a16:creationId xmlns:a16="http://schemas.microsoft.com/office/drawing/2014/main" id="{F6E5199F-1894-3891-F9E5-A7C44155D77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C863733-913A-D7BF-9BEA-5320B208D05E}"/>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72310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07E5AF-A74B-7C09-EEC1-9C51EA79B7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8744C094-628C-C5B7-E4A3-A50755C16E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F2B5D789-AA07-2C99-CEF5-EF73660E91F1}"/>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5" name="Footer Placeholder 4">
            <a:extLst>
              <a:ext uri="{FF2B5EF4-FFF2-40B4-BE49-F238E27FC236}">
                <a16:creationId xmlns:a16="http://schemas.microsoft.com/office/drawing/2014/main" id="{25FDF9EB-9174-A3DE-CCF9-DBC42E19442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2BB1C88-1480-6B94-D307-1D376EDF7880}"/>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181726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2/24/2025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283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2/24/2025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213975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2/24/2025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152110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2/24/2025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681192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2/24/2025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610619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2/24/2025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509996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2/24/2025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574186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2/24/2025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13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93CB-9A08-908E-1DDE-0C9289E91BE2}"/>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4BEAA678-4D2D-08F2-9F79-53B398B5D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7D9F082D-2297-995B-E0FF-42D3EF592BE0}"/>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5" name="Footer Placeholder 4">
            <a:extLst>
              <a:ext uri="{FF2B5EF4-FFF2-40B4-BE49-F238E27FC236}">
                <a16:creationId xmlns:a16="http://schemas.microsoft.com/office/drawing/2014/main" id="{099EC99F-9754-641D-003E-48CDB7DE796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A8DDCEE-B2A9-245B-1C6E-307E807DA6ED}"/>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24944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2/24/2025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629450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2/24/2025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47849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2/24/2025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74900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DE519-8F5B-812C-3D6D-12F024080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0E04A301-158D-19E0-0854-1862E19BA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D66DCD-902F-517F-EDFA-C88370A45676}"/>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5" name="Footer Placeholder 4">
            <a:extLst>
              <a:ext uri="{FF2B5EF4-FFF2-40B4-BE49-F238E27FC236}">
                <a16:creationId xmlns:a16="http://schemas.microsoft.com/office/drawing/2014/main" id="{91EE1D07-A527-48E3-3277-EDD28F441E5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B721566-CAF4-8F8C-484A-3B33C19F578D}"/>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353883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F0BE-399E-2618-B06E-3FB30D934EF1}"/>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09C36A28-6B7E-132C-A29D-62F6C4178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97EA9841-B8B7-B0E4-D10C-10D09EA551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9799E90E-B87F-2AA9-4EA4-79F2C7C66124}"/>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6" name="Footer Placeholder 5">
            <a:extLst>
              <a:ext uri="{FF2B5EF4-FFF2-40B4-BE49-F238E27FC236}">
                <a16:creationId xmlns:a16="http://schemas.microsoft.com/office/drawing/2014/main" id="{FDCF222E-BE3B-63DB-627E-6C682C502A5F}"/>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83E42D-04BD-9EEB-7739-9AE4CD7F4654}"/>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1194203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B365-8108-299E-7E38-75CDEED44E5D}"/>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648E7F27-DD0C-939E-EFA7-2779282F50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EED7AA-01EE-3972-60F7-8D1BDC38D2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2F9D727F-C884-B885-0270-27C4861E21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66412D-1D07-0784-9ED8-C833F4D582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5716EEB9-A1DB-81ED-1526-64CEA02AB82C}"/>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8" name="Footer Placeholder 7">
            <a:extLst>
              <a:ext uri="{FF2B5EF4-FFF2-40B4-BE49-F238E27FC236}">
                <a16:creationId xmlns:a16="http://schemas.microsoft.com/office/drawing/2014/main" id="{58C8B8EE-2C03-8363-1B9E-879D1B7F1D0B}"/>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30354622-8402-1C6D-22D2-050EE4BC9467}"/>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40400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164-D895-9E2F-B94E-1A71D5B4E852}"/>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334E53C8-9246-A9D2-B3F7-E054E615610A}"/>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4" name="Footer Placeholder 3">
            <a:extLst>
              <a:ext uri="{FF2B5EF4-FFF2-40B4-BE49-F238E27FC236}">
                <a16:creationId xmlns:a16="http://schemas.microsoft.com/office/drawing/2014/main" id="{E151BB5B-F9CD-0218-6726-B4D195A38267}"/>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CEA0BB4F-39FB-F06D-0463-25FC711D42F9}"/>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419873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FB309-3A9F-B04D-F537-B4B1F8A424F1}"/>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3" name="Footer Placeholder 2">
            <a:extLst>
              <a:ext uri="{FF2B5EF4-FFF2-40B4-BE49-F238E27FC236}">
                <a16:creationId xmlns:a16="http://schemas.microsoft.com/office/drawing/2014/main" id="{98898C2E-B329-A381-1D65-29678ACCF887}"/>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71FD8AF9-DE24-296F-0014-4F98ECE8AFDC}"/>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2654192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3BBA-EAB8-D0CE-D0A4-6E397F77B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6632F41-B368-0C9F-B4CB-35CE40603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03971895-045B-FA0D-1701-DF16FB110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7D5AB3-096B-09EA-E645-CEAA975C20C1}"/>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6" name="Footer Placeholder 5">
            <a:extLst>
              <a:ext uri="{FF2B5EF4-FFF2-40B4-BE49-F238E27FC236}">
                <a16:creationId xmlns:a16="http://schemas.microsoft.com/office/drawing/2014/main" id="{114AAA9C-26B3-3BCE-2B68-BAD1B1517C6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C94977B-3F99-D202-E407-76DE69B35479}"/>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32450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75E8-28EB-EFF6-CFC0-F4090A2F3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275F0725-14CD-60BE-54ED-9B7876748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8F109B31-7AE0-972C-3236-102396E42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C7375C-CF20-B80D-B3F6-AD9B33B3F539}"/>
              </a:ext>
            </a:extLst>
          </p:cNvPr>
          <p:cNvSpPr>
            <a:spLocks noGrp="1"/>
          </p:cNvSpPr>
          <p:nvPr>
            <p:ph type="dt" sz="half" idx="10"/>
          </p:nvPr>
        </p:nvSpPr>
        <p:spPr/>
        <p:txBody>
          <a:bodyPr/>
          <a:lstStyle/>
          <a:p>
            <a:fld id="{8847F7DD-1691-4011-9C0C-40E7002FFC7C}" type="datetimeFigureOut">
              <a:rPr lang="en-BE" smtClean="0"/>
              <a:t>02/24/2025</a:t>
            </a:fld>
            <a:endParaRPr lang="en-BE"/>
          </a:p>
        </p:txBody>
      </p:sp>
      <p:sp>
        <p:nvSpPr>
          <p:cNvPr id="6" name="Footer Placeholder 5">
            <a:extLst>
              <a:ext uri="{FF2B5EF4-FFF2-40B4-BE49-F238E27FC236}">
                <a16:creationId xmlns:a16="http://schemas.microsoft.com/office/drawing/2014/main" id="{5B1E6255-9E0F-6955-AADF-B9776E83572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AA0AE93-6F28-B93E-60B1-E5253A8DC6B4}"/>
              </a:ext>
            </a:extLst>
          </p:cNvPr>
          <p:cNvSpPr>
            <a:spLocks noGrp="1"/>
          </p:cNvSpPr>
          <p:nvPr>
            <p:ph type="sldNum" sz="quarter" idx="12"/>
          </p:nvPr>
        </p:nvSpPr>
        <p:spPr/>
        <p:txBody>
          <a:bodyPr/>
          <a:lstStyle/>
          <a:p>
            <a:fld id="{A8646730-F318-4608-ACAA-460663AD9119}" type="slidenum">
              <a:rPr lang="en-BE" smtClean="0"/>
              <a:t>‹N›</a:t>
            </a:fld>
            <a:endParaRPr lang="en-BE"/>
          </a:p>
        </p:txBody>
      </p:sp>
    </p:spTree>
    <p:extLst>
      <p:ext uri="{BB962C8B-B14F-4D97-AF65-F5344CB8AC3E}">
        <p14:creationId xmlns:p14="http://schemas.microsoft.com/office/powerpoint/2010/main" val="380157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D3BA7-AEDB-A8D6-6689-E3002C9FC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A5FD8E8E-39C2-0CF1-2F8D-6B36DCCA8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61E8077F-B8E0-F334-5D07-4A67CBAFF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7F7DD-1691-4011-9C0C-40E7002FFC7C}" type="datetimeFigureOut">
              <a:rPr lang="en-BE" smtClean="0"/>
              <a:t>02/24/2025</a:t>
            </a:fld>
            <a:endParaRPr lang="en-BE"/>
          </a:p>
        </p:txBody>
      </p:sp>
      <p:sp>
        <p:nvSpPr>
          <p:cNvPr id="5" name="Footer Placeholder 4">
            <a:extLst>
              <a:ext uri="{FF2B5EF4-FFF2-40B4-BE49-F238E27FC236}">
                <a16:creationId xmlns:a16="http://schemas.microsoft.com/office/drawing/2014/main" id="{4A8CFBF3-10EF-1DF3-593A-8384936AE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E3CF61A4-7C19-58AB-ECD8-2FF6F7CEF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46730-F318-4608-ACAA-460663AD9119}" type="slidenum">
              <a:rPr lang="en-BE" smtClean="0"/>
              <a:t>‹N›</a:t>
            </a:fld>
            <a:endParaRPr lang="en-BE"/>
          </a:p>
        </p:txBody>
      </p:sp>
    </p:spTree>
    <p:extLst>
      <p:ext uri="{BB962C8B-B14F-4D97-AF65-F5344CB8AC3E}">
        <p14:creationId xmlns:p14="http://schemas.microsoft.com/office/powerpoint/2010/main" val="2058664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2/24/2025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244576014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6C507B-4F18-0952-8B5E-E3F610469A9A}"/>
              </a:ext>
            </a:extLst>
          </p:cNvPr>
          <p:cNvPicPr>
            <a:picLocks noChangeAspect="1"/>
          </p:cNvPicPr>
          <p:nvPr/>
        </p:nvPicPr>
        <p:blipFill rotWithShape="1">
          <a:blip r:embed="rId2">
            <a:alphaModFix amt="50000"/>
          </a:blip>
          <a:srcRect r="25"/>
          <a:stretch/>
        </p:blipFill>
        <p:spPr>
          <a:xfrm>
            <a:off x="20" y="10"/>
            <a:ext cx="12188930" cy="6857990"/>
          </a:xfrm>
          <a:prstGeom prst="rect">
            <a:avLst/>
          </a:prstGeom>
        </p:spPr>
      </p:pic>
      <p:sp>
        <p:nvSpPr>
          <p:cNvPr id="2" name="Title 1">
            <a:extLst>
              <a:ext uri="{FF2B5EF4-FFF2-40B4-BE49-F238E27FC236}">
                <a16:creationId xmlns:a16="http://schemas.microsoft.com/office/drawing/2014/main" id="{48072096-9BE9-D796-E54C-208F5499EBB1}"/>
              </a:ext>
            </a:extLst>
          </p:cNvPr>
          <p:cNvSpPr>
            <a:spLocks noGrp="1"/>
          </p:cNvSpPr>
          <p:nvPr>
            <p:ph type="ctrTitle"/>
          </p:nvPr>
        </p:nvSpPr>
        <p:spPr>
          <a:xfrm>
            <a:off x="1524000" y="1122363"/>
            <a:ext cx="9144000" cy="3063240"/>
          </a:xfrm>
        </p:spPr>
        <p:txBody>
          <a:bodyPr>
            <a:normAutofit/>
          </a:bodyPr>
          <a:lstStyle/>
          <a:p>
            <a:r>
              <a:rPr lang="en-GB" sz="6600" b="1" dirty="0">
                <a:solidFill>
                  <a:schemeClr val="bg1"/>
                </a:solidFill>
                <a:latin typeface="Aptos" panose="020B0004020202020204" pitchFamily="34" charset="0"/>
                <a:cs typeface="Times New Roman" panose="02020603050405020304" pitchFamily="18" charset="0"/>
              </a:rPr>
              <a:t>SERVICES DEVELOPMENT</a:t>
            </a:r>
            <a:endParaRPr lang="en-BE" sz="6600" b="1" dirty="0">
              <a:solidFill>
                <a:schemeClr val="bg1"/>
              </a:solidFill>
              <a:latin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827660F9-18B1-D99D-974A-E2CB4B9C1F5E}"/>
              </a:ext>
            </a:extLst>
          </p:cNvPr>
          <p:cNvSpPr>
            <a:spLocks noGrp="1"/>
          </p:cNvSpPr>
          <p:nvPr>
            <p:ph type="subTitle" idx="1"/>
          </p:nvPr>
        </p:nvSpPr>
        <p:spPr>
          <a:xfrm>
            <a:off x="1527048" y="4599432"/>
            <a:ext cx="9144000" cy="1536192"/>
          </a:xfrm>
        </p:spPr>
        <p:txBody>
          <a:bodyPr>
            <a:normAutofit/>
          </a:bodyPr>
          <a:lstStyle/>
          <a:p>
            <a:endParaRPr lang="en-BE" dirty="0">
              <a:solidFill>
                <a:schemeClr val="bg1"/>
              </a:solidFill>
              <a:latin typeface="Aptos" panose="020B0004020202020204" pitchFamily="34" charset="0"/>
              <a:cs typeface="Times New Roman" panose="02020603050405020304" pitchFamily="18" charset="0"/>
            </a:endParaRP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10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Gratis Atleti In Esecuzione Su Atletica Leggera Ovale Nella Fotografia In Scala Di Grigi Foto a disposizione">
            <a:extLst>
              <a:ext uri="{FF2B5EF4-FFF2-40B4-BE49-F238E27FC236}">
                <a16:creationId xmlns:a16="http://schemas.microsoft.com/office/drawing/2014/main" id="{539784A8-6923-4A88-CF0E-18AFE57D347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5910" b="982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D016C9-102B-F7FE-AAB9-D41B2F00AA77}"/>
              </a:ext>
            </a:extLst>
          </p:cNvPr>
          <p:cNvSpPr>
            <a:spLocks noGrp="1"/>
          </p:cNvSpPr>
          <p:nvPr>
            <p:ph type="title"/>
          </p:nvPr>
        </p:nvSpPr>
        <p:spPr>
          <a:xfrm>
            <a:off x="838200" y="365125"/>
            <a:ext cx="10515600" cy="1325563"/>
          </a:xfrm>
        </p:spPr>
        <p:txBody>
          <a:bodyPr>
            <a:normAutofit/>
          </a:bodyPr>
          <a:lstStyle/>
          <a:p>
            <a:r>
              <a:rPr lang="en-US" sz="4200">
                <a:solidFill>
                  <a:schemeClr val="bg1"/>
                </a:solidFill>
                <a:latin typeface="Aptos" panose="020B0004020202020204" pitchFamily="34" charset="0"/>
                <a:cs typeface="Times New Roman" panose="02020603050405020304" pitchFamily="18" charset="0"/>
              </a:rPr>
              <a:t>Expected Benefits for EBMOs in Offering Services</a:t>
            </a:r>
            <a:endParaRPr lang="en-BE" sz="4200" b="1">
              <a:solidFill>
                <a:schemeClr val="bg1"/>
              </a:solidFill>
              <a:latin typeface="Aptos" panose="020B0004020202020204" pitchFamily="34" charset="0"/>
              <a:cs typeface="Times New Roman" panose="02020603050405020304" pitchFamily="18" charset="0"/>
            </a:endParaRPr>
          </a:p>
        </p:txBody>
      </p:sp>
      <p:sp>
        <p:nvSpPr>
          <p:cNvPr id="1127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8A5F25-FAB1-6D9C-2CBE-2A937D8C16CE}"/>
              </a:ext>
            </a:extLst>
          </p:cNvPr>
          <p:cNvSpPr>
            <a:spLocks noGrp="1"/>
          </p:cNvSpPr>
          <p:nvPr>
            <p:ph idx="1"/>
          </p:nvPr>
        </p:nvSpPr>
        <p:spPr>
          <a:xfrm>
            <a:off x="838200" y="2004446"/>
            <a:ext cx="10515600" cy="4176897"/>
          </a:xfrm>
        </p:spPr>
        <p:txBody>
          <a:bodyPr>
            <a:normAutofit/>
          </a:bodyPr>
          <a:lstStyle/>
          <a:p>
            <a:r>
              <a:rPr lang="en-US" sz="2200" b="1">
                <a:solidFill>
                  <a:schemeClr val="bg1"/>
                </a:solidFill>
                <a:latin typeface="Aptos" panose="020B0004020202020204" pitchFamily="34" charset="0"/>
                <a:cs typeface="Times New Roman" panose="02020603050405020304" pitchFamily="18" charset="0"/>
              </a:rPr>
              <a:t>Thesis 5: Services Are Good to Improve Competitive Standing</a:t>
            </a:r>
            <a:endParaRPr lang="en-US" sz="2200">
              <a:solidFill>
                <a:schemeClr val="bg1"/>
              </a:solidFill>
              <a:latin typeface="Aptos" panose="020B0004020202020204" pitchFamily="34" charset="0"/>
              <a:cs typeface="Times New Roman" panose="02020603050405020304" pitchFamily="18" charset="0"/>
            </a:endParaRPr>
          </a:p>
          <a:p>
            <a:pPr lvl="1"/>
            <a:r>
              <a:rPr lang="en-US" sz="2200">
                <a:solidFill>
                  <a:schemeClr val="bg1"/>
                </a:solidFill>
                <a:latin typeface="Aptos" panose="020B0004020202020204" pitchFamily="34" charset="0"/>
                <a:cs typeface="Times New Roman" panose="02020603050405020304" pitchFamily="18" charset="0"/>
              </a:rPr>
              <a:t>Probably yes, but the impact is greater with SMEs and needs to be researched further regarding membership evolution and comparison.</a:t>
            </a:r>
          </a:p>
          <a:p>
            <a:r>
              <a:rPr lang="en-US" sz="2200" b="1">
                <a:solidFill>
                  <a:schemeClr val="bg1"/>
                </a:solidFill>
                <a:latin typeface="Aptos" panose="020B0004020202020204" pitchFamily="34" charset="0"/>
                <a:cs typeface="Times New Roman" panose="02020603050405020304" pitchFamily="18" charset="0"/>
              </a:rPr>
              <a:t>Thesis 6: Services Are Good for the Economy of the Country</a:t>
            </a:r>
            <a:endParaRPr lang="en-US" sz="2200">
              <a:solidFill>
                <a:schemeClr val="bg1"/>
              </a:solidFill>
              <a:latin typeface="Aptos" panose="020B0004020202020204" pitchFamily="34" charset="0"/>
              <a:cs typeface="Times New Roman" panose="02020603050405020304" pitchFamily="18" charset="0"/>
            </a:endParaRPr>
          </a:p>
          <a:p>
            <a:pPr lvl="1"/>
            <a:r>
              <a:rPr lang="en-US" sz="2200">
                <a:solidFill>
                  <a:schemeClr val="bg1"/>
                </a:solidFill>
                <a:latin typeface="Aptos" panose="020B0004020202020204" pitchFamily="34" charset="0"/>
                <a:cs typeface="Times New Roman" panose="02020603050405020304" pitchFamily="18" charset="0"/>
              </a:rPr>
              <a:t>Probably yes, but this has not been examined or proven; it depends on the technical impact of services on lobbying and the availability of services through other actors, such as state agencies.</a:t>
            </a:r>
          </a:p>
          <a:p>
            <a:pPr marL="0" indent="0">
              <a:buNone/>
            </a:pPr>
            <a:endParaRPr lang="en-GB" sz="2200">
              <a:solidFill>
                <a:schemeClr val="bg1"/>
              </a:solidFill>
              <a:latin typeface="Aptos" panose="020B0004020202020204" pitchFamily="34" charset="0"/>
              <a:cs typeface="Times New Roman" panose="02020603050405020304" pitchFamily="18" charset="0"/>
            </a:endParaRPr>
          </a:p>
          <a:p>
            <a:pPr marL="0" indent="0">
              <a:buNone/>
            </a:pPr>
            <a:endParaRPr lang="en-GB" sz="2200">
              <a:solidFill>
                <a:schemeClr val="bg1"/>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67046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5208-A65F-AD45-D88F-EFE41C78F33D}"/>
              </a:ext>
            </a:extLst>
          </p:cNvPr>
          <p:cNvSpPr>
            <a:spLocks noGrp="1"/>
          </p:cNvSpPr>
          <p:nvPr>
            <p:ph type="title"/>
          </p:nvPr>
        </p:nvSpPr>
        <p:spPr>
          <a:xfrm>
            <a:off x="481013" y="3752849"/>
            <a:ext cx="3290887" cy="2452687"/>
          </a:xfrm>
        </p:spPr>
        <p:txBody>
          <a:bodyPr anchor="ctr">
            <a:normAutofit/>
          </a:bodyPr>
          <a:lstStyle/>
          <a:p>
            <a:r>
              <a:rPr lang="en-GB" sz="3600" b="1">
                <a:latin typeface="Aptos" panose="020B0004020202020204" pitchFamily="34" charset="0"/>
                <a:cs typeface="Times New Roman" panose="02020603050405020304" pitchFamily="18" charset="0"/>
              </a:rPr>
              <a:t>REVENUE: Services for free or paid services </a:t>
            </a:r>
            <a:endParaRPr lang="en-BE" sz="3600" b="1">
              <a:latin typeface="Aptos" panose="020B0004020202020204" pitchFamily="34" charset="0"/>
              <a:cs typeface="Times New Roman" panose="02020603050405020304" pitchFamily="18" charset="0"/>
            </a:endParaRPr>
          </a:p>
        </p:txBody>
      </p:sp>
      <p:pic>
        <p:nvPicPr>
          <p:cNvPr id="12290" name="Picture 2" descr="70 Valuable Things You Can Get for Free | Kiplinger">
            <a:extLst>
              <a:ext uri="{FF2B5EF4-FFF2-40B4-BE49-F238E27FC236}">
                <a16:creationId xmlns:a16="http://schemas.microsoft.com/office/drawing/2014/main" id="{31DEC8C7-6458-1CB4-3FE5-9E2F1FDBEA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74" b="27931"/>
          <a:stretch/>
        </p:blipFill>
        <p:spPr bwMode="auto">
          <a:xfrm>
            <a:off x="2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987D2C-63AC-7223-1100-CA955BF792A2}"/>
              </a:ext>
            </a:extLst>
          </p:cNvPr>
          <p:cNvSpPr>
            <a:spLocks noGrp="1"/>
          </p:cNvSpPr>
          <p:nvPr>
            <p:ph idx="1"/>
          </p:nvPr>
        </p:nvSpPr>
        <p:spPr>
          <a:xfrm>
            <a:off x="3259239" y="3429000"/>
            <a:ext cx="8932741" cy="3406581"/>
          </a:xfrm>
        </p:spPr>
        <p:txBody>
          <a:bodyPr anchor="ctr">
            <a:normAutofit lnSpcReduction="10000"/>
          </a:bodyPr>
          <a:lstStyle/>
          <a:p>
            <a:pPr marL="0" indent="0">
              <a:buNone/>
            </a:pPr>
            <a:r>
              <a:rPr lang="en-US" sz="1600" b="1" dirty="0">
                <a:latin typeface="Aptos" panose="020B0004020202020204" pitchFamily="34" charset="0"/>
                <a:cs typeface="Times New Roman" panose="02020603050405020304" pitchFamily="18" charset="0"/>
              </a:rPr>
              <a:t>1) Services for Free: Services Included in Membership Fee</a:t>
            </a:r>
            <a:endParaRPr lang="en-US" sz="1600" dirty="0">
              <a:latin typeface="Aptos" panose="020B0004020202020204" pitchFamily="34" charset="0"/>
              <a:cs typeface="Times New Roman" panose="02020603050405020304" pitchFamily="18" charset="0"/>
            </a:endParaRPr>
          </a:p>
          <a:p>
            <a:r>
              <a:rPr lang="en-US" sz="1600" b="1" dirty="0">
                <a:latin typeface="Aptos" panose="020B0004020202020204" pitchFamily="34" charset="0"/>
                <a:cs typeface="Times New Roman" panose="02020603050405020304" pitchFamily="18" charset="0"/>
              </a:rPr>
              <a:t>Practice: </a:t>
            </a:r>
            <a:r>
              <a:rPr lang="en-US" sz="1600" dirty="0">
                <a:latin typeface="Aptos" panose="020B0004020202020204" pitchFamily="34" charset="0"/>
                <a:cs typeface="Times New Roman" panose="02020603050405020304" pitchFamily="18" charset="0"/>
              </a:rPr>
              <a:t>Europe (in some cases/depends on layer), Africa</a:t>
            </a:r>
          </a:p>
          <a:p>
            <a:r>
              <a:rPr lang="en-US" sz="1600" b="1" dirty="0">
                <a:latin typeface="Aptos" panose="020B0004020202020204" pitchFamily="34" charset="0"/>
                <a:cs typeface="Times New Roman" panose="02020603050405020304" pitchFamily="18" charset="0"/>
              </a:rPr>
              <a:t>Size of Free Package: </a:t>
            </a:r>
            <a:r>
              <a:rPr lang="en-US" sz="1600" dirty="0">
                <a:latin typeface="Aptos" panose="020B0004020202020204" pitchFamily="34" charset="0"/>
                <a:cs typeface="Times New Roman" panose="02020603050405020304" pitchFamily="18" charset="0"/>
              </a:rPr>
              <a:t>Ranges from basic information to much wider services</a:t>
            </a:r>
          </a:p>
          <a:p>
            <a:r>
              <a:rPr lang="en-US" sz="1600" b="1" dirty="0">
                <a:latin typeface="Aptos" panose="020B0004020202020204" pitchFamily="34" charset="0"/>
                <a:cs typeface="Times New Roman" panose="02020603050405020304" pitchFamily="18" charset="0"/>
              </a:rPr>
              <a:t>Pros:</a:t>
            </a:r>
            <a:endParaRPr lang="en-US" sz="1600" dirty="0">
              <a:latin typeface="Aptos" panose="020B0004020202020204" pitchFamily="34" charset="0"/>
              <a:cs typeface="Times New Roman" panose="02020603050405020304" pitchFamily="18" charset="0"/>
            </a:endParaRPr>
          </a:p>
          <a:p>
            <a:pPr lvl="1"/>
            <a:r>
              <a:rPr lang="en-US" sz="1600" dirty="0">
                <a:latin typeface="Aptos" panose="020B0004020202020204" pitchFamily="34" charset="0"/>
                <a:cs typeface="Times New Roman" panose="02020603050405020304" pitchFamily="18" charset="0"/>
              </a:rPr>
              <a:t>Easy to manage, Higher membership fee</a:t>
            </a:r>
          </a:p>
          <a:p>
            <a:r>
              <a:rPr lang="en-US" sz="1600" b="1" dirty="0">
                <a:latin typeface="Aptos" panose="020B0004020202020204" pitchFamily="34" charset="0"/>
                <a:cs typeface="Times New Roman" panose="02020603050405020304" pitchFamily="18" charset="0"/>
              </a:rPr>
              <a:t>Cons:</a:t>
            </a:r>
            <a:endParaRPr lang="en-US" sz="1600" dirty="0">
              <a:latin typeface="Aptos" panose="020B0004020202020204" pitchFamily="34" charset="0"/>
              <a:cs typeface="Times New Roman" panose="02020603050405020304" pitchFamily="18" charset="0"/>
            </a:endParaRPr>
          </a:p>
          <a:p>
            <a:pPr lvl="1"/>
            <a:r>
              <a:rPr lang="en-US" sz="1600" dirty="0">
                <a:latin typeface="Aptos" panose="020B0004020202020204" pitchFamily="34" charset="0"/>
                <a:cs typeface="Times New Roman" panose="02020603050405020304" pitchFamily="18" charset="0"/>
              </a:rPr>
              <a:t>Perception of "free lunch“, No differentiation among members, Lack of market connection, Favors large users, Expensive for Employer and Business Membership Organizations</a:t>
            </a:r>
          </a:p>
          <a:p>
            <a:pPr lvl="1"/>
            <a:r>
              <a:rPr lang="en-US" sz="1600" dirty="0">
                <a:latin typeface="Aptos" panose="020B0004020202020204" pitchFamily="34" charset="0"/>
                <a:cs typeface="Times New Roman" panose="02020603050405020304" pitchFamily="18" charset="0"/>
              </a:rPr>
              <a:t>If there are many small companies, Fee could be very high for a substantive services package, potentially adversely affecting membership</a:t>
            </a:r>
          </a:p>
          <a:p>
            <a:pPr lvl="1"/>
            <a:r>
              <a:rPr lang="en-US" sz="1600" dirty="0">
                <a:latin typeface="Aptos" panose="020B0004020202020204" pitchFamily="34" charset="0"/>
                <a:cs typeface="Times New Roman" panose="02020603050405020304" pitchFamily="18" charset="0"/>
              </a:rPr>
              <a:t> If free due to subsidies/projects: risk of dependency and lack of sustainability in the long term</a:t>
            </a:r>
          </a:p>
        </p:txBody>
      </p:sp>
    </p:spTree>
    <p:extLst>
      <p:ext uri="{BB962C8B-B14F-4D97-AF65-F5344CB8AC3E}">
        <p14:creationId xmlns:p14="http://schemas.microsoft.com/office/powerpoint/2010/main" val="250724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3" name="Rectangle 133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25" name="Rectangle 13324">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20" name="Picture 8" descr="Pagare con bancomat: come funziona e costi">
            <a:extLst>
              <a:ext uri="{FF2B5EF4-FFF2-40B4-BE49-F238E27FC236}">
                <a16:creationId xmlns:a16="http://schemas.microsoft.com/office/drawing/2014/main" id="{E93DB5B2-B11A-E5E2-E065-D4E22C7F9A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89" r="1853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grpSp>
        <p:nvGrpSpPr>
          <p:cNvPr id="13327" name="Group 13326">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322" name="Freeform: Shape 13327">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329" name="Freeform: Shape 13328">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330" name="Freeform: Shape 13329">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331" name="Freeform: Shape 13330">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6545208-A65F-AD45-D88F-EFE41C78F33D}"/>
              </a:ext>
            </a:extLst>
          </p:cNvPr>
          <p:cNvSpPr>
            <a:spLocks noGrp="1"/>
          </p:cNvSpPr>
          <p:nvPr>
            <p:ph type="title"/>
          </p:nvPr>
        </p:nvSpPr>
        <p:spPr>
          <a:xfrm>
            <a:off x="640080" y="325369"/>
            <a:ext cx="4368602" cy="1956841"/>
          </a:xfrm>
        </p:spPr>
        <p:txBody>
          <a:bodyPr anchor="b">
            <a:normAutofit/>
          </a:bodyPr>
          <a:lstStyle/>
          <a:p>
            <a:r>
              <a:rPr lang="en-GB" sz="4200" b="1">
                <a:latin typeface="Aptos" panose="020B0004020202020204" pitchFamily="34" charset="0"/>
                <a:cs typeface="Times New Roman" panose="02020603050405020304" pitchFamily="18" charset="0"/>
              </a:rPr>
              <a:t>REVENUE: Services for free or paid services </a:t>
            </a:r>
            <a:endParaRPr lang="en-BE" sz="4200" b="1">
              <a:latin typeface="Aptos" panose="020B0004020202020204" pitchFamily="34" charset="0"/>
              <a:cs typeface="Times New Roman" panose="02020603050405020304" pitchFamily="18" charset="0"/>
            </a:endParaRPr>
          </a:p>
        </p:txBody>
      </p:sp>
      <p:sp>
        <p:nvSpPr>
          <p:cNvPr id="133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987D2C-63AC-7223-1100-CA955BF792A2}"/>
              </a:ext>
            </a:extLst>
          </p:cNvPr>
          <p:cNvSpPr>
            <a:spLocks noGrp="1"/>
          </p:cNvSpPr>
          <p:nvPr>
            <p:ph idx="1"/>
          </p:nvPr>
        </p:nvSpPr>
        <p:spPr>
          <a:xfrm>
            <a:off x="640080" y="2872899"/>
            <a:ext cx="4635494" cy="3781256"/>
          </a:xfrm>
        </p:spPr>
        <p:txBody>
          <a:bodyPr>
            <a:normAutofit fontScale="92500" lnSpcReduction="10000"/>
          </a:bodyPr>
          <a:lstStyle/>
          <a:p>
            <a:pPr marL="0" indent="0">
              <a:buNone/>
            </a:pPr>
            <a:r>
              <a:rPr lang="en-US" sz="1800" b="1" dirty="0">
                <a:latin typeface="Aptos" panose="020B0004020202020204" pitchFamily="34" charset="0"/>
                <a:cs typeface="Times New Roman" panose="02020603050405020304" pitchFamily="18" charset="0"/>
              </a:rPr>
              <a:t>2) Services Paid Per Use</a:t>
            </a:r>
            <a:endParaRPr lang="en-US" sz="1800" dirty="0">
              <a:latin typeface="Aptos" panose="020B0004020202020204" pitchFamily="34" charset="0"/>
              <a:cs typeface="Times New Roman" panose="02020603050405020304" pitchFamily="18" charset="0"/>
            </a:endParaRPr>
          </a:p>
          <a:p>
            <a:r>
              <a:rPr lang="en-US" sz="1800" b="1" dirty="0">
                <a:latin typeface="Aptos" panose="020B0004020202020204" pitchFamily="34" charset="0"/>
                <a:cs typeface="Times New Roman" panose="02020603050405020304" pitchFamily="18" charset="0"/>
              </a:rPr>
              <a:t>Practice: </a:t>
            </a:r>
            <a:r>
              <a:rPr lang="en-US" sz="1800" dirty="0">
                <a:latin typeface="Aptos" panose="020B0004020202020204" pitchFamily="34" charset="0"/>
                <a:cs typeface="Times New Roman" panose="02020603050405020304" pitchFamily="18" charset="0"/>
              </a:rPr>
              <a:t>Europe, Africa, Asia</a:t>
            </a:r>
          </a:p>
          <a:p>
            <a:r>
              <a:rPr lang="en-US" sz="1800" b="1" dirty="0">
                <a:latin typeface="Aptos" panose="020B0004020202020204" pitchFamily="34" charset="0"/>
                <a:cs typeface="Times New Roman" panose="02020603050405020304" pitchFamily="18" charset="0"/>
              </a:rPr>
              <a:t>Size of Free Package: </a:t>
            </a:r>
            <a:r>
              <a:rPr lang="en-US" sz="1800" dirty="0">
                <a:latin typeface="Aptos" panose="020B0004020202020204" pitchFamily="34" charset="0"/>
                <a:cs typeface="Times New Roman" panose="02020603050405020304" pitchFamily="18" charset="0"/>
              </a:rPr>
              <a:t>Some general services, Paid: All non-general services</a:t>
            </a:r>
          </a:p>
          <a:p>
            <a:r>
              <a:rPr lang="en-US" sz="1800" b="1" dirty="0">
                <a:latin typeface="Aptos" panose="020B0004020202020204" pitchFamily="34" charset="0"/>
                <a:cs typeface="Times New Roman" panose="02020603050405020304" pitchFamily="18" charset="0"/>
              </a:rPr>
              <a:t>Pros:</a:t>
            </a:r>
            <a:endParaRPr lang="en-US" sz="1800" dirty="0">
              <a:latin typeface="Aptos" panose="020B0004020202020204" pitchFamily="34" charset="0"/>
              <a:cs typeface="Times New Roman" panose="02020603050405020304" pitchFamily="18" charset="0"/>
            </a:endParaRPr>
          </a:p>
          <a:p>
            <a:pPr lvl="1"/>
            <a:r>
              <a:rPr lang="en-US" sz="1800" dirty="0">
                <a:latin typeface="Aptos" panose="020B0004020202020204" pitchFamily="34" charset="0"/>
                <a:cs typeface="Times New Roman" panose="02020603050405020304" pitchFamily="18" charset="0"/>
              </a:rPr>
              <a:t>Market-oriented</a:t>
            </a:r>
          </a:p>
          <a:p>
            <a:pPr lvl="1"/>
            <a:r>
              <a:rPr lang="en-US" sz="1800" dirty="0">
                <a:latin typeface="Aptos" panose="020B0004020202020204" pitchFamily="34" charset="0"/>
                <a:cs typeface="Times New Roman" panose="02020603050405020304" pitchFamily="18" charset="0"/>
              </a:rPr>
              <a:t>Income linked with relevancy</a:t>
            </a:r>
          </a:p>
          <a:p>
            <a:pPr lvl="1"/>
            <a:r>
              <a:rPr lang="en-US" sz="1800" dirty="0">
                <a:latin typeface="Aptos" panose="020B0004020202020204" pitchFamily="34" charset="0"/>
                <a:cs typeface="Times New Roman" panose="02020603050405020304" pitchFamily="18" charset="0"/>
              </a:rPr>
              <a:t>Market-driven</a:t>
            </a:r>
          </a:p>
          <a:p>
            <a:pPr lvl="1"/>
            <a:r>
              <a:rPr lang="en-US" sz="1800" dirty="0">
                <a:latin typeface="Aptos" panose="020B0004020202020204" pitchFamily="34" charset="0"/>
                <a:cs typeface="Times New Roman" panose="02020603050405020304" pitchFamily="18" charset="0"/>
              </a:rPr>
              <a:t>Encourages more innovation</a:t>
            </a:r>
          </a:p>
          <a:p>
            <a:r>
              <a:rPr lang="en-US" sz="1800" b="1" dirty="0">
                <a:latin typeface="Aptos" panose="020B0004020202020204" pitchFamily="34" charset="0"/>
                <a:cs typeface="Times New Roman" panose="02020603050405020304" pitchFamily="18" charset="0"/>
              </a:rPr>
              <a:t>Cons:</a:t>
            </a:r>
            <a:endParaRPr lang="en-US" sz="1800" dirty="0">
              <a:latin typeface="Aptos" panose="020B0004020202020204" pitchFamily="34" charset="0"/>
              <a:cs typeface="Times New Roman" panose="02020603050405020304" pitchFamily="18" charset="0"/>
            </a:endParaRPr>
          </a:p>
          <a:p>
            <a:pPr lvl="1"/>
            <a:r>
              <a:rPr lang="en-US" sz="1800" dirty="0">
                <a:latin typeface="Aptos" panose="020B0004020202020204" pitchFamily="34" charset="0"/>
                <a:cs typeface="Times New Roman" panose="02020603050405020304" pitchFamily="18" charset="0"/>
              </a:rPr>
              <a:t>May deter use</a:t>
            </a:r>
          </a:p>
          <a:p>
            <a:pPr lvl="1"/>
            <a:r>
              <a:rPr lang="en-US" sz="1800" dirty="0">
                <a:latin typeface="Aptos" panose="020B0004020202020204" pitchFamily="34" charset="0"/>
                <a:cs typeface="Times New Roman" panose="02020603050405020304" pitchFamily="18" charset="0"/>
              </a:rPr>
              <a:t>Income unstable</a:t>
            </a:r>
          </a:p>
          <a:p>
            <a:pPr lvl="1"/>
            <a:r>
              <a:rPr lang="en-US" sz="1800" dirty="0">
                <a:latin typeface="Aptos" panose="020B0004020202020204" pitchFamily="34" charset="0"/>
                <a:cs typeface="Times New Roman" panose="02020603050405020304" pitchFamily="18" charset="0"/>
              </a:rPr>
              <a:t>Over-focus on services business</a:t>
            </a:r>
          </a:p>
        </p:txBody>
      </p:sp>
    </p:spTree>
    <p:extLst>
      <p:ext uri="{BB962C8B-B14F-4D97-AF65-F5344CB8AC3E}">
        <p14:creationId xmlns:p14="http://schemas.microsoft.com/office/powerpoint/2010/main" val="170583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1" name="Rectangle 143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45208-A65F-AD45-D88F-EFE41C78F33D}"/>
              </a:ext>
            </a:extLst>
          </p:cNvPr>
          <p:cNvSpPr>
            <a:spLocks noGrp="1"/>
          </p:cNvSpPr>
          <p:nvPr>
            <p:ph type="title"/>
          </p:nvPr>
        </p:nvSpPr>
        <p:spPr>
          <a:xfrm>
            <a:off x="640080" y="325369"/>
            <a:ext cx="4368602" cy="1956841"/>
          </a:xfrm>
        </p:spPr>
        <p:txBody>
          <a:bodyPr anchor="b">
            <a:normAutofit/>
          </a:bodyPr>
          <a:lstStyle/>
          <a:p>
            <a:r>
              <a:rPr lang="en-GB" sz="4200" b="1">
                <a:latin typeface="Aptos" panose="020B0004020202020204" pitchFamily="34" charset="0"/>
                <a:cs typeface="Times New Roman" panose="02020603050405020304" pitchFamily="18" charset="0"/>
              </a:rPr>
              <a:t>REVENUE: Services for free or paid services </a:t>
            </a:r>
            <a:endParaRPr lang="en-BE" sz="4200" b="1">
              <a:latin typeface="Aptos" panose="020B0004020202020204" pitchFamily="34" charset="0"/>
              <a:cs typeface="Times New Roman" panose="02020603050405020304" pitchFamily="18" charset="0"/>
            </a:endParaRPr>
          </a:p>
        </p:txBody>
      </p:sp>
      <p:sp>
        <p:nvSpPr>
          <p:cNvPr id="143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987D2C-63AC-7223-1100-CA955BF792A2}"/>
              </a:ext>
            </a:extLst>
          </p:cNvPr>
          <p:cNvSpPr>
            <a:spLocks noGrp="1"/>
          </p:cNvSpPr>
          <p:nvPr>
            <p:ph idx="1"/>
          </p:nvPr>
        </p:nvSpPr>
        <p:spPr>
          <a:xfrm>
            <a:off x="640080" y="2872899"/>
            <a:ext cx="4670097" cy="3821846"/>
          </a:xfrm>
        </p:spPr>
        <p:txBody>
          <a:bodyPr>
            <a:normAutofit lnSpcReduction="10000"/>
          </a:bodyPr>
          <a:lstStyle/>
          <a:p>
            <a:pPr marL="0" indent="0">
              <a:buNone/>
            </a:pPr>
            <a:r>
              <a:rPr lang="en-US" sz="1600" b="1" dirty="0">
                <a:latin typeface="Aptos" panose="020B0004020202020204" pitchFamily="34" charset="0"/>
                <a:cs typeface="Times New Roman" panose="02020603050405020304" pitchFamily="18" charset="0"/>
              </a:rPr>
              <a:t>3) Services Free for Members or All Services Paid via Projects</a:t>
            </a:r>
            <a:endParaRPr lang="en-US" sz="1600" dirty="0">
              <a:latin typeface="Aptos" panose="020B0004020202020204" pitchFamily="34" charset="0"/>
              <a:cs typeface="Times New Roman" panose="02020603050405020304" pitchFamily="18" charset="0"/>
            </a:endParaRPr>
          </a:p>
          <a:p>
            <a:r>
              <a:rPr lang="en-US" sz="1600" b="1" dirty="0">
                <a:latin typeface="Aptos" panose="020B0004020202020204" pitchFamily="34" charset="0"/>
                <a:cs typeface="Times New Roman" panose="02020603050405020304" pitchFamily="18" charset="0"/>
              </a:rPr>
              <a:t>Practice: </a:t>
            </a:r>
            <a:r>
              <a:rPr lang="en-US" sz="1600" dirty="0">
                <a:latin typeface="Aptos" panose="020B0004020202020204" pitchFamily="34" charset="0"/>
                <a:cs typeface="Times New Roman" panose="02020603050405020304" pitchFamily="18" charset="0"/>
              </a:rPr>
              <a:t>Europe, Africa, Asia, Latin America (Chambers of Commerce)</a:t>
            </a:r>
          </a:p>
          <a:p>
            <a:r>
              <a:rPr lang="en-US" sz="1600" b="1" dirty="0">
                <a:latin typeface="Aptos" panose="020B0004020202020204" pitchFamily="34" charset="0"/>
                <a:cs typeface="Times New Roman" panose="02020603050405020304" pitchFamily="18" charset="0"/>
              </a:rPr>
              <a:t>Size of Free Package: </a:t>
            </a:r>
            <a:r>
              <a:rPr lang="en-US" sz="1600" dirty="0">
                <a:latin typeface="Aptos" panose="020B0004020202020204" pitchFamily="34" charset="0"/>
                <a:cs typeface="Times New Roman" panose="02020603050405020304" pitchFamily="18" charset="0"/>
              </a:rPr>
              <a:t>All subsidized services</a:t>
            </a:r>
          </a:p>
          <a:p>
            <a:r>
              <a:rPr lang="en-US" sz="1600" b="1" dirty="0">
                <a:latin typeface="Aptos" panose="020B0004020202020204" pitchFamily="34" charset="0"/>
                <a:cs typeface="Times New Roman" panose="02020603050405020304" pitchFamily="18" charset="0"/>
              </a:rPr>
              <a:t>Pros:</a:t>
            </a:r>
            <a:endParaRPr lang="en-US" sz="1600" dirty="0">
              <a:latin typeface="Aptos" panose="020B0004020202020204" pitchFamily="34" charset="0"/>
              <a:cs typeface="Times New Roman" panose="02020603050405020304" pitchFamily="18" charset="0"/>
            </a:endParaRPr>
          </a:p>
          <a:p>
            <a:pPr lvl="1"/>
            <a:r>
              <a:rPr lang="en-US" sz="1600" dirty="0">
                <a:latin typeface="Aptos" panose="020B0004020202020204" pitchFamily="34" charset="0"/>
                <a:cs typeface="Times New Roman" panose="02020603050405020304" pitchFamily="18" charset="0"/>
              </a:rPr>
              <a:t>Free character attracts members</a:t>
            </a:r>
          </a:p>
          <a:p>
            <a:pPr lvl="1"/>
            <a:r>
              <a:rPr lang="en-US" sz="1600" dirty="0">
                <a:latin typeface="Aptos" panose="020B0004020202020204" pitchFamily="34" charset="0"/>
                <a:cs typeface="Times New Roman" panose="02020603050405020304" pitchFamily="18" charset="0"/>
              </a:rPr>
              <a:t>No financial or market pressure</a:t>
            </a:r>
          </a:p>
          <a:p>
            <a:pPr lvl="1"/>
            <a:r>
              <a:rPr lang="en-US" sz="1600" dirty="0">
                <a:latin typeface="Aptos" panose="020B0004020202020204" pitchFamily="34" charset="0"/>
                <a:cs typeface="Times New Roman" panose="02020603050405020304" pitchFamily="18" charset="0"/>
              </a:rPr>
              <a:t>Offer-oriented</a:t>
            </a:r>
          </a:p>
          <a:p>
            <a:r>
              <a:rPr lang="en-US" sz="1600" b="1" dirty="0">
                <a:latin typeface="Aptos" panose="020B0004020202020204" pitchFamily="34" charset="0"/>
                <a:cs typeface="Times New Roman" panose="02020603050405020304" pitchFamily="18" charset="0"/>
              </a:rPr>
              <a:t>Cons:</a:t>
            </a:r>
            <a:endParaRPr lang="en-US" sz="1600" dirty="0">
              <a:latin typeface="Aptos" panose="020B0004020202020204" pitchFamily="34" charset="0"/>
              <a:cs typeface="Times New Roman" panose="02020603050405020304" pitchFamily="18" charset="0"/>
            </a:endParaRPr>
          </a:p>
          <a:p>
            <a:pPr lvl="1"/>
            <a:r>
              <a:rPr lang="en-US" sz="1600" dirty="0">
                <a:latin typeface="Aptos" panose="020B0004020202020204" pitchFamily="34" charset="0"/>
                <a:cs typeface="Times New Roman" panose="02020603050405020304" pitchFamily="18" charset="0"/>
              </a:rPr>
              <a:t>Donor-determined contents and lower market orientation</a:t>
            </a:r>
          </a:p>
          <a:p>
            <a:pPr lvl="1"/>
            <a:r>
              <a:rPr lang="en-US" sz="1600" dirty="0">
                <a:latin typeface="Aptos" panose="020B0004020202020204" pitchFamily="34" charset="0"/>
                <a:cs typeface="Times New Roman" panose="02020603050405020304" pitchFamily="18" charset="0"/>
              </a:rPr>
              <a:t>Sustainability depends on donors, not members</a:t>
            </a:r>
          </a:p>
        </p:txBody>
      </p:sp>
      <p:pic>
        <p:nvPicPr>
          <p:cNvPr id="14347" name="Picture 14346" descr="Stock numbers on a digital display">
            <a:extLst>
              <a:ext uri="{FF2B5EF4-FFF2-40B4-BE49-F238E27FC236}">
                <a16:creationId xmlns:a16="http://schemas.microsoft.com/office/drawing/2014/main" id="{0A61E178-248F-7DE7-478B-513D87A92A9C}"/>
              </a:ext>
            </a:extLst>
          </p:cNvPr>
          <p:cNvPicPr>
            <a:picLocks noChangeAspect="1"/>
          </p:cNvPicPr>
          <p:nvPr/>
        </p:nvPicPr>
        <p:blipFill rotWithShape="1">
          <a:blip r:embed="rId2"/>
          <a:srcRect l="32562" r="901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07563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B07698-0109-B267-0901-3E78AFEB2F51}"/>
              </a:ext>
            </a:extLst>
          </p:cNvPr>
          <p:cNvSpPr>
            <a:spLocks noGrp="1"/>
          </p:cNvSpPr>
          <p:nvPr>
            <p:ph type="title"/>
          </p:nvPr>
        </p:nvSpPr>
        <p:spPr>
          <a:xfrm>
            <a:off x="640080" y="325369"/>
            <a:ext cx="4368602" cy="1956841"/>
          </a:xfrm>
        </p:spPr>
        <p:txBody>
          <a:bodyPr anchor="b">
            <a:normAutofit/>
          </a:bodyPr>
          <a:lstStyle/>
          <a:p>
            <a:r>
              <a:rPr lang="en-GB" sz="3000" b="1">
                <a:latin typeface="Aptos" panose="020B0004020202020204" pitchFamily="34" charset="0"/>
                <a:cs typeface="Times New Roman" panose="02020603050405020304" pitchFamily="18" charset="0"/>
              </a:rPr>
              <a:t>COMPARATIVE DATA: are services important for revenue – sustainability? </a:t>
            </a:r>
            <a:endParaRPr lang="en-BE" sz="3000" b="1">
              <a:latin typeface="Aptos" panose="020B0004020202020204" pitchFamily="34" charset="0"/>
              <a:cs typeface="Times New Roman" panose="02020603050405020304" pitchFamily="18"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5ED704-F6F1-A6EB-0FE7-269035001611}"/>
              </a:ext>
            </a:extLst>
          </p:cNvPr>
          <p:cNvSpPr>
            <a:spLocks noGrp="1"/>
          </p:cNvSpPr>
          <p:nvPr>
            <p:ph idx="1"/>
          </p:nvPr>
        </p:nvSpPr>
        <p:spPr>
          <a:xfrm>
            <a:off x="640080" y="2872899"/>
            <a:ext cx="4243589" cy="3320668"/>
          </a:xfrm>
        </p:spPr>
        <p:txBody>
          <a:bodyPr>
            <a:normAutofit/>
          </a:bodyPr>
          <a:lstStyle/>
          <a:p>
            <a:pPr marL="0" indent="0">
              <a:buNone/>
            </a:pPr>
            <a:r>
              <a:rPr lang="en-GB" sz="2200">
                <a:latin typeface="Aptos" panose="020B0004020202020204" pitchFamily="34" charset="0"/>
                <a:cs typeface="Times New Roman" panose="02020603050405020304" pitchFamily="18" charset="0"/>
              </a:rPr>
              <a:t>INTERNATIONAL DATA ON TOTAL REVENUE AND INCOME SHARE SERVICES </a:t>
            </a:r>
          </a:p>
          <a:p>
            <a:pPr marL="0" indent="0">
              <a:buNone/>
            </a:pPr>
            <a:endParaRPr lang="en-GB" sz="2200">
              <a:latin typeface="Aptos" panose="020B0004020202020204" pitchFamily="34" charset="0"/>
              <a:cs typeface="Times New Roman" panose="02020603050405020304" pitchFamily="18" charset="0"/>
            </a:endParaRPr>
          </a:p>
          <a:p>
            <a:pPr marL="0" indent="0">
              <a:buNone/>
            </a:pPr>
            <a:endParaRPr lang="en-GB" sz="2200">
              <a:latin typeface="Aptos" panose="020B0004020202020204" pitchFamily="34" charset="0"/>
              <a:cs typeface="Times New Roman" panose="02020603050405020304" pitchFamily="18" charset="0"/>
            </a:endParaRPr>
          </a:p>
          <a:p>
            <a:pPr marL="0" indent="0">
              <a:buNone/>
            </a:pPr>
            <a:endParaRPr lang="en-BE" sz="2200">
              <a:latin typeface="Aptos" panose="020B0004020202020204" pitchFamily="34" charset="0"/>
              <a:cs typeface="Times New Roman" panose="02020603050405020304" pitchFamily="18" charset="0"/>
            </a:endParaRPr>
          </a:p>
        </p:txBody>
      </p:sp>
      <p:pic>
        <p:nvPicPr>
          <p:cNvPr id="5" name="Picture 4" descr="Magnifying glass showing decling performance">
            <a:extLst>
              <a:ext uri="{FF2B5EF4-FFF2-40B4-BE49-F238E27FC236}">
                <a16:creationId xmlns:a16="http://schemas.microsoft.com/office/drawing/2014/main" id="{11B73471-1332-60D5-DABB-329830771FD8}"/>
              </a:ext>
            </a:extLst>
          </p:cNvPr>
          <p:cNvPicPr>
            <a:picLocks noChangeAspect="1"/>
          </p:cNvPicPr>
          <p:nvPr/>
        </p:nvPicPr>
        <p:blipFill rotWithShape="1">
          <a:blip r:embed="rId2"/>
          <a:srcRect l="1242" r="3180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85251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6" name="Rectangle 1536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9CB80D-07CD-18AE-466A-7777759BBC28}"/>
              </a:ext>
            </a:extLst>
          </p:cNvPr>
          <p:cNvSpPr>
            <a:spLocks noGrp="1"/>
          </p:cNvSpPr>
          <p:nvPr>
            <p:ph type="title"/>
          </p:nvPr>
        </p:nvSpPr>
        <p:spPr>
          <a:xfrm>
            <a:off x="640080" y="325369"/>
            <a:ext cx="4368602" cy="1956841"/>
          </a:xfrm>
        </p:spPr>
        <p:txBody>
          <a:bodyPr anchor="b">
            <a:normAutofit/>
          </a:bodyPr>
          <a:lstStyle/>
          <a:p>
            <a:r>
              <a:rPr lang="en-GB" sz="4600" b="1">
                <a:latin typeface="Aptos" panose="020B0004020202020204" pitchFamily="34" charset="0"/>
                <a:cs typeface="Times New Roman" panose="02020603050405020304" pitchFamily="18" charset="0"/>
              </a:rPr>
              <a:t>REVENUE DATA AVERAGES</a:t>
            </a:r>
            <a:endParaRPr lang="en-BE" sz="4600" b="1">
              <a:latin typeface="Aptos" panose="020B0004020202020204" pitchFamily="34" charset="0"/>
              <a:cs typeface="Times New Roman" panose="02020603050405020304" pitchFamily="18" charset="0"/>
            </a:endParaRPr>
          </a:p>
        </p:txBody>
      </p:sp>
      <p:sp>
        <p:nvSpPr>
          <p:cNvPr id="153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39373B-CD63-C642-81A2-84C833058818}"/>
              </a:ext>
            </a:extLst>
          </p:cNvPr>
          <p:cNvSpPr>
            <a:spLocks noGrp="1"/>
          </p:cNvSpPr>
          <p:nvPr>
            <p:ph idx="1"/>
          </p:nvPr>
        </p:nvSpPr>
        <p:spPr>
          <a:xfrm>
            <a:off x="144219" y="2660147"/>
            <a:ext cx="5950257" cy="4197853"/>
          </a:xfrm>
        </p:spPr>
        <p:txBody>
          <a:bodyPr>
            <a:normAutofit fontScale="92500" lnSpcReduction="10000"/>
          </a:bodyPr>
          <a:lstStyle/>
          <a:p>
            <a:r>
              <a:rPr lang="en-US" sz="1400" b="1" dirty="0">
                <a:latin typeface="Aptos" panose="020B0004020202020204" pitchFamily="34" charset="0"/>
                <a:cs typeface="Times New Roman" panose="02020603050405020304" pitchFamily="18" charset="0"/>
              </a:rPr>
              <a:t>Total Revenue of EBMO in Absolute Terms</a:t>
            </a:r>
            <a:endParaRPr lang="en-US" sz="1400" dirty="0">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sz="1400" b="1" dirty="0">
                <a:latin typeface="Aptos" panose="020B0004020202020204" pitchFamily="34" charset="0"/>
                <a:cs typeface="Times New Roman" panose="02020603050405020304" pitchFamily="18" charset="0"/>
              </a:rPr>
              <a:t>What is the share of the main revenue components?</a:t>
            </a:r>
            <a:endParaRPr lang="en-US" sz="1400" dirty="0">
              <a:latin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Varies, average around 1.5 million with significant variation.</a:t>
            </a: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Main components: membership fees, services, projects, subsidies, interest, and investment.</a:t>
            </a:r>
          </a:p>
          <a:p>
            <a:pPr>
              <a:buFont typeface="Arial" panose="020B0604020202020204" pitchFamily="34" charset="0"/>
              <a:buChar char="•"/>
            </a:pPr>
            <a:r>
              <a:rPr lang="en-US" sz="1400" b="1" dirty="0">
                <a:latin typeface="Aptos" panose="020B0004020202020204" pitchFamily="34" charset="0"/>
                <a:cs typeface="Times New Roman" panose="02020603050405020304" pitchFamily="18" charset="0"/>
              </a:rPr>
              <a:t>What is the share of paying services?</a:t>
            </a:r>
            <a:endParaRPr lang="en-US" sz="1400" dirty="0">
              <a:latin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Slightly declining: from 28% to 25% (over the period of 12 to 22 years).</a:t>
            </a:r>
          </a:p>
          <a:p>
            <a:pPr>
              <a:buFont typeface="Arial" panose="020B0604020202020204" pitchFamily="34" charset="0"/>
              <a:buChar char="•"/>
            </a:pPr>
            <a:r>
              <a:rPr lang="en-US" sz="1400" b="1" dirty="0">
                <a:latin typeface="Aptos" panose="020B0004020202020204" pitchFamily="34" charset="0"/>
                <a:cs typeface="Times New Roman" panose="02020603050405020304" pitchFamily="18" charset="0"/>
              </a:rPr>
              <a:t>Within paying services, what are the main sub-components in % share?</a:t>
            </a:r>
            <a:endParaRPr lang="en-US" sz="1400" dirty="0">
              <a:latin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Training: approximately 50%.</a:t>
            </a:r>
          </a:p>
          <a:p>
            <a:pPr>
              <a:buFont typeface="Arial" panose="020B0604020202020204" pitchFamily="34" charset="0"/>
              <a:buChar char="•"/>
            </a:pPr>
            <a:r>
              <a:rPr lang="en-US" sz="1400" b="1" dirty="0">
                <a:latin typeface="Aptos" panose="020B0004020202020204" pitchFamily="34" charset="0"/>
                <a:cs typeface="Times New Roman" panose="02020603050405020304" pitchFamily="18" charset="0"/>
              </a:rPr>
              <a:t>Are EBMOs making a profit (surplus)?</a:t>
            </a:r>
            <a:endParaRPr lang="en-US" sz="1400" dirty="0">
              <a:latin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Yes, the average profit is around 7-8% of revenue.</a:t>
            </a:r>
          </a:p>
          <a:p>
            <a:pPr>
              <a:buFont typeface="Arial" panose="020B0604020202020204" pitchFamily="34" charset="0"/>
              <a:buChar char="•"/>
            </a:pPr>
            <a:r>
              <a:rPr lang="en-US" sz="1400" b="1" dirty="0">
                <a:latin typeface="Aptos" panose="020B0004020202020204" pitchFamily="34" charset="0"/>
                <a:cs typeface="Times New Roman" panose="02020603050405020304" pitchFamily="18" charset="0"/>
              </a:rPr>
              <a:t>Are services making a profit?</a:t>
            </a:r>
            <a:endParaRPr lang="en-US" sz="1400" dirty="0">
              <a:latin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No specific data available.</a:t>
            </a:r>
          </a:p>
          <a:p>
            <a:pPr>
              <a:buFont typeface="Arial" panose="020B0604020202020204" pitchFamily="34" charset="0"/>
              <a:buChar char="•"/>
            </a:pPr>
            <a:r>
              <a:rPr lang="en-US" sz="1400" b="1" dirty="0">
                <a:latin typeface="Aptos" panose="020B0004020202020204" pitchFamily="34" charset="0"/>
                <a:cs typeface="Times New Roman" panose="02020603050405020304" pitchFamily="18" charset="0"/>
              </a:rPr>
              <a:t>What is the estimated gross profit rate in services?</a:t>
            </a:r>
            <a:endParaRPr lang="en-US" sz="1400" dirty="0">
              <a:latin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Gross profit: 35-40%</a:t>
            </a:r>
          </a:p>
          <a:p>
            <a:pPr marL="742950" lvl="1" indent="-285750">
              <a:buFont typeface="Arial" panose="020B0604020202020204" pitchFamily="34" charset="0"/>
              <a:buChar char="•"/>
            </a:pPr>
            <a:r>
              <a:rPr lang="en-US" sz="1400" dirty="0">
                <a:latin typeface="Aptos" panose="020B0004020202020204" pitchFamily="34" charset="0"/>
                <a:cs typeface="Times New Roman" panose="02020603050405020304" pitchFamily="18" charset="0"/>
              </a:rPr>
              <a:t>Net profit: ??? (with costs not specified).</a:t>
            </a:r>
          </a:p>
        </p:txBody>
      </p:sp>
      <p:pic>
        <p:nvPicPr>
          <p:cNvPr id="15364" name="Picture 4" descr="Gratis Due Carte Per Stampanti Bianche Vicino A Macbook Sulla Superficie Marrone Foto a disposizione">
            <a:extLst>
              <a:ext uri="{FF2B5EF4-FFF2-40B4-BE49-F238E27FC236}">
                <a16:creationId xmlns:a16="http://schemas.microsoft.com/office/drawing/2014/main" id="{38EF0296-E64F-DA71-2938-9DDF54F30A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79" r="28770" b="-1"/>
          <a:stretch/>
        </p:blipFill>
        <p:spPr bwMode="auto">
          <a:xfrm>
            <a:off x="5950257"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35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7944"/>
        </a:solidFill>
        <a:effectLst/>
      </p:bgPr>
    </p:bg>
    <p:spTree>
      <p:nvGrpSpPr>
        <p:cNvPr id="1" name=""/>
        <p:cNvGrpSpPr/>
        <p:nvPr/>
      </p:nvGrpSpPr>
      <p:grpSpPr>
        <a:xfrm>
          <a:off x="0" y="0"/>
          <a:ext cx="0" cy="0"/>
          <a:chOff x="0" y="0"/>
          <a:chExt cx="0" cy="0"/>
        </a:xfrm>
      </p:grpSpPr>
      <p:sp useBgFill="1">
        <p:nvSpPr>
          <p:cNvPr id="1639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393" name="Rectangle 1639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761802" y="338165"/>
            <a:ext cx="4646904" cy="1624520"/>
          </a:xfrm>
        </p:spPr>
        <p:txBody>
          <a:bodyPr anchor="ctr">
            <a:normAutofit/>
          </a:bodyPr>
          <a:lstStyle/>
          <a:p>
            <a:r>
              <a:rPr lang="en-GB" sz="3400" b="1" dirty="0">
                <a:solidFill>
                  <a:schemeClr val="bg1"/>
                </a:solidFill>
                <a:latin typeface="Aptos" panose="020B0004020202020204" pitchFamily="34" charset="0"/>
                <a:cs typeface="Times New Roman" panose="02020603050405020304" pitchFamily="18" charset="0"/>
              </a:rPr>
              <a:t>LET’S EXPLORE THE THEMES OF THIS COURSE</a:t>
            </a:r>
            <a:endParaRPr lang="en-BE" sz="3400" b="1" dirty="0">
              <a:solidFill>
                <a:schemeClr val="bg1"/>
              </a:solidFill>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761802" y="2743200"/>
            <a:ext cx="4646905" cy="3613149"/>
          </a:xfrm>
        </p:spPr>
        <p:txBody>
          <a:bodyPr anchor="ctr">
            <a:normAutofit/>
          </a:bodyPr>
          <a:lstStyle/>
          <a:p>
            <a:pPr marL="0" indent="0">
              <a:buNone/>
            </a:pPr>
            <a:r>
              <a:rPr lang="en-GB" sz="1700" dirty="0">
                <a:solidFill>
                  <a:schemeClr val="bg1"/>
                </a:solidFill>
                <a:latin typeface="Aptos" panose="020B0004020202020204" pitchFamily="34" charset="0"/>
                <a:cs typeface="Times New Roman" panose="02020603050405020304" pitchFamily="18" charset="0"/>
              </a:rPr>
              <a:t>1. The role of EBMOs: main accent on policies or services?</a:t>
            </a:r>
            <a:endParaRPr lang="en-US" sz="1700" dirty="0">
              <a:solidFill>
                <a:schemeClr val="bg1"/>
              </a:solidFill>
              <a:latin typeface="Aptos" panose="020B0004020202020204" pitchFamily="34" charset="0"/>
              <a:cs typeface="Times New Roman" panose="02020603050405020304" pitchFamily="18" charset="0"/>
            </a:endParaRPr>
          </a:p>
          <a:p>
            <a:pPr marL="0" indent="0">
              <a:buNone/>
            </a:pPr>
            <a:r>
              <a:rPr lang="en-GB" sz="1700" b="1" dirty="0">
                <a:latin typeface="Aptos" panose="020B0004020202020204" pitchFamily="34" charset="0"/>
                <a:cs typeface="Times New Roman" panose="02020603050405020304" pitchFamily="18" charset="0"/>
              </a:rPr>
              <a:t>2. Sounding out the market: demand and supply analysis</a:t>
            </a:r>
          </a:p>
          <a:p>
            <a:pPr marL="0" indent="0">
              <a:buNone/>
            </a:pPr>
            <a:r>
              <a:rPr lang="en-GB" sz="1700" dirty="0">
                <a:solidFill>
                  <a:schemeClr val="bg1"/>
                </a:solidFill>
                <a:latin typeface="Aptos" panose="020B0004020202020204" pitchFamily="34" charset="0"/>
                <a:cs typeface="Times New Roman" panose="02020603050405020304" pitchFamily="18" charset="0"/>
              </a:rPr>
              <a:t>3. Key ingredients for successful services</a:t>
            </a:r>
          </a:p>
          <a:p>
            <a:pPr marL="0" indent="0">
              <a:buNone/>
            </a:pPr>
            <a:r>
              <a:rPr lang="en-GB" sz="1700" dirty="0">
                <a:solidFill>
                  <a:schemeClr val="bg1"/>
                </a:solidFill>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700" dirty="0">
                <a:solidFill>
                  <a:schemeClr val="bg1"/>
                </a:solidFill>
                <a:latin typeface="Aptos" panose="020B0004020202020204" pitchFamily="34" charset="0"/>
                <a:cs typeface="Times New Roman" panose="02020603050405020304" pitchFamily="18" charset="0"/>
              </a:rPr>
              <a:t>5. Cost, Price, and Service Sustainability </a:t>
            </a:r>
          </a:p>
          <a:p>
            <a:pPr marL="0" indent="0">
              <a:buNone/>
            </a:pPr>
            <a:r>
              <a:rPr lang="en-GB" sz="1700" dirty="0">
                <a:solidFill>
                  <a:schemeClr val="bg1"/>
                </a:solidFill>
                <a:latin typeface="Aptos" panose="020B0004020202020204" pitchFamily="34" charset="0"/>
                <a:cs typeface="Times New Roman" panose="02020603050405020304" pitchFamily="18" charset="0"/>
              </a:rPr>
              <a:t>6. Legal mandate, delivery options and the marketing mix</a:t>
            </a:r>
          </a:p>
          <a:p>
            <a:pPr marL="0" indent="0">
              <a:buNone/>
            </a:pPr>
            <a:r>
              <a:rPr lang="en-GB" sz="1700" dirty="0">
                <a:solidFill>
                  <a:schemeClr val="bg1"/>
                </a:solidFill>
                <a:latin typeface="Aptos" panose="020B0004020202020204" pitchFamily="34" charset="0"/>
                <a:cs typeface="Times New Roman" panose="02020603050405020304" pitchFamily="18" charset="0"/>
              </a:rPr>
              <a:t>7. Monitoring &amp; Evaluation </a:t>
            </a:r>
          </a:p>
          <a:p>
            <a:pPr marL="0" indent="0">
              <a:buNone/>
            </a:pPr>
            <a:endParaRPr lang="en-GB" sz="1700" dirty="0">
              <a:latin typeface="Aptos" panose="020B0004020202020204" pitchFamily="34" charset="0"/>
              <a:cs typeface="Times New Roman" panose="02020603050405020304" pitchFamily="18" charset="0"/>
            </a:endParaRPr>
          </a:p>
        </p:txBody>
      </p:sp>
      <p:pic>
        <p:nvPicPr>
          <p:cNvPr id="16386" name="Picture 2" descr="Gratis Catena In Acciaio Grigio Su Superficie Arancione Foto a disposizione">
            <a:extLst>
              <a:ext uri="{FF2B5EF4-FFF2-40B4-BE49-F238E27FC236}">
                <a16:creationId xmlns:a16="http://schemas.microsoft.com/office/drawing/2014/main" id="{891B500F-2AF7-FEB4-536A-E4BD7D4A5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823"/>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69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76BDF-6C1D-9217-98B8-4203B75C725C}"/>
              </a:ext>
            </a:extLst>
          </p:cNvPr>
          <p:cNvSpPr>
            <a:spLocks noGrp="1"/>
          </p:cNvSpPr>
          <p:nvPr>
            <p:ph type="title"/>
          </p:nvPr>
        </p:nvSpPr>
        <p:spPr>
          <a:xfrm>
            <a:off x="761800" y="762001"/>
            <a:ext cx="5334197" cy="1708242"/>
          </a:xfrm>
        </p:spPr>
        <p:txBody>
          <a:bodyPr anchor="ctr">
            <a:normAutofit/>
          </a:bodyPr>
          <a:lstStyle/>
          <a:p>
            <a:r>
              <a:rPr lang="it-IT" sz="4000" b="1">
                <a:latin typeface="Aptos" panose="020B0004020202020204" pitchFamily="34" charset="0"/>
                <a:cs typeface="Times New Roman" panose="02020603050405020304" pitchFamily="18" charset="0"/>
              </a:rPr>
              <a:t>To start with…</a:t>
            </a:r>
            <a:endParaRPr lang="en-BE" sz="40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C9E6C1F-E5DA-C265-F106-4F5071B52BD2}"/>
              </a:ext>
            </a:extLst>
          </p:cNvPr>
          <p:cNvSpPr>
            <a:spLocks noGrp="1"/>
          </p:cNvSpPr>
          <p:nvPr>
            <p:ph idx="1"/>
          </p:nvPr>
        </p:nvSpPr>
        <p:spPr>
          <a:xfrm>
            <a:off x="761800" y="2470244"/>
            <a:ext cx="5334197" cy="3769835"/>
          </a:xfrm>
        </p:spPr>
        <p:txBody>
          <a:bodyPr anchor="ctr">
            <a:normAutofit/>
          </a:bodyPr>
          <a:lstStyle/>
          <a:p>
            <a:pPr marL="342900" lvl="0" indent="-342900">
              <a:buFont typeface="+mj-lt"/>
              <a:buAutoNum type="arabicPeriod"/>
            </a:pPr>
            <a:r>
              <a:rPr lang="en-US" sz="2000" dirty="0">
                <a:effectLst/>
                <a:latin typeface="Aptos" panose="020B0004020202020204" pitchFamily="34" charset="0"/>
                <a:ea typeface="Times New Roman" panose="02020603050405020304" pitchFamily="18" charset="0"/>
                <a:cs typeface="Times New Roman" panose="02020603050405020304" pitchFamily="18" charset="0"/>
              </a:rPr>
              <a:t>There is a say – EBMOs should be one step (and not two steps) ahead of their members; this means being capable not only of responding to, but anticipating members’ needs. How is this done in practice?</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indent="0">
              <a:buNone/>
            </a:pP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lvl="0" indent="0">
              <a:spcAft>
                <a:spcPts val="800"/>
              </a:spcAft>
              <a:buNone/>
            </a:pPr>
            <a:r>
              <a:rPr lang="en-US" sz="2000" dirty="0">
                <a:latin typeface="Aptos" panose="020B0004020202020204" pitchFamily="34" charset="0"/>
                <a:ea typeface="Times New Roman" panose="02020603050405020304" pitchFamily="18" charset="0"/>
                <a:cs typeface="Times New Roman" panose="02020603050405020304" pitchFamily="18" charset="0"/>
              </a:rPr>
              <a:t>2. H</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ow can EBMOs successfully conduct membership needs assessment? Any good example from your organization? And organization you have been advisor for in your different roles? </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endParaRPr lang="en-BE" sz="2000" dirty="0">
              <a:latin typeface="Aptos" panose="020B0004020202020204" pitchFamily="34" charset="0"/>
              <a:cs typeface="Times New Roman" panose="02020603050405020304" pitchFamily="18" charset="0"/>
            </a:endParaRPr>
          </a:p>
        </p:txBody>
      </p:sp>
      <p:pic>
        <p:nvPicPr>
          <p:cNvPr id="5" name="Picture 4" descr="One in a crowd">
            <a:extLst>
              <a:ext uri="{FF2B5EF4-FFF2-40B4-BE49-F238E27FC236}">
                <a16:creationId xmlns:a16="http://schemas.microsoft.com/office/drawing/2014/main" id="{0A79682D-4A84-9EF1-F4FE-9966339E1390}"/>
              </a:ext>
            </a:extLst>
          </p:cNvPr>
          <p:cNvPicPr>
            <a:picLocks noChangeAspect="1"/>
          </p:cNvPicPr>
          <p:nvPr/>
        </p:nvPicPr>
        <p:blipFill rotWithShape="1">
          <a:blip r:embed="rId2"/>
          <a:srcRect l="24974" r="1678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17539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Live, Instructor-Led Online Training">
            <a:extLst>
              <a:ext uri="{FF2B5EF4-FFF2-40B4-BE49-F238E27FC236}">
                <a16:creationId xmlns:a16="http://schemas.microsoft.com/office/drawing/2014/main" id="{B3E2B9E0-9725-2678-EE1E-CB0A8F259143}"/>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000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97AC00-AE11-B88A-707C-D8566F3A28A0}"/>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it-IT" sz="5400" b="1" dirty="0" err="1">
                <a:solidFill>
                  <a:schemeClr val="bg1"/>
                </a:solidFill>
                <a:latin typeface="Aptos" panose="020B0004020202020204" pitchFamily="34" charset="0"/>
                <a:cs typeface="Times New Roman" panose="02020603050405020304" pitchFamily="18" charset="0"/>
              </a:rPr>
              <a:t>Example</a:t>
            </a:r>
            <a:r>
              <a:rPr lang="it-IT" sz="5400" b="1" dirty="0">
                <a:solidFill>
                  <a:schemeClr val="bg1"/>
                </a:solidFill>
                <a:latin typeface="Aptos" panose="020B0004020202020204" pitchFamily="34" charset="0"/>
                <a:cs typeface="Times New Roman" panose="02020603050405020304" pitchFamily="18" charset="0"/>
              </a:rPr>
              <a:t> of </a:t>
            </a:r>
            <a:r>
              <a:rPr lang="it-IT" sz="5400" b="1" dirty="0" err="1">
                <a:solidFill>
                  <a:schemeClr val="bg1"/>
                </a:solidFill>
                <a:latin typeface="Aptos" panose="020B0004020202020204" pitchFamily="34" charset="0"/>
                <a:cs typeface="Times New Roman" panose="02020603050405020304" pitchFamily="18" charset="0"/>
              </a:rPr>
              <a:t>Members</a:t>
            </a:r>
            <a:r>
              <a:rPr lang="it-IT" sz="5400" b="1" dirty="0">
                <a:solidFill>
                  <a:schemeClr val="bg1"/>
                </a:solidFill>
                <a:latin typeface="Aptos" panose="020B0004020202020204" pitchFamily="34" charset="0"/>
                <a:cs typeface="Times New Roman" panose="02020603050405020304" pitchFamily="18" charset="0"/>
              </a:rPr>
              <a:t>’ </a:t>
            </a:r>
            <a:r>
              <a:rPr lang="it-IT" sz="5400" b="1" dirty="0" err="1">
                <a:solidFill>
                  <a:schemeClr val="bg1"/>
                </a:solidFill>
                <a:latin typeface="Aptos" panose="020B0004020202020204" pitchFamily="34" charset="0"/>
                <a:cs typeface="Times New Roman" panose="02020603050405020304" pitchFamily="18" charset="0"/>
              </a:rPr>
              <a:t>needs</a:t>
            </a:r>
            <a:r>
              <a:rPr lang="it-IT" sz="5400" b="1" dirty="0">
                <a:solidFill>
                  <a:schemeClr val="bg1"/>
                </a:solidFill>
                <a:latin typeface="Aptos" panose="020B0004020202020204" pitchFamily="34" charset="0"/>
                <a:cs typeface="Times New Roman" panose="02020603050405020304" pitchFamily="18" charset="0"/>
              </a:rPr>
              <a:t> </a:t>
            </a:r>
            <a:r>
              <a:rPr lang="it-IT" sz="5400" b="1" dirty="0" err="1">
                <a:solidFill>
                  <a:schemeClr val="bg1"/>
                </a:solidFill>
                <a:latin typeface="Aptos" panose="020B0004020202020204" pitchFamily="34" charset="0"/>
                <a:cs typeface="Times New Roman" panose="02020603050405020304" pitchFamily="18" charset="0"/>
              </a:rPr>
              <a:t>assessment</a:t>
            </a:r>
            <a:endParaRPr lang="en-GB" sz="5400" b="1" dirty="0">
              <a:solidFill>
                <a:schemeClr val="bg1"/>
              </a:solidFill>
              <a:latin typeface="Aptos" panose="020B0004020202020204" pitchFamily="34" charset="0"/>
              <a:cs typeface="Times New Roman" panose="02020603050405020304" pitchFamily="18" charset="0"/>
            </a:endParaRPr>
          </a:p>
        </p:txBody>
      </p:sp>
      <p:sp>
        <p:nvSpPr>
          <p:cNvPr id="1044" name="Rectangle 104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6" name="Rectangle 104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88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FC49C8-15B5-37A2-DC3B-17A3CC59CDB4}"/>
              </a:ext>
            </a:extLst>
          </p:cNvPr>
          <p:cNvPicPr>
            <a:picLocks noChangeAspect="1"/>
          </p:cNvPicPr>
          <p:nvPr/>
        </p:nvPicPr>
        <p:blipFill>
          <a:blip r:embed="rId2"/>
          <a:stretch>
            <a:fillRect/>
          </a:stretch>
        </p:blipFill>
        <p:spPr>
          <a:xfrm>
            <a:off x="1639146" y="643467"/>
            <a:ext cx="8913707" cy="5571066"/>
          </a:xfrm>
          <a:prstGeom prst="rect">
            <a:avLst/>
          </a:prstGeom>
        </p:spPr>
      </p:pic>
    </p:spTree>
    <p:extLst>
      <p:ext uri="{BB962C8B-B14F-4D97-AF65-F5344CB8AC3E}">
        <p14:creationId xmlns:p14="http://schemas.microsoft.com/office/powerpoint/2010/main" val="873215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73737"/>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761800" y="260196"/>
            <a:ext cx="5334197" cy="1708242"/>
          </a:xfrm>
        </p:spPr>
        <p:txBody>
          <a:bodyPr anchor="ctr">
            <a:normAutofit/>
          </a:bodyPr>
          <a:lstStyle/>
          <a:p>
            <a:r>
              <a:rPr lang="en-GB" sz="3700" b="1" dirty="0">
                <a:solidFill>
                  <a:schemeClr val="bg1"/>
                </a:solidFill>
                <a:latin typeface="Aptos" panose="020B0004020202020204" pitchFamily="34" charset="0"/>
                <a:cs typeface="Times New Roman" panose="02020603050405020304" pitchFamily="18" charset="0"/>
              </a:rPr>
              <a:t>LET’S EXPLORE THE THEMES OF THIS COURSE</a:t>
            </a:r>
            <a:endParaRPr lang="en-BE" sz="3700" b="1" dirty="0">
              <a:solidFill>
                <a:schemeClr val="bg1"/>
              </a:solidFill>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761800" y="2470244"/>
            <a:ext cx="5334197" cy="3769835"/>
          </a:xfrm>
        </p:spPr>
        <p:txBody>
          <a:bodyPr anchor="ctr">
            <a:normAutofit/>
          </a:bodyPr>
          <a:lstStyle/>
          <a:p>
            <a:pPr marL="0" indent="0">
              <a:buNone/>
            </a:pPr>
            <a:r>
              <a:rPr lang="en-GB" sz="1900" dirty="0">
                <a:solidFill>
                  <a:schemeClr val="bg1"/>
                </a:solidFill>
                <a:latin typeface="Aptos" panose="020B0004020202020204" pitchFamily="34" charset="0"/>
                <a:cs typeface="Times New Roman" panose="02020603050405020304" pitchFamily="18" charset="0"/>
              </a:rPr>
              <a:t>1. The role of EBMOs: main accent on policies or services?</a:t>
            </a:r>
            <a:endParaRPr lang="en-US" sz="1900" dirty="0">
              <a:solidFill>
                <a:schemeClr val="bg1"/>
              </a:solidFill>
              <a:latin typeface="Aptos" panose="020B0004020202020204" pitchFamily="34" charset="0"/>
              <a:cs typeface="Times New Roman" panose="02020603050405020304" pitchFamily="18" charset="0"/>
            </a:endParaRPr>
          </a:p>
          <a:p>
            <a:pPr marL="0" indent="0">
              <a:buNone/>
            </a:pPr>
            <a:r>
              <a:rPr lang="en-GB" sz="1900" dirty="0">
                <a:solidFill>
                  <a:schemeClr val="bg1"/>
                </a:solidFill>
                <a:latin typeface="Aptos" panose="020B0004020202020204" pitchFamily="34" charset="0"/>
                <a:cs typeface="Times New Roman" panose="02020603050405020304" pitchFamily="18" charset="0"/>
              </a:rPr>
              <a:t>2. Sounding out the market: demand and supply analysis</a:t>
            </a:r>
          </a:p>
          <a:p>
            <a:pPr marL="0" indent="0">
              <a:buNone/>
            </a:pPr>
            <a:r>
              <a:rPr lang="en-GB" sz="1900" dirty="0">
                <a:solidFill>
                  <a:schemeClr val="bg1"/>
                </a:solidFill>
                <a:latin typeface="Aptos" panose="020B0004020202020204" pitchFamily="34" charset="0"/>
                <a:cs typeface="Times New Roman" panose="02020603050405020304" pitchFamily="18" charset="0"/>
              </a:rPr>
              <a:t>3. Key ingredients for successful services</a:t>
            </a:r>
          </a:p>
          <a:p>
            <a:pPr marL="0" indent="0">
              <a:buNone/>
            </a:pPr>
            <a:r>
              <a:rPr lang="en-GB" sz="1900" dirty="0">
                <a:solidFill>
                  <a:schemeClr val="bg1"/>
                </a:solidFill>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900" dirty="0">
                <a:solidFill>
                  <a:schemeClr val="bg1"/>
                </a:solidFill>
                <a:latin typeface="Aptos" panose="020B0004020202020204" pitchFamily="34" charset="0"/>
                <a:cs typeface="Times New Roman" panose="02020603050405020304" pitchFamily="18" charset="0"/>
              </a:rPr>
              <a:t>5. Cost, Price, and Service Sustainability </a:t>
            </a:r>
          </a:p>
          <a:p>
            <a:pPr marL="0" indent="0">
              <a:buNone/>
            </a:pPr>
            <a:r>
              <a:rPr lang="en-GB" sz="1900" dirty="0">
                <a:solidFill>
                  <a:schemeClr val="bg1"/>
                </a:solidFill>
                <a:latin typeface="Aptos" panose="020B0004020202020204" pitchFamily="34" charset="0"/>
                <a:cs typeface="Times New Roman" panose="02020603050405020304" pitchFamily="18" charset="0"/>
              </a:rPr>
              <a:t>6. Legal mandate, delivery options and the marketing mix</a:t>
            </a:r>
          </a:p>
          <a:p>
            <a:pPr marL="0" indent="0">
              <a:buNone/>
            </a:pPr>
            <a:r>
              <a:rPr lang="en-GB" sz="1900" dirty="0">
                <a:solidFill>
                  <a:schemeClr val="bg1"/>
                </a:solidFill>
                <a:latin typeface="Aptos" panose="020B0004020202020204" pitchFamily="34" charset="0"/>
                <a:cs typeface="Times New Roman" panose="02020603050405020304" pitchFamily="18" charset="0"/>
              </a:rPr>
              <a:t>7. Monitoring &amp; Evaluation </a:t>
            </a:r>
          </a:p>
          <a:p>
            <a:pPr marL="0" indent="0">
              <a:buNone/>
            </a:pPr>
            <a:endParaRPr lang="en-GB" sz="1900" dirty="0">
              <a:solidFill>
                <a:schemeClr val="bg1"/>
              </a:solidFill>
              <a:latin typeface="Aptos" panose="020B0004020202020204" pitchFamily="34" charset="0"/>
              <a:cs typeface="Times New Roman" panose="02020603050405020304" pitchFamily="18" charset="0"/>
            </a:endParaRPr>
          </a:p>
        </p:txBody>
      </p:sp>
      <p:pic>
        <p:nvPicPr>
          <p:cNvPr id="5" name="Picture 4" descr="White bulbs with a yellow one standing out">
            <a:extLst>
              <a:ext uri="{FF2B5EF4-FFF2-40B4-BE49-F238E27FC236}">
                <a16:creationId xmlns:a16="http://schemas.microsoft.com/office/drawing/2014/main" id="{70AB4861-8EA6-83E5-0A58-2BB91DCA1815}"/>
              </a:ext>
            </a:extLst>
          </p:cNvPr>
          <p:cNvPicPr>
            <a:picLocks noChangeAspect="1"/>
          </p:cNvPicPr>
          <p:nvPr/>
        </p:nvPicPr>
        <p:blipFill rotWithShape="1">
          <a:blip r:embed="rId2"/>
          <a:srcRect l="16146" r="3201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85917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236783-31EC-C936-A6B4-5C5A8B0C603D}"/>
              </a:ext>
            </a:extLst>
          </p:cNvPr>
          <p:cNvPicPr>
            <a:picLocks noChangeAspect="1"/>
          </p:cNvPicPr>
          <p:nvPr/>
        </p:nvPicPr>
        <p:blipFill>
          <a:blip r:embed="rId2"/>
          <a:stretch>
            <a:fillRect/>
          </a:stretch>
        </p:blipFill>
        <p:spPr>
          <a:xfrm>
            <a:off x="1726536" y="643467"/>
            <a:ext cx="8738927" cy="5571066"/>
          </a:xfrm>
          <a:prstGeom prst="rect">
            <a:avLst/>
          </a:prstGeom>
        </p:spPr>
      </p:pic>
    </p:spTree>
    <p:extLst>
      <p:ext uri="{BB962C8B-B14F-4D97-AF65-F5344CB8AC3E}">
        <p14:creationId xmlns:p14="http://schemas.microsoft.com/office/powerpoint/2010/main" val="3141268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8FF887E-6432-1B9A-023C-C1BEDE4DECBE}"/>
              </a:ext>
            </a:extLst>
          </p:cNvPr>
          <p:cNvSpPr>
            <a:spLocks noGrp="1"/>
          </p:cNvSpPr>
          <p:nvPr>
            <p:ph type="title"/>
          </p:nvPr>
        </p:nvSpPr>
        <p:spPr>
          <a:xfrm>
            <a:off x="761802" y="762001"/>
            <a:ext cx="4080362" cy="1708242"/>
          </a:xfrm>
        </p:spPr>
        <p:txBody>
          <a:bodyPr anchor="ctr">
            <a:normAutofit/>
          </a:bodyPr>
          <a:lstStyle/>
          <a:p>
            <a:pPr marL="0" indent="0">
              <a:buNone/>
            </a:pPr>
            <a:r>
              <a:rPr lang="en-GB" sz="3400" b="1">
                <a:latin typeface="Aptos" panose="020B0004020202020204" pitchFamily="34" charset="0"/>
                <a:cs typeface="Times New Roman" panose="02020603050405020304" pitchFamily="18" charset="0"/>
              </a:rPr>
              <a:t>2. Sounding out the market: demand and supply analysis</a:t>
            </a:r>
          </a:p>
        </p:txBody>
      </p:sp>
      <p:sp>
        <p:nvSpPr>
          <p:cNvPr id="3" name="Content Placeholder 2">
            <a:extLst>
              <a:ext uri="{FF2B5EF4-FFF2-40B4-BE49-F238E27FC236}">
                <a16:creationId xmlns:a16="http://schemas.microsoft.com/office/drawing/2014/main" id="{EAC50E90-A056-4702-1AE5-399615AAEFC2}"/>
              </a:ext>
            </a:extLst>
          </p:cNvPr>
          <p:cNvSpPr>
            <a:spLocks noGrp="1"/>
          </p:cNvSpPr>
          <p:nvPr>
            <p:ph idx="1"/>
          </p:nvPr>
        </p:nvSpPr>
        <p:spPr>
          <a:xfrm>
            <a:off x="761803" y="2470244"/>
            <a:ext cx="4080361" cy="3769834"/>
          </a:xfrm>
        </p:spPr>
        <p:txBody>
          <a:bodyPr anchor="ctr">
            <a:normAutofit/>
          </a:bodyPr>
          <a:lstStyle/>
          <a:p>
            <a:r>
              <a:rPr lang="en-US" sz="1600" b="1" dirty="0">
                <a:latin typeface="Aptos" panose="020B0004020202020204" pitchFamily="34" charset="0"/>
                <a:cs typeface="Times New Roman" panose="02020603050405020304" pitchFamily="18" charset="0"/>
              </a:rPr>
              <a:t>Question: How Can We Be Relevant and Successful with Our Services Offer via Demand Orientation?</a:t>
            </a:r>
          </a:p>
          <a:p>
            <a:endParaRPr lang="en-US" sz="1600" dirty="0">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sz="1600" b="1" dirty="0">
                <a:latin typeface="Aptos" panose="020B0004020202020204" pitchFamily="34" charset="0"/>
                <a:cs typeface="Times New Roman" panose="02020603050405020304" pitchFamily="18" charset="0"/>
              </a:rPr>
              <a:t>For whom?</a:t>
            </a:r>
            <a:r>
              <a:rPr lang="en-US" sz="1600" dirty="0">
                <a:latin typeface="Aptos" panose="020B0004020202020204" pitchFamily="34" charset="0"/>
                <a:cs typeface="Times New Roman" panose="02020603050405020304" pitchFamily="18" charset="0"/>
              </a:rPr>
              <a:t> Our existing members or potential target members?</a:t>
            </a:r>
          </a:p>
          <a:p>
            <a:pPr>
              <a:buFont typeface="Arial" panose="020B0604020202020204" pitchFamily="34" charset="0"/>
              <a:buChar char="•"/>
            </a:pPr>
            <a:r>
              <a:rPr lang="en-US" sz="1600" b="1" dirty="0">
                <a:latin typeface="Aptos" panose="020B0004020202020204" pitchFamily="34" charset="0"/>
                <a:cs typeface="Times New Roman" panose="02020603050405020304" pitchFamily="18" charset="0"/>
              </a:rPr>
              <a:t>Present needs or future anticipated needs?</a:t>
            </a:r>
            <a:endParaRPr lang="en-US" sz="1600" dirty="0">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sz="1600" b="1" dirty="0">
                <a:latin typeface="Aptos" panose="020B0004020202020204" pitchFamily="34" charset="0"/>
                <a:cs typeface="Times New Roman" panose="02020603050405020304" pitchFamily="18" charset="0"/>
              </a:rPr>
              <a:t>How to define these needs accurately?</a:t>
            </a:r>
            <a:r>
              <a:rPr lang="en-US" sz="1600" dirty="0">
                <a:latin typeface="Aptos" panose="020B0004020202020204" pitchFamily="34" charset="0"/>
                <a:cs typeface="Times New Roman" panose="02020603050405020304" pitchFamily="18" charset="0"/>
              </a:rPr>
              <a:t> Methods.</a:t>
            </a:r>
          </a:p>
          <a:p>
            <a:pPr>
              <a:buFont typeface="Arial" panose="020B0604020202020204" pitchFamily="34" charset="0"/>
              <a:buChar char="•"/>
            </a:pPr>
            <a:endParaRPr lang="en-US" sz="1600" dirty="0">
              <a:latin typeface="Aptos" panose="020B0004020202020204" pitchFamily="34" charset="0"/>
              <a:cs typeface="Times New Roman" panose="02020603050405020304" pitchFamily="18" charset="0"/>
            </a:endParaRPr>
          </a:p>
          <a:p>
            <a:r>
              <a:rPr lang="en-US" sz="1600" b="1" dirty="0">
                <a:latin typeface="Aptos" panose="020B0004020202020204" pitchFamily="34" charset="0"/>
                <a:cs typeface="Times New Roman" panose="02020603050405020304" pitchFamily="18" charset="0"/>
              </a:rPr>
              <a:t>Your Comments and Present Experiences:</a:t>
            </a:r>
            <a:r>
              <a:rPr lang="en-US" sz="1600" dirty="0">
                <a:latin typeface="Aptos" panose="020B0004020202020204" pitchFamily="34" charset="0"/>
                <a:cs typeface="Times New Roman" panose="02020603050405020304" pitchFamily="18" charset="0"/>
              </a:rPr>
              <a:t> 10 minutes plenary</a:t>
            </a:r>
          </a:p>
        </p:txBody>
      </p:sp>
      <p:sp>
        <p:nvSpPr>
          <p:cNvPr id="1036" name="Rectangle 1035">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to understand and leverage supply and demand | MiroBlog">
            <a:extLst>
              <a:ext uri="{FF2B5EF4-FFF2-40B4-BE49-F238E27FC236}">
                <a16:creationId xmlns:a16="http://schemas.microsoft.com/office/drawing/2014/main" id="{0CE9E896-92AF-D10A-F0D7-DEF5597126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028774"/>
            <a:ext cx="5334197" cy="280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31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640080" y="325369"/>
            <a:ext cx="4368602" cy="1956841"/>
          </a:xfrm>
        </p:spPr>
        <p:txBody>
          <a:bodyPr anchor="b">
            <a:normAutofit/>
          </a:bodyPr>
          <a:lstStyle/>
          <a:p>
            <a:r>
              <a:rPr lang="en-GB" sz="3000" b="1" dirty="0">
                <a:latin typeface="Aptos" panose="020B0004020202020204" pitchFamily="34" charset="0"/>
                <a:cs typeface="Times New Roman" panose="02020603050405020304" pitchFamily="18" charset="0"/>
              </a:rPr>
              <a:t>LET’S EXPLORE THE THEMES OF THIS COURSE</a:t>
            </a:r>
            <a:endParaRPr lang="en-BE" sz="3000" b="1" dirty="0">
              <a:latin typeface="Aptos" panose="020B0004020202020204" pitchFamily="34" charset="0"/>
              <a:cs typeface="Times New Roman" panose="02020603050405020304" pitchFamily="18" charset="0"/>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640080" y="2872899"/>
            <a:ext cx="4243589" cy="3320668"/>
          </a:xfrm>
        </p:spPr>
        <p:txBody>
          <a:bodyPr>
            <a:normAutofit lnSpcReduction="10000"/>
          </a:bodyPr>
          <a:lstStyle/>
          <a:p>
            <a:pPr marL="0" indent="0">
              <a:buNone/>
            </a:pPr>
            <a:r>
              <a:rPr lang="en-GB" sz="1500" dirty="0">
                <a:latin typeface="Aptos" panose="020B0004020202020204" pitchFamily="34" charset="0"/>
                <a:cs typeface="Times New Roman" panose="02020603050405020304" pitchFamily="18" charset="0"/>
              </a:rPr>
              <a:t>1. The role of EBMOs: main accent on policies or services?</a:t>
            </a:r>
            <a:endParaRPr lang="en-US" sz="1500" dirty="0">
              <a:latin typeface="Aptos" panose="020B0004020202020204" pitchFamily="34" charset="0"/>
              <a:cs typeface="Times New Roman" panose="02020603050405020304" pitchFamily="18" charset="0"/>
            </a:endParaRPr>
          </a:p>
          <a:p>
            <a:pPr marL="0" indent="0">
              <a:buNone/>
            </a:pPr>
            <a:r>
              <a:rPr lang="en-GB" sz="1500" dirty="0">
                <a:latin typeface="Aptos" panose="020B0004020202020204" pitchFamily="34" charset="0"/>
                <a:cs typeface="Times New Roman" panose="02020603050405020304" pitchFamily="18" charset="0"/>
              </a:rPr>
              <a:t>2. Sounding out the market: demand and supply analysis</a:t>
            </a:r>
          </a:p>
          <a:p>
            <a:pPr marL="0" indent="0">
              <a:buNone/>
            </a:pPr>
            <a:r>
              <a:rPr lang="en-GB" sz="2400" b="1" dirty="0">
                <a:solidFill>
                  <a:srgbClr val="FF7944"/>
                </a:solidFill>
                <a:latin typeface="Aptos" panose="020B0004020202020204" pitchFamily="34" charset="0"/>
                <a:cs typeface="Times New Roman" panose="02020603050405020304" pitchFamily="18" charset="0"/>
              </a:rPr>
              <a:t>3. Key ingredients for successful services</a:t>
            </a:r>
          </a:p>
          <a:p>
            <a:pPr marL="0" indent="0">
              <a:buNone/>
            </a:pPr>
            <a:r>
              <a:rPr lang="en-GB" sz="1500" dirty="0">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500" dirty="0">
                <a:latin typeface="Aptos" panose="020B0004020202020204" pitchFamily="34" charset="0"/>
                <a:cs typeface="Times New Roman" panose="02020603050405020304" pitchFamily="18" charset="0"/>
              </a:rPr>
              <a:t>5. Cost, Price, and Service Sustainability </a:t>
            </a:r>
          </a:p>
          <a:p>
            <a:pPr marL="0" indent="0">
              <a:buNone/>
            </a:pPr>
            <a:r>
              <a:rPr lang="en-GB" sz="1500" dirty="0">
                <a:latin typeface="Aptos" panose="020B0004020202020204" pitchFamily="34" charset="0"/>
                <a:cs typeface="Times New Roman" panose="02020603050405020304" pitchFamily="18" charset="0"/>
              </a:rPr>
              <a:t>6. Legal mandate, delivery options and the marketing mix</a:t>
            </a:r>
          </a:p>
          <a:p>
            <a:pPr marL="0" indent="0">
              <a:buNone/>
            </a:pPr>
            <a:r>
              <a:rPr lang="en-GB" sz="1500" dirty="0">
                <a:latin typeface="Aptos" panose="020B0004020202020204" pitchFamily="34" charset="0"/>
                <a:cs typeface="Times New Roman" panose="02020603050405020304" pitchFamily="18" charset="0"/>
              </a:rPr>
              <a:t>7. Monitoring &amp; Evaluation </a:t>
            </a:r>
          </a:p>
          <a:p>
            <a:pPr marL="0" indent="0">
              <a:buNone/>
            </a:pPr>
            <a:endParaRPr lang="en-GB" sz="1500" dirty="0">
              <a:latin typeface="Aptos" panose="020B0004020202020204" pitchFamily="34" charset="0"/>
              <a:cs typeface="Times New Roman" panose="02020603050405020304" pitchFamily="18" charset="0"/>
            </a:endParaRPr>
          </a:p>
        </p:txBody>
      </p:sp>
      <p:pic>
        <p:nvPicPr>
          <p:cNvPr id="2050" name="Picture 2" descr="Gratis Catena Grigia 3 Foto a disposizione">
            <a:extLst>
              <a:ext uri="{FF2B5EF4-FFF2-40B4-BE49-F238E27FC236}">
                <a16:creationId xmlns:a16="http://schemas.microsoft.com/office/drawing/2014/main" id="{34CBCC98-557E-1B6A-0A32-B73FBD57F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100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BFEB2-1C5C-ADA1-78A8-8BE81937C322}"/>
              </a:ext>
            </a:extLst>
          </p:cNvPr>
          <p:cNvSpPr>
            <a:spLocks noGrp="1"/>
          </p:cNvSpPr>
          <p:nvPr>
            <p:ph type="title"/>
          </p:nvPr>
        </p:nvSpPr>
        <p:spPr>
          <a:xfrm>
            <a:off x="761800" y="762001"/>
            <a:ext cx="5334197" cy="1708242"/>
          </a:xfrm>
        </p:spPr>
        <p:txBody>
          <a:bodyPr anchor="ctr">
            <a:normAutofit/>
          </a:bodyPr>
          <a:lstStyle/>
          <a:p>
            <a:r>
              <a:rPr lang="it-IT" sz="4000" dirty="0">
                <a:latin typeface="Aptos" panose="020B0004020202020204" pitchFamily="34" charset="0"/>
                <a:cs typeface="Times New Roman" panose="02020603050405020304" pitchFamily="18" charset="0"/>
              </a:rPr>
              <a:t>To start with…</a:t>
            </a:r>
            <a:endParaRPr lang="en-GB" sz="4000" dirty="0">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4E3D65-B381-8DD0-261F-FABA481E0DE1}"/>
              </a:ext>
            </a:extLst>
          </p:cNvPr>
          <p:cNvSpPr>
            <a:spLocks noGrp="1"/>
          </p:cNvSpPr>
          <p:nvPr>
            <p:ph idx="1"/>
          </p:nvPr>
        </p:nvSpPr>
        <p:spPr>
          <a:xfrm>
            <a:off x="761800" y="2470244"/>
            <a:ext cx="5334197" cy="3769835"/>
          </a:xfrm>
        </p:spPr>
        <p:txBody>
          <a:bodyPr anchor="ctr">
            <a:normAutofit/>
          </a:bodyPr>
          <a:lstStyle/>
          <a:p>
            <a:r>
              <a:rPr lang="en-US" dirty="0">
                <a:latin typeface="Aptos" panose="020B0004020202020204" pitchFamily="34" charset="0"/>
                <a:cs typeface="Times New Roman" panose="02020603050405020304" pitchFamily="18" charset="0"/>
              </a:rPr>
              <a:t>In your experience which are the key ingredients to set up successful services?</a:t>
            </a:r>
          </a:p>
          <a:p>
            <a:endParaRPr lang="en-GB" sz="2000" dirty="0">
              <a:latin typeface="Aptos" panose="020B0004020202020204" pitchFamily="34" charset="0"/>
              <a:cs typeface="Times New Roman" panose="02020603050405020304" pitchFamily="18" charset="0"/>
            </a:endParaRPr>
          </a:p>
        </p:txBody>
      </p:sp>
      <p:pic>
        <p:nvPicPr>
          <p:cNvPr id="5" name="Picture 4" descr="A group of people discussing something&#10;&#10;Description automatically generated">
            <a:extLst>
              <a:ext uri="{FF2B5EF4-FFF2-40B4-BE49-F238E27FC236}">
                <a16:creationId xmlns:a16="http://schemas.microsoft.com/office/drawing/2014/main" id="{08C24273-725D-ED29-2A0E-C86E90FFE7EC}"/>
              </a:ext>
            </a:extLst>
          </p:cNvPr>
          <p:cNvPicPr>
            <a:picLocks noChangeAspect="1"/>
          </p:cNvPicPr>
          <p:nvPr/>
        </p:nvPicPr>
        <p:blipFill rotWithShape="1">
          <a:blip r:embed="rId2"/>
          <a:srcRect l="17180" r="3913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652611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ratis Foto Ravvicinata Del Foglio Di Calcolo Del Sondaggio Foto a disposizione">
            <a:extLst>
              <a:ext uri="{FF2B5EF4-FFF2-40B4-BE49-F238E27FC236}">
                <a16:creationId xmlns:a16="http://schemas.microsoft.com/office/drawing/2014/main" id="{FF1D6069-5CE4-36D2-ED1D-D053D0C73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9"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019238-0CBF-552D-6E3E-FBFE8DE2815A}"/>
              </a:ext>
            </a:extLst>
          </p:cNvPr>
          <p:cNvSpPr>
            <a:spLocks noGrp="1"/>
          </p:cNvSpPr>
          <p:nvPr>
            <p:ph type="title"/>
          </p:nvPr>
        </p:nvSpPr>
        <p:spPr>
          <a:xfrm>
            <a:off x="838200" y="365125"/>
            <a:ext cx="3822189" cy="1899912"/>
          </a:xfrm>
        </p:spPr>
        <p:txBody>
          <a:bodyPr>
            <a:normAutofit/>
          </a:bodyPr>
          <a:lstStyle/>
          <a:p>
            <a:r>
              <a:rPr lang="en-US" sz="4000" b="1">
                <a:latin typeface="Aptos" panose="020B0004020202020204" pitchFamily="34" charset="0"/>
                <a:cs typeface="Times New Roman" panose="02020603050405020304" pitchFamily="18" charset="0"/>
              </a:rPr>
              <a:t>Key ingredients</a:t>
            </a:r>
            <a:endParaRPr lang="en-BE" sz="40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54D942-E8FC-2B92-CF5B-58BF69C4A938}"/>
              </a:ext>
            </a:extLst>
          </p:cNvPr>
          <p:cNvSpPr>
            <a:spLocks noGrp="1"/>
          </p:cNvSpPr>
          <p:nvPr>
            <p:ph idx="1"/>
          </p:nvPr>
        </p:nvSpPr>
        <p:spPr>
          <a:xfrm>
            <a:off x="838200" y="2265037"/>
            <a:ext cx="4514385" cy="3911926"/>
          </a:xfrm>
        </p:spPr>
        <p:txBody>
          <a:bodyPr>
            <a:normAutofit lnSpcReduction="10000"/>
          </a:bodyPr>
          <a:lstStyle/>
          <a:p>
            <a:r>
              <a:rPr lang="en-US" sz="2000" b="1" dirty="0">
                <a:latin typeface="Aptos" panose="020B0004020202020204" pitchFamily="34" charset="0"/>
                <a:cs typeface="Times New Roman" panose="02020603050405020304" pitchFamily="18" charset="0"/>
              </a:rPr>
              <a:t>1) Importance of Measuring Data such as:</a:t>
            </a:r>
            <a:endParaRPr lang="en-US" sz="2000" dirty="0">
              <a:latin typeface="Aptos" panose="020B0004020202020204" pitchFamily="34" charset="0"/>
              <a:cs typeface="Times New Roman" panose="02020603050405020304" pitchFamily="18" charset="0"/>
            </a:endParaRPr>
          </a:p>
          <a:p>
            <a:pPr lvl="1"/>
            <a:r>
              <a:rPr lang="en-US" sz="2000" dirty="0">
                <a:latin typeface="Aptos" panose="020B0004020202020204" pitchFamily="34" charset="0"/>
                <a:cs typeface="Times New Roman" panose="02020603050405020304" pitchFamily="18" charset="0"/>
              </a:rPr>
              <a:t>Revenue generated – gross or net?</a:t>
            </a:r>
          </a:p>
          <a:p>
            <a:pPr lvl="1"/>
            <a:r>
              <a:rPr lang="en-US" sz="2000" dirty="0">
                <a:latin typeface="Aptos" panose="020B0004020202020204" pitchFamily="34" charset="0"/>
                <a:cs typeface="Times New Roman" panose="02020603050405020304" pitchFamily="18" charset="0"/>
              </a:rPr>
              <a:t>Member satisfaction? How to measure? Net Promoter Score?</a:t>
            </a:r>
          </a:p>
          <a:p>
            <a:pPr lvl="1"/>
            <a:r>
              <a:rPr lang="en-US" sz="2000" dirty="0">
                <a:latin typeface="Aptos" panose="020B0004020202020204" pitchFamily="34" charset="0"/>
                <a:cs typeface="Times New Roman" panose="02020603050405020304" pitchFamily="18" charset="0"/>
              </a:rPr>
              <a:t>Member usage?</a:t>
            </a:r>
          </a:p>
          <a:p>
            <a:pPr lvl="1"/>
            <a:r>
              <a:rPr lang="en-US" sz="2000" dirty="0">
                <a:latin typeface="Aptos" panose="020B0004020202020204" pitchFamily="34" charset="0"/>
                <a:cs typeface="Times New Roman" panose="02020603050405020304" pitchFamily="18" charset="0"/>
              </a:rPr>
              <a:t>Frequency of member usage?</a:t>
            </a:r>
          </a:p>
          <a:p>
            <a:pPr lvl="1"/>
            <a:r>
              <a:rPr lang="en-US" sz="2000" dirty="0">
                <a:latin typeface="Aptos" panose="020B0004020202020204" pitchFamily="34" charset="0"/>
                <a:cs typeface="Times New Roman" panose="02020603050405020304" pitchFamily="18" charset="0"/>
              </a:rPr>
              <a:t>Number of members increase.</a:t>
            </a:r>
          </a:p>
          <a:p>
            <a:pPr marL="457200" lvl="1" indent="0">
              <a:buNone/>
            </a:pPr>
            <a:endParaRPr lang="en-US" sz="2000" dirty="0">
              <a:latin typeface="Aptos" panose="020B0004020202020204" pitchFamily="34" charset="0"/>
              <a:cs typeface="Times New Roman" panose="02020603050405020304" pitchFamily="18" charset="0"/>
            </a:endParaRPr>
          </a:p>
          <a:p>
            <a:pPr marL="457200" lvl="1" indent="0">
              <a:buNone/>
            </a:pPr>
            <a:r>
              <a:rPr lang="en-US" sz="2000" dirty="0">
                <a:latin typeface="Aptos" panose="020B0004020202020204" pitchFamily="34" charset="0"/>
                <a:cs typeface="Times New Roman" panose="02020603050405020304" pitchFamily="18" charset="0"/>
              </a:rPr>
              <a:t>Specific criteria may differ per EBMO/country, but these are commonly used.</a:t>
            </a:r>
          </a:p>
          <a:p>
            <a:pPr marL="0" indent="0">
              <a:buNone/>
            </a:pPr>
            <a:endParaRPr lang="en-BE" sz="18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541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8981E82A-C6E6-08EB-23BC-B19859D9F3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7" r="4674"/>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8" name="Rectangle 410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019238-0CBF-552D-6E3E-FBFE8DE2815A}"/>
              </a:ext>
            </a:extLst>
          </p:cNvPr>
          <p:cNvSpPr>
            <a:spLocks noGrp="1"/>
          </p:cNvSpPr>
          <p:nvPr>
            <p:ph type="title"/>
          </p:nvPr>
        </p:nvSpPr>
        <p:spPr>
          <a:xfrm>
            <a:off x="7531610" y="365125"/>
            <a:ext cx="3822189" cy="1899912"/>
          </a:xfrm>
        </p:spPr>
        <p:txBody>
          <a:bodyPr>
            <a:normAutofit/>
          </a:bodyPr>
          <a:lstStyle/>
          <a:p>
            <a:r>
              <a:rPr lang="en-US" sz="4000" b="1">
                <a:latin typeface="Aptos" panose="020B0004020202020204" pitchFamily="34" charset="0"/>
                <a:cs typeface="Times New Roman" panose="02020603050405020304" pitchFamily="18" charset="0"/>
              </a:rPr>
              <a:t>Key ingredients</a:t>
            </a:r>
            <a:endParaRPr lang="en-BE" sz="40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54D942-E8FC-2B92-CF5B-58BF69C4A938}"/>
              </a:ext>
            </a:extLst>
          </p:cNvPr>
          <p:cNvSpPr>
            <a:spLocks noGrp="1"/>
          </p:cNvSpPr>
          <p:nvPr>
            <p:ph idx="1"/>
          </p:nvPr>
        </p:nvSpPr>
        <p:spPr>
          <a:xfrm>
            <a:off x="7531610" y="2434201"/>
            <a:ext cx="3822189" cy="3742762"/>
          </a:xfrm>
        </p:spPr>
        <p:txBody>
          <a:bodyPr>
            <a:normAutofit/>
          </a:bodyPr>
          <a:lstStyle/>
          <a:p>
            <a:pPr marL="0" indent="0">
              <a:buNone/>
            </a:pPr>
            <a:r>
              <a:rPr lang="en-US" sz="2400" b="1" dirty="0">
                <a:latin typeface="Aptos" panose="020B0004020202020204" pitchFamily="34" charset="0"/>
                <a:cs typeface="Times New Roman" panose="02020603050405020304" pitchFamily="18" charset="0"/>
              </a:rPr>
              <a:t>2) EBMO branding and reputation</a:t>
            </a:r>
            <a:endParaRPr lang="en-US" sz="2400" dirty="0">
              <a:latin typeface="Aptos" panose="020B0004020202020204" pitchFamily="34" charset="0"/>
              <a:cs typeface="Times New Roman" panose="02020603050405020304" pitchFamily="18" charset="0"/>
            </a:endParaRPr>
          </a:p>
          <a:p>
            <a:pPr lvl="1"/>
            <a:r>
              <a:rPr lang="en-US" dirty="0">
                <a:latin typeface="Aptos" panose="020B0004020202020204" pitchFamily="34" charset="0"/>
                <a:cs typeface="Times New Roman" panose="02020603050405020304" pitchFamily="18" charset="0"/>
              </a:rPr>
              <a:t>Quality</a:t>
            </a:r>
          </a:p>
          <a:p>
            <a:pPr lvl="1"/>
            <a:r>
              <a:rPr lang="en-US" dirty="0">
                <a:latin typeface="Aptos" panose="020B0004020202020204" pitchFamily="34" charset="0"/>
                <a:cs typeface="Times New Roman" panose="02020603050405020304" pitchFamily="18" charset="0"/>
              </a:rPr>
              <a:t>Trustworthiness and Confidentiality</a:t>
            </a:r>
          </a:p>
          <a:p>
            <a:pPr lvl="1"/>
            <a:r>
              <a:rPr lang="en-US" dirty="0">
                <a:latin typeface="Aptos" panose="020B0004020202020204" pitchFamily="34" charset="0"/>
                <a:cs typeface="Times New Roman" panose="02020603050405020304" pitchFamily="18" charset="0"/>
              </a:rPr>
              <a:t>Fair price (not necessarily the cheapest)</a:t>
            </a:r>
          </a:p>
          <a:p>
            <a:pPr lvl="1"/>
            <a:r>
              <a:rPr lang="en-US" dirty="0">
                <a:latin typeface="Aptos" panose="020B0004020202020204" pitchFamily="34" charset="0"/>
                <a:cs typeface="Times New Roman" panose="02020603050405020304" pitchFamily="18" charset="0"/>
              </a:rPr>
              <a:t>Long-term solutions</a:t>
            </a:r>
          </a:p>
          <a:p>
            <a:pPr lvl="1"/>
            <a:r>
              <a:rPr lang="en-US" dirty="0">
                <a:latin typeface="Aptos" panose="020B0004020202020204" pitchFamily="34" charset="0"/>
                <a:cs typeface="Times New Roman" panose="02020603050405020304" pitchFamily="18" charset="0"/>
              </a:rPr>
              <a:t>Client orientation</a:t>
            </a:r>
          </a:p>
          <a:p>
            <a:pPr marL="0" indent="0">
              <a:buNone/>
            </a:pPr>
            <a:endParaRPr lang="en-GB" sz="2000" dirty="0">
              <a:latin typeface="Aptos" panose="020B0004020202020204" pitchFamily="34" charset="0"/>
              <a:cs typeface="Times New Roman" panose="02020603050405020304" pitchFamily="18" charset="0"/>
            </a:endParaRPr>
          </a:p>
          <a:p>
            <a:pPr marL="0" indent="0">
              <a:buNone/>
            </a:pPr>
            <a:endParaRPr lang="en-BE" sz="20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42891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19238-0CBF-552D-6E3E-FBFE8DE2815A}"/>
              </a:ext>
            </a:extLst>
          </p:cNvPr>
          <p:cNvSpPr>
            <a:spLocks noGrp="1"/>
          </p:cNvSpPr>
          <p:nvPr>
            <p:ph type="title"/>
          </p:nvPr>
        </p:nvSpPr>
        <p:spPr>
          <a:xfrm>
            <a:off x="838201" y="365125"/>
            <a:ext cx="5251316" cy="1807305"/>
          </a:xfrm>
        </p:spPr>
        <p:txBody>
          <a:bodyPr>
            <a:normAutofit/>
          </a:bodyPr>
          <a:lstStyle/>
          <a:p>
            <a:r>
              <a:rPr lang="en-US" b="1" dirty="0">
                <a:latin typeface="Aptos" panose="020B0004020202020204" pitchFamily="34" charset="0"/>
                <a:cs typeface="Times New Roman" panose="02020603050405020304" pitchFamily="18" charset="0"/>
              </a:rPr>
              <a:t>Key ingredients</a:t>
            </a:r>
            <a:endParaRPr lang="en-BE" b="1" dirty="0">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54D942-E8FC-2B92-CF5B-58BF69C4A938}"/>
              </a:ext>
            </a:extLst>
          </p:cNvPr>
          <p:cNvSpPr>
            <a:spLocks noGrp="1"/>
          </p:cNvSpPr>
          <p:nvPr>
            <p:ph idx="1"/>
          </p:nvPr>
        </p:nvSpPr>
        <p:spPr>
          <a:xfrm>
            <a:off x="838200" y="2172430"/>
            <a:ext cx="4748561" cy="4004533"/>
          </a:xfrm>
        </p:spPr>
        <p:txBody>
          <a:bodyPr>
            <a:normAutofit fontScale="92500" lnSpcReduction="20000"/>
          </a:bodyPr>
          <a:lstStyle/>
          <a:p>
            <a:pPr marL="0" indent="0">
              <a:buNone/>
            </a:pPr>
            <a:r>
              <a:rPr lang="en-US" sz="2600" b="1" dirty="0">
                <a:latin typeface="Aptos" panose="020B0004020202020204" pitchFamily="34" charset="0"/>
                <a:cs typeface="Times New Roman" panose="02020603050405020304" pitchFamily="18" charset="0"/>
              </a:rPr>
              <a:t>3) Internal capacity and practices</a:t>
            </a:r>
            <a:endParaRPr lang="en-US" sz="2600" dirty="0">
              <a:latin typeface="Aptos" panose="020B0004020202020204" pitchFamily="34" charset="0"/>
              <a:cs typeface="Times New Roman" panose="02020603050405020304" pitchFamily="18" charset="0"/>
            </a:endParaRPr>
          </a:p>
          <a:p>
            <a:pPr lvl="1"/>
            <a:r>
              <a:rPr lang="en-US" sz="2600" dirty="0">
                <a:latin typeface="Aptos" panose="020B0004020202020204" pitchFamily="34" charset="0"/>
                <a:cs typeface="Times New Roman" panose="02020603050405020304" pitchFamily="18" charset="0"/>
              </a:rPr>
              <a:t>Staff competency</a:t>
            </a:r>
          </a:p>
          <a:p>
            <a:pPr lvl="1"/>
            <a:r>
              <a:rPr lang="en-US" sz="2600" dirty="0">
                <a:latin typeface="Aptos" panose="020B0004020202020204" pitchFamily="34" charset="0"/>
                <a:cs typeface="Times New Roman" panose="02020603050405020304" pitchFamily="18" charset="0"/>
              </a:rPr>
              <a:t>Staff attitudes</a:t>
            </a:r>
          </a:p>
          <a:p>
            <a:pPr lvl="1"/>
            <a:r>
              <a:rPr lang="en-US" sz="2600" dirty="0">
                <a:latin typeface="Aptos" panose="020B0004020202020204" pitchFamily="34" charset="0"/>
                <a:cs typeface="Times New Roman" panose="02020603050405020304" pitchFamily="18" charset="0"/>
              </a:rPr>
              <a:t>Technology tools such as internet access for members, assistants, Q&amp;A platforms, blended learning</a:t>
            </a:r>
          </a:p>
          <a:p>
            <a:pPr lvl="1"/>
            <a:r>
              <a:rPr lang="en-US" sz="2600" dirty="0">
                <a:latin typeface="Aptos" panose="020B0004020202020204" pitchFamily="34" charset="0"/>
                <a:cs typeface="Times New Roman" panose="02020603050405020304" pitchFamily="18" charset="0"/>
              </a:rPr>
              <a:t>Ecosystems of collaboration</a:t>
            </a:r>
          </a:p>
          <a:p>
            <a:pPr lvl="1"/>
            <a:r>
              <a:rPr lang="en-US" sz="2600" dirty="0">
                <a:latin typeface="Aptos" panose="020B0004020202020204" pitchFamily="34" charset="0"/>
                <a:cs typeface="Times New Roman" panose="02020603050405020304" pitchFamily="18" charset="0"/>
              </a:rPr>
              <a:t>Networking facilities</a:t>
            </a:r>
          </a:p>
          <a:p>
            <a:pPr marL="0" indent="0">
              <a:buNone/>
            </a:pPr>
            <a:r>
              <a:rPr lang="en-US" sz="2600" dirty="0">
                <a:latin typeface="Aptos" panose="020B0004020202020204" pitchFamily="34" charset="0"/>
                <a:cs typeface="Times New Roman" panose="02020603050405020304" pitchFamily="18" charset="0"/>
              </a:rPr>
              <a:t>But no one size fits all, and no single factor is a magic solution.</a:t>
            </a:r>
          </a:p>
          <a:p>
            <a:pPr marL="0" indent="0">
              <a:buNone/>
            </a:pPr>
            <a:endParaRPr lang="en-GB" sz="2000" dirty="0">
              <a:latin typeface="Aptos" panose="020B0004020202020204" pitchFamily="34" charset="0"/>
              <a:cs typeface="Times New Roman" panose="02020603050405020304" pitchFamily="18" charset="0"/>
            </a:endParaRPr>
          </a:p>
          <a:p>
            <a:pPr marL="0" indent="0">
              <a:buNone/>
            </a:pPr>
            <a:endParaRPr lang="en-BE" sz="2000" dirty="0">
              <a:latin typeface="Aptos" panose="020B0004020202020204" pitchFamily="34" charset="0"/>
              <a:cs typeface="Times New Roman" panose="02020603050405020304" pitchFamily="18" charset="0"/>
            </a:endParaRPr>
          </a:p>
        </p:txBody>
      </p:sp>
      <p:pic>
        <p:nvPicPr>
          <p:cNvPr id="5122" name="Picture 2" descr="Gratis Documento D'esame Della Giovane Donna In Ufficio Foto a disposizione">
            <a:extLst>
              <a:ext uri="{FF2B5EF4-FFF2-40B4-BE49-F238E27FC236}">
                <a16:creationId xmlns:a16="http://schemas.microsoft.com/office/drawing/2014/main" id="{A3FDF3CB-5432-34DF-B2B9-2354CB0689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76" r="3122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5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9238-0CBF-552D-6E3E-FBFE8DE2815A}"/>
              </a:ext>
            </a:extLst>
          </p:cNvPr>
          <p:cNvSpPr>
            <a:spLocks noGrp="1"/>
          </p:cNvSpPr>
          <p:nvPr>
            <p:ph type="title"/>
          </p:nvPr>
        </p:nvSpPr>
        <p:spPr>
          <a:xfrm>
            <a:off x="481013" y="3752849"/>
            <a:ext cx="3290887" cy="2452687"/>
          </a:xfrm>
        </p:spPr>
        <p:txBody>
          <a:bodyPr anchor="ctr">
            <a:normAutofit/>
          </a:bodyPr>
          <a:lstStyle/>
          <a:p>
            <a:r>
              <a:rPr lang="en-US" sz="3600" b="1">
                <a:latin typeface="Aptos" panose="020B0004020202020204" pitchFamily="34" charset="0"/>
                <a:cs typeface="Times New Roman" panose="02020603050405020304" pitchFamily="18" charset="0"/>
              </a:rPr>
              <a:t>Key ingredients</a:t>
            </a:r>
            <a:endParaRPr lang="en-BE" sz="3600" b="1">
              <a:latin typeface="Aptos" panose="020B0004020202020204" pitchFamily="34" charset="0"/>
              <a:cs typeface="Times New Roman" panose="02020603050405020304" pitchFamily="18" charset="0"/>
            </a:endParaRPr>
          </a:p>
        </p:txBody>
      </p:sp>
      <p:pic>
        <p:nvPicPr>
          <p:cNvPr id="6146" name="Picture 2" descr="What is Performance Management? | Hypergene">
            <a:extLst>
              <a:ext uri="{FF2B5EF4-FFF2-40B4-BE49-F238E27FC236}">
                <a16:creationId xmlns:a16="http://schemas.microsoft.com/office/drawing/2014/main" id="{E1C2DCE3-0CDF-A6BA-FC36-EB32A605F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00" b="1990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354D942-E8FC-2B92-CF5B-58BF69C4A938}"/>
              </a:ext>
            </a:extLst>
          </p:cNvPr>
          <p:cNvSpPr>
            <a:spLocks noGrp="1"/>
          </p:cNvSpPr>
          <p:nvPr>
            <p:ph idx="1"/>
          </p:nvPr>
        </p:nvSpPr>
        <p:spPr>
          <a:xfrm>
            <a:off x="4223982" y="3752850"/>
            <a:ext cx="7863940" cy="2993638"/>
          </a:xfrm>
        </p:spPr>
        <p:txBody>
          <a:bodyPr anchor="ctr">
            <a:normAutofit/>
          </a:bodyPr>
          <a:lstStyle/>
          <a:p>
            <a:pPr marL="0" indent="0">
              <a:buNone/>
            </a:pPr>
            <a:r>
              <a:rPr lang="en-US" sz="2000" b="1" dirty="0">
                <a:latin typeface="Aptos" panose="020B0004020202020204" pitchFamily="34" charset="0"/>
                <a:cs typeface="Times New Roman" panose="02020603050405020304" pitchFamily="18" charset="0"/>
              </a:rPr>
              <a:t>4) General Management – running services as a "Business":</a:t>
            </a:r>
            <a:endParaRPr lang="en-US" sz="2000" dirty="0">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sz="2000" dirty="0">
                <a:latin typeface="Aptos" panose="020B0004020202020204" pitchFamily="34" charset="0"/>
                <a:cs typeface="Times New Roman" panose="02020603050405020304" pitchFamily="18" charset="0"/>
              </a:rPr>
              <a:t>Sound financial management</a:t>
            </a:r>
          </a:p>
          <a:p>
            <a:pPr>
              <a:buFont typeface="Arial" panose="020B0604020202020204" pitchFamily="34" charset="0"/>
              <a:buChar char="•"/>
            </a:pPr>
            <a:r>
              <a:rPr lang="en-US" sz="2000" dirty="0">
                <a:latin typeface="Aptos" panose="020B0004020202020204" pitchFamily="34" charset="0"/>
                <a:cs typeface="Times New Roman" panose="02020603050405020304" pitchFamily="18" charset="0"/>
              </a:rPr>
              <a:t>Marketing and promotion</a:t>
            </a:r>
          </a:p>
          <a:p>
            <a:pPr>
              <a:buFont typeface="Arial" panose="020B0604020202020204" pitchFamily="34" charset="0"/>
              <a:buChar char="•"/>
            </a:pPr>
            <a:r>
              <a:rPr lang="en-US" sz="2000" dirty="0">
                <a:latin typeface="Aptos" panose="020B0004020202020204" pitchFamily="34" charset="0"/>
                <a:cs typeface="Times New Roman" panose="02020603050405020304" pitchFamily="18" charset="0"/>
              </a:rPr>
              <a:t>Innovation</a:t>
            </a:r>
          </a:p>
          <a:p>
            <a:pPr>
              <a:buFont typeface="Arial" panose="020B0604020202020204" pitchFamily="34" charset="0"/>
              <a:buChar char="•"/>
            </a:pPr>
            <a:r>
              <a:rPr lang="en-US" sz="2000" dirty="0">
                <a:latin typeface="Aptos" panose="020B0004020202020204" pitchFamily="34" charset="0"/>
                <a:cs typeface="Times New Roman" panose="02020603050405020304" pitchFamily="18" charset="0"/>
              </a:rPr>
              <a:t>Motivating HR policies for service staff</a:t>
            </a:r>
          </a:p>
          <a:p>
            <a:pPr>
              <a:buFont typeface="Arial" panose="020B0604020202020204" pitchFamily="34" charset="0"/>
              <a:buChar char="•"/>
            </a:pPr>
            <a:r>
              <a:rPr lang="en-US" sz="2000" dirty="0">
                <a:latin typeface="Aptos" panose="020B0004020202020204" pitchFamily="34" charset="0"/>
                <a:cs typeface="Times New Roman" panose="02020603050405020304" pitchFamily="18" charset="0"/>
              </a:rPr>
              <a:t>Technology sound approach</a:t>
            </a:r>
          </a:p>
        </p:txBody>
      </p:sp>
    </p:spTree>
    <p:extLst>
      <p:ext uri="{BB962C8B-B14F-4D97-AF65-F5344CB8AC3E}">
        <p14:creationId xmlns:p14="http://schemas.microsoft.com/office/powerpoint/2010/main" val="2082746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838199" y="548464"/>
            <a:ext cx="3807187" cy="2228074"/>
          </a:xfrm>
        </p:spPr>
        <p:txBody>
          <a:bodyPr>
            <a:normAutofit/>
          </a:bodyPr>
          <a:lstStyle/>
          <a:p>
            <a:r>
              <a:rPr lang="en-GB" sz="3700" b="1">
                <a:latin typeface="Aptos" panose="020B0004020202020204" pitchFamily="34" charset="0"/>
                <a:cs typeface="Times New Roman" panose="02020603050405020304" pitchFamily="18" charset="0"/>
              </a:rPr>
              <a:t>LET’S EXPLORE THE THEMES OF THIS COURSE</a:t>
            </a:r>
            <a:endParaRPr lang="en-BE" sz="37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838201" y="2962279"/>
            <a:ext cx="3799425" cy="3143241"/>
          </a:xfrm>
        </p:spPr>
        <p:txBody>
          <a:bodyPr>
            <a:normAutofit fontScale="92500" lnSpcReduction="20000"/>
          </a:bodyPr>
          <a:lstStyle/>
          <a:p>
            <a:pPr marL="0" indent="0">
              <a:buNone/>
            </a:pPr>
            <a:r>
              <a:rPr lang="en-GB" sz="1400" dirty="0">
                <a:latin typeface="Aptos" panose="020B0004020202020204" pitchFamily="34" charset="0"/>
                <a:cs typeface="Times New Roman" panose="02020603050405020304" pitchFamily="18" charset="0"/>
              </a:rPr>
              <a:t>1. The role of EBMOs: main accent on policies or services?</a:t>
            </a:r>
            <a:endParaRPr lang="en-US" sz="1400" dirty="0">
              <a:latin typeface="Aptos" panose="020B0004020202020204" pitchFamily="34" charset="0"/>
              <a:cs typeface="Times New Roman" panose="02020603050405020304" pitchFamily="18" charset="0"/>
            </a:endParaRPr>
          </a:p>
          <a:p>
            <a:pPr marL="0" indent="0">
              <a:buNone/>
            </a:pPr>
            <a:r>
              <a:rPr lang="en-GB" sz="1400" dirty="0">
                <a:latin typeface="Aptos" panose="020B0004020202020204" pitchFamily="34" charset="0"/>
                <a:cs typeface="Times New Roman" panose="02020603050405020304" pitchFamily="18" charset="0"/>
              </a:rPr>
              <a:t>2. Sounding out the market: demand and supply analysis</a:t>
            </a:r>
          </a:p>
          <a:p>
            <a:pPr marL="0" indent="0">
              <a:buNone/>
            </a:pPr>
            <a:r>
              <a:rPr lang="en-GB" sz="1400" dirty="0">
                <a:latin typeface="Aptos" panose="020B0004020202020204" pitchFamily="34" charset="0"/>
                <a:cs typeface="Times New Roman" panose="02020603050405020304" pitchFamily="18" charset="0"/>
              </a:rPr>
              <a:t>3. Key ingredients for successful services</a:t>
            </a:r>
          </a:p>
          <a:p>
            <a:pPr marL="0" indent="0">
              <a:buNone/>
            </a:pPr>
            <a:r>
              <a:rPr lang="en-GB" sz="2600" b="1" dirty="0">
                <a:solidFill>
                  <a:srgbClr val="FD733C"/>
                </a:solidFill>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400" dirty="0">
                <a:latin typeface="Aptos" panose="020B0004020202020204" pitchFamily="34" charset="0"/>
                <a:cs typeface="Times New Roman" panose="02020603050405020304" pitchFamily="18" charset="0"/>
              </a:rPr>
              <a:t>5. Cost, Price, and Service Sustainability </a:t>
            </a:r>
          </a:p>
          <a:p>
            <a:pPr marL="0" indent="0">
              <a:buNone/>
            </a:pPr>
            <a:r>
              <a:rPr lang="en-GB" sz="1400" dirty="0">
                <a:latin typeface="Aptos" panose="020B0004020202020204" pitchFamily="34" charset="0"/>
                <a:cs typeface="Times New Roman" panose="02020603050405020304" pitchFamily="18" charset="0"/>
              </a:rPr>
              <a:t>6. Legal mandate, delivery options and the marketing mix</a:t>
            </a:r>
          </a:p>
          <a:p>
            <a:pPr marL="0" indent="0">
              <a:buNone/>
            </a:pPr>
            <a:r>
              <a:rPr lang="en-GB" sz="1400" dirty="0">
                <a:latin typeface="Aptos" panose="020B0004020202020204" pitchFamily="34" charset="0"/>
                <a:cs typeface="Times New Roman" panose="02020603050405020304" pitchFamily="18" charset="0"/>
              </a:rPr>
              <a:t>7. Monitoring &amp; Evaluation </a:t>
            </a:r>
          </a:p>
          <a:p>
            <a:pPr marL="0" indent="0">
              <a:buNone/>
            </a:pPr>
            <a:endParaRPr lang="en-GB" sz="1400" dirty="0">
              <a:latin typeface="Aptos" panose="020B0004020202020204" pitchFamily="34" charset="0"/>
              <a:cs typeface="Times New Roman" panose="02020603050405020304" pitchFamily="18" charset="0"/>
            </a:endParaRPr>
          </a:p>
        </p:txBody>
      </p:sp>
      <p:pic>
        <p:nvPicPr>
          <p:cNvPr id="7172" name="Picture 4" descr="Gratis Illustrazione Della Catena Di Metallo Grigio In Forma Di 4 Cifre Foto a disposizione">
            <a:extLst>
              <a:ext uri="{FF2B5EF4-FFF2-40B4-BE49-F238E27FC236}">
                <a16:creationId xmlns:a16="http://schemas.microsoft.com/office/drawing/2014/main" id="{853D006F-915B-92DD-F977-39480367F5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62"/>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73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56B2-76FD-7131-62C4-CD609E25FC3E}"/>
              </a:ext>
            </a:extLst>
          </p:cNvPr>
          <p:cNvSpPr>
            <a:spLocks noGrp="1"/>
          </p:cNvSpPr>
          <p:nvPr>
            <p:ph type="title"/>
          </p:nvPr>
        </p:nvSpPr>
        <p:spPr>
          <a:xfrm>
            <a:off x="481013" y="3752849"/>
            <a:ext cx="3290887" cy="2452687"/>
          </a:xfrm>
        </p:spPr>
        <p:txBody>
          <a:bodyPr anchor="ctr">
            <a:normAutofit/>
          </a:bodyPr>
          <a:lstStyle/>
          <a:p>
            <a:r>
              <a:rPr lang="it-IT" sz="3600">
                <a:latin typeface="Aptos" panose="020B0004020202020204" pitchFamily="34" charset="0"/>
                <a:cs typeface="Times New Roman" panose="02020603050405020304" pitchFamily="18" charset="0"/>
              </a:rPr>
              <a:t>To start with…</a:t>
            </a:r>
            <a:endParaRPr lang="en-GB" sz="3600">
              <a:latin typeface="Aptos" panose="020B0004020202020204" pitchFamily="34" charset="0"/>
              <a:cs typeface="Times New Roman" panose="02020603050405020304" pitchFamily="18" charset="0"/>
            </a:endParaRPr>
          </a:p>
        </p:txBody>
      </p:sp>
      <p:pic>
        <p:nvPicPr>
          <p:cNvPr id="1028" name="Picture 4" descr="Gratis Due Palloncini Bianchi Del Messaggio Foto a disposizione">
            <a:extLst>
              <a:ext uri="{FF2B5EF4-FFF2-40B4-BE49-F238E27FC236}">
                <a16:creationId xmlns:a16="http://schemas.microsoft.com/office/drawing/2014/main" id="{B6D1A07A-7456-B703-E0F7-02F3AC4CC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97" b="28036"/>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56171B-756A-9D10-FC43-F2A6E0781324}"/>
              </a:ext>
            </a:extLst>
          </p:cNvPr>
          <p:cNvSpPr>
            <a:spLocks noGrp="1"/>
          </p:cNvSpPr>
          <p:nvPr>
            <p:ph idx="1"/>
          </p:nvPr>
        </p:nvSpPr>
        <p:spPr>
          <a:xfrm>
            <a:off x="3579542" y="4070194"/>
            <a:ext cx="8129854" cy="2787795"/>
          </a:xfrm>
        </p:spPr>
        <p:txBody>
          <a:bodyPr anchor="ctr">
            <a:normAutofit/>
          </a:bodyPr>
          <a:lstStyle/>
          <a:p>
            <a:pPr marL="0" indent="0">
              <a:spcBef>
                <a:spcPts val="0"/>
              </a:spcBef>
              <a:buNone/>
            </a:pPr>
            <a:r>
              <a:rPr lang="en-US" sz="1600" dirty="0">
                <a:latin typeface="Aptos" panose="020B0004020202020204" pitchFamily="34" charset="0"/>
                <a:cs typeface="Times New Roman" panose="02020603050405020304" pitchFamily="18" charset="0"/>
              </a:rPr>
              <a:t>Any example of unsuccessful service? Why did the EBMO in that specific circumstances fail? </a:t>
            </a:r>
          </a:p>
          <a:p>
            <a:pPr marL="0" indent="0">
              <a:spcBef>
                <a:spcPts val="0"/>
              </a:spcBef>
              <a:buNone/>
            </a:pPr>
            <a:r>
              <a:rPr lang="en-US" sz="1600" dirty="0">
                <a:latin typeface="Aptos" panose="020B0004020202020204" pitchFamily="34" charset="0"/>
                <a:cs typeface="Times New Roman" panose="02020603050405020304" pitchFamily="18" charset="0"/>
              </a:rPr>
              <a:t>On the contrary, can you describe a particularly innovative service which was recently established by EBMOs?</a:t>
            </a:r>
          </a:p>
          <a:p>
            <a:pPr>
              <a:spcBef>
                <a:spcPts val="0"/>
              </a:spcBef>
            </a:pPr>
            <a:endParaRPr lang="en-US" sz="1600" dirty="0">
              <a:latin typeface="Aptos" panose="020B0004020202020204" pitchFamily="34" charset="0"/>
              <a:cs typeface="Times New Roman" panose="02020603050405020304" pitchFamily="18" charset="0"/>
            </a:endParaRPr>
          </a:p>
          <a:p>
            <a:pPr marL="0" indent="0">
              <a:spcBef>
                <a:spcPts val="0"/>
              </a:spcBef>
              <a:buNone/>
            </a:pPr>
            <a:r>
              <a:rPr lang="en-US" sz="1600" dirty="0">
                <a:latin typeface="Aptos" panose="020B0004020202020204" pitchFamily="34" charset="0"/>
                <a:cs typeface="Times New Roman" panose="02020603050405020304" pitchFamily="18" charset="0"/>
              </a:rPr>
              <a:t>Many EBMOs have been slowly moving out from providing services in </a:t>
            </a:r>
            <a:r>
              <a:rPr lang="en-US" sz="1600" dirty="0" err="1">
                <a:latin typeface="Aptos" panose="020B0004020202020204" pitchFamily="34" charset="0"/>
                <a:cs typeface="Times New Roman" panose="02020603050405020304" pitchFamily="18" charset="0"/>
              </a:rPr>
              <a:t>labour</a:t>
            </a:r>
            <a:r>
              <a:rPr lang="en-US" sz="1600" dirty="0">
                <a:latin typeface="Aptos" panose="020B0004020202020204" pitchFamily="34" charset="0"/>
                <a:cs typeface="Times New Roman" panose="02020603050405020304" pitchFamily="18" charset="0"/>
              </a:rPr>
              <a:t> areas only, to cover a broader spectrum of business areas. Which are new or emerging areas where EBMOs might need to invest in / build their own capacity in order to meet members’ needs and expectations? </a:t>
            </a:r>
          </a:p>
          <a:p>
            <a:pPr marL="0" indent="0">
              <a:spcBef>
                <a:spcPts val="0"/>
              </a:spcBef>
              <a:buNone/>
            </a:pPr>
            <a:endParaRPr lang="en-US" sz="1600" dirty="0">
              <a:latin typeface="Aptos" panose="020B0004020202020204" pitchFamily="34" charset="0"/>
              <a:cs typeface="Times New Roman" panose="02020603050405020304" pitchFamily="18" charset="0"/>
            </a:endParaRPr>
          </a:p>
          <a:p>
            <a:pPr marL="0" indent="0">
              <a:spcBef>
                <a:spcPts val="0"/>
              </a:spcBef>
              <a:buNone/>
            </a:pPr>
            <a:r>
              <a:rPr lang="en-US" sz="1600" dirty="0">
                <a:latin typeface="Aptos" panose="020B0004020202020204" pitchFamily="34" charset="0"/>
                <a:cs typeface="Times New Roman" panose="02020603050405020304" pitchFamily="18" charset="0"/>
              </a:rPr>
              <a:t>And now going back to traditional labor related and HR services, can you provide a comprehensive list (and description) of services provided by EBMOs?</a:t>
            </a:r>
          </a:p>
          <a:p>
            <a:endParaRPr lang="en-US" sz="1200" dirty="0">
              <a:latin typeface="Aptos" panose="020B0004020202020204" pitchFamily="34" charset="0"/>
              <a:cs typeface="Times New Roman" panose="02020603050405020304" pitchFamily="18" charset="0"/>
            </a:endParaRPr>
          </a:p>
          <a:p>
            <a:endParaRPr lang="en-GB" sz="12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3127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6" name="Rectangle 1844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640080" y="325369"/>
            <a:ext cx="4368602" cy="1956841"/>
          </a:xfrm>
        </p:spPr>
        <p:txBody>
          <a:bodyPr anchor="b">
            <a:normAutofit/>
          </a:bodyPr>
          <a:lstStyle/>
          <a:p>
            <a:r>
              <a:rPr lang="en-GB" sz="4200" b="1">
                <a:latin typeface="Aptos" panose="020B0004020202020204" pitchFamily="34" charset="0"/>
                <a:cs typeface="Times New Roman" panose="02020603050405020304" pitchFamily="18" charset="0"/>
              </a:rPr>
              <a:t>LET’S EXPLORE THE THEMES OF THIS COURSE</a:t>
            </a:r>
            <a:endParaRPr lang="en-BE" sz="4200" b="1">
              <a:latin typeface="Aptos" panose="020B0004020202020204" pitchFamily="34" charset="0"/>
              <a:cs typeface="Times New Roman" panose="02020603050405020304" pitchFamily="18" charset="0"/>
            </a:endParaRPr>
          </a:p>
        </p:txBody>
      </p:sp>
      <p:sp>
        <p:nvSpPr>
          <p:cNvPr id="184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640080" y="2872899"/>
            <a:ext cx="4243589" cy="3320668"/>
          </a:xfrm>
        </p:spPr>
        <p:txBody>
          <a:bodyPr>
            <a:normAutofit fontScale="92500" lnSpcReduction="20000"/>
          </a:bodyPr>
          <a:lstStyle/>
          <a:p>
            <a:pPr marL="0" indent="0">
              <a:buNone/>
            </a:pPr>
            <a:r>
              <a:rPr lang="en-GB" sz="3500" b="1" dirty="0">
                <a:solidFill>
                  <a:srgbClr val="FD733C"/>
                </a:solidFill>
                <a:latin typeface="Aptos" panose="020B0004020202020204" pitchFamily="34" charset="0"/>
                <a:cs typeface="Times New Roman" panose="02020603050405020304" pitchFamily="18" charset="0"/>
              </a:rPr>
              <a:t>1. The role of EBMOs: main accent on policies or services?</a:t>
            </a:r>
            <a:endParaRPr lang="en-US" sz="3500" b="1" dirty="0">
              <a:solidFill>
                <a:srgbClr val="FD733C"/>
              </a:solidFill>
              <a:latin typeface="Aptos" panose="020B0004020202020204" pitchFamily="34" charset="0"/>
              <a:cs typeface="Times New Roman" panose="02020603050405020304" pitchFamily="18" charset="0"/>
            </a:endParaRPr>
          </a:p>
          <a:p>
            <a:pPr marL="0" indent="0">
              <a:buNone/>
            </a:pPr>
            <a:r>
              <a:rPr lang="en-GB" sz="1500" dirty="0">
                <a:latin typeface="Aptos" panose="020B0004020202020204" pitchFamily="34" charset="0"/>
                <a:cs typeface="Times New Roman" panose="02020603050405020304" pitchFamily="18" charset="0"/>
              </a:rPr>
              <a:t>2. Sounding </a:t>
            </a:r>
            <a:r>
              <a:rPr lang="en-GB" sz="1500" dirty="0" err="1">
                <a:latin typeface="Aptos" panose="020B0004020202020204" pitchFamily="34" charset="0"/>
                <a:cs typeface="Times New Roman" panose="02020603050405020304" pitchFamily="18" charset="0"/>
              </a:rPr>
              <a:t>outthe</a:t>
            </a:r>
            <a:r>
              <a:rPr lang="en-GB" sz="1500" dirty="0">
                <a:latin typeface="Aptos" panose="020B0004020202020204" pitchFamily="34" charset="0"/>
                <a:cs typeface="Times New Roman" panose="02020603050405020304" pitchFamily="18" charset="0"/>
              </a:rPr>
              <a:t> market: demand and supply analysis</a:t>
            </a:r>
          </a:p>
          <a:p>
            <a:pPr marL="0" indent="0">
              <a:buNone/>
            </a:pPr>
            <a:r>
              <a:rPr lang="en-GB" sz="1500" dirty="0">
                <a:latin typeface="Aptos" panose="020B0004020202020204" pitchFamily="34" charset="0"/>
                <a:cs typeface="Times New Roman" panose="02020603050405020304" pitchFamily="18" charset="0"/>
              </a:rPr>
              <a:t>3. Key ingredients for successful services</a:t>
            </a:r>
          </a:p>
          <a:p>
            <a:pPr marL="0" indent="0">
              <a:buNone/>
            </a:pPr>
            <a:r>
              <a:rPr lang="en-GB" sz="1500" dirty="0">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500" dirty="0">
                <a:latin typeface="Aptos" panose="020B0004020202020204" pitchFamily="34" charset="0"/>
                <a:cs typeface="Times New Roman" panose="02020603050405020304" pitchFamily="18" charset="0"/>
              </a:rPr>
              <a:t>5. Cost, Price, and Service Sustainability </a:t>
            </a:r>
          </a:p>
          <a:p>
            <a:pPr marL="0" indent="0">
              <a:buNone/>
            </a:pPr>
            <a:r>
              <a:rPr lang="en-GB" sz="1500" dirty="0">
                <a:latin typeface="Aptos" panose="020B0004020202020204" pitchFamily="34" charset="0"/>
                <a:cs typeface="Times New Roman" panose="02020603050405020304" pitchFamily="18" charset="0"/>
              </a:rPr>
              <a:t>6. Legal mandate, delivery options and the marketing mix</a:t>
            </a:r>
          </a:p>
          <a:p>
            <a:pPr marL="0" indent="0">
              <a:buNone/>
            </a:pPr>
            <a:r>
              <a:rPr lang="en-GB" sz="1500" dirty="0">
                <a:latin typeface="Aptos" panose="020B0004020202020204" pitchFamily="34" charset="0"/>
                <a:cs typeface="Times New Roman" panose="02020603050405020304" pitchFamily="18" charset="0"/>
              </a:rPr>
              <a:t>7. Monitoring &amp; Evaluation </a:t>
            </a:r>
          </a:p>
          <a:p>
            <a:pPr marL="0" indent="0">
              <a:buNone/>
            </a:pPr>
            <a:endParaRPr lang="en-GB" sz="1500" dirty="0">
              <a:latin typeface="Aptos" panose="020B0004020202020204" pitchFamily="34" charset="0"/>
              <a:cs typeface="Times New Roman" panose="02020603050405020304" pitchFamily="18" charset="0"/>
            </a:endParaRPr>
          </a:p>
        </p:txBody>
      </p:sp>
      <p:pic>
        <p:nvPicPr>
          <p:cNvPr id="18436" name="Picture 4" descr="Gratis Catena Per Bici Numero Uno Foto a disposizione">
            <a:extLst>
              <a:ext uri="{FF2B5EF4-FFF2-40B4-BE49-F238E27FC236}">
                <a16:creationId xmlns:a16="http://schemas.microsoft.com/office/drawing/2014/main" id="{07F50F0C-FD22-A4D4-1DFA-5268B158AC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105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3D pattern of ring shapes connected by lines">
            <a:extLst>
              <a:ext uri="{FF2B5EF4-FFF2-40B4-BE49-F238E27FC236}">
                <a16:creationId xmlns:a16="http://schemas.microsoft.com/office/drawing/2014/main" id="{D6714C39-892A-312E-0451-6F531FA72179}"/>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712E955E-D54D-A05B-ADCB-64B5294A1640}"/>
              </a:ext>
            </a:extLst>
          </p:cNvPr>
          <p:cNvSpPr>
            <a:spLocks noGrp="1"/>
          </p:cNvSpPr>
          <p:nvPr>
            <p:ph type="title"/>
          </p:nvPr>
        </p:nvSpPr>
        <p:spPr>
          <a:xfrm>
            <a:off x="838200" y="365125"/>
            <a:ext cx="10515600" cy="1325563"/>
          </a:xfrm>
        </p:spPr>
        <p:txBody>
          <a:bodyPr>
            <a:normAutofit/>
          </a:bodyPr>
          <a:lstStyle/>
          <a:p>
            <a:r>
              <a:rPr lang="en-GB" sz="5000">
                <a:solidFill>
                  <a:schemeClr val="bg1"/>
                </a:solidFill>
                <a:latin typeface="Aptos" panose="020B0004020202020204" pitchFamily="34" charset="0"/>
                <a:cs typeface="Times New Roman" panose="02020603050405020304" pitchFamily="18" charset="0"/>
              </a:rPr>
              <a:t>Current Challenges and Innovations</a:t>
            </a:r>
          </a:p>
        </p:txBody>
      </p:sp>
      <p:sp>
        <p:nvSpPr>
          <p:cNvPr id="2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F1E879-BFF7-9372-B460-1631166E02DE}"/>
              </a:ext>
            </a:extLst>
          </p:cNvPr>
          <p:cNvSpPr>
            <a:spLocks noGrp="1"/>
          </p:cNvSpPr>
          <p:nvPr>
            <p:ph idx="1"/>
          </p:nvPr>
        </p:nvSpPr>
        <p:spPr>
          <a:xfrm>
            <a:off x="670931" y="1829340"/>
            <a:ext cx="11082455" cy="5024353"/>
          </a:xfrm>
        </p:spPr>
        <p:txBody>
          <a:bodyPr>
            <a:normAutofit/>
          </a:bodyPr>
          <a:lstStyle/>
          <a:p>
            <a:r>
              <a:rPr lang="en-US" sz="1400" b="1" dirty="0">
                <a:solidFill>
                  <a:schemeClr val="bg1"/>
                </a:solidFill>
                <a:latin typeface="Aptos" panose="020B0004020202020204" pitchFamily="34" charset="0"/>
                <a:cs typeface="Times New Roman" panose="02020603050405020304" pitchFamily="18" charset="0"/>
              </a:rPr>
              <a:t>Current Challenges:</a:t>
            </a:r>
          </a:p>
          <a:p>
            <a:pPr lvl="1"/>
            <a:r>
              <a:rPr lang="en-US" sz="1400" dirty="0">
                <a:solidFill>
                  <a:schemeClr val="bg1"/>
                </a:solidFill>
                <a:latin typeface="Aptos" panose="020B0004020202020204" pitchFamily="34" charset="0"/>
                <a:cs typeface="Times New Roman" panose="02020603050405020304" pitchFamily="18" charset="0"/>
              </a:rPr>
              <a:t>Lack of innovation; generic management; inadequate competitor analysis.</a:t>
            </a:r>
          </a:p>
          <a:p>
            <a:pPr lvl="1"/>
            <a:r>
              <a:rPr lang="en-US" sz="1400" dirty="0">
                <a:solidFill>
                  <a:schemeClr val="bg1"/>
                </a:solidFill>
                <a:latin typeface="Aptos" panose="020B0004020202020204" pitchFamily="34" charset="0"/>
                <a:cs typeface="Times New Roman" panose="02020603050405020304" pitchFamily="18" charset="0"/>
              </a:rPr>
              <a:t>Market context, technology, and subsidy changes not taken into account.</a:t>
            </a:r>
          </a:p>
          <a:p>
            <a:pPr lvl="1"/>
            <a:r>
              <a:rPr lang="en-US" sz="1400" dirty="0">
                <a:solidFill>
                  <a:schemeClr val="bg1"/>
                </a:solidFill>
                <a:latin typeface="Aptos" panose="020B0004020202020204" pitchFamily="34" charset="0"/>
                <a:cs typeface="Times New Roman" panose="02020603050405020304" pitchFamily="18" charset="0"/>
              </a:rPr>
              <a:t>Neglect of staff leading to loss of valuable personnel.</a:t>
            </a:r>
          </a:p>
          <a:p>
            <a:pPr lvl="1"/>
            <a:r>
              <a:rPr lang="en-US" sz="1400" dirty="0">
                <a:solidFill>
                  <a:schemeClr val="bg1"/>
                </a:solidFill>
                <a:latin typeface="Aptos" panose="020B0004020202020204" pitchFamily="34" charset="0"/>
                <a:cs typeface="Times New Roman" panose="02020603050405020304" pitchFamily="18" charset="0"/>
              </a:rPr>
              <a:t>Limited scope of EBMO services: No competition allowed with members.</a:t>
            </a:r>
          </a:p>
          <a:p>
            <a:pPr lvl="1"/>
            <a:r>
              <a:rPr lang="en-US" sz="1400" dirty="0">
                <a:solidFill>
                  <a:schemeClr val="bg1"/>
                </a:solidFill>
                <a:latin typeface="Aptos" panose="020B0004020202020204" pitchFamily="34" charset="0"/>
                <a:cs typeface="Times New Roman" panose="02020603050405020304" pitchFamily="18" charset="0"/>
              </a:rPr>
              <a:t>Services lack sufficient quality.</a:t>
            </a:r>
          </a:p>
          <a:p>
            <a:pPr lvl="1"/>
            <a:r>
              <a:rPr lang="en-US" sz="1400" dirty="0">
                <a:solidFill>
                  <a:schemeClr val="bg1"/>
                </a:solidFill>
                <a:latin typeface="Aptos" panose="020B0004020202020204" pitchFamily="34" charset="0"/>
                <a:cs typeface="Times New Roman" panose="02020603050405020304" pitchFamily="18" charset="0"/>
              </a:rPr>
              <a:t>Issues with marketing strategies: lack of focus on niches and spreading efforts too thinly.</a:t>
            </a:r>
          </a:p>
          <a:p>
            <a:pPr lvl="1"/>
            <a:r>
              <a:rPr lang="en-US" sz="1400" dirty="0">
                <a:solidFill>
                  <a:schemeClr val="bg1"/>
                </a:solidFill>
                <a:latin typeface="Aptos" panose="020B0004020202020204" pitchFamily="34" charset="0"/>
                <a:cs typeface="Times New Roman" panose="02020603050405020304" pitchFamily="18" charset="0"/>
              </a:rPr>
              <a:t>Competitor analysis is inadequate and not sufficiently broad.</a:t>
            </a:r>
          </a:p>
          <a:p>
            <a:endParaRPr lang="en-US" sz="1400" dirty="0">
              <a:solidFill>
                <a:schemeClr val="bg1"/>
              </a:solidFill>
              <a:latin typeface="Aptos" panose="020B0004020202020204" pitchFamily="34" charset="0"/>
              <a:cs typeface="Times New Roman" panose="02020603050405020304" pitchFamily="18" charset="0"/>
            </a:endParaRPr>
          </a:p>
          <a:p>
            <a:r>
              <a:rPr lang="en-US" sz="1400" b="1" dirty="0">
                <a:solidFill>
                  <a:schemeClr val="bg1"/>
                </a:solidFill>
                <a:latin typeface="Aptos" panose="020B0004020202020204" pitchFamily="34" charset="0"/>
                <a:cs typeface="Times New Roman" panose="02020603050405020304" pitchFamily="18" charset="0"/>
              </a:rPr>
              <a:t>Innovative and Emerging Services</a:t>
            </a:r>
            <a:r>
              <a:rPr lang="en-US" sz="1400" dirty="0">
                <a:solidFill>
                  <a:schemeClr val="bg1"/>
                </a:solidFill>
                <a:latin typeface="Aptos" panose="020B0004020202020204" pitchFamily="34" charset="0"/>
                <a:cs typeface="Times New Roman" panose="02020603050405020304" pitchFamily="18" charset="0"/>
              </a:rPr>
              <a:t>:</a:t>
            </a:r>
          </a:p>
          <a:p>
            <a:pPr lvl="1"/>
            <a:r>
              <a:rPr lang="en-US" sz="1400" dirty="0">
                <a:solidFill>
                  <a:schemeClr val="bg1"/>
                </a:solidFill>
                <a:latin typeface="Aptos" panose="020B0004020202020204" pitchFamily="34" charset="0"/>
                <a:cs typeface="Times New Roman" panose="02020603050405020304" pitchFamily="18" charset="0"/>
              </a:rPr>
              <a:t>Training: Efforts to be more user-friendly in content, offering, location, timing, and format.</a:t>
            </a:r>
          </a:p>
          <a:p>
            <a:pPr lvl="1"/>
            <a:r>
              <a:rPr lang="en-US" sz="1400" dirty="0" err="1">
                <a:solidFill>
                  <a:schemeClr val="bg1"/>
                </a:solidFill>
                <a:latin typeface="Aptos" panose="020B0004020202020204" pitchFamily="34" charset="0"/>
                <a:cs typeface="Times New Roman" panose="02020603050405020304" pitchFamily="18" charset="0"/>
              </a:rPr>
              <a:t>Labour</a:t>
            </a:r>
            <a:r>
              <a:rPr lang="en-US" sz="1400" dirty="0">
                <a:solidFill>
                  <a:schemeClr val="bg1"/>
                </a:solidFill>
                <a:latin typeface="Aptos" panose="020B0004020202020204" pitchFamily="34" charset="0"/>
                <a:cs typeface="Times New Roman" panose="02020603050405020304" pitchFamily="18" charset="0"/>
              </a:rPr>
              <a:t> Law: More integrated approach with services beyond advice.</a:t>
            </a:r>
          </a:p>
          <a:p>
            <a:pPr lvl="1"/>
            <a:r>
              <a:rPr lang="en-US" sz="1400" dirty="0">
                <a:solidFill>
                  <a:schemeClr val="bg1"/>
                </a:solidFill>
                <a:latin typeface="Aptos" panose="020B0004020202020204" pitchFamily="34" charset="0"/>
                <a:cs typeface="Times New Roman" panose="02020603050405020304" pitchFamily="18" charset="0"/>
              </a:rPr>
              <a:t>HR: More emphasis on new trends, e.g., Female Future (East Africa).</a:t>
            </a:r>
          </a:p>
          <a:p>
            <a:pPr lvl="1"/>
            <a:r>
              <a:rPr lang="en-US" sz="1400" dirty="0">
                <a:solidFill>
                  <a:schemeClr val="bg1"/>
                </a:solidFill>
                <a:latin typeface="Aptos" panose="020B0004020202020204" pitchFamily="34" charset="0"/>
                <a:cs typeface="Times New Roman" panose="02020603050405020304" pitchFamily="18" charset="0"/>
              </a:rPr>
              <a:t>Entrepreneurship: Key service for SMEs.</a:t>
            </a:r>
          </a:p>
          <a:p>
            <a:pPr lvl="1"/>
            <a:r>
              <a:rPr lang="en-US" sz="1400" dirty="0">
                <a:solidFill>
                  <a:schemeClr val="bg1"/>
                </a:solidFill>
                <a:latin typeface="Aptos" panose="020B0004020202020204" pitchFamily="34" charset="0"/>
                <a:cs typeface="Times New Roman" panose="02020603050405020304" pitchFamily="18" charset="0"/>
              </a:rPr>
              <a:t>Generic management: Successful project management and subsidies.</a:t>
            </a:r>
          </a:p>
          <a:p>
            <a:pPr lvl="1"/>
            <a:r>
              <a:rPr lang="en-US" sz="1400" dirty="0">
                <a:solidFill>
                  <a:schemeClr val="bg1"/>
                </a:solidFill>
                <a:latin typeface="Aptos" panose="020B0004020202020204" pitchFamily="34" charset="0"/>
                <a:cs typeface="Times New Roman" panose="02020603050405020304" pitchFamily="18" charset="0"/>
              </a:rPr>
              <a:t>Generic management (HR, finance, sales) professional.</a:t>
            </a:r>
          </a:p>
          <a:p>
            <a:pPr marL="457200" lvl="1" indent="0">
              <a:buNone/>
            </a:pPr>
            <a:endParaRPr lang="en-US" sz="1400" dirty="0">
              <a:solidFill>
                <a:schemeClr val="bg1"/>
              </a:solidFill>
              <a:latin typeface="Aptos" panose="020B0004020202020204" pitchFamily="34" charset="0"/>
              <a:cs typeface="Times New Roman" panose="02020603050405020304" pitchFamily="18" charset="0"/>
            </a:endParaRPr>
          </a:p>
          <a:p>
            <a:pPr marL="457200" lvl="1" indent="0">
              <a:buNone/>
            </a:pPr>
            <a:r>
              <a:rPr lang="en-US" sz="1400" dirty="0">
                <a:solidFill>
                  <a:schemeClr val="bg1"/>
                </a:solidFill>
                <a:latin typeface="Aptos" panose="020B0004020202020204" pitchFamily="34" charset="0"/>
                <a:cs typeface="Times New Roman" panose="02020603050405020304" pitchFamily="18" charset="0"/>
              </a:rPr>
              <a:t>Success Stories in Asia (SL, SIN, MAL, NZ) and some in AFR (UG, TA, CAM), and LA (often building upon CoC past).</a:t>
            </a:r>
          </a:p>
        </p:txBody>
      </p:sp>
    </p:spTree>
    <p:extLst>
      <p:ext uri="{BB962C8B-B14F-4D97-AF65-F5344CB8AC3E}">
        <p14:creationId xmlns:p14="http://schemas.microsoft.com/office/powerpoint/2010/main" val="988494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F7CE27-F6EF-0688-0FBC-A556FACF033E}"/>
              </a:ext>
            </a:extLst>
          </p:cNvPr>
          <p:cNvPicPr>
            <a:picLocks noChangeAspect="1"/>
          </p:cNvPicPr>
          <p:nvPr/>
        </p:nvPicPr>
        <p:blipFill rotWithShape="1">
          <a:blip r:embed="rId2">
            <a:alphaModFix amt="35000"/>
          </a:blip>
          <a:srcRect t="4463" b="14310"/>
          <a:stretch/>
        </p:blipFill>
        <p:spPr>
          <a:xfrm>
            <a:off x="20" y="10"/>
            <a:ext cx="12191980" cy="6857990"/>
          </a:xfrm>
          <a:prstGeom prst="rect">
            <a:avLst/>
          </a:prstGeom>
        </p:spPr>
      </p:pic>
      <p:sp>
        <p:nvSpPr>
          <p:cNvPr id="2" name="Title 1">
            <a:extLst>
              <a:ext uri="{FF2B5EF4-FFF2-40B4-BE49-F238E27FC236}">
                <a16:creationId xmlns:a16="http://schemas.microsoft.com/office/drawing/2014/main" id="{48ADD27C-395E-F902-8B08-7605BCF31720}"/>
              </a:ext>
            </a:extLst>
          </p:cNvPr>
          <p:cNvSpPr>
            <a:spLocks noGrp="1"/>
          </p:cNvSpPr>
          <p:nvPr>
            <p:ph type="title"/>
          </p:nvPr>
        </p:nvSpPr>
        <p:spPr>
          <a:xfrm>
            <a:off x="838200" y="365125"/>
            <a:ext cx="10515600" cy="1325563"/>
          </a:xfrm>
        </p:spPr>
        <p:txBody>
          <a:bodyPr>
            <a:normAutofit/>
          </a:bodyPr>
          <a:lstStyle/>
          <a:p>
            <a:r>
              <a:rPr lang="en-US" b="1" dirty="0">
                <a:solidFill>
                  <a:srgbClr val="FFFFFF"/>
                </a:solidFill>
                <a:latin typeface="Aptos" panose="020B0004020202020204" pitchFamily="34" charset="0"/>
                <a:cs typeface="Times New Roman" panose="02020603050405020304" pitchFamily="18" charset="0"/>
              </a:rPr>
              <a:t>Which services? Innovative and emerging services: What and How?</a:t>
            </a:r>
            <a:endParaRPr lang="en-BE" b="1" dirty="0">
              <a:solidFill>
                <a:srgbClr val="FFFFFF"/>
              </a:solidFill>
              <a:latin typeface="Aptos" panose="020B0004020202020204" pitchFamily="34" charset="0"/>
              <a:cs typeface="Times New Roman" panose="02020603050405020304" pitchFamily="18" charset="0"/>
            </a:endParaRPr>
          </a:p>
        </p:txBody>
      </p:sp>
      <p:graphicFrame>
        <p:nvGraphicFramePr>
          <p:cNvPr id="15" name="Content Placeholder 2">
            <a:extLst>
              <a:ext uri="{FF2B5EF4-FFF2-40B4-BE49-F238E27FC236}">
                <a16:creationId xmlns:a16="http://schemas.microsoft.com/office/drawing/2014/main" id="{8404CCED-5D1B-4175-EF56-F41DB23ADBDE}"/>
              </a:ext>
            </a:extLst>
          </p:cNvPr>
          <p:cNvGraphicFramePr>
            <a:graphicFrameLocks noGrp="1"/>
          </p:cNvGraphicFramePr>
          <p:nvPr>
            <p:ph idx="1"/>
            <p:extLst>
              <p:ext uri="{D42A27DB-BD31-4B8C-83A1-F6EECF244321}">
                <p14:modId xmlns:p14="http://schemas.microsoft.com/office/powerpoint/2010/main" val="12292384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39385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ight bulb on yellow background with sketched light beams and cord">
            <a:extLst>
              <a:ext uri="{FF2B5EF4-FFF2-40B4-BE49-F238E27FC236}">
                <a16:creationId xmlns:a16="http://schemas.microsoft.com/office/drawing/2014/main" id="{D11B9626-3496-1EA5-E44B-A83C83BC3A21}"/>
              </a:ext>
            </a:extLst>
          </p:cNvPr>
          <p:cNvPicPr>
            <a:picLocks noChangeAspect="1"/>
          </p:cNvPicPr>
          <p:nvPr/>
        </p:nvPicPr>
        <p:blipFill rotWithShape="1">
          <a:blip r:embed="rId3"/>
          <a:srcRect l="47871" r="3613"/>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92FB7-F43A-6C63-409F-CCCE5792292F}"/>
              </a:ext>
            </a:extLst>
          </p:cNvPr>
          <p:cNvSpPr>
            <a:spLocks noGrp="1"/>
          </p:cNvSpPr>
          <p:nvPr>
            <p:ph type="title"/>
          </p:nvPr>
        </p:nvSpPr>
        <p:spPr>
          <a:xfrm>
            <a:off x="6115317" y="405685"/>
            <a:ext cx="5464968" cy="1559301"/>
          </a:xfrm>
        </p:spPr>
        <p:txBody>
          <a:bodyPr>
            <a:normAutofit/>
          </a:bodyPr>
          <a:lstStyle/>
          <a:p>
            <a:r>
              <a:rPr lang="en-US" sz="4000">
                <a:latin typeface="Aptos" panose="020B0004020202020204" pitchFamily="34" charset="0"/>
                <a:cs typeface="Times New Roman" panose="02020603050405020304" pitchFamily="18" charset="0"/>
              </a:rPr>
              <a:t>Trends in Innovative and Emerging Services</a:t>
            </a:r>
            <a:endParaRPr lang="en-GB" sz="4000">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A9C9B95-2CD0-6D48-AE09-AB5B3467794D}"/>
              </a:ext>
            </a:extLst>
          </p:cNvPr>
          <p:cNvSpPr>
            <a:spLocks noGrp="1"/>
          </p:cNvSpPr>
          <p:nvPr>
            <p:ph idx="1"/>
          </p:nvPr>
        </p:nvSpPr>
        <p:spPr>
          <a:xfrm>
            <a:off x="5731146" y="2330161"/>
            <a:ext cx="6139903" cy="4483682"/>
          </a:xfrm>
        </p:spPr>
        <p:txBody>
          <a:bodyPr anchor="ctr">
            <a:normAutofit/>
          </a:bodyPr>
          <a:lstStyle/>
          <a:p>
            <a:r>
              <a:rPr lang="en-US" sz="1600" b="1" dirty="0">
                <a:latin typeface="Aptos" panose="020B0004020202020204" pitchFamily="34" charset="0"/>
                <a:cs typeface="Times New Roman" panose="02020603050405020304" pitchFamily="18" charset="0"/>
              </a:rPr>
              <a:t>Main drivers of new trends:</a:t>
            </a:r>
          </a:p>
          <a:p>
            <a:pPr lvl="1"/>
            <a:r>
              <a:rPr lang="en-US" sz="1600" dirty="0">
                <a:latin typeface="Aptos" panose="020B0004020202020204" pitchFamily="34" charset="0"/>
                <a:cs typeface="Times New Roman" panose="02020603050405020304" pitchFamily="18" charset="0"/>
              </a:rPr>
              <a:t>New technology</a:t>
            </a:r>
          </a:p>
          <a:p>
            <a:pPr lvl="1"/>
            <a:r>
              <a:rPr lang="en-US" sz="1600" dirty="0">
                <a:latin typeface="Aptos" panose="020B0004020202020204" pitchFamily="34" charset="0"/>
                <a:cs typeface="Times New Roman" panose="02020603050405020304" pitchFamily="18" charset="0"/>
              </a:rPr>
              <a:t>Customer expectations</a:t>
            </a:r>
          </a:p>
          <a:p>
            <a:pPr lvl="1"/>
            <a:r>
              <a:rPr lang="en-US" sz="1600" dirty="0">
                <a:latin typeface="Aptos" panose="020B0004020202020204" pitchFamily="34" charset="0"/>
                <a:cs typeface="Times New Roman" panose="02020603050405020304" pitchFamily="18" charset="0"/>
              </a:rPr>
              <a:t>Market dynamics</a:t>
            </a:r>
          </a:p>
          <a:p>
            <a:pPr lvl="1"/>
            <a:r>
              <a:rPr lang="en-US" sz="1600" dirty="0">
                <a:latin typeface="Aptos" panose="020B0004020202020204" pitchFamily="34" charset="0"/>
                <a:cs typeface="Times New Roman" panose="02020603050405020304" pitchFamily="18" charset="0"/>
              </a:rPr>
              <a:t>Shift in worker characteristics</a:t>
            </a:r>
          </a:p>
          <a:p>
            <a:r>
              <a:rPr lang="en-US" sz="1600" b="1" dirty="0">
                <a:latin typeface="Aptos" panose="020B0004020202020204" pitchFamily="34" charset="0"/>
                <a:cs typeface="Times New Roman" panose="02020603050405020304" pitchFamily="18" charset="0"/>
              </a:rPr>
              <a:t>Main Trends in Services:</a:t>
            </a:r>
            <a:endParaRPr lang="en-US" sz="1600" dirty="0">
              <a:latin typeface="Aptos" panose="020B0004020202020204" pitchFamily="34" charset="0"/>
              <a:cs typeface="Times New Roman" panose="02020603050405020304" pitchFamily="18" charset="0"/>
            </a:endParaRPr>
          </a:p>
          <a:p>
            <a:pPr lvl="1"/>
            <a:r>
              <a:rPr lang="en-US" sz="1600" dirty="0">
                <a:latin typeface="Aptos" panose="020B0004020202020204" pitchFamily="34" charset="0"/>
                <a:cs typeface="Times New Roman" panose="02020603050405020304" pitchFamily="18" charset="0"/>
              </a:rPr>
              <a:t>Digital transformation (AI, automation, remote accessibility)</a:t>
            </a:r>
          </a:p>
          <a:p>
            <a:pPr lvl="1"/>
            <a:r>
              <a:rPr lang="en-US" sz="1600" dirty="0">
                <a:latin typeface="Aptos" panose="020B0004020202020204" pitchFamily="34" charset="0"/>
                <a:cs typeface="Times New Roman" panose="02020603050405020304" pitchFamily="18" charset="0"/>
              </a:rPr>
              <a:t>Personalization and customization (data-driven insights)</a:t>
            </a:r>
          </a:p>
          <a:p>
            <a:pPr lvl="1"/>
            <a:r>
              <a:rPr lang="en-US" sz="1600" dirty="0">
                <a:latin typeface="Aptos" panose="020B0004020202020204" pitchFamily="34" charset="0"/>
                <a:cs typeface="Times New Roman" panose="02020603050405020304" pitchFamily="18" charset="0"/>
              </a:rPr>
              <a:t>Remote service delivery (Teams, video, augmented reality)</a:t>
            </a:r>
          </a:p>
          <a:p>
            <a:pPr lvl="1"/>
            <a:r>
              <a:rPr lang="en-GB" sz="1600" dirty="0">
                <a:latin typeface="Aptos" panose="020B0004020202020204" pitchFamily="34" charset="0"/>
                <a:cs typeface="Times New Roman" panose="02020603050405020304" pitchFamily="18" charset="0"/>
              </a:rPr>
              <a:t>Sustainability and environmental responsibility</a:t>
            </a:r>
          </a:p>
          <a:p>
            <a:pPr lvl="1"/>
            <a:r>
              <a:rPr lang="en-GB" sz="1600" dirty="0">
                <a:latin typeface="Aptos" panose="020B0004020202020204" pitchFamily="34" charset="0"/>
                <a:cs typeface="Times New Roman" panose="02020603050405020304" pitchFamily="18" charset="0"/>
              </a:rPr>
              <a:t>Collaborative services ecosystems </a:t>
            </a:r>
          </a:p>
          <a:p>
            <a:pPr lvl="1"/>
            <a:r>
              <a:rPr lang="en-GB" sz="1600" dirty="0">
                <a:latin typeface="Aptos" panose="020B0004020202020204" pitchFamily="34" charset="0"/>
                <a:cs typeface="Times New Roman" panose="02020603050405020304" pitchFamily="18" charset="0"/>
              </a:rPr>
              <a:t>Specialisation</a:t>
            </a:r>
          </a:p>
          <a:p>
            <a:pPr lvl="1"/>
            <a:r>
              <a:rPr lang="en-GB" sz="1600" dirty="0">
                <a:latin typeface="Aptos" panose="020B0004020202020204" pitchFamily="34" charset="0"/>
                <a:cs typeface="Times New Roman" panose="02020603050405020304" pitchFamily="18" charset="0"/>
              </a:rPr>
              <a:t>Proactive maintenance</a:t>
            </a:r>
          </a:p>
          <a:p>
            <a:pPr marL="457200" lvl="1" indent="0">
              <a:buNone/>
            </a:pPr>
            <a:endParaRPr lang="en-GB" sz="14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4626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olding a puzzle piece">
            <a:extLst>
              <a:ext uri="{FF2B5EF4-FFF2-40B4-BE49-F238E27FC236}">
                <a16:creationId xmlns:a16="http://schemas.microsoft.com/office/drawing/2014/main" id="{D010AF17-B1E7-960A-E8FB-D62CE17D5001}"/>
              </a:ext>
            </a:extLst>
          </p:cNvPr>
          <p:cNvPicPr>
            <a:picLocks noChangeAspect="1"/>
          </p:cNvPicPr>
          <p:nvPr/>
        </p:nvPicPr>
        <p:blipFill rotWithShape="1">
          <a:blip r:embed="rId2">
            <a:alphaModFix amt="35000"/>
          </a:blip>
          <a:srcRect t="16974"/>
          <a:stretch/>
        </p:blipFill>
        <p:spPr>
          <a:xfrm>
            <a:off x="20" y="10"/>
            <a:ext cx="12191980" cy="6857990"/>
          </a:xfrm>
          <a:prstGeom prst="rect">
            <a:avLst/>
          </a:prstGeom>
        </p:spPr>
      </p:pic>
      <p:sp>
        <p:nvSpPr>
          <p:cNvPr id="2" name="Title 1">
            <a:extLst>
              <a:ext uri="{FF2B5EF4-FFF2-40B4-BE49-F238E27FC236}">
                <a16:creationId xmlns:a16="http://schemas.microsoft.com/office/drawing/2014/main" id="{7BD4EA12-5CBA-97F9-BADC-1025AABE6E4D}"/>
              </a:ext>
            </a:extLst>
          </p:cNvPr>
          <p:cNvSpPr>
            <a:spLocks noGrp="1"/>
          </p:cNvSpPr>
          <p:nvPr>
            <p:ph type="title"/>
          </p:nvPr>
        </p:nvSpPr>
        <p:spPr>
          <a:xfrm>
            <a:off x="838200" y="365125"/>
            <a:ext cx="10515600" cy="1325563"/>
          </a:xfrm>
        </p:spPr>
        <p:txBody>
          <a:bodyPr>
            <a:normAutofit/>
          </a:bodyPr>
          <a:lstStyle/>
          <a:p>
            <a:r>
              <a:rPr lang="en-US" b="1">
                <a:solidFill>
                  <a:srgbClr val="FFFFFF"/>
                </a:solidFill>
                <a:latin typeface="Aptos" panose="020B0004020202020204" pitchFamily="34" charset="0"/>
                <a:cs typeface="Times New Roman" panose="02020603050405020304" pitchFamily="18" charset="0"/>
              </a:rPr>
              <a:t>Specific Service Trends:</a:t>
            </a:r>
            <a:br>
              <a:rPr lang="en-US">
                <a:solidFill>
                  <a:srgbClr val="FFFFFF"/>
                </a:solidFill>
                <a:latin typeface="Aptos" panose="020B0004020202020204" pitchFamily="34" charset="0"/>
                <a:cs typeface="Times New Roman" panose="02020603050405020304" pitchFamily="18" charset="0"/>
              </a:rPr>
            </a:br>
            <a:r>
              <a:rPr lang="en-US">
                <a:solidFill>
                  <a:srgbClr val="FFFFFF"/>
                </a:solidFill>
                <a:latin typeface="Aptos" panose="020B0004020202020204" pitchFamily="34" charset="0"/>
                <a:cs typeface="Times New Roman" panose="02020603050405020304" pitchFamily="18" charset="0"/>
              </a:rPr>
              <a:t>HR Services</a:t>
            </a:r>
          </a:p>
        </p:txBody>
      </p:sp>
      <p:sp>
        <p:nvSpPr>
          <p:cNvPr id="3" name="Content Placeholder 2">
            <a:extLst>
              <a:ext uri="{FF2B5EF4-FFF2-40B4-BE49-F238E27FC236}">
                <a16:creationId xmlns:a16="http://schemas.microsoft.com/office/drawing/2014/main" id="{39597795-1717-A107-D71D-7D5BC2A6C46E}"/>
              </a:ext>
            </a:extLst>
          </p:cNvPr>
          <p:cNvSpPr>
            <a:spLocks noGrp="1"/>
          </p:cNvSpPr>
          <p:nvPr>
            <p:ph idx="1"/>
          </p:nvPr>
        </p:nvSpPr>
        <p:spPr>
          <a:xfrm>
            <a:off x="838200" y="1825625"/>
            <a:ext cx="10515600" cy="4351338"/>
          </a:xfrm>
        </p:spPr>
        <p:txBody>
          <a:bodyPr>
            <a:normAutofit lnSpcReduction="10000"/>
          </a:bodyPr>
          <a:lstStyle/>
          <a:p>
            <a:pPr marL="0" indent="0">
              <a:buNone/>
            </a:pPr>
            <a:endParaRPr lang="en-US" sz="1800" dirty="0">
              <a:solidFill>
                <a:srgbClr val="FFFFFF"/>
              </a:solidFill>
              <a:latin typeface="Aptos" panose="020B0004020202020204" pitchFamily="34" charset="0"/>
              <a:cs typeface="Times New Roman" panose="02020603050405020304" pitchFamily="18" charset="0"/>
            </a:endParaRPr>
          </a:p>
          <a:p>
            <a:r>
              <a:rPr lang="en-US" sz="1800" dirty="0">
                <a:solidFill>
                  <a:srgbClr val="FFFFFF"/>
                </a:solidFill>
                <a:latin typeface="Aptos" panose="020B0004020202020204" pitchFamily="34" charset="0"/>
                <a:cs typeface="Times New Roman" panose="02020603050405020304" pitchFamily="18" charset="0"/>
              </a:rPr>
              <a:t>Payroll and taxes</a:t>
            </a:r>
          </a:p>
          <a:p>
            <a:r>
              <a:rPr lang="en-US" sz="1800" dirty="0">
                <a:solidFill>
                  <a:srgbClr val="FFFFFF"/>
                </a:solidFill>
                <a:latin typeface="Aptos" panose="020B0004020202020204" pitchFamily="34" charset="0"/>
                <a:cs typeface="Times New Roman" panose="02020603050405020304" pitchFamily="18" charset="0"/>
              </a:rPr>
              <a:t>Regulatory compliance</a:t>
            </a:r>
          </a:p>
          <a:p>
            <a:r>
              <a:rPr lang="en-US" sz="1800" dirty="0">
                <a:solidFill>
                  <a:srgbClr val="FFFFFF"/>
                </a:solidFill>
                <a:latin typeface="Aptos" panose="020B0004020202020204" pitchFamily="34" charset="0"/>
                <a:cs typeface="Times New Roman" panose="02020603050405020304" pitchFamily="18" charset="0"/>
              </a:rPr>
              <a:t>Benefits administration (and data)</a:t>
            </a:r>
          </a:p>
          <a:p>
            <a:r>
              <a:rPr lang="en-US" sz="1800" dirty="0">
                <a:solidFill>
                  <a:srgbClr val="FFFFFF"/>
                </a:solidFill>
                <a:latin typeface="Aptos" panose="020B0004020202020204" pitchFamily="34" charset="0"/>
                <a:cs typeface="Times New Roman" panose="02020603050405020304" pitchFamily="18" charset="0"/>
              </a:rPr>
              <a:t>Recruitment and hiring</a:t>
            </a:r>
          </a:p>
          <a:p>
            <a:r>
              <a:rPr lang="en-US" sz="1800" dirty="0">
                <a:solidFill>
                  <a:srgbClr val="FFFFFF"/>
                </a:solidFill>
                <a:latin typeface="Aptos" panose="020B0004020202020204" pitchFamily="34" charset="0"/>
                <a:cs typeface="Times New Roman" panose="02020603050405020304" pitchFamily="18" charset="0"/>
              </a:rPr>
              <a:t>Training and development</a:t>
            </a:r>
          </a:p>
          <a:p>
            <a:r>
              <a:rPr lang="en-US" sz="1800" dirty="0">
                <a:solidFill>
                  <a:srgbClr val="FFFFFF"/>
                </a:solidFill>
                <a:latin typeface="Aptos" panose="020B0004020202020204" pitchFamily="34" charset="0"/>
                <a:cs typeface="Times New Roman" panose="02020603050405020304" pitchFamily="18" charset="0"/>
              </a:rPr>
              <a:t>Employee relations and industrial relations (IR)</a:t>
            </a:r>
          </a:p>
          <a:p>
            <a:r>
              <a:rPr lang="en-US" sz="1800" dirty="0">
                <a:solidFill>
                  <a:srgbClr val="FFFFFF"/>
                </a:solidFill>
                <a:latin typeface="Aptos" panose="020B0004020202020204" pitchFamily="34" charset="0"/>
                <a:cs typeface="Times New Roman" panose="02020603050405020304" pitchFamily="18" charset="0"/>
              </a:rPr>
              <a:t>Workplace policy</a:t>
            </a:r>
          </a:p>
          <a:p>
            <a:r>
              <a:rPr lang="en-US" sz="1800" dirty="0">
                <a:solidFill>
                  <a:srgbClr val="FFFFFF"/>
                </a:solidFill>
                <a:latin typeface="Aptos" panose="020B0004020202020204" pitchFamily="34" charset="0"/>
                <a:cs typeface="Times New Roman" panose="02020603050405020304" pitchFamily="18" charset="0"/>
              </a:rPr>
              <a:t>Career development</a:t>
            </a:r>
          </a:p>
          <a:p>
            <a:r>
              <a:rPr lang="en-US" sz="1800" dirty="0">
                <a:solidFill>
                  <a:srgbClr val="FFFFFF"/>
                </a:solidFill>
                <a:latin typeface="Aptos" panose="020B0004020202020204" pitchFamily="34" charset="0"/>
                <a:cs typeface="Times New Roman" panose="02020603050405020304" pitchFamily="18" charset="0"/>
              </a:rPr>
              <a:t>Data management</a:t>
            </a:r>
          </a:p>
          <a:p>
            <a:r>
              <a:rPr lang="en-US" sz="1800" dirty="0">
                <a:solidFill>
                  <a:srgbClr val="FFFFFF"/>
                </a:solidFill>
                <a:latin typeface="Aptos" panose="020B0004020202020204" pitchFamily="34" charset="0"/>
                <a:cs typeface="Times New Roman" panose="02020603050405020304" pitchFamily="18" charset="0"/>
              </a:rPr>
              <a:t>Occupational safety and health (OSH)</a:t>
            </a:r>
          </a:p>
          <a:p>
            <a:r>
              <a:rPr lang="en-US" sz="1800" dirty="0">
                <a:solidFill>
                  <a:srgbClr val="FFFFFF"/>
                </a:solidFill>
                <a:latin typeface="Aptos" panose="020B0004020202020204" pitchFamily="34" charset="0"/>
                <a:cs typeface="Times New Roman" panose="02020603050405020304" pitchFamily="18" charset="0"/>
              </a:rPr>
              <a:t>Wellness</a:t>
            </a:r>
            <a:endParaRPr lang="en-BE" sz="1800" dirty="0">
              <a:solidFill>
                <a:srgbClr val="FFFFFF"/>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9668263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EE55E8F0-FA69-078D-27D3-E1E9C82B6A57}"/>
              </a:ext>
            </a:extLst>
          </p:cNvPr>
          <p:cNvPicPr>
            <a:picLocks noChangeAspect="1"/>
          </p:cNvPicPr>
          <p:nvPr/>
        </p:nvPicPr>
        <p:blipFill rotWithShape="1">
          <a:blip r:embed="rId2">
            <a:duotone>
              <a:prstClr val="black"/>
              <a:schemeClr val="tx2">
                <a:tint val="45000"/>
                <a:satMod val="400000"/>
              </a:schemeClr>
            </a:duotone>
            <a:alphaModFix amt="25000"/>
          </a:blip>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41CD3C26-2F78-0BDA-51CB-AF7687268522}"/>
              </a:ext>
            </a:extLst>
          </p:cNvPr>
          <p:cNvSpPr>
            <a:spLocks noGrp="1"/>
          </p:cNvSpPr>
          <p:nvPr>
            <p:ph type="title"/>
          </p:nvPr>
        </p:nvSpPr>
        <p:spPr>
          <a:xfrm>
            <a:off x="838200" y="365125"/>
            <a:ext cx="10515600" cy="1325563"/>
          </a:xfrm>
        </p:spPr>
        <p:txBody>
          <a:bodyPr>
            <a:normAutofit/>
          </a:bodyPr>
          <a:lstStyle/>
          <a:p>
            <a:r>
              <a:rPr lang="en-US" dirty="0">
                <a:latin typeface="Aptos" panose="020B0004020202020204" pitchFamily="34" charset="0"/>
                <a:cs typeface="Times New Roman" panose="02020603050405020304" pitchFamily="18" charset="0"/>
              </a:rPr>
              <a:t>Trends in </a:t>
            </a:r>
            <a:r>
              <a:rPr lang="en-US" dirty="0" err="1">
                <a:latin typeface="Aptos" panose="020B0004020202020204" pitchFamily="34" charset="0"/>
                <a:cs typeface="Times New Roman" panose="02020603050405020304" pitchFamily="18" charset="0"/>
              </a:rPr>
              <a:t>Labour</a:t>
            </a:r>
            <a:r>
              <a:rPr lang="en-US" dirty="0">
                <a:latin typeface="Aptos" panose="020B0004020202020204" pitchFamily="34" charset="0"/>
                <a:cs typeface="Times New Roman" panose="02020603050405020304" pitchFamily="18" charset="0"/>
              </a:rPr>
              <a:t> Law Services</a:t>
            </a:r>
            <a:endParaRPr lang="en-BE" b="1" dirty="0">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672AA14-83C4-CB76-F93C-139C7EE95946}"/>
              </a:ext>
            </a:extLst>
          </p:cNvPr>
          <p:cNvSpPr>
            <a:spLocks noGrp="1"/>
          </p:cNvSpPr>
          <p:nvPr>
            <p:ph idx="1"/>
          </p:nvPr>
        </p:nvSpPr>
        <p:spPr>
          <a:xfrm>
            <a:off x="838200" y="1825625"/>
            <a:ext cx="10515600" cy="4351338"/>
          </a:xfrm>
        </p:spPr>
        <p:txBody>
          <a:bodyPr>
            <a:normAutofit/>
          </a:bodyPr>
          <a:lstStyle/>
          <a:p>
            <a:r>
              <a:rPr lang="en-GB" dirty="0">
                <a:latin typeface="Aptos" panose="020B0004020202020204" pitchFamily="34" charset="0"/>
                <a:cs typeface="Times New Roman" panose="02020603050405020304" pitchFamily="18" charset="0"/>
              </a:rPr>
              <a:t>Information readymade-personalised – anytime /anywhere-Q&amp;A</a:t>
            </a:r>
          </a:p>
          <a:p>
            <a:r>
              <a:rPr lang="en-GB" dirty="0">
                <a:latin typeface="Aptos" panose="020B0004020202020204" pitchFamily="34" charset="0"/>
                <a:cs typeface="Times New Roman" panose="02020603050405020304" pitchFamily="18" charset="0"/>
              </a:rPr>
              <a:t>Compliance support / certification</a:t>
            </a:r>
          </a:p>
          <a:p>
            <a:r>
              <a:rPr lang="en-GB" dirty="0">
                <a:latin typeface="Aptos" panose="020B0004020202020204" pitchFamily="34" charset="0"/>
                <a:cs typeface="Times New Roman" panose="02020603050405020304" pitchFamily="18" charset="0"/>
              </a:rPr>
              <a:t>Combined services : law, HR, well being, on site</a:t>
            </a:r>
          </a:p>
          <a:p>
            <a:r>
              <a:rPr lang="en-GB" dirty="0">
                <a:latin typeface="Aptos" panose="020B0004020202020204" pitchFamily="34" charset="0"/>
                <a:cs typeface="Times New Roman" panose="02020603050405020304" pitchFamily="18" charset="0"/>
              </a:rPr>
              <a:t>Non jurisdiction settlements: private arbitration</a:t>
            </a:r>
          </a:p>
          <a:p>
            <a:r>
              <a:rPr lang="en-GB" dirty="0">
                <a:latin typeface="Aptos" panose="020B0004020202020204" pitchFamily="34" charset="0"/>
                <a:cs typeface="Times New Roman" panose="02020603050405020304" pitchFamily="18" charset="0"/>
              </a:rPr>
              <a:t>Importance non discrimination and ESG  </a:t>
            </a:r>
            <a:endParaRPr lang="en-BE"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7296087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28" name="Rectangle 9227">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5CA53EF3-EABF-826F-B79F-8597354173D1}"/>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t="15730"/>
          <a:stretch/>
        </p:blipFill>
        <p:spPr bwMode="auto">
          <a:xfrm>
            <a:off x="20" y="-1"/>
            <a:ext cx="1219198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CD3C26-2F78-0BDA-51CB-AF7687268522}"/>
              </a:ext>
            </a:extLst>
          </p:cNvPr>
          <p:cNvSpPr>
            <a:spLocks noGrp="1"/>
          </p:cNvSpPr>
          <p:nvPr>
            <p:ph type="title"/>
          </p:nvPr>
        </p:nvSpPr>
        <p:spPr>
          <a:xfrm>
            <a:off x="838200" y="2140021"/>
            <a:ext cx="6696445" cy="1325563"/>
          </a:xfrm>
        </p:spPr>
        <p:txBody>
          <a:bodyPr>
            <a:normAutofit/>
          </a:bodyPr>
          <a:lstStyle/>
          <a:p>
            <a:r>
              <a:rPr lang="en-US" sz="4000">
                <a:solidFill>
                  <a:srgbClr val="FFFFFF"/>
                </a:solidFill>
                <a:latin typeface="Aptos" panose="020B0004020202020204" pitchFamily="34" charset="0"/>
                <a:cs typeface="Times New Roman" panose="02020603050405020304" pitchFamily="18" charset="0"/>
              </a:rPr>
              <a:t>Trends in Training and Development Services</a:t>
            </a:r>
            <a:endParaRPr lang="en-BE" sz="4000" b="1">
              <a:solidFill>
                <a:srgbClr val="FFFFFF"/>
              </a:solidFill>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672AA14-83C4-CB76-F93C-139C7EE95946}"/>
              </a:ext>
            </a:extLst>
          </p:cNvPr>
          <p:cNvSpPr>
            <a:spLocks noGrp="1"/>
          </p:cNvSpPr>
          <p:nvPr>
            <p:ph idx="1"/>
          </p:nvPr>
        </p:nvSpPr>
        <p:spPr>
          <a:xfrm>
            <a:off x="838200" y="3590600"/>
            <a:ext cx="6696452" cy="2433722"/>
          </a:xfrm>
        </p:spPr>
        <p:txBody>
          <a:bodyPr>
            <a:normAutofit lnSpcReduction="10000"/>
          </a:bodyPr>
          <a:lstStyle/>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LMS: Learning Management Systems</a:t>
            </a:r>
          </a:p>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AI: Artificial Intelligence</a:t>
            </a:r>
          </a:p>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AR: Augmented Reality</a:t>
            </a:r>
          </a:p>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User-generated content</a:t>
            </a:r>
          </a:p>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Learning on demand; personalized; self-directed</a:t>
            </a:r>
          </a:p>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Importance of inclusion, diversity</a:t>
            </a:r>
          </a:p>
          <a:p>
            <a:pPr lvl="0" eaLnBrk="0" fontAlgn="base" hangingPunct="0">
              <a:spcBef>
                <a:spcPct val="0"/>
              </a:spcBef>
              <a:spcAft>
                <a:spcPts val="600"/>
              </a:spcAft>
            </a:pPr>
            <a:r>
              <a:rPr lang="en-US" altLang="en-US" sz="2000" dirty="0">
                <a:solidFill>
                  <a:srgbClr val="FFFFFF"/>
                </a:solidFill>
                <a:latin typeface="Aptos" panose="020B0004020202020204" pitchFamily="34" charset="0"/>
                <a:cs typeface="Times New Roman" panose="02020603050405020304" pitchFamily="18" charset="0"/>
              </a:rPr>
              <a:t>Gamification</a:t>
            </a:r>
            <a:endParaRPr lang="en-BE" sz="2000" dirty="0">
              <a:solidFill>
                <a:srgbClr val="FFFFFF"/>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4940137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on a wall">
            <a:extLst>
              <a:ext uri="{FF2B5EF4-FFF2-40B4-BE49-F238E27FC236}">
                <a16:creationId xmlns:a16="http://schemas.microsoft.com/office/drawing/2014/main" id="{7718A295-5665-2245-DC57-0BE9D527560B}"/>
              </a:ext>
            </a:extLst>
          </p:cNvPr>
          <p:cNvPicPr>
            <a:picLocks noChangeAspect="1"/>
          </p:cNvPicPr>
          <p:nvPr/>
        </p:nvPicPr>
        <p:blipFill rotWithShape="1">
          <a:blip r:embed="rId2">
            <a:alphaModFix amt="35000"/>
          </a:blip>
          <a:srcRect t="13629" b="5726"/>
          <a:stretch/>
        </p:blipFill>
        <p:spPr>
          <a:xfrm>
            <a:off x="20" y="10"/>
            <a:ext cx="12191980" cy="6857990"/>
          </a:xfrm>
          <a:prstGeom prst="rect">
            <a:avLst/>
          </a:prstGeom>
        </p:spPr>
      </p:pic>
      <p:sp>
        <p:nvSpPr>
          <p:cNvPr id="2" name="Title 1">
            <a:extLst>
              <a:ext uri="{FF2B5EF4-FFF2-40B4-BE49-F238E27FC236}">
                <a16:creationId xmlns:a16="http://schemas.microsoft.com/office/drawing/2014/main" id="{4E2D8AA8-397A-634F-8797-2E5115B3C8C8}"/>
              </a:ext>
            </a:extLst>
          </p:cNvPr>
          <p:cNvSpPr>
            <a:spLocks noGrp="1"/>
          </p:cNvSpPr>
          <p:nvPr>
            <p:ph type="title"/>
          </p:nvPr>
        </p:nvSpPr>
        <p:spPr>
          <a:xfrm>
            <a:off x="838200" y="365125"/>
            <a:ext cx="10515600" cy="1325563"/>
          </a:xfrm>
        </p:spPr>
        <p:txBody>
          <a:bodyPr>
            <a:normAutofit/>
          </a:bodyPr>
          <a:lstStyle/>
          <a:p>
            <a:r>
              <a:rPr lang="en-GB" b="1">
                <a:solidFill>
                  <a:srgbClr val="FFFFFF"/>
                </a:solidFill>
                <a:latin typeface="Aptos" panose="020B0004020202020204" pitchFamily="34" charset="0"/>
                <a:cs typeface="Times New Roman" panose="02020603050405020304" pitchFamily="18" charset="0"/>
              </a:rPr>
              <a:t>Trends in other services areas</a:t>
            </a:r>
            <a:endParaRPr lang="en-BE" b="1">
              <a:solidFill>
                <a:srgbClr val="FFFFFF"/>
              </a:solidFill>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1B12690-CC5A-9059-0187-DE725AE49DA8}"/>
              </a:ext>
            </a:extLst>
          </p:cNvPr>
          <p:cNvSpPr>
            <a:spLocks noGrp="1"/>
          </p:cNvSpPr>
          <p:nvPr>
            <p:ph idx="1"/>
          </p:nvPr>
        </p:nvSpPr>
        <p:spPr>
          <a:xfrm>
            <a:off x="838200" y="1825625"/>
            <a:ext cx="10515600" cy="4351338"/>
          </a:xfrm>
        </p:spPr>
        <p:txBody>
          <a:bodyPr>
            <a:normAutofit/>
          </a:bodyPr>
          <a:lstStyle/>
          <a:p>
            <a:pPr marL="0" indent="0">
              <a:buNone/>
            </a:pPr>
            <a:r>
              <a:rPr lang="en-GB">
                <a:solidFill>
                  <a:srgbClr val="FFFFFF"/>
                </a:solidFill>
                <a:latin typeface="Aptos" panose="020B0004020202020204" pitchFamily="34" charset="0"/>
                <a:cs typeface="Times New Roman" panose="02020603050405020304" pitchFamily="18" charset="0"/>
              </a:rPr>
              <a:t>Examples: </a:t>
            </a:r>
          </a:p>
          <a:p>
            <a:r>
              <a:rPr lang="en-GB">
                <a:solidFill>
                  <a:srgbClr val="FFFFFF"/>
                </a:solidFill>
                <a:latin typeface="Aptos" panose="020B0004020202020204" pitchFamily="34" charset="0"/>
                <a:cs typeface="Times New Roman" panose="02020603050405020304" pitchFamily="18" charset="0"/>
              </a:rPr>
              <a:t>OSH</a:t>
            </a:r>
          </a:p>
          <a:p>
            <a:r>
              <a:rPr lang="en-GB">
                <a:solidFill>
                  <a:srgbClr val="FFFFFF"/>
                </a:solidFill>
                <a:latin typeface="Aptos" panose="020B0004020202020204" pitchFamily="34" charset="0"/>
                <a:cs typeface="Times New Roman" panose="02020603050405020304" pitchFamily="18" charset="0"/>
              </a:rPr>
              <a:t>Events </a:t>
            </a:r>
          </a:p>
          <a:p>
            <a:r>
              <a:rPr lang="en-GB">
                <a:solidFill>
                  <a:srgbClr val="FFFFFF"/>
                </a:solidFill>
                <a:latin typeface="Aptos" panose="020B0004020202020204" pitchFamily="34" charset="0"/>
                <a:cs typeface="Times New Roman" panose="02020603050405020304" pitchFamily="18" charset="0"/>
              </a:rPr>
              <a:t>Employee relations</a:t>
            </a:r>
          </a:p>
          <a:p>
            <a:r>
              <a:rPr lang="en-GB">
                <a:solidFill>
                  <a:srgbClr val="FFFFFF"/>
                </a:solidFill>
                <a:latin typeface="Aptos" panose="020B0004020202020204" pitchFamily="34" charset="0"/>
                <a:cs typeface="Times New Roman" panose="02020603050405020304" pitchFamily="18" charset="0"/>
              </a:rPr>
              <a:t>Payroll admin</a:t>
            </a:r>
          </a:p>
          <a:p>
            <a:r>
              <a:rPr lang="en-GB">
                <a:solidFill>
                  <a:srgbClr val="FFFFFF"/>
                </a:solidFill>
                <a:latin typeface="Aptos" panose="020B0004020202020204" pitchFamily="34" charset="0"/>
                <a:cs typeface="Times New Roman" panose="02020603050405020304" pitchFamily="18" charset="0"/>
              </a:rPr>
              <a:t>Industrial relations with trade unions; dispute settlement</a:t>
            </a:r>
          </a:p>
          <a:p>
            <a:pPr marL="0" indent="0">
              <a:buNone/>
            </a:pPr>
            <a:endParaRPr lang="en-GB">
              <a:solidFill>
                <a:srgbClr val="FFFFFF"/>
              </a:solidFill>
              <a:latin typeface="Aptos" panose="020B0004020202020204" pitchFamily="34" charset="0"/>
              <a:cs typeface="Times New Roman" panose="02020603050405020304" pitchFamily="18" charset="0"/>
            </a:endParaRPr>
          </a:p>
          <a:p>
            <a:pPr marL="0" indent="0">
              <a:buNone/>
            </a:pPr>
            <a:r>
              <a:rPr lang="en-GB">
                <a:solidFill>
                  <a:srgbClr val="FFFFFF"/>
                </a:solidFill>
                <a:latin typeface="Aptos" panose="020B0004020202020204" pitchFamily="34" charset="0"/>
                <a:cs typeface="Times New Roman" panose="02020603050405020304" pitchFamily="18" charset="0"/>
              </a:rPr>
              <a:t>…………………</a:t>
            </a:r>
            <a:endParaRPr lang="en-BE">
              <a:solidFill>
                <a:srgbClr val="FFFFFF"/>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6569332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bulbs with a yellow one standing out">
            <a:extLst>
              <a:ext uri="{FF2B5EF4-FFF2-40B4-BE49-F238E27FC236}">
                <a16:creationId xmlns:a16="http://schemas.microsoft.com/office/drawing/2014/main" id="{14D432FC-FE1D-74EE-8B33-68A5F4822F26}"/>
              </a:ext>
            </a:extLst>
          </p:cNvPr>
          <p:cNvPicPr>
            <a:picLocks noChangeAspect="1"/>
          </p:cNvPicPr>
          <p:nvPr/>
        </p:nvPicPr>
        <p:blipFill rotWithShape="1">
          <a:blip r:embed="rId2">
            <a:alphaModFix amt="35000"/>
          </a:blip>
          <a:srcRect b="15730"/>
          <a:stretch/>
        </p:blipFill>
        <p:spPr>
          <a:xfrm>
            <a:off x="20" y="-1"/>
            <a:ext cx="12191980" cy="6858001"/>
          </a:xfrm>
          <a:prstGeom prst="rect">
            <a:avLst/>
          </a:prstGeom>
        </p:spPr>
      </p:pic>
      <p:sp>
        <p:nvSpPr>
          <p:cNvPr id="2" name="Title 1">
            <a:extLst>
              <a:ext uri="{FF2B5EF4-FFF2-40B4-BE49-F238E27FC236}">
                <a16:creationId xmlns:a16="http://schemas.microsoft.com/office/drawing/2014/main" id="{DF29ED5F-0D1F-FA3D-7527-C0419F0E7BE2}"/>
              </a:ext>
            </a:extLst>
          </p:cNvPr>
          <p:cNvSpPr>
            <a:spLocks noGrp="1"/>
          </p:cNvSpPr>
          <p:nvPr>
            <p:ph type="title"/>
          </p:nvPr>
        </p:nvSpPr>
        <p:spPr>
          <a:xfrm>
            <a:off x="838200" y="365125"/>
            <a:ext cx="10515600" cy="1325563"/>
          </a:xfrm>
        </p:spPr>
        <p:txBody>
          <a:bodyPr>
            <a:normAutofit/>
          </a:bodyPr>
          <a:lstStyle/>
          <a:p>
            <a:r>
              <a:rPr lang="en-GB">
                <a:solidFill>
                  <a:srgbClr val="FFFFFF"/>
                </a:solidFill>
                <a:latin typeface="Aptos" panose="020B0004020202020204" pitchFamily="34" charset="0"/>
                <a:cs typeface="Times New Roman" panose="02020603050405020304" pitchFamily="18" charset="0"/>
              </a:rPr>
              <a:t>Innovation Insights</a:t>
            </a:r>
            <a:endParaRPr lang="en-BE" b="1">
              <a:solidFill>
                <a:srgbClr val="FFFFFF"/>
              </a:solidFill>
              <a:latin typeface="Aptos" panose="020B0004020202020204" pitchFamily="34" charset="0"/>
              <a:cs typeface="Times New Roman" panose="02020603050405020304" pitchFamily="18" charset="0"/>
            </a:endParaRPr>
          </a:p>
        </p:txBody>
      </p:sp>
      <p:sp>
        <p:nvSpPr>
          <p:cNvPr id="5" name="Rectangle 2">
            <a:extLst>
              <a:ext uri="{FF2B5EF4-FFF2-40B4-BE49-F238E27FC236}">
                <a16:creationId xmlns:a16="http://schemas.microsoft.com/office/drawing/2014/main" id="{32FB55BE-9628-85E2-75F4-7B961887758A}"/>
              </a:ext>
            </a:extLst>
          </p:cNvPr>
          <p:cNvSpPr>
            <a:spLocks noGrp="1" noChangeArrowheads="1"/>
          </p:cNvSpPr>
          <p:nvPr>
            <p:ph idx="1"/>
          </p:nvPr>
        </p:nvSpPr>
        <p:spPr bwMode="auto">
          <a:xfrm>
            <a:off x="838200" y="1825625"/>
            <a:ext cx="10515600"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indent="0">
              <a:buNone/>
            </a:pPr>
            <a:r>
              <a:rPr lang="en-US" b="1">
                <a:solidFill>
                  <a:srgbClr val="FFFFFF"/>
                </a:solidFill>
                <a:latin typeface="Aptos" panose="020B0004020202020204" pitchFamily="34" charset="0"/>
                <a:cs typeface="Times New Roman" panose="02020603050405020304" pitchFamily="18" charset="0"/>
              </a:rPr>
              <a:t>Current Innovation Landscape:</a:t>
            </a:r>
          </a:p>
          <a:p>
            <a:r>
              <a:rPr lang="en-US">
                <a:solidFill>
                  <a:srgbClr val="FFFFFF"/>
                </a:solidFill>
                <a:latin typeface="Aptos" panose="020B0004020202020204" pitchFamily="34" charset="0"/>
                <a:cs typeface="Times New Roman" panose="02020603050405020304" pitchFamily="18" charset="0"/>
              </a:rPr>
              <a:t>Limited spectacular innovation observed.</a:t>
            </a:r>
          </a:p>
          <a:p>
            <a:r>
              <a:rPr lang="en-US">
                <a:solidFill>
                  <a:srgbClr val="FFFFFF"/>
                </a:solidFill>
                <a:latin typeface="Aptos" panose="020B0004020202020204" pitchFamily="34" charset="0"/>
                <a:cs typeface="Times New Roman" panose="02020603050405020304" pitchFamily="18" charset="0"/>
              </a:rPr>
              <a:t>Some process innovations like website enhancements and member portals.</a:t>
            </a:r>
          </a:p>
          <a:p>
            <a:pPr>
              <a:buFont typeface="Arial" panose="020B0604020202020204" pitchFamily="34" charset="0"/>
              <a:buChar char="•"/>
            </a:pPr>
            <a:r>
              <a:rPr lang="en-US">
                <a:solidFill>
                  <a:srgbClr val="FFFFFF"/>
                </a:solidFill>
                <a:latin typeface="Aptos" panose="020B0004020202020204" pitchFamily="34" charset="0"/>
                <a:cs typeface="Times New Roman" panose="02020603050405020304" pitchFamily="18" charset="0"/>
              </a:rPr>
              <a:t>Challenges in content innovation due to:</a:t>
            </a:r>
          </a:p>
          <a:p>
            <a:pPr marL="742950" lvl="1" indent="-285750">
              <a:buFont typeface="Arial" panose="020B0604020202020204" pitchFamily="34" charset="0"/>
              <a:buChar char="•"/>
            </a:pPr>
            <a:r>
              <a:rPr lang="en-US">
                <a:solidFill>
                  <a:srgbClr val="FFFFFF"/>
                </a:solidFill>
                <a:latin typeface="Aptos" panose="020B0004020202020204" pitchFamily="34" charset="0"/>
                <a:cs typeface="Times New Roman" panose="02020603050405020304" pitchFamily="18" charset="0"/>
              </a:rPr>
              <a:t>Limited understanding of member needs.</a:t>
            </a:r>
          </a:p>
          <a:p>
            <a:pPr marL="742950" lvl="1" indent="-285750">
              <a:buFont typeface="Arial" panose="020B0604020202020204" pitchFamily="34" charset="0"/>
              <a:buChar char="•"/>
            </a:pPr>
            <a:r>
              <a:rPr lang="en-US">
                <a:solidFill>
                  <a:srgbClr val="FFFFFF"/>
                </a:solidFill>
                <a:latin typeface="Aptos" panose="020B0004020202020204" pitchFamily="34" charset="0"/>
                <a:cs typeface="Times New Roman" panose="02020603050405020304" pitchFamily="18" charset="0"/>
              </a:rPr>
              <a:t>Insufficient investment in CRM for member profiling.</a:t>
            </a:r>
          </a:p>
          <a:p>
            <a:pPr>
              <a:buFont typeface="Arial" panose="020B0604020202020204" pitchFamily="34" charset="0"/>
              <a:buChar char="•"/>
            </a:pPr>
            <a:r>
              <a:rPr lang="en-US">
                <a:solidFill>
                  <a:srgbClr val="FFFFFF"/>
                </a:solidFill>
                <a:latin typeface="Aptos" panose="020B0004020202020204" pitchFamily="34" charset="0"/>
                <a:cs typeface="Times New Roman" panose="02020603050405020304" pitchFamily="18" charset="0"/>
              </a:rPr>
              <a:t>Rising competition from private and public agencies.</a:t>
            </a:r>
          </a:p>
          <a:p>
            <a:pPr>
              <a:buFont typeface="Arial" panose="020B0604020202020204" pitchFamily="34" charset="0"/>
              <a:buChar char="•"/>
            </a:pPr>
            <a:r>
              <a:rPr lang="en-US">
                <a:solidFill>
                  <a:srgbClr val="FFFFFF"/>
                </a:solidFill>
                <a:latin typeface="Aptos" panose="020B0004020202020204" pitchFamily="34" charset="0"/>
                <a:cs typeface="Times New Roman" panose="02020603050405020304" pitchFamily="18" charset="0"/>
              </a:rPr>
              <a:t>Emphasis on advocacy roles within EBMOs.</a:t>
            </a:r>
          </a:p>
          <a:p>
            <a:pPr marL="0" marR="0" lvl="0" indent="0" defTabSz="914400" rtl="0" eaLnBrk="0" fontAlgn="base" latinLnBrk="0" hangingPunct="0">
              <a:spcBef>
                <a:spcPct val="0"/>
              </a:spcBef>
              <a:spcAft>
                <a:spcPct val="0"/>
              </a:spcAft>
              <a:buClrTx/>
              <a:buSzTx/>
              <a:buFontTx/>
              <a:buNone/>
              <a:tabLst/>
            </a:pPr>
            <a:endParaRPr kumimoji="0" lang="en-US" altLang="en-US" b="0" i="0" u="none" strike="noStrike" cap="none" normalizeH="0" baseline="0">
              <a:ln>
                <a:noFill/>
              </a:ln>
              <a:solidFill>
                <a:srgbClr val="FFFFFF"/>
              </a:solidFill>
              <a:effectLst/>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4515691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3D pattern of ring shapes connected by lines">
            <a:extLst>
              <a:ext uri="{FF2B5EF4-FFF2-40B4-BE49-F238E27FC236}">
                <a16:creationId xmlns:a16="http://schemas.microsoft.com/office/drawing/2014/main" id="{A90D62E6-D185-3C56-3C2B-9D735F7CBFD0}"/>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E2D8AA8-397A-634F-8797-2E5115B3C8C8}"/>
              </a:ext>
            </a:extLst>
          </p:cNvPr>
          <p:cNvSpPr>
            <a:spLocks noGrp="1"/>
          </p:cNvSpPr>
          <p:nvPr>
            <p:ph type="title"/>
          </p:nvPr>
        </p:nvSpPr>
        <p:spPr>
          <a:xfrm>
            <a:off x="838200" y="365125"/>
            <a:ext cx="10515600" cy="1325563"/>
          </a:xfrm>
        </p:spPr>
        <p:txBody>
          <a:bodyPr>
            <a:normAutofit/>
          </a:bodyPr>
          <a:lstStyle/>
          <a:p>
            <a:r>
              <a:rPr lang="en-GB">
                <a:solidFill>
                  <a:srgbClr val="FFFFFF"/>
                </a:solidFill>
                <a:latin typeface="Aptos" panose="020B0004020202020204" pitchFamily="34" charset="0"/>
                <a:cs typeface="Times New Roman" panose="02020603050405020304" pitchFamily="18" charset="0"/>
              </a:rPr>
              <a:t>Emerging Service Development</a:t>
            </a:r>
            <a:endParaRPr lang="en-BE" b="1">
              <a:solidFill>
                <a:srgbClr val="FFFFFF"/>
              </a:solidFill>
              <a:latin typeface="Aptos" panose="020B0004020202020204" pitchFamily="34" charset="0"/>
              <a:cs typeface="Times New Roman" panose="02020603050405020304" pitchFamily="18" charset="0"/>
            </a:endParaRPr>
          </a:p>
        </p:txBody>
      </p:sp>
      <p:sp>
        <p:nvSpPr>
          <p:cNvPr id="5" name="Rectangle 2">
            <a:extLst>
              <a:ext uri="{FF2B5EF4-FFF2-40B4-BE49-F238E27FC236}">
                <a16:creationId xmlns:a16="http://schemas.microsoft.com/office/drawing/2014/main" id="{4D4F6DB1-045D-6FE4-8F9A-572FDB305A85}"/>
              </a:ext>
            </a:extLst>
          </p:cNvPr>
          <p:cNvSpPr>
            <a:spLocks noGrp="1" noChangeArrowheads="1"/>
          </p:cNvSpPr>
          <p:nvPr>
            <p:ph idx="1"/>
          </p:nvPr>
        </p:nvSpPr>
        <p:spPr bwMode="auto">
          <a:xfrm>
            <a:off x="838200" y="1825625"/>
            <a:ext cx="10515600"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b="1" i="0" u="none" strike="noStrike" cap="none" normalizeH="0" baseline="0">
                <a:ln>
                  <a:noFill/>
                </a:ln>
                <a:solidFill>
                  <a:srgbClr val="FFFFFF"/>
                </a:solidFill>
                <a:effectLst/>
                <a:latin typeface="Aptos" panose="020B0004020202020204" pitchFamily="34" charset="0"/>
                <a:cs typeface="Times New Roman" panose="02020603050405020304" pitchFamily="18" charset="0"/>
              </a:rPr>
              <a:t>How Do New Services Emerge?</a:t>
            </a:r>
          </a:p>
          <a:p>
            <a:pPr eaLnBrk="0" fontAlgn="base" hangingPunct="0">
              <a:spcBef>
                <a:spcPct val="0"/>
              </a:spcBef>
              <a:spcAft>
                <a:spcPts val="600"/>
              </a:spcAft>
            </a:pPr>
            <a:r>
              <a:rPr kumimoji="0" lang="en-US" altLang="en-US" b="0" i="0" u="none" strike="noStrike" cap="none" normalizeH="0" baseline="0">
                <a:ln>
                  <a:noFill/>
                </a:ln>
                <a:solidFill>
                  <a:srgbClr val="FFFFFF"/>
                </a:solidFill>
                <a:effectLst/>
                <a:latin typeface="Aptos" panose="020B0004020202020204" pitchFamily="34" charset="0"/>
                <a:cs typeface="Times New Roman" panose="02020603050405020304" pitchFamily="18" charset="0"/>
              </a:rPr>
              <a:t>Identification of new themes through needs analysis.</a:t>
            </a:r>
          </a:p>
          <a:p>
            <a:pPr eaLnBrk="0" fontAlgn="base" hangingPunct="0">
              <a:spcBef>
                <a:spcPct val="0"/>
              </a:spcBef>
              <a:spcAft>
                <a:spcPts val="600"/>
              </a:spcAft>
            </a:pPr>
            <a:r>
              <a:rPr kumimoji="0" lang="en-US" altLang="en-US" b="0" i="0" u="none" strike="noStrike" cap="none" normalizeH="0" baseline="0">
                <a:ln>
                  <a:noFill/>
                </a:ln>
                <a:solidFill>
                  <a:srgbClr val="FFFFFF"/>
                </a:solidFill>
                <a:effectLst/>
                <a:latin typeface="Aptos" panose="020B0004020202020204" pitchFamily="34" charset="0"/>
                <a:cs typeface="Times New Roman" panose="02020603050405020304" pitchFamily="18" charset="0"/>
              </a:rPr>
              <a:t>Integration of new technologies, especially in training.</a:t>
            </a:r>
          </a:p>
          <a:p>
            <a:pPr eaLnBrk="0" fontAlgn="base" hangingPunct="0">
              <a:spcBef>
                <a:spcPct val="0"/>
              </a:spcBef>
              <a:spcAft>
                <a:spcPts val="600"/>
              </a:spcAft>
            </a:pPr>
            <a:r>
              <a:rPr kumimoji="0" lang="en-US" altLang="en-US" b="0" i="0" u="none" strike="noStrike" cap="none" normalizeH="0" baseline="0">
                <a:ln>
                  <a:noFill/>
                </a:ln>
                <a:solidFill>
                  <a:srgbClr val="FFFFFF"/>
                </a:solidFill>
                <a:effectLst/>
                <a:latin typeface="Aptos" panose="020B0004020202020204" pitchFamily="34" charset="0"/>
                <a:cs typeface="Times New Roman" panose="02020603050405020304" pitchFamily="18" charset="0"/>
              </a:rPr>
              <a:t>Deepening and expanding existing service offerings.</a:t>
            </a:r>
          </a:p>
          <a:p>
            <a:pPr marL="0" marR="0" lvl="0" indent="0" defTabSz="914400" rtl="0" eaLnBrk="0" fontAlgn="base" latinLnBrk="0" hangingPunct="0">
              <a:spcBef>
                <a:spcPct val="0"/>
              </a:spcBef>
              <a:spcAft>
                <a:spcPts val="600"/>
              </a:spcAft>
              <a:buClrTx/>
              <a:buSzTx/>
              <a:buFontTx/>
              <a:buNone/>
              <a:tabLst/>
            </a:pPr>
            <a:endParaRPr lang="en-US" altLang="en-US">
              <a:solidFill>
                <a:srgbClr val="FFFFFF"/>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468426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372EA684-80E6-048E-360B-77A14B32CF97}"/>
              </a:ext>
            </a:extLst>
          </p:cNvPr>
          <p:cNvPicPr>
            <a:picLocks noChangeAspect="1"/>
          </p:cNvPicPr>
          <p:nvPr/>
        </p:nvPicPr>
        <p:blipFill rotWithShape="1">
          <a:blip r:embed="rId2">
            <a:alphaModFix amt="35000"/>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id="{0DB035D4-7CFA-7E01-21DB-A05E40BAA190}"/>
              </a:ext>
            </a:extLst>
          </p:cNvPr>
          <p:cNvSpPr>
            <a:spLocks noGrp="1"/>
          </p:cNvSpPr>
          <p:nvPr>
            <p:ph type="title"/>
          </p:nvPr>
        </p:nvSpPr>
        <p:spPr>
          <a:xfrm>
            <a:off x="838200" y="365125"/>
            <a:ext cx="10515600" cy="1325563"/>
          </a:xfrm>
        </p:spPr>
        <p:txBody>
          <a:bodyPr>
            <a:normAutofit/>
          </a:bodyPr>
          <a:lstStyle/>
          <a:p>
            <a:r>
              <a:rPr lang="en-GB" b="1">
                <a:solidFill>
                  <a:srgbClr val="FFFFFF"/>
                </a:solidFill>
                <a:latin typeface="Aptos" panose="020B0004020202020204" pitchFamily="34" charset="0"/>
                <a:cs typeface="Times New Roman" panose="02020603050405020304" pitchFamily="18" charset="0"/>
              </a:rPr>
              <a:t>WHICH NEW SERVICE for your EBMO?</a:t>
            </a:r>
            <a:endParaRPr lang="en-BE" b="1">
              <a:solidFill>
                <a:srgbClr val="FFFFFF"/>
              </a:solidFill>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2A8D84C-A7CC-6E45-E14F-B700113A870F}"/>
              </a:ext>
            </a:extLst>
          </p:cNvPr>
          <p:cNvSpPr>
            <a:spLocks noGrp="1"/>
          </p:cNvSpPr>
          <p:nvPr>
            <p:ph idx="1"/>
          </p:nvPr>
        </p:nvSpPr>
        <p:spPr>
          <a:xfrm>
            <a:off x="838200" y="1825625"/>
            <a:ext cx="10515600" cy="4351338"/>
          </a:xfrm>
        </p:spPr>
        <p:txBody>
          <a:bodyPr>
            <a:normAutofit/>
          </a:bodyPr>
          <a:lstStyle/>
          <a:p>
            <a:pPr marL="0" indent="0">
              <a:buNone/>
            </a:pPr>
            <a:r>
              <a:rPr lang="en-US" sz="2400" i="1" dirty="0">
                <a:solidFill>
                  <a:srgbClr val="FFFFFF"/>
                </a:solidFill>
                <a:latin typeface="Aptos" panose="020B0004020202020204" pitchFamily="34" charset="0"/>
                <a:cs typeface="Times New Roman" panose="02020603050405020304" pitchFamily="18" charset="0"/>
              </a:rPr>
              <a:t>Imagine you are in front of the board and must convincingly pitch your new service, focusing on:</a:t>
            </a:r>
          </a:p>
          <a:p>
            <a:r>
              <a:rPr lang="en-US" sz="2400" b="1" dirty="0">
                <a:solidFill>
                  <a:srgbClr val="FFFFFF"/>
                </a:solidFill>
                <a:latin typeface="Aptos" panose="020B0004020202020204" pitchFamily="34" charset="0"/>
                <a:cs typeface="Times New Roman" panose="02020603050405020304" pitchFamily="18" charset="0"/>
              </a:rPr>
              <a:t>Your Objectives with the Service:</a:t>
            </a:r>
            <a:r>
              <a:rPr lang="en-US" sz="2400" dirty="0">
                <a:solidFill>
                  <a:srgbClr val="FFFFFF"/>
                </a:solidFill>
                <a:latin typeface="Aptos" panose="020B0004020202020204" pitchFamily="34" charset="0"/>
                <a:cs typeface="Times New Roman" panose="02020603050405020304" pitchFamily="18" charset="0"/>
              </a:rPr>
              <a:t> Revenue, membership growth, visibility, etc.</a:t>
            </a:r>
          </a:p>
          <a:p>
            <a:r>
              <a:rPr lang="en-US" sz="2400" b="1" dirty="0">
                <a:solidFill>
                  <a:srgbClr val="FFFFFF"/>
                </a:solidFill>
                <a:latin typeface="Aptos" panose="020B0004020202020204" pitchFamily="34" charset="0"/>
                <a:cs typeface="Times New Roman" panose="02020603050405020304" pitchFamily="18" charset="0"/>
              </a:rPr>
              <a:t>Your target group</a:t>
            </a:r>
          </a:p>
          <a:p>
            <a:r>
              <a:rPr lang="en-US" sz="2400" b="1" dirty="0">
                <a:solidFill>
                  <a:srgbClr val="FFFFFF"/>
                </a:solidFill>
                <a:latin typeface="Aptos" panose="020B0004020202020204" pitchFamily="34" charset="0"/>
                <a:cs typeface="Times New Roman" panose="02020603050405020304" pitchFamily="18" charset="0"/>
              </a:rPr>
              <a:t>Your Constraints:</a:t>
            </a:r>
            <a:r>
              <a:rPr lang="en-US" sz="2400" dirty="0">
                <a:solidFill>
                  <a:srgbClr val="FFFFFF"/>
                </a:solidFill>
                <a:latin typeface="Aptos" panose="020B0004020202020204" pitchFamily="34" charset="0"/>
                <a:cs typeface="Times New Roman" panose="02020603050405020304" pitchFamily="18" charset="0"/>
              </a:rPr>
              <a:t> Commercial competency, staff competency, member preferences, competition from other EBMOs or companies, alignment with core business and vision of EBMO, relations with sectors/regions.</a:t>
            </a:r>
          </a:p>
          <a:p>
            <a:pPr marL="0" indent="0">
              <a:buNone/>
            </a:pPr>
            <a:endParaRPr lang="it-IT" sz="2400" dirty="0">
              <a:solidFill>
                <a:srgbClr val="FFFFFF"/>
              </a:solidFill>
              <a:latin typeface="Aptos" panose="020B0004020202020204" pitchFamily="34" charset="0"/>
              <a:cs typeface="Times New Roman" panose="02020603050405020304" pitchFamily="18" charset="0"/>
            </a:endParaRPr>
          </a:p>
          <a:p>
            <a:pPr marL="0" indent="0">
              <a:buNone/>
            </a:pPr>
            <a:r>
              <a:rPr lang="it-IT" sz="2400" dirty="0" err="1">
                <a:solidFill>
                  <a:srgbClr val="FFFFFF"/>
                </a:solidFill>
                <a:latin typeface="Aptos" panose="020B0004020202020204" pitchFamily="34" charset="0"/>
                <a:cs typeface="Times New Roman" panose="02020603050405020304" pitchFamily="18" charset="0"/>
              </a:rPr>
              <a:t>Get</a:t>
            </a:r>
            <a:r>
              <a:rPr lang="it-IT" sz="2400" dirty="0">
                <a:solidFill>
                  <a:srgbClr val="FFFFFF"/>
                </a:solidFill>
                <a:latin typeface="Aptos" panose="020B0004020202020204" pitchFamily="34" charset="0"/>
                <a:cs typeface="Times New Roman" panose="02020603050405020304" pitchFamily="18" charset="0"/>
              </a:rPr>
              <a:t> ready </a:t>
            </a:r>
            <a:r>
              <a:rPr lang="en-US" sz="2400" dirty="0">
                <a:solidFill>
                  <a:srgbClr val="FFFFFF"/>
                </a:solidFill>
                <a:latin typeface="Aptos" panose="020B0004020202020204" pitchFamily="34" charset="0"/>
                <a:cs typeface="Times New Roman" panose="02020603050405020304" pitchFamily="18" charset="0"/>
              </a:rPr>
              <a:t>to present the pitch you developed during last week's exercise!</a:t>
            </a:r>
            <a:endParaRPr lang="en-BE" sz="2400" dirty="0">
              <a:solidFill>
                <a:srgbClr val="FFFFFF"/>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093326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21772-5C7C-EAA4-B8FA-F8FBD65D5D44}"/>
              </a:ext>
            </a:extLst>
          </p:cNvPr>
          <p:cNvSpPr>
            <a:spLocks noGrp="1"/>
          </p:cNvSpPr>
          <p:nvPr>
            <p:ph type="title"/>
          </p:nvPr>
        </p:nvSpPr>
        <p:spPr>
          <a:xfrm>
            <a:off x="640080" y="325369"/>
            <a:ext cx="4368602" cy="1956841"/>
          </a:xfrm>
        </p:spPr>
        <p:txBody>
          <a:bodyPr anchor="b">
            <a:normAutofit/>
          </a:bodyPr>
          <a:lstStyle/>
          <a:p>
            <a:r>
              <a:rPr lang="en-US" sz="5400" b="1">
                <a:latin typeface="Aptos" panose="020B0004020202020204" pitchFamily="34" charset="0"/>
                <a:cs typeface="Times New Roman" panose="02020603050405020304" pitchFamily="18" charset="0"/>
              </a:rPr>
              <a:t>To start with…</a:t>
            </a:r>
            <a:endParaRPr lang="en-GB" sz="5400" b="1">
              <a:latin typeface="Aptos" panose="020B0004020202020204" pitchFamily="34" charset="0"/>
              <a:cs typeface="Times New Roman" panose="02020603050405020304" pitchFamily="18"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F4DFA3-286E-26C3-835A-605BF8FBEF8A}"/>
              </a:ext>
            </a:extLst>
          </p:cNvPr>
          <p:cNvSpPr>
            <a:spLocks noGrp="1"/>
          </p:cNvSpPr>
          <p:nvPr>
            <p:ph idx="1"/>
          </p:nvPr>
        </p:nvSpPr>
        <p:spPr>
          <a:xfrm>
            <a:off x="640080" y="2872899"/>
            <a:ext cx="4243589" cy="3320668"/>
          </a:xfrm>
        </p:spPr>
        <p:txBody>
          <a:bodyPr>
            <a:normAutofit lnSpcReduction="10000"/>
          </a:bodyPr>
          <a:lstStyle/>
          <a:p>
            <a:r>
              <a:rPr lang="en-US" sz="2200" dirty="0">
                <a:effectLst/>
                <a:latin typeface="Aptos" panose="020B0004020202020204" pitchFamily="34" charset="0"/>
                <a:ea typeface="Times New Roman" panose="02020603050405020304" pitchFamily="18" charset="0"/>
                <a:cs typeface="Times New Roman" panose="02020603050405020304" pitchFamily="18" charset="0"/>
              </a:rPr>
              <a:t>Isn’t business representation the main raison </a:t>
            </a:r>
            <a:r>
              <a:rPr lang="en-US" sz="2200" i="1" dirty="0" err="1">
                <a:effectLst/>
                <a:latin typeface="Aptos" panose="020B0004020202020204" pitchFamily="34" charset="0"/>
                <a:ea typeface="Times New Roman" panose="02020603050405020304" pitchFamily="18" charset="0"/>
                <a:cs typeface="Times New Roman" panose="02020603050405020304" pitchFamily="18" charset="0"/>
              </a:rPr>
              <a:t>d’etre</a:t>
            </a:r>
            <a:r>
              <a:rPr lang="en-US" sz="2200" dirty="0">
                <a:effectLst/>
                <a:latin typeface="Aptos" panose="020B0004020202020204" pitchFamily="34" charset="0"/>
                <a:ea typeface="Times New Roman" panose="02020603050405020304" pitchFamily="18" charset="0"/>
                <a:cs typeface="Times New Roman" panose="02020603050405020304" pitchFamily="18" charset="0"/>
              </a:rPr>
              <a:t> of Employers and Business Membership Organizations (EBMOs)? </a:t>
            </a:r>
          </a:p>
          <a:p>
            <a:r>
              <a:rPr lang="en-US" sz="2200" dirty="0">
                <a:effectLst/>
                <a:latin typeface="Aptos" panose="020B0004020202020204" pitchFamily="34" charset="0"/>
                <a:ea typeface="Times New Roman" panose="02020603050405020304" pitchFamily="18" charset="0"/>
                <a:cs typeface="Times New Roman" panose="02020603050405020304" pitchFamily="18" charset="0"/>
              </a:rPr>
              <a:t>Are all activities conducted by EBMOs for members to be defined as "Services"?</a:t>
            </a:r>
          </a:p>
          <a:p>
            <a:r>
              <a:rPr lang="en-US" sz="2200" dirty="0">
                <a:effectLst/>
                <a:latin typeface="Aptos" panose="020B0004020202020204" pitchFamily="34" charset="0"/>
                <a:ea typeface="Times New Roman" panose="02020603050405020304" pitchFamily="18" charset="0"/>
                <a:cs typeface="Times New Roman" panose="02020603050405020304" pitchFamily="18" charset="0"/>
              </a:rPr>
              <a:t>What drives EBMOs to offer services to members?</a:t>
            </a:r>
            <a:endParaRPr lang="en-GB" sz="2200" dirty="0">
              <a:effectLst/>
              <a:latin typeface="Aptos" panose="020B0004020202020204" pitchFamily="34" charset="0"/>
              <a:ea typeface="Calibri" panose="020F0502020204030204" pitchFamily="34" charset="0"/>
              <a:cs typeface="Times New Roman" panose="02020603050405020304" pitchFamily="18" charset="0"/>
            </a:endParaRPr>
          </a:p>
          <a:p>
            <a:endParaRPr lang="en-GB" sz="2200" dirty="0">
              <a:latin typeface="Aptos" panose="020B0004020202020204" pitchFamily="34" charset="0"/>
              <a:cs typeface="Times New Roman" panose="02020603050405020304" pitchFamily="18" charset="0"/>
            </a:endParaRPr>
          </a:p>
        </p:txBody>
      </p:sp>
      <p:pic>
        <p:nvPicPr>
          <p:cNvPr id="5" name="Picture 4" descr="Conference room table">
            <a:extLst>
              <a:ext uri="{FF2B5EF4-FFF2-40B4-BE49-F238E27FC236}">
                <a16:creationId xmlns:a16="http://schemas.microsoft.com/office/drawing/2014/main" id="{C737311C-2AF2-3358-C744-5C30C6ABE04D}"/>
              </a:ext>
            </a:extLst>
          </p:cNvPr>
          <p:cNvPicPr>
            <a:picLocks noChangeAspect="1"/>
          </p:cNvPicPr>
          <p:nvPr/>
        </p:nvPicPr>
        <p:blipFill rotWithShape="1">
          <a:blip r:embed="rId2"/>
          <a:srcRect l="104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84744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6417733" y="490537"/>
            <a:ext cx="5291663" cy="1628775"/>
          </a:xfrm>
        </p:spPr>
        <p:txBody>
          <a:bodyPr anchor="b">
            <a:normAutofit/>
          </a:bodyPr>
          <a:lstStyle/>
          <a:p>
            <a:r>
              <a:rPr lang="en-GB" sz="3700" b="1" dirty="0">
                <a:latin typeface="Aptos" panose="020B0004020202020204" pitchFamily="34" charset="0"/>
                <a:cs typeface="Times New Roman" panose="02020603050405020304" pitchFamily="18" charset="0"/>
              </a:rPr>
              <a:t>LET’S EXPLORE THE THEMES OF THIS COURSE</a:t>
            </a:r>
            <a:endParaRPr lang="en-BE" sz="3700" b="1" dirty="0">
              <a:latin typeface="Aptos" panose="020B0004020202020204" pitchFamily="34" charset="0"/>
              <a:cs typeface="Times New Roman" panose="02020603050405020304" pitchFamily="18" charset="0"/>
            </a:endParaRPr>
          </a:p>
        </p:txBody>
      </p:sp>
      <p:pic>
        <p:nvPicPr>
          <p:cNvPr id="10246" name="Picture 6" descr="Gratis Fotografia In Primo Piano Della Catena Della Bicicletta Foto a disposizione">
            <a:extLst>
              <a:ext uri="{FF2B5EF4-FFF2-40B4-BE49-F238E27FC236}">
                <a16:creationId xmlns:a16="http://schemas.microsoft.com/office/drawing/2014/main" id="{03E321BA-E7C9-CE48-0835-131C524531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875"/>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6417734" y="2614612"/>
            <a:ext cx="5291663" cy="3752849"/>
          </a:xfrm>
        </p:spPr>
        <p:txBody>
          <a:bodyPr>
            <a:normAutofit fontScale="92500" lnSpcReduction="10000"/>
          </a:bodyPr>
          <a:lstStyle/>
          <a:p>
            <a:pPr marL="0" indent="0">
              <a:buNone/>
            </a:pPr>
            <a:r>
              <a:rPr lang="en-GB" sz="1800" dirty="0">
                <a:latin typeface="Aptos" panose="020B0004020202020204" pitchFamily="34" charset="0"/>
                <a:cs typeface="Times New Roman" panose="02020603050405020304" pitchFamily="18" charset="0"/>
              </a:rPr>
              <a:t>1. The role of EBMOs: main accent on policies or services?</a:t>
            </a:r>
            <a:endParaRPr lang="en-US" sz="1800" dirty="0">
              <a:latin typeface="Aptos" panose="020B0004020202020204" pitchFamily="34" charset="0"/>
              <a:cs typeface="Times New Roman" panose="02020603050405020304" pitchFamily="18" charset="0"/>
            </a:endParaRPr>
          </a:p>
          <a:p>
            <a:pPr marL="0" indent="0">
              <a:buNone/>
            </a:pPr>
            <a:r>
              <a:rPr lang="en-GB" sz="1800" dirty="0">
                <a:latin typeface="Aptos" panose="020B0004020202020204" pitchFamily="34" charset="0"/>
                <a:cs typeface="Times New Roman" panose="02020603050405020304" pitchFamily="18" charset="0"/>
              </a:rPr>
              <a:t>2. Sounding out the market: demand and supply analysis</a:t>
            </a:r>
          </a:p>
          <a:p>
            <a:pPr marL="0" indent="0">
              <a:buNone/>
            </a:pPr>
            <a:r>
              <a:rPr lang="en-GB" sz="1800" dirty="0">
                <a:latin typeface="Aptos" panose="020B0004020202020204" pitchFamily="34" charset="0"/>
                <a:cs typeface="Times New Roman" panose="02020603050405020304" pitchFamily="18" charset="0"/>
              </a:rPr>
              <a:t>3. Key ingredients for successful services</a:t>
            </a:r>
          </a:p>
          <a:p>
            <a:pPr marL="0" indent="0">
              <a:buNone/>
            </a:pPr>
            <a:r>
              <a:rPr lang="en-GB" sz="1800" dirty="0">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3200" b="1" dirty="0">
                <a:solidFill>
                  <a:srgbClr val="FD733C"/>
                </a:solidFill>
                <a:latin typeface="Aptos" panose="020B0004020202020204" pitchFamily="34" charset="0"/>
                <a:cs typeface="Times New Roman" panose="02020603050405020304" pitchFamily="18" charset="0"/>
              </a:rPr>
              <a:t>5. Cost, Price, and Service Sustainability </a:t>
            </a:r>
          </a:p>
          <a:p>
            <a:pPr marL="0" indent="0">
              <a:buNone/>
            </a:pPr>
            <a:r>
              <a:rPr lang="en-GB" sz="1800" dirty="0">
                <a:latin typeface="Aptos" panose="020B0004020202020204" pitchFamily="34" charset="0"/>
                <a:cs typeface="Times New Roman" panose="02020603050405020304" pitchFamily="18" charset="0"/>
              </a:rPr>
              <a:t>6. Legal mandate, delivery options and the marketing mix</a:t>
            </a:r>
          </a:p>
          <a:p>
            <a:pPr marL="0" indent="0">
              <a:buNone/>
            </a:pPr>
            <a:r>
              <a:rPr lang="en-GB" sz="1800" dirty="0">
                <a:latin typeface="Aptos" panose="020B0004020202020204" pitchFamily="34" charset="0"/>
                <a:cs typeface="Times New Roman" panose="02020603050405020304" pitchFamily="18" charset="0"/>
              </a:rPr>
              <a:t>7. Monitoring &amp; Evaluation </a:t>
            </a:r>
          </a:p>
          <a:p>
            <a:pPr marL="0" indent="0">
              <a:buNone/>
            </a:pPr>
            <a:endParaRPr lang="en-GB" sz="18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8813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Gratis Immagine gratuita di 1040, budget, concetto Foto a disposizione">
            <a:extLst>
              <a:ext uri="{FF2B5EF4-FFF2-40B4-BE49-F238E27FC236}">
                <a16:creationId xmlns:a16="http://schemas.microsoft.com/office/drawing/2014/main" id="{9B0C7E38-24FC-391B-1BD0-A6451B4EEC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819"/>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273" name="Rectangle 1127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75" name="Rectangle 1127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A483C-9835-7D97-4CEA-3A8F7F30B6D0}"/>
              </a:ext>
            </a:extLst>
          </p:cNvPr>
          <p:cNvSpPr>
            <a:spLocks noGrp="1"/>
          </p:cNvSpPr>
          <p:nvPr>
            <p:ph type="title"/>
          </p:nvPr>
        </p:nvSpPr>
        <p:spPr>
          <a:xfrm>
            <a:off x="761801" y="328512"/>
            <a:ext cx="4778387" cy="1628970"/>
          </a:xfrm>
        </p:spPr>
        <p:txBody>
          <a:bodyPr anchor="ctr">
            <a:normAutofit/>
          </a:bodyPr>
          <a:lstStyle/>
          <a:p>
            <a:r>
              <a:rPr lang="en-GB" sz="4000" b="1">
                <a:latin typeface="Aptos" panose="020B0004020202020204" pitchFamily="34" charset="0"/>
                <a:cs typeface="Times New Roman" panose="02020603050405020304" pitchFamily="18" charset="0"/>
              </a:rPr>
              <a:t>Service Sustainability</a:t>
            </a:r>
            <a:endParaRPr lang="en-BE" sz="4000" b="1">
              <a:latin typeface="Aptos" panose="020B0004020202020204" pitchFamily="34"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BE46B4FC-B9B5-8F5C-EBCE-46A6A12486E7}"/>
              </a:ext>
            </a:extLst>
          </p:cNvPr>
          <p:cNvSpPr>
            <a:spLocks noGrp="1"/>
          </p:cNvSpPr>
          <p:nvPr>
            <p:ph idx="1"/>
          </p:nvPr>
        </p:nvSpPr>
        <p:spPr>
          <a:xfrm>
            <a:off x="761801" y="2884929"/>
            <a:ext cx="4659756" cy="3374137"/>
          </a:xfrm>
        </p:spPr>
        <p:txBody>
          <a:bodyPr anchor="ctr">
            <a:normAutofit/>
          </a:bodyPr>
          <a:lstStyle/>
          <a:p>
            <a:pPr marL="0" indent="0">
              <a:buNone/>
            </a:pPr>
            <a:r>
              <a:rPr lang="en-US" sz="1700">
                <a:latin typeface="Aptos" panose="020B0004020202020204" pitchFamily="34" charset="0"/>
                <a:cs typeface="Times New Roman" panose="02020603050405020304" pitchFamily="18" charset="0"/>
              </a:rPr>
              <a:t>Delivering services has a cost for the Organizations. How to generate income to cover such costs or eventually generating a surplus? </a:t>
            </a:r>
            <a:br>
              <a:rPr lang="en-US" sz="1700">
                <a:latin typeface="Aptos" panose="020B0004020202020204" pitchFamily="34" charset="0"/>
                <a:cs typeface="Times New Roman" panose="02020603050405020304" pitchFamily="18" charset="0"/>
              </a:rPr>
            </a:br>
            <a:br>
              <a:rPr lang="en-US" sz="1700">
                <a:latin typeface="Aptos" panose="020B0004020202020204" pitchFamily="34" charset="0"/>
                <a:cs typeface="Times New Roman" panose="02020603050405020304" pitchFamily="18" charset="0"/>
              </a:rPr>
            </a:br>
            <a:r>
              <a:rPr lang="en-US" sz="1700">
                <a:latin typeface="Aptos" panose="020B0004020202020204" pitchFamily="34" charset="0"/>
                <a:cs typeface="Times New Roman" panose="02020603050405020304" pitchFamily="18" charset="0"/>
              </a:rPr>
              <a:t>Several options are available:</a:t>
            </a:r>
          </a:p>
          <a:p>
            <a:r>
              <a:rPr lang="en-US" sz="1700">
                <a:latin typeface="Aptos" panose="020B0004020202020204" pitchFamily="34" charset="0"/>
                <a:cs typeface="Times New Roman" panose="02020603050405020304" pitchFamily="18" charset="0"/>
              </a:rPr>
              <a:t>Members pay: </a:t>
            </a:r>
          </a:p>
          <a:p>
            <a:pPr marL="457200" lvl="1" indent="0">
              <a:buNone/>
            </a:pPr>
            <a:r>
              <a:rPr lang="en-US" sz="1700">
                <a:latin typeface="Aptos" panose="020B0004020202020204" pitchFamily="34" charset="0"/>
                <a:cs typeface="Times New Roman" panose="02020603050405020304" pitchFamily="18" charset="0"/>
              </a:rPr>
              <a:t>a) Per service </a:t>
            </a:r>
          </a:p>
          <a:p>
            <a:pPr marL="457200" lvl="1" indent="0">
              <a:buNone/>
            </a:pPr>
            <a:r>
              <a:rPr lang="en-US" sz="1700">
                <a:latin typeface="Aptos" panose="020B0004020202020204" pitchFamily="34" charset="0"/>
                <a:cs typeface="Times New Roman" panose="02020603050405020304" pitchFamily="18" charset="0"/>
              </a:rPr>
              <a:t>b) Services included in membership fees </a:t>
            </a:r>
          </a:p>
          <a:p>
            <a:r>
              <a:rPr lang="en-US" sz="1700">
                <a:latin typeface="Aptos" panose="020B0004020202020204" pitchFamily="34" charset="0"/>
                <a:cs typeface="Times New Roman" panose="02020603050405020304" pitchFamily="18" charset="0"/>
              </a:rPr>
              <a:t>Others pay: </a:t>
            </a:r>
          </a:p>
          <a:p>
            <a:pPr marL="457200" lvl="1" indent="0">
              <a:buNone/>
            </a:pPr>
            <a:r>
              <a:rPr lang="en-US" sz="1700">
                <a:latin typeface="Aptos" panose="020B0004020202020204" pitchFamily="34" charset="0"/>
                <a:cs typeface="Times New Roman" panose="02020603050405020304" pitchFamily="18" charset="0"/>
              </a:rPr>
              <a:t>a) Government subsidies or grants </a:t>
            </a:r>
          </a:p>
          <a:p>
            <a:pPr marL="457200" lvl="1" indent="0">
              <a:buNone/>
            </a:pPr>
            <a:r>
              <a:rPr lang="en-US" sz="1700">
                <a:latin typeface="Aptos" panose="020B0004020202020204" pitchFamily="34" charset="0"/>
                <a:cs typeface="Times New Roman" panose="02020603050405020304" pitchFamily="18" charset="0"/>
              </a:rPr>
              <a:t>b) Projects</a:t>
            </a:r>
          </a:p>
        </p:txBody>
      </p:sp>
    </p:spTree>
    <p:extLst>
      <p:ext uri="{BB962C8B-B14F-4D97-AF65-F5344CB8AC3E}">
        <p14:creationId xmlns:p14="http://schemas.microsoft.com/office/powerpoint/2010/main" val="748876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Gratis Immagine gratuita di accesso, acquirente, business Foto a disposizione">
            <a:extLst>
              <a:ext uri="{FF2B5EF4-FFF2-40B4-BE49-F238E27FC236}">
                <a16:creationId xmlns:a16="http://schemas.microsoft.com/office/drawing/2014/main" id="{878CE8D0-D15B-FB21-14C9-46AB8D10E4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5" r="38429" b="-1"/>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306" name="Rectangle 1230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08" name="Rectangle 12307">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A483C-9835-7D97-4CEA-3A8F7F30B6D0}"/>
              </a:ext>
            </a:extLst>
          </p:cNvPr>
          <p:cNvSpPr>
            <a:spLocks noGrp="1"/>
          </p:cNvSpPr>
          <p:nvPr>
            <p:ph type="title"/>
          </p:nvPr>
        </p:nvSpPr>
        <p:spPr>
          <a:xfrm>
            <a:off x="761801" y="328512"/>
            <a:ext cx="4778387" cy="1628970"/>
          </a:xfrm>
        </p:spPr>
        <p:txBody>
          <a:bodyPr anchor="ctr">
            <a:normAutofit/>
          </a:bodyPr>
          <a:lstStyle/>
          <a:p>
            <a:r>
              <a:rPr lang="en-GB" sz="4000" b="1">
                <a:latin typeface="Aptos" panose="020B0004020202020204" pitchFamily="34" charset="0"/>
                <a:cs typeface="Times New Roman" panose="02020603050405020304" pitchFamily="18" charset="0"/>
              </a:rPr>
              <a:t>Model 1: Members pay</a:t>
            </a:r>
            <a:endParaRPr lang="en-BE" sz="40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46B4FC-B9B5-8F5C-EBCE-46A6A12486E7}"/>
              </a:ext>
            </a:extLst>
          </p:cNvPr>
          <p:cNvSpPr>
            <a:spLocks noGrp="1"/>
          </p:cNvSpPr>
          <p:nvPr>
            <p:ph idx="1"/>
          </p:nvPr>
        </p:nvSpPr>
        <p:spPr>
          <a:xfrm>
            <a:off x="761801" y="2884929"/>
            <a:ext cx="4659756" cy="3374137"/>
          </a:xfrm>
        </p:spPr>
        <p:txBody>
          <a:bodyPr anchor="ctr">
            <a:normAutofit/>
          </a:bodyPr>
          <a:lstStyle/>
          <a:p>
            <a:r>
              <a:rPr lang="en-US" sz="2000" b="1">
                <a:latin typeface="Aptos" panose="020B0004020202020204" pitchFamily="34" charset="0"/>
                <a:cs typeface="Times New Roman" panose="02020603050405020304" pitchFamily="18" charset="0"/>
              </a:rPr>
              <a:t>Model 1a:</a:t>
            </a:r>
            <a:r>
              <a:rPr lang="en-US" sz="2000">
                <a:latin typeface="Aptos" panose="020B0004020202020204" pitchFamily="34" charset="0"/>
                <a:cs typeface="Times New Roman" panose="02020603050405020304" pitchFamily="18" charset="0"/>
              </a:rPr>
              <a:t> Members receive limited services for free (general basic ones such as information) and pay for the others.</a:t>
            </a:r>
          </a:p>
          <a:p>
            <a:r>
              <a:rPr lang="en-US" sz="2000" b="1">
                <a:latin typeface="Aptos" panose="020B0004020202020204" pitchFamily="34" charset="0"/>
                <a:cs typeface="Times New Roman" panose="02020603050405020304" pitchFamily="18" charset="0"/>
              </a:rPr>
              <a:t>Model 1b:</a:t>
            </a:r>
            <a:r>
              <a:rPr lang="en-US" sz="2000">
                <a:latin typeface="Aptos" panose="020B0004020202020204" pitchFamily="34" charset="0"/>
                <a:cs typeface="Times New Roman" panose="02020603050405020304" pitchFamily="18" charset="0"/>
              </a:rPr>
              <a:t> All services are included in the membership fee.</a:t>
            </a:r>
          </a:p>
          <a:p>
            <a:pPr marL="0" indent="0">
              <a:buNone/>
            </a:pPr>
            <a:endParaRPr lang="en-US" sz="2000" b="1">
              <a:latin typeface="Aptos" panose="020B0004020202020204" pitchFamily="34" charset="0"/>
              <a:cs typeface="Times New Roman" panose="02020603050405020304" pitchFamily="18" charset="0"/>
            </a:endParaRPr>
          </a:p>
          <a:p>
            <a:pPr marL="0" indent="0">
              <a:buNone/>
            </a:pPr>
            <a:r>
              <a:rPr lang="en-US" sz="2000" b="1">
                <a:latin typeface="Aptos" panose="020B0004020202020204" pitchFamily="34" charset="0"/>
                <a:cs typeface="Times New Roman" panose="02020603050405020304" pitchFamily="18" charset="0"/>
              </a:rPr>
              <a:t>Advantages and Disadvantages?</a:t>
            </a:r>
          </a:p>
        </p:txBody>
      </p:sp>
    </p:spTree>
    <p:extLst>
      <p:ext uri="{BB962C8B-B14F-4D97-AF65-F5344CB8AC3E}">
        <p14:creationId xmlns:p14="http://schemas.microsoft.com/office/powerpoint/2010/main" val="3697709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21" name="Rectangle 1332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A483C-9835-7D97-4CEA-3A8F7F30B6D0}"/>
              </a:ext>
            </a:extLst>
          </p:cNvPr>
          <p:cNvSpPr>
            <a:spLocks noGrp="1"/>
          </p:cNvSpPr>
          <p:nvPr>
            <p:ph type="title"/>
          </p:nvPr>
        </p:nvSpPr>
        <p:spPr>
          <a:xfrm>
            <a:off x="6803409" y="762001"/>
            <a:ext cx="4156512" cy="1708244"/>
          </a:xfrm>
        </p:spPr>
        <p:txBody>
          <a:bodyPr anchor="ctr">
            <a:normAutofit/>
          </a:bodyPr>
          <a:lstStyle/>
          <a:p>
            <a:r>
              <a:rPr lang="en-GB" sz="4000" b="1">
                <a:latin typeface="Aptos" panose="020B0004020202020204" pitchFamily="34" charset="0"/>
                <a:cs typeface="Times New Roman" panose="02020603050405020304" pitchFamily="18" charset="0"/>
              </a:rPr>
              <a:t>Model 2: Others pay  </a:t>
            </a:r>
            <a:endParaRPr lang="en-BE" sz="4000" b="1">
              <a:latin typeface="Aptos" panose="020B0004020202020204" pitchFamily="34" charset="0"/>
              <a:cs typeface="Times New Roman" panose="02020603050405020304" pitchFamily="18" charset="0"/>
            </a:endParaRPr>
          </a:p>
        </p:txBody>
      </p:sp>
      <p:pic>
        <p:nvPicPr>
          <p:cNvPr id="13314" name="Picture 2" descr="Gratis L'ufficio Postale Di Denver E Il Tribunale Federale Foto a disposizione">
            <a:extLst>
              <a:ext uri="{FF2B5EF4-FFF2-40B4-BE49-F238E27FC236}">
                <a16:creationId xmlns:a16="http://schemas.microsoft.com/office/drawing/2014/main" id="{1E411E68-B109-B0EC-A538-B764784E6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50" r="1" b="1"/>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46B4FC-B9B5-8F5C-EBCE-46A6A12486E7}"/>
              </a:ext>
            </a:extLst>
          </p:cNvPr>
          <p:cNvSpPr>
            <a:spLocks noGrp="1"/>
          </p:cNvSpPr>
          <p:nvPr>
            <p:ph idx="1"/>
          </p:nvPr>
        </p:nvSpPr>
        <p:spPr>
          <a:xfrm>
            <a:off x="6803409" y="2470245"/>
            <a:ext cx="4156512" cy="3769835"/>
          </a:xfrm>
        </p:spPr>
        <p:txBody>
          <a:bodyPr anchor="ctr">
            <a:normAutofit/>
          </a:bodyPr>
          <a:lstStyle/>
          <a:p>
            <a:r>
              <a:rPr lang="en-US" sz="1400" b="1">
                <a:latin typeface="Aptos" panose="020B0004020202020204" pitchFamily="34" charset="0"/>
                <a:cs typeface="Times New Roman" panose="02020603050405020304" pitchFamily="18" charset="0"/>
              </a:rPr>
              <a:t>Model 2a:</a:t>
            </a:r>
            <a:r>
              <a:rPr lang="en-US" sz="1400">
                <a:latin typeface="Aptos" panose="020B0004020202020204" pitchFamily="34" charset="0"/>
                <a:cs typeface="Times New Roman" panose="02020603050405020304" pitchFamily="18" charset="0"/>
              </a:rPr>
              <a:t> Services are paid by grants given by the government or donors (competitive bidding or not); for members, services are free.</a:t>
            </a:r>
          </a:p>
          <a:p>
            <a:r>
              <a:rPr lang="en-US" sz="1400" b="1">
                <a:latin typeface="Aptos" panose="020B0004020202020204" pitchFamily="34" charset="0"/>
                <a:cs typeface="Times New Roman" panose="02020603050405020304" pitchFamily="18" charset="0"/>
              </a:rPr>
              <a:t>Model 2b:</a:t>
            </a:r>
            <a:r>
              <a:rPr lang="en-US" sz="1400">
                <a:latin typeface="Aptos" panose="020B0004020202020204" pitchFamily="34" charset="0"/>
                <a:cs typeface="Times New Roman" panose="02020603050405020304" pitchFamily="18" charset="0"/>
              </a:rPr>
              <a:t> Services are paid by projects funded by the government or donors with specific goals, and services within the framework of that project are free for members.</a:t>
            </a:r>
          </a:p>
          <a:p>
            <a:r>
              <a:rPr lang="en-US" sz="1400" b="1">
                <a:latin typeface="Aptos" panose="020B0004020202020204" pitchFamily="34" charset="0"/>
                <a:cs typeface="Times New Roman" panose="02020603050405020304" pitchFamily="18" charset="0"/>
              </a:rPr>
              <a:t>Advantages:</a:t>
            </a:r>
            <a:r>
              <a:rPr lang="en-US" sz="1400">
                <a:latin typeface="Aptos" panose="020B0004020202020204" pitchFamily="34" charset="0"/>
                <a:cs typeface="Times New Roman" panose="02020603050405020304" pitchFamily="18" charset="0"/>
              </a:rPr>
              <a:t> No income pressure, easy to plan. </a:t>
            </a:r>
          </a:p>
          <a:p>
            <a:r>
              <a:rPr lang="en-US" sz="1400" b="1">
                <a:latin typeface="Aptos" panose="020B0004020202020204" pitchFamily="34" charset="0"/>
                <a:cs typeface="Times New Roman" panose="02020603050405020304" pitchFamily="18" charset="0"/>
              </a:rPr>
              <a:t>Disadvantages:</a:t>
            </a:r>
            <a:r>
              <a:rPr lang="en-US" sz="1400">
                <a:latin typeface="Aptos" panose="020B0004020202020204" pitchFamily="34" charset="0"/>
                <a:cs typeface="Times New Roman" panose="02020603050405020304" pitchFamily="18" charset="0"/>
              </a:rPr>
              <a:t> Dependency, mission creep, dominance by others' agendas, limited market pressure. </a:t>
            </a:r>
          </a:p>
          <a:p>
            <a:pPr marL="0" indent="0">
              <a:buNone/>
            </a:pPr>
            <a:r>
              <a:rPr lang="en-GB" sz="1400">
                <a:latin typeface="Aptos" panose="020B0004020202020204" pitchFamily="34" charset="0"/>
                <a:cs typeface="Times New Roman" panose="02020603050405020304" pitchFamily="18" charset="0"/>
              </a:rPr>
              <a:t> </a:t>
            </a:r>
            <a:endParaRPr lang="en-BE" sz="140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93342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95" name="Rectangle 27239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Gratis Etichetta Del Prodotto Bianca Foto a disposizione">
            <a:extLst>
              <a:ext uri="{FF2B5EF4-FFF2-40B4-BE49-F238E27FC236}">
                <a16:creationId xmlns:a16="http://schemas.microsoft.com/office/drawing/2014/main" id="{8C60D6C2-CC35-0389-47A6-3138CBE3CDDA}"/>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9183" b="623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72389" name="Rectangle 5"/>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sz="5400" b="1" dirty="0">
                <a:solidFill>
                  <a:schemeClr val="bg1"/>
                </a:solidFill>
                <a:latin typeface="Aptos" panose="020B0004020202020204" pitchFamily="34" charset="0"/>
              </a:rPr>
              <a:t>Pricing strategies</a:t>
            </a:r>
          </a:p>
        </p:txBody>
      </p:sp>
      <p:sp>
        <p:nvSpPr>
          <p:cNvPr id="27239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390" name="Rectangle 6"/>
          <p:cNvSpPr>
            <a:spLocks noChangeArrowheads="1"/>
          </p:cNvSpPr>
          <p:nvPr/>
        </p:nvSpPr>
        <p:spPr bwMode="auto">
          <a:xfrm>
            <a:off x="838200" y="2004446"/>
            <a:ext cx="10515600" cy="4176897"/>
          </a:xfrm>
          <a:prstGeom prst="rect">
            <a:avLst/>
          </a:prstGeom>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400" b="1" i="1" u="sng" dirty="0">
                <a:solidFill>
                  <a:schemeClr val="bg1"/>
                </a:solidFill>
                <a:latin typeface="Aptos" panose="020B0004020202020204" pitchFamily="34" charset="0"/>
              </a:rPr>
              <a:t>Competitive price:  </a:t>
            </a:r>
            <a:r>
              <a:rPr lang="en-US" sz="1400" dirty="0">
                <a:solidFill>
                  <a:schemeClr val="bg1"/>
                </a:solidFill>
                <a:latin typeface="Aptos" panose="020B0004020202020204" pitchFamily="34" charset="0"/>
              </a:rPr>
              <a:t>most EOs are used to fix the price equal to competitors or even lower, thinking it is the only driver for clients’ choice.</a:t>
            </a:r>
            <a:endParaRPr lang="en-US" sz="1400" b="1" i="1" u="sng" dirty="0">
              <a:solidFill>
                <a:schemeClr val="bg1"/>
              </a:solidFill>
              <a:latin typeface="Aptos" panose="020B0004020202020204" pitchFamily="34" charset="0"/>
            </a:endParaRPr>
          </a:p>
          <a:p>
            <a:pPr marL="342900" indent="-228600">
              <a:lnSpc>
                <a:spcPct val="90000"/>
              </a:lnSpc>
              <a:spcAft>
                <a:spcPts val="600"/>
              </a:spcAft>
              <a:buFont typeface="Arial" panose="020B0604020202020204" pitchFamily="34" charset="0"/>
              <a:buChar char="•"/>
            </a:pPr>
            <a:r>
              <a:rPr lang="en-US" sz="1400" b="1" i="1" u="sng" dirty="0">
                <a:solidFill>
                  <a:schemeClr val="bg1"/>
                </a:solidFill>
                <a:latin typeface="Aptos" panose="020B0004020202020204" pitchFamily="34" charset="0"/>
              </a:rPr>
              <a:t>Cost recovery</a:t>
            </a:r>
            <a:endParaRPr lang="en-US" sz="1400" b="1" i="1" dirty="0">
              <a:solidFill>
                <a:schemeClr val="bg1"/>
              </a:solidFill>
              <a:latin typeface="Aptos" panose="020B0004020202020204" pitchFamily="34" charset="0"/>
            </a:endParaRPr>
          </a:p>
          <a:p>
            <a:pPr marL="571500" lvl="1">
              <a:lnSpc>
                <a:spcPct val="90000"/>
              </a:lnSpc>
              <a:spcAft>
                <a:spcPts val="600"/>
              </a:spcAft>
            </a:pPr>
            <a:r>
              <a:rPr lang="en-US" sz="1400" dirty="0">
                <a:solidFill>
                  <a:schemeClr val="bg1"/>
                </a:solidFill>
                <a:latin typeface="Aptos" panose="020B0004020202020204" pitchFamily="34" charset="0"/>
              </a:rPr>
              <a:t>Price should cover production cost and fixed cost. The organization calculates the cost of producing the product and set the price accordingly: selling price=production cost. </a:t>
            </a:r>
          </a:p>
          <a:p>
            <a:pPr marL="342900" indent="-228600">
              <a:lnSpc>
                <a:spcPct val="90000"/>
              </a:lnSpc>
              <a:spcAft>
                <a:spcPts val="600"/>
              </a:spcAft>
              <a:buFont typeface="Arial" panose="020B0604020202020204" pitchFamily="34" charset="0"/>
              <a:buChar char="•"/>
            </a:pPr>
            <a:r>
              <a:rPr lang="en-US" sz="1400" b="1" i="1" u="sng" dirty="0">
                <a:solidFill>
                  <a:schemeClr val="bg1"/>
                </a:solidFill>
                <a:latin typeface="Aptos" panose="020B0004020202020204" pitchFamily="34" charset="0"/>
              </a:rPr>
              <a:t>Cost-plus pricing</a:t>
            </a:r>
            <a:endParaRPr lang="en-US" sz="1400" b="1" i="1" dirty="0">
              <a:solidFill>
                <a:schemeClr val="bg1"/>
              </a:solidFill>
              <a:latin typeface="Aptos" panose="020B0004020202020204" pitchFamily="34" charset="0"/>
            </a:endParaRPr>
          </a:p>
          <a:p>
            <a:pPr marL="571500" lvl="1">
              <a:lnSpc>
                <a:spcPct val="90000"/>
              </a:lnSpc>
              <a:spcAft>
                <a:spcPts val="600"/>
              </a:spcAft>
            </a:pPr>
            <a:r>
              <a:rPr lang="en-US" sz="1400" dirty="0">
                <a:solidFill>
                  <a:schemeClr val="bg1"/>
                </a:solidFill>
                <a:latin typeface="Aptos" panose="020B0004020202020204" pitchFamily="34" charset="0"/>
              </a:rPr>
              <a:t>The organization calculates the cost of producing the product and adds on a percentage (profit) to that price to give the selling price. </a:t>
            </a:r>
          </a:p>
          <a:p>
            <a:pPr marL="342900" indent="-228600">
              <a:lnSpc>
                <a:spcPct val="90000"/>
              </a:lnSpc>
              <a:spcAft>
                <a:spcPts val="600"/>
              </a:spcAft>
              <a:buFont typeface="Arial" panose="020B0604020202020204" pitchFamily="34" charset="0"/>
              <a:buChar char="•"/>
            </a:pPr>
            <a:r>
              <a:rPr lang="en-US" altLang="zh-CN" sz="1400" b="1" u="sng" dirty="0">
                <a:solidFill>
                  <a:schemeClr val="bg1"/>
                </a:solidFill>
                <a:latin typeface="Aptos" panose="020B0004020202020204" pitchFamily="34" charset="0"/>
              </a:rPr>
              <a:t>Value Based pricing</a:t>
            </a:r>
            <a:endParaRPr lang="en-US" altLang="zh-CN" sz="1400" b="1" i="1" dirty="0">
              <a:solidFill>
                <a:schemeClr val="bg1"/>
              </a:solidFill>
              <a:latin typeface="Aptos" panose="020B0004020202020204" pitchFamily="34" charset="0"/>
            </a:endParaRPr>
          </a:p>
          <a:p>
            <a:pPr marL="571500" lvl="1">
              <a:lnSpc>
                <a:spcPct val="90000"/>
              </a:lnSpc>
              <a:spcAft>
                <a:spcPts val="600"/>
              </a:spcAft>
            </a:pPr>
            <a:r>
              <a:rPr lang="en-US" altLang="zh-CN" sz="1400" dirty="0">
                <a:solidFill>
                  <a:schemeClr val="bg1"/>
                </a:solidFill>
                <a:latin typeface="Aptos" panose="020B0004020202020204" pitchFamily="34" charset="0"/>
              </a:rPr>
              <a:t>Pricing a service based on the perceived value of the service and not keeping into consideration any other factor. This is usually the most profitable form of pricing, if an employers’ organization can achieve it. </a:t>
            </a:r>
            <a:r>
              <a:rPr lang="en-US" altLang="zh-CN" sz="1400" i="1" dirty="0">
                <a:solidFill>
                  <a:schemeClr val="bg1"/>
                </a:solidFill>
                <a:latin typeface="Aptos" panose="020B0004020202020204" pitchFamily="34" charset="0"/>
              </a:rPr>
              <a:t>must be considered.</a:t>
            </a:r>
          </a:p>
          <a:p>
            <a:pPr marL="342900" indent="-228600">
              <a:lnSpc>
                <a:spcPct val="90000"/>
              </a:lnSpc>
              <a:spcAft>
                <a:spcPts val="600"/>
              </a:spcAft>
              <a:buFont typeface="Arial" panose="020B0604020202020204" pitchFamily="34" charset="0"/>
              <a:buChar char="•"/>
            </a:pPr>
            <a:r>
              <a:rPr lang="en-US" altLang="zh-CN" sz="1400" b="1" u="sng" dirty="0">
                <a:solidFill>
                  <a:schemeClr val="bg1"/>
                </a:solidFill>
                <a:latin typeface="Aptos" panose="020B0004020202020204" pitchFamily="34" charset="0"/>
              </a:rPr>
              <a:t>Premium pricing </a:t>
            </a:r>
            <a:endParaRPr lang="en-US" altLang="zh-CN" sz="1400" b="1" i="1" dirty="0">
              <a:solidFill>
                <a:schemeClr val="bg1"/>
              </a:solidFill>
              <a:latin typeface="Aptos" panose="020B0004020202020204" pitchFamily="34" charset="0"/>
            </a:endParaRPr>
          </a:p>
          <a:p>
            <a:pPr marL="571500" lvl="1">
              <a:lnSpc>
                <a:spcPct val="90000"/>
              </a:lnSpc>
              <a:spcAft>
                <a:spcPts val="600"/>
              </a:spcAft>
            </a:pPr>
            <a:r>
              <a:rPr lang="en-US" altLang="zh-CN" sz="1400" dirty="0">
                <a:solidFill>
                  <a:schemeClr val="bg1"/>
                </a:solidFill>
                <a:latin typeface="Aptos" panose="020B0004020202020204" pitchFamily="34" charset="0"/>
              </a:rPr>
              <a:t>Premium pricing is connected to Value Based Pricing and it is the practice of keeping the price of a service artificially high in order to encourage favorable perceptions among buyers, based solely on the price. organization towards members.</a:t>
            </a:r>
            <a:endParaRPr lang="en-US" altLang="zh-CN" sz="1400" i="1" dirty="0">
              <a:solidFill>
                <a:schemeClr val="bg1"/>
              </a:solidFill>
              <a:latin typeface="Aptos" panose="020B0004020202020204" pitchFamily="34" charset="0"/>
            </a:endParaRPr>
          </a:p>
          <a:p>
            <a:pPr marL="342900" indent="-228600">
              <a:lnSpc>
                <a:spcPct val="90000"/>
              </a:lnSpc>
              <a:spcAft>
                <a:spcPts val="600"/>
              </a:spcAft>
              <a:buFont typeface="Arial" panose="020B0604020202020204" pitchFamily="34" charset="0"/>
              <a:buChar char="•"/>
            </a:pPr>
            <a:r>
              <a:rPr lang="en-US" altLang="zh-CN" sz="1400" b="1" i="1" u="sng" dirty="0">
                <a:solidFill>
                  <a:schemeClr val="bg1"/>
                </a:solidFill>
                <a:latin typeface="Aptos" panose="020B0004020202020204" pitchFamily="34" charset="0"/>
              </a:rPr>
              <a:t>“Flat rate” pricing</a:t>
            </a:r>
            <a:endParaRPr lang="en-US" altLang="zh-CN" sz="1400" b="1" i="1" dirty="0">
              <a:solidFill>
                <a:schemeClr val="bg1"/>
              </a:solidFill>
              <a:latin typeface="Aptos" panose="020B0004020202020204" pitchFamily="34" charset="0"/>
            </a:endParaRPr>
          </a:p>
          <a:p>
            <a:pPr marL="571500" lvl="1">
              <a:lnSpc>
                <a:spcPct val="90000"/>
              </a:lnSpc>
              <a:spcAft>
                <a:spcPts val="600"/>
              </a:spcAft>
            </a:pPr>
            <a:r>
              <a:rPr lang="en-US" altLang="zh-CN" sz="1400" dirty="0">
                <a:solidFill>
                  <a:schemeClr val="bg1"/>
                </a:solidFill>
                <a:latin typeface="Aptos" panose="020B0004020202020204" pitchFamily="34" charset="0"/>
              </a:rPr>
              <a:t>For some specific services like representation of members in dispute settlement mechanism, some organizations offer a sort of “flat rate”, instead of charging on daily or hourly basis. </a:t>
            </a:r>
            <a:endParaRPr lang="en-US" sz="1400" dirty="0">
              <a:solidFill>
                <a:schemeClr val="bg1"/>
              </a:solidFill>
              <a:latin typeface="Aptos" panose="020B00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Gratis Immagine gratuita di da sopra, dati, dettagli Foto a disposizione">
            <a:extLst>
              <a:ext uri="{FF2B5EF4-FFF2-40B4-BE49-F238E27FC236}">
                <a16:creationId xmlns:a16="http://schemas.microsoft.com/office/drawing/2014/main" id="{6E0493F8-BE4F-E8B0-A408-69B5F090A3A7}"/>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53486" b="896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0D3E6B-2CCC-BB66-2ECB-807FFEC44448}"/>
              </a:ext>
            </a:extLst>
          </p:cNvPr>
          <p:cNvSpPr>
            <a:spLocks noGrp="1"/>
          </p:cNvSpPr>
          <p:nvPr>
            <p:ph type="title"/>
          </p:nvPr>
        </p:nvSpPr>
        <p:spPr>
          <a:xfrm>
            <a:off x="838200" y="365125"/>
            <a:ext cx="10515600" cy="1325563"/>
          </a:xfrm>
        </p:spPr>
        <p:txBody>
          <a:bodyPr>
            <a:normAutofit/>
          </a:bodyPr>
          <a:lstStyle/>
          <a:p>
            <a:r>
              <a:rPr lang="en-GB" sz="5400" b="1">
                <a:solidFill>
                  <a:schemeClr val="bg1"/>
                </a:solidFill>
                <a:latin typeface="Aptos" panose="020B0004020202020204" pitchFamily="34" charset="0"/>
                <a:cs typeface="Times New Roman" panose="02020603050405020304" pitchFamily="18" charset="0"/>
              </a:rPr>
              <a:t>Revenue-cost-surplus?</a:t>
            </a:r>
            <a:endParaRPr lang="en-BE" sz="5400" b="1">
              <a:solidFill>
                <a:schemeClr val="bg1"/>
              </a:solidFill>
              <a:latin typeface="Aptos" panose="020B0004020202020204" pitchFamily="34" charset="0"/>
              <a:cs typeface="Times New Roman" panose="02020603050405020304" pitchFamily="18" charset="0"/>
            </a:endParaRPr>
          </a:p>
        </p:txBody>
      </p:sp>
      <p:sp>
        <p:nvSpPr>
          <p:cNvPr id="15369"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B278DD-15B2-E814-FEA3-A0EC6BE12527}"/>
              </a:ext>
            </a:extLst>
          </p:cNvPr>
          <p:cNvSpPr>
            <a:spLocks noGrp="1"/>
          </p:cNvSpPr>
          <p:nvPr>
            <p:ph idx="1"/>
          </p:nvPr>
        </p:nvSpPr>
        <p:spPr>
          <a:xfrm>
            <a:off x="838200" y="2004446"/>
            <a:ext cx="10515600" cy="4176897"/>
          </a:xfrm>
        </p:spPr>
        <p:txBody>
          <a:bodyPr>
            <a:normAutofit/>
          </a:bodyPr>
          <a:lstStyle/>
          <a:p>
            <a:r>
              <a:rPr lang="en-US" sz="2200">
                <a:solidFill>
                  <a:schemeClr val="bg1"/>
                </a:solidFill>
                <a:latin typeface="Aptos" panose="020B0004020202020204" pitchFamily="34" charset="0"/>
                <a:cs typeface="Times New Roman" panose="02020603050405020304" pitchFamily="18" charset="0"/>
              </a:rPr>
              <a:t>Is service delivery "good" business and surplus-oriented? Probably yes, but data is lacking and not extremely conclusive. Most EBMOs lack a separate cost overview:</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External costs are registered (consultants, infrastructure, ...).</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Internal costs are not accounted for (staff, management time).</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Additionally, there are sometimes fiscal surprises. As a result, there is no real cost-benefit evaluation. Gross revenue/surplus (around 50%) is mistaken for net surplus.</a:t>
            </a:r>
          </a:p>
          <a:p>
            <a:pPr marL="0" indent="0">
              <a:buNone/>
            </a:pPr>
            <a:endParaRPr lang="en-GB" sz="2200">
              <a:solidFill>
                <a:schemeClr val="bg1"/>
              </a:solidFill>
              <a:latin typeface="Aptos" panose="020B0004020202020204" pitchFamily="34" charset="0"/>
              <a:cs typeface="Times New Roman" panose="02020603050405020304" pitchFamily="18" charset="0"/>
            </a:endParaRPr>
          </a:p>
          <a:p>
            <a:pPr marL="0" indent="0">
              <a:buNone/>
            </a:pPr>
            <a:endParaRPr lang="en-BE" sz="2200">
              <a:solidFill>
                <a:schemeClr val="bg1"/>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7696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Quality', the biggest differentiator for your business: Why SMEs should  take note - The Economic Times">
            <a:extLst>
              <a:ext uri="{FF2B5EF4-FFF2-40B4-BE49-F238E27FC236}">
                <a16:creationId xmlns:a16="http://schemas.microsoft.com/office/drawing/2014/main" id="{3960FCF3-268E-0AED-5F55-6AE816BE1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CF0B39-8985-283B-52A4-E4B41EE8C4FD}"/>
              </a:ext>
            </a:extLst>
          </p:cNvPr>
          <p:cNvSpPr>
            <a:spLocks noGrp="1"/>
          </p:cNvSpPr>
          <p:nvPr>
            <p:ph type="title"/>
          </p:nvPr>
        </p:nvSpPr>
        <p:spPr>
          <a:xfrm>
            <a:off x="838200" y="365125"/>
            <a:ext cx="3822189" cy="1899912"/>
          </a:xfrm>
        </p:spPr>
        <p:txBody>
          <a:bodyPr>
            <a:normAutofit/>
          </a:bodyPr>
          <a:lstStyle/>
          <a:p>
            <a:r>
              <a:rPr lang="en-GB" sz="4000" b="1">
                <a:latin typeface="Aptos" panose="020B0004020202020204" pitchFamily="34" charset="0"/>
                <a:cs typeface="Times New Roman" panose="02020603050405020304" pitchFamily="18" charset="0"/>
              </a:rPr>
              <a:t>SME’s and payment of services</a:t>
            </a:r>
            <a:endParaRPr lang="en-BE" sz="40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578AC02-AB90-5634-B344-AD12FA0B6B41}"/>
              </a:ext>
            </a:extLst>
          </p:cNvPr>
          <p:cNvSpPr>
            <a:spLocks noGrp="1"/>
          </p:cNvSpPr>
          <p:nvPr>
            <p:ph idx="1"/>
          </p:nvPr>
        </p:nvSpPr>
        <p:spPr>
          <a:xfrm>
            <a:off x="838200" y="2434201"/>
            <a:ext cx="3822189" cy="3742762"/>
          </a:xfrm>
        </p:spPr>
        <p:txBody>
          <a:bodyPr>
            <a:normAutofit/>
          </a:bodyPr>
          <a:lstStyle/>
          <a:p>
            <a:pPr marL="0" indent="0">
              <a:buNone/>
            </a:pPr>
            <a:r>
              <a:rPr lang="en-US" sz="2000" b="1">
                <a:latin typeface="Aptos" panose="020B0004020202020204" pitchFamily="34" charset="0"/>
                <a:cs typeface="Times New Roman" panose="02020603050405020304" pitchFamily="18" charset="0"/>
              </a:rPr>
              <a:t>Issue: SME Paradox - Most Need; No Funds; No Access</a:t>
            </a:r>
            <a:endParaRPr lang="en-US" sz="2000">
              <a:latin typeface="Aptos" panose="020B0004020202020204" pitchFamily="34" charset="0"/>
              <a:cs typeface="Times New Roman" panose="02020603050405020304" pitchFamily="18" charset="0"/>
            </a:endParaRPr>
          </a:p>
          <a:p>
            <a:pPr marL="0" indent="0">
              <a:buNone/>
            </a:pPr>
            <a:r>
              <a:rPr lang="en-US" sz="2000" b="1">
                <a:latin typeface="Aptos" panose="020B0004020202020204" pitchFamily="34" charset="0"/>
                <a:cs typeface="Times New Roman" panose="02020603050405020304" pitchFamily="18" charset="0"/>
              </a:rPr>
              <a:t>Solutions in Most EBMOs:</a:t>
            </a:r>
            <a:endParaRPr lang="en-US" sz="2000">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sz="2000">
                <a:latin typeface="Aptos" panose="020B0004020202020204" pitchFamily="34" charset="0"/>
                <a:cs typeface="Times New Roman" panose="02020603050405020304" pitchFamily="18" charset="0"/>
              </a:rPr>
              <a:t>Attempt to secure projects for SMEs.</a:t>
            </a:r>
          </a:p>
          <a:p>
            <a:pPr>
              <a:buFont typeface="Arial" panose="020B0604020202020204" pitchFamily="34" charset="0"/>
              <a:buChar char="•"/>
            </a:pPr>
            <a:r>
              <a:rPr lang="en-US" sz="2000">
                <a:latin typeface="Aptos" panose="020B0004020202020204" pitchFamily="34" charset="0"/>
                <a:cs typeface="Times New Roman" panose="02020603050405020304" pitchFamily="18" charset="0"/>
              </a:rPr>
              <a:t>Diminish prices via cross-financing (from project or general funds).</a:t>
            </a:r>
          </a:p>
          <a:p>
            <a:pPr>
              <a:buFont typeface="Arial" panose="020B0604020202020204" pitchFamily="34" charset="0"/>
              <a:buChar char="•"/>
            </a:pPr>
            <a:r>
              <a:rPr lang="en-US" sz="2000">
                <a:latin typeface="Aptos" panose="020B0004020202020204" pitchFamily="34" charset="0"/>
                <a:cs typeface="Times New Roman" panose="02020603050405020304" pitchFamily="18" charset="0"/>
              </a:rPr>
              <a:t>Encourage savings for future investment.</a:t>
            </a:r>
          </a:p>
        </p:txBody>
      </p:sp>
    </p:spTree>
    <p:extLst>
      <p:ext uri="{BB962C8B-B14F-4D97-AF65-F5344CB8AC3E}">
        <p14:creationId xmlns:p14="http://schemas.microsoft.com/office/powerpoint/2010/main" val="631075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7" name="Rectangle 17416">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410" name="Picture 2" descr="Gratis Foto Di Persone Che Hanno Incontro Foto a disposizione">
            <a:extLst>
              <a:ext uri="{FF2B5EF4-FFF2-40B4-BE49-F238E27FC236}">
                <a16:creationId xmlns:a16="http://schemas.microsoft.com/office/drawing/2014/main" id="{F03AA83F-6E47-8214-80D3-CF292FC5ADA9}"/>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b="15414"/>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7ED568-ADF8-E9FD-CD4C-B085DA0645B7}"/>
              </a:ext>
            </a:extLst>
          </p:cNvPr>
          <p:cNvSpPr>
            <a:spLocks noGrp="1"/>
          </p:cNvSpPr>
          <p:nvPr>
            <p:ph type="title"/>
          </p:nvPr>
        </p:nvSpPr>
        <p:spPr>
          <a:xfrm>
            <a:off x="1198181" y="728906"/>
            <a:ext cx="9792471" cy="2057037"/>
          </a:xfrm>
        </p:spPr>
        <p:txBody>
          <a:bodyPr>
            <a:normAutofit/>
          </a:bodyPr>
          <a:lstStyle/>
          <a:p>
            <a:r>
              <a:rPr lang="en-GB" b="1">
                <a:solidFill>
                  <a:srgbClr val="FFFFFF"/>
                </a:solidFill>
                <a:latin typeface="Aptos" panose="020B0004020202020204" pitchFamily="34" charset="0"/>
                <a:cs typeface="Times New Roman" panose="02020603050405020304" pitchFamily="18" charset="0"/>
              </a:rPr>
              <a:t>Sustainability of projects and services set up</a:t>
            </a:r>
            <a:endParaRPr lang="en-BE" b="1">
              <a:solidFill>
                <a:srgbClr val="FFFFFF"/>
              </a:solidFill>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A3DB902-F0DF-C59D-5A0D-5628DB1F271E}"/>
              </a:ext>
            </a:extLst>
          </p:cNvPr>
          <p:cNvSpPr>
            <a:spLocks noGrp="1"/>
          </p:cNvSpPr>
          <p:nvPr>
            <p:ph idx="1"/>
          </p:nvPr>
        </p:nvSpPr>
        <p:spPr>
          <a:xfrm>
            <a:off x="1198181" y="2957665"/>
            <a:ext cx="9792471" cy="3171423"/>
          </a:xfrm>
        </p:spPr>
        <p:txBody>
          <a:bodyPr>
            <a:normAutofit fontScale="92500" lnSpcReduction="10000"/>
          </a:bodyPr>
          <a:lstStyle/>
          <a:p>
            <a:pPr marL="0" indent="0">
              <a:buNone/>
            </a:pPr>
            <a:endParaRPr lang="en-US" b="1" dirty="0">
              <a:solidFill>
                <a:srgbClr val="FFFFFF"/>
              </a:solidFill>
              <a:latin typeface="Aptos" panose="020B0004020202020204" pitchFamily="34" charset="0"/>
              <a:cs typeface="Times New Roman" panose="02020603050405020304" pitchFamily="18" charset="0"/>
            </a:endParaRPr>
          </a:p>
          <a:p>
            <a:pPr marL="0" indent="0">
              <a:buNone/>
            </a:pPr>
            <a:r>
              <a:rPr lang="en-US" b="1" dirty="0">
                <a:solidFill>
                  <a:srgbClr val="FFFFFF"/>
                </a:solidFill>
                <a:latin typeface="Aptos" panose="020B0004020202020204" pitchFamily="34" charset="0"/>
                <a:cs typeface="Times New Roman" panose="02020603050405020304" pitchFamily="18" charset="0"/>
              </a:rPr>
              <a:t>What to do when the project ends, how to get ready for that?</a:t>
            </a:r>
          </a:p>
          <a:p>
            <a:pPr marL="0" indent="0">
              <a:buNone/>
            </a:pPr>
            <a:endParaRPr lang="en-US" dirty="0">
              <a:solidFill>
                <a:srgbClr val="FFFFFF"/>
              </a:solidFill>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dirty="0">
                <a:solidFill>
                  <a:srgbClr val="FFFFFF"/>
                </a:solidFill>
                <a:latin typeface="Aptos" panose="020B0004020202020204" pitchFamily="34" charset="0"/>
                <a:cs typeface="Times New Roman" panose="02020603050405020304" pitchFamily="18" charset="0"/>
              </a:rPr>
              <a:t>Create reserves.</a:t>
            </a:r>
          </a:p>
          <a:p>
            <a:pPr>
              <a:buFont typeface="Arial" panose="020B0604020202020204" pitchFamily="34" charset="0"/>
              <a:buChar char="•"/>
            </a:pPr>
            <a:r>
              <a:rPr lang="en-US" dirty="0">
                <a:solidFill>
                  <a:srgbClr val="FFFFFF"/>
                </a:solidFill>
                <a:latin typeface="Aptos" panose="020B0004020202020204" pitchFamily="34" charset="0"/>
                <a:cs typeface="Times New Roman" panose="02020603050405020304" pitchFamily="18" charset="0"/>
              </a:rPr>
              <a:t>Inform users, staff, and EBMO.</a:t>
            </a:r>
          </a:p>
          <a:p>
            <a:pPr>
              <a:buFont typeface="Arial" panose="020B0604020202020204" pitchFamily="34" charset="0"/>
              <a:buChar char="•"/>
            </a:pPr>
            <a:r>
              <a:rPr lang="en-US" dirty="0">
                <a:solidFill>
                  <a:srgbClr val="FFFFFF"/>
                </a:solidFill>
                <a:latin typeface="Aptos" panose="020B0004020202020204" pitchFamily="34" charset="0"/>
                <a:cs typeface="Times New Roman" panose="02020603050405020304" pitchFamily="18" charset="0"/>
              </a:rPr>
              <a:t>Phasing out is important.</a:t>
            </a:r>
          </a:p>
          <a:p>
            <a:pPr>
              <a:buFont typeface="Arial" panose="020B0604020202020204" pitchFamily="34" charset="0"/>
              <a:buChar char="•"/>
            </a:pPr>
            <a:r>
              <a:rPr lang="en-US" dirty="0">
                <a:solidFill>
                  <a:srgbClr val="FFFFFF"/>
                </a:solidFill>
                <a:latin typeface="Aptos" panose="020B0004020202020204" pitchFamily="34" charset="0"/>
                <a:cs typeface="Times New Roman" panose="02020603050405020304" pitchFamily="18" charset="0"/>
              </a:rPr>
              <a:t>Create "hereditary projects" with more sustainability.</a:t>
            </a:r>
          </a:p>
          <a:p>
            <a:pPr marL="0" indent="0">
              <a:buNone/>
            </a:pPr>
            <a:endParaRPr lang="en-BE" sz="2000" dirty="0">
              <a:solidFill>
                <a:srgbClr val="FFFFFF"/>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31800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 human figure">
            <a:extLst>
              <a:ext uri="{FF2B5EF4-FFF2-40B4-BE49-F238E27FC236}">
                <a16:creationId xmlns:a16="http://schemas.microsoft.com/office/drawing/2014/main" id="{1C3236E6-A8D0-F389-FD06-9855E9B91A16}"/>
              </a:ext>
            </a:extLst>
          </p:cNvPr>
          <p:cNvPicPr>
            <a:picLocks noChangeAspect="1"/>
          </p:cNvPicPr>
          <p:nvPr/>
        </p:nvPicPr>
        <p:blipFill rotWithShape="1">
          <a:blip r:embed="rId2">
            <a:alphaModFix amt="50000"/>
          </a:blip>
          <a:srcRect b="15730"/>
          <a:stretch/>
        </p:blipFill>
        <p:spPr>
          <a:xfrm>
            <a:off x="0" y="1"/>
            <a:ext cx="12191980" cy="6857999"/>
          </a:xfrm>
          <a:prstGeom prst="rect">
            <a:avLst/>
          </a:prstGeom>
        </p:spPr>
      </p:pic>
      <p:sp>
        <p:nvSpPr>
          <p:cNvPr id="2" name="Title 1">
            <a:extLst>
              <a:ext uri="{FF2B5EF4-FFF2-40B4-BE49-F238E27FC236}">
                <a16:creationId xmlns:a16="http://schemas.microsoft.com/office/drawing/2014/main" id="{6BEDDD90-C4F8-88C1-013C-2C49A63F847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latin typeface="Aptos" panose="020B0004020202020204" pitchFamily="34" charset="0"/>
              </a:rPr>
              <a:t>Which model for your service?</a:t>
            </a:r>
            <a:br>
              <a:rPr lang="en-US" sz="6000" dirty="0">
                <a:solidFill>
                  <a:srgbClr val="FFFFFF"/>
                </a:solidFill>
              </a:rPr>
            </a:br>
            <a:endParaRPr lang="en-US" sz="6000" dirty="0">
              <a:solidFill>
                <a:srgbClr val="FFFFFF"/>
              </a:solidFill>
            </a:endParaRPr>
          </a:p>
        </p:txBody>
      </p:sp>
    </p:spTree>
    <p:extLst>
      <p:ext uri="{BB962C8B-B14F-4D97-AF65-F5344CB8AC3E}">
        <p14:creationId xmlns:p14="http://schemas.microsoft.com/office/powerpoint/2010/main" val="44001195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2" name="Rectangle 1946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640080" y="325369"/>
            <a:ext cx="4368602" cy="1956841"/>
          </a:xfrm>
        </p:spPr>
        <p:txBody>
          <a:bodyPr anchor="b">
            <a:normAutofit/>
          </a:bodyPr>
          <a:lstStyle/>
          <a:p>
            <a:r>
              <a:rPr lang="en-GB" sz="4200" b="1">
                <a:latin typeface="Aptos" panose="020B0004020202020204" pitchFamily="34" charset="0"/>
                <a:cs typeface="Times New Roman" panose="02020603050405020304" pitchFamily="18" charset="0"/>
              </a:rPr>
              <a:t>LET’S EXPLORE THE THEMES OF THIS COURSE</a:t>
            </a:r>
            <a:endParaRPr lang="en-BE" sz="4200" b="1">
              <a:latin typeface="Aptos" panose="020B0004020202020204" pitchFamily="34" charset="0"/>
              <a:cs typeface="Times New Roman" panose="02020603050405020304" pitchFamily="18" charset="0"/>
            </a:endParaRPr>
          </a:p>
        </p:txBody>
      </p:sp>
      <p:sp>
        <p:nvSpPr>
          <p:cNvPr id="1946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640080" y="2872899"/>
            <a:ext cx="4243589" cy="3320668"/>
          </a:xfrm>
        </p:spPr>
        <p:txBody>
          <a:bodyPr>
            <a:normAutofit fontScale="92500" lnSpcReduction="20000"/>
          </a:bodyPr>
          <a:lstStyle/>
          <a:p>
            <a:pPr marL="0" indent="0">
              <a:buNone/>
            </a:pPr>
            <a:r>
              <a:rPr lang="en-GB" sz="1500" dirty="0">
                <a:latin typeface="Aptos" panose="020B0004020202020204" pitchFamily="34" charset="0"/>
                <a:cs typeface="Times New Roman" panose="02020603050405020304" pitchFamily="18" charset="0"/>
              </a:rPr>
              <a:t>1. The role of EBMOs: main accent on policies or services?</a:t>
            </a:r>
            <a:endParaRPr lang="en-US" sz="1500" dirty="0">
              <a:latin typeface="Aptos" panose="020B0004020202020204" pitchFamily="34" charset="0"/>
              <a:cs typeface="Times New Roman" panose="02020603050405020304" pitchFamily="18" charset="0"/>
            </a:endParaRPr>
          </a:p>
          <a:p>
            <a:pPr marL="0" indent="0">
              <a:buNone/>
            </a:pPr>
            <a:r>
              <a:rPr lang="en-GB" sz="1500" dirty="0">
                <a:latin typeface="Aptos" panose="020B0004020202020204" pitchFamily="34" charset="0"/>
                <a:cs typeface="Times New Roman" panose="02020603050405020304" pitchFamily="18" charset="0"/>
              </a:rPr>
              <a:t>2. Sounding out the market: demand and supply analysis</a:t>
            </a:r>
          </a:p>
          <a:p>
            <a:pPr marL="0" indent="0">
              <a:buNone/>
            </a:pPr>
            <a:r>
              <a:rPr lang="en-GB" sz="1500" dirty="0">
                <a:latin typeface="Aptos" panose="020B0004020202020204" pitchFamily="34" charset="0"/>
                <a:cs typeface="Times New Roman" panose="02020603050405020304" pitchFamily="18" charset="0"/>
              </a:rPr>
              <a:t>3. Key ingredients for successful services</a:t>
            </a:r>
          </a:p>
          <a:p>
            <a:pPr marL="0" indent="0">
              <a:buNone/>
            </a:pPr>
            <a:r>
              <a:rPr lang="en-GB" sz="1500" dirty="0">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500" dirty="0">
                <a:latin typeface="Aptos" panose="020B0004020202020204" pitchFamily="34" charset="0"/>
                <a:cs typeface="Times New Roman" panose="02020603050405020304" pitchFamily="18" charset="0"/>
              </a:rPr>
              <a:t>5. Cost, Price, and Service Sustainability </a:t>
            </a:r>
          </a:p>
          <a:p>
            <a:pPr marL="0" indent="0">
              <a:buNone/>
            </a:pPr>
            <a:r>
              <a:rPr lang="en-GB" b="1" dirty="0">
                <a:solidFill>
                  <a:srgbClr val="FD733C"/>
                </a:solidFill>
                <a:latin typeface="Aptos" panose="020B0004020202020204" pitchFamily="34" charset="0"/>
                <a:cs typeface="Times New Roman" panose="02020603050405020304" pitchFamily="18" charset="0"/>
              </a:rPr>
              <a:t>6. Legal mandate, marketing mix and delivery options</a:t>
            </a:r>
          </a:p>
          <a:p>
            <a:pPr marL="0" indent="0">
              <a:buNone/>
            </a:pPr>
            <a:r>
              <a:rPr lang="en-GB" sz="1500" dirty="0">
                <a:latin typeface="Aptos" panose="020B0004020202020204" pitchFamily="34" charset="0"/>
                <a:cs typeface="Times New Roman" panose="02020603050405020304" pitchFamily="18" charset="0"/>
              </a:rPr>
              <a:t>7. Monitoring &amp; Evaluation </a:t>
            </a:r>
          </a:p>
          <a:p>
            <a:pPr marL="0" indent="0">
              <a:buNone/>
            </a:pPr>
            <a:endParaRPr lang="en-GB" sz="1500" dirty="0">
              <a:latin typeface="Aptos" panose="020B0004020202020204" pitchFamily="34" charset="0"/>
              <a:cs typeface="Times New Roman" panose="02020603050405020304" pitchFamily="18" charset="0"/>
            </a:endParaRPr>
          </a:p>
        </p:txBody>
      </p:sp>
      <p:pic>
        <p:nvPicPr>
          <p:cNvPr id="19460" name="Picture 4" descr="Gratis Catena In Metallo Grigio Foto a disposizione">
            <a:extLst>
              <a:ext uri="{FF2B5EF4-FFF2-40B4-BE49-F238E27FC236}">
                <a16:creationId xmlns:a16="http://schemas.microsoft.com/office/drawing/2014/main" id="{A35F3644-608F-0237-9A07-F2C99A444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343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Manual Operation 10"/>
          <p:cNvSpPr/>
          <p:nvPr/>
        </p:nvSpPr>
        <p:spPr>
          <a:xfrm flipV="1">
            <a:off x="6888164" y="4076700"/>
            <a:ext cx="1944687" cy="865188"/>
          </a:xfrm>
          <a:prstGeom prst="flowChartManualOperation">
            <a:avLst/>
          </a:prstGeom>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endParaRPr lang="en-GB" sz="1600" dirty="0">
              <a:solidFill>
                <a:srgbClr val="FFFFFF"/>
              </a:solidFill>
            </a:endParaRPr>
          </a:p>
        </p:txBody>
      </p:sp>
      <p:sp>
        <p:nvSpPr>
          <p:cNvPr id="41987" name="Title 1"/>
          <p:cNvSpPr>
            <a:spLocks noGrp="1"/>
          </p:cNvSpPr>
          <p:nvPr>
            <p:ph type="title"/>
          </p:nvPr>
        </p:nvSpPr>
        <p:spPr bwMode="auto">
          <a:xfrm>
            <a:off x="869951" y="157182"/>
            <a:ext cx="10504293"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it-IT" sz="3600" b="1" dirty="0">
                <a:latin typeface="Aptos" panose="020B0004020202020204" pitchFamily="34" charset="0"/>
                <a:cs typeface="Times New Roman" panose="02020603050405020304" pitchFamily="18" charset="0"/>
              </a:rPr>
              <a:t>WHAT ARE THE EO-EBMO ESSENTIAL ROLES </a:t>
            </a:r>
          </a:p>
        </p:txBody>
      </p:sp>
      <p:grpSp>
        <p:nvGrpSpPr>
          <p:cNvPr id="41988" name="Group 4"/>
          <p:cNvGrpSpPr>
            <a:grpSpLocks/>
          </p:cNvGrpSpPr>
          <p:nvPr/>
        </p:nvGrpSpPr>
        <p:grpSpPr bwMode="auto">
          <a:xfrm>
            <a:off x="6219825" y="1028700"/>
            <a:ext cx="3284538" cy="3290888"/>
            <a:chOff x="3559036" y="2298273"/>
            <a:chExt cx="3284386" cy="3290967"/>
          </a:xfrm>
        </p:grpSpPr>
        <p:sp>
          <p:nvSpPr>
            <p:cNvPr id="6" name="Freeform 5"/>
            <p:cNvSpPr/>
            <p:nvPr/>
          </p:nvSpPr>
          <p:spPr>
            <a:xfrm>
              <a:off x="3563799" y="2309386"/>
              <a:ext cx="3279623" cy="3279854"/>
            </a:xfrm>
            <a:custGeom>
              <a:avLst/>
              <a:gdLst>
                <a:gd name="connsiteX0" fmla="*/ 1639767 w 3279534"/>
                <a:gd name="connsiteY0" fmla="*/ 0 h 3279534"/>
                <a:gd name="connsiteX1" fmla="*/ 3279534 w 3279534"/>
                <a:gd name="connsiteY1" fmla="*/ 1639767 h 3279534"/>
                <a:gd name="connsiteX2" fmla="*/ 1639767 w 3279534"/>
                <a:gd name="connsiteY2" fmla="*/ 1639767 h 3279534"/>
                <a:gd name="connsiteX3" fmla="*/ 1639767 w 3279534"/>
                <a:gd name="connsiteY3" fmla="*/ 0 h 3279534"/>
              </a:gdLst>
              <a:ahLst/>
              <a:cxnLst>
                <a:cxn ang="0">
                  <a:pos x="connsiteX0" y="connsiteY0"/>
                </a:cxn>
                <a:cxn ang="0">
                  <a:pos x="connsiteX1" y="connsiteY1"/>
                </a:cxn>
                <a:cxn ang="0">
                  <a:pos x="connsiteX2" y="connsiteY2"/>
                </a:cxn>
                <a:cxn ang="0">
                  <a:pos x="connsiteX3" y="connsiteY3"/>
                </a:cxn>
              </a:cxnLst>
              <a:rect l="l" t="t" r="r" b="b"/>
              <a:pathLst>
                <a:path w="3279534" h="3279534">
                  <a:moveTo>
                    <a:pt x="1639767" y="0"/>
                  </a:moveTo>
                  <a:cubicBezTo>
                    <a:pt x="2545385" y="0"/>
                    <a:pt x="3279534" y="734149"/>
                    <a:pt x="3279534" y="1639767"/>
                  </a:cubicBezTo>
                  <a:lnTo>
                    <a:pt x="1639767" y="1639767"/>
                  </a:lnTo>
                  <a:lnTo>
                    <a:pt x="1639767" y="0"/>
                  </a:lnTo>
                  <a:close/>
                </a:path>
              </a:pathLst>
            </a:custGeom>
          </p:spPr>
          <p:style>
            <a:lnRef idx="3">
              <a:schemeClr val="lt1"/>
            </a:lnRef>
            <a:fillRef idx="1">
              <a:schemeClr val="accent6"/>
            </a:fillRef>
            <a:effectRef idx="1">
              <a:schemeClr val="accent6"/>
            </a:effectRef>
            <a:fontRef idx="minor">
              <a:schemeClr val="lt1"/>
            </a:fontRef>
          </p:style>
          <p:txBody>
            <a:bodyPr lIns="1695027" tIns="624494" rIns="409763" bIns="1714548" spcCol="1270" anchor="ctr"/>
            <a:lstStyle/>
            <a:p>
              <a:pPr algn="ctr" defTabSz="622300">
                <a:lnSpc>
                  <a:spcPct val="90000"/>
                </a:lnSpc>
                <a:spcAft>
                  <a:spcPct val="35000"/>
                </a:spcAft>
                <a:defRPr/>
              </a:pPr>
              <a:r>
                <a:rPr lang="en-GB" sz="1600" dirty="0">
                  <a:solidFill>
                    <a:srgbClr val="FFFFFF"/>
                  </a:solidFill>
                </a:rPr>
                <a:t>Culture</a:t>
              </a:r>
            </a:p>
          </p:txBody>
        </p:sp>
        <p:sp>
          <p:nvSpPr>
            <p:cNvPr id="7" name="Freeform 6"/>
            <p:cNvSpPr/>
            <p:nvPr/>
          </p:nvSpPr>
          <p:spPr>
            <a:xfrm>
              <a:off x="3559036" y="2298273"/>
              <a:ext cx="3279623" cy="3279854"/>
            </a:xfrm>
            <a:custGeom>
              <a:avLst/>
              <a:gdLst>
                <a:gd name="connsiteX0" fmla="*/ 3279534 w 3279534"/>
                <a:gd name="connsiteY0" fmla="*/ 1639767 h 3279534"/>
                <a:gd name="connsiteX1" fmla="*/ 1639767 w 3279534"/>
                <a:gd name="connsiteY1" fmla="*/ 3279534 h 3279534"/>
                <a:gd name="connsiteX2" fmla="*/ 1639767 w 3279534"/>
                <a:gd name="connsiteY2" fmla="*/ 1639767 h 3279534"/>
                <a:gd name="connsiteX3" fmla="*/ 3279534 w 3279534"/>
                <a:gd name="connsiteY3" fmla="*/ 1639767 h 3279534"/>
              </a:gdLst>
              <a:ahLst/>
              <a:cxnLst>
                <a:cxn ang="0">
                  <a:pos x="connsiteX0" y="connsiteY0"/>
                </a:cxn>
                <a:cxn ang="0">
                  <a:pos x="connsiteX1" y="connsiteY1"/>
                </a:cxn>
                <a:cxn ang="0">
                  <a:pos x="connsiteX2" y="connsiteY2"/>
                </a:cxn>
                <a:cxn ang="0">
                  <a:pos x="connsiteX3" y="connsiteY3"/>
                </a:cxn>
              </a:cxnLst>
              <a:rect l="l" t="t" r="r" b="b"/>
              <a:pathLst>
                <a:path w="3279534" h="3279534">
                  <a:moveTo>
                    <a:pt x="3279534" y="1639767"/>
                  </a:moveTo>
                  <a:cubicBezTo>
                    <a:pt x="3279534" y="2545385"/>
                    <a:pt x="2545385" y="3279534"/>
                    <a:pt x="1639767" y="3279534"/>
                  </a:cubicBezTo>
                  <a:lnTo>
                    <a:pt x="1639767" y="1639767"/>
                  </a:lnTo>
                  <a:lnTo>
                    <a:pt x="3279534" y="1639767"/>
                  </a:lnTo>
                  <a:close/>
                </a:path>
              </a:pathLst>
            </a:custGeom>
          </p:spPr>
          <p:style>
            <a:lnRef idx="3">
              <a:schemeClr val="lt1"/>
            </a:lnRef>
            <a:fillRef idx="1">
              <a:schemeClr val="accent6"/>
            </a:fillRef>
            <a:effectRef idx="1">
              <a:schemeClr val="accent6"/>
            </a:effectRef>
            <a:fontRef idx="minor">
              <a:schemeClr val="lt1"/>
            </a:fontRef>
          </p:style>
          <p:txBody>
            <a:bodyPr lIns="1716110" tIns="1716110" rIns="388680" bIns="622932" spcCol="1270" anchor="ctr"/>
            <a:lstStyle/>
            <a:p>
              <a:pPr algn="ctr" defTabSz="622300">
                <a:lnSpc>
                  <a:spcPct val="90000"/>
                </a:lnSpc>
                <a:spcAft>
                  <a:spcPct val="35000"/>
                </a:spcAft>
                <a:defRPr/>
              </a:pPr>
              <a:r>
                <a:rPr lang="en-GB" sz="1600" dirty="0">
                  <a:solidFill>
                    <a:srgbClr val="FFFFFF"/>
                  </a:solidFill>
                </a:rPr>
                <a:t>Leadership</a:t>
              </a:r>
            </a:p>
          </p:txBody>
        </p:sp>
        <p:sp>
          <p:nvSpPr>
            <p:cNvPr id="8" name="Freeform 7"/>
            <p:cNvSpPr/>
            <p:nvPr/>
          </p:nvSpPr>
          <p:spPr>
            <a:xfrm>
              <a:off x="3559036" y="2298273"/>
              <a:ext cx="3279623" cy="3279854"/>
            </a:xfrm>
            <a:custGeom>
              <a:avLst/>
              <a:gdLst>
                <a:gd name="connsiteX0" fmla="*/ 1639767 w 3279534"/>
                <a:gd name="connsiteY0" fmla="*/ 3279534 h 3279534"/>
                <a:gd name="connsiteX1" fmla="*/ 0 w 3279534"/>
                <a:gd name="connsiteY1" fmla="*/ 1639767 h 3279534"/>
                <a:gd name="connsiteX2" fmla="*/ 1639767 w 3279534"/>
                <a:gd name="connsiteY2" fmla="*/ 1639767 h 3279534"/>
                <a:gd name="connsiteX3" fmla="*/ 1639767 w 3279534"/>
                <a:gd name="connsiteY3" fmla="*/ 3279534 h 3279534"/>
              </a:gdLst>
              <a:ahLst/>
              <a:cxnLst>
                <a:cxn ang="0">
                  <a:pos x="connsiteX0" y="connsiteY0"/>
                </a:cxn>
                <a:cxn ang="0">
                  <a:pos x="connsiteX1" y="connsiteY1"/>
                </a:cxn>
                <a:cxn ang="0">
                  <a:pos x="connsiteX2" y="connsiteY2"/>
                </a:cxn>
                <a:cxn ang="0">
                  <a:pos x="connsiteX3" y="connsiteY3"/>
                </a:cxn>
              </a:cxnLst>
              <a:rect l="l" t="t" r="r" b="b"/>
              <a:pathLst>
                <a:path w="3279534" h="3279534">
                  <a:moveTo>
                    <a:pt x="1639767" y="3279534"/>
                  </a:moveTo>
                  <a:cubicBezTo>
                    <a:pt x="734149" y="3279534"/>
                    <a:pt x="0" y="2545385"/>
                    <a:pt x="0" y="1639767"/>
                  </a:cubicBezTo>
                  <a:lnTo>
                    <a:pt x="1639767" y="1639767"/>
                  </a:lnTo>
                  <a:lnTo>
                    <a:pt x="1639767" y="3279534"/>
                  </a:lnTo>
                  <a:close/>
                </a:path>
              </a:pathLst>
            </a:custGeom>
          </p:spPr>
          <p:style>
            <a:lnRef idx="3">
              <a:schemeClr val="lt1"/>
            </a:lnRef>
            <a:fillRef idx="1">
              <a:schemeClr val="accent6"/>
            </a:fillRef>
            <a:effectRef idx="1">
              <a:schemeClr val="accent6"/>
            </a:effectRef>
            <a:fontRef idx="minor">
              <a:schemeClr val="lt1"/>
            </a:fontRef>
          </p:style>
          <p:txBody>
            <a:bodyPr lIns="388679" tIns="1716110" rIns="1716111" bIns="622932" spcCol="1270" anchor="ctr"/>
            <a:lstStyle/>
            <a:p>
              <a:pPr algn="ctr" defTabSz="622300">
                <a:lnSpc>
                  <a:spcPct val="90000"/>
                </a:lnSpc>
                <a:spcAft>
                  <a:spcPct val="35000"/>
                </a:spcAft>
                <a:defRPr/>
              </a:pPr>
              <a:r>
                <a:rPr lang="en-GB" sz="1600" dirty="0">
                  <a:solidFill>
                    <a:srgbClr val="FFFFFF"/>
                  </a:solidFill>
                </a:rPr>
                <a:t>Representativeness-power</a:t>
              </a:r>
            </a:p>
          </p:txBody>
        </p:sp>
        <p:sp>
          <p:nvSpPr>
            <p:cNvPr id="9" name="Freeform 8"/>
            <p:cNvSpPr/>
            <p:nvPr/>
          </p:nvSpPr>
          <p:spPr>
            <a:xfrm>
              <a:off x="3559036" y="2298273"/>
              <a:ext cx="3279623" cy="3279854"/>
            </a:xfrm>
            <a:custGeom>
              <a:avLst/>
              <a:gdLst>
                <a:gd name="connsiteX0" fmla="*/ 0 w 3279534"/>
                <a:gd name="connsiteY0" fmla="*/ 1639767 h 3279534"/>
                <a:gd name="connsiteX1" fmla="*/ 1639767 w 3279534"/>
                <a:gd name="connsiteY1" fmla="*/ 0 h 3279534"/>
                <a:gd name="connsiteX2" fmla="*/ 1639767 w 3279534"/>
                <a:gd name="connsiteY2" fmla="*/ 1639767 h 3279534"/>
                <a:gd name="connsiteX3" fmla="*/ 0 w 3279534"/>
                <a:gd name="connsiteY3" fmla="*/ 1639767 h 3279534"/>
              </a:gdLst>
              <a:ahLst/>
              <a:cxnLst>
                <a:cxn ang="0">
                  <a:pos x="connsiteX0" y="connsiteY0"/>
                </a:cxn>
                <a:cxn ang="0">
                  <a:pos x="connsiteX1" y="connsiteY1"/>
                </a:cxn>
                <a:cxn ang="0">
                  <a:pos x="connsiteX2" y="connsiteY2"/>
                </a:cxn>
                <a:cxn ang="0">
                  <a:pos x="connsiteX3" y="connsiteY3"/>
                </a:cxn>
              </a:cxnLst>
              <a:rect l="l" t="t" r="r" b="b"/>
              <a:pathLst>
                <a:path w="3279534" h="3279534">
                  <a:moveTo>
                    <a:pt x="0" y="1639767"/>
                  </a:moveTo>
                  <a:cubicBezTo>
                    <a:pt x="0" y="734149"/>
                    <a:pt x="734149" y="0"/>
                    <a:pt x="1639767" y="0"/>
                  </a:cubicBezTo>
                  <a:lnTo>
                    <a:pt x="1639767" y="1639767"/>
                  </a:lnTo>
                  <a:lnTo>
                    <a:pt x="0" y="1639767"/>
                  </a:lnTo>
                  <a:close/>
                </a:path>
              </a:pathLst>
            </a:custGeom>
          </p:spPr>
          <p:style>
            <a:lnRef idx="3">
              <a:schemeClr val="lt1"/>
            </a:lnRef>
            <a:fillRef idx="1">
              <a:schemeClr val="accent6"/>
            </a:fillRef>
            <a:effectRef idx="1">
              <a:schemeClr val="accent6"/>
            </a:effectRef>
            <a:fontRef idx="minor">
              <a:schemeClr val="lt1"/>
            </a:fontRef>
          </p:style>
          <p:txBody>
            <a:bodyPr lIns="388679" tIns="622932" rIns="1716111" bIns="1716110" spcCol="1270" anchor="ctr"/>
            <a:lstStyle/>
            <a:p>
              <a:pPr algn="ctr" defTabSz="622300">
                <a:lnSpc>
                  <a:spcPct val="90000"/>
                </a:lnSpc>
                <a:spcAft>
                  <a:spcPct val="35000"/>
                </a:spcAft>
                <a:defRPr/>
              </a:pPr>
              <a:r>
                <a:rPr lang="en-GB" sz="1600" dirty="0">
                  <a:solidFill>
                    <a:srgbClr val="FFFFFF"/>
                  </a:solidFill>
                </a:rPr>
                <a:t>Values</a:t>
              </a:r>
            </a:p>
          </p:txBody>
        </p:sp>
      </p:grpSp>
      <p:sp>
        <p:nvSpPr>
          <p:cNvPr id="10" name="Oval 9"/>
          <p:cNvSpPr/>
          <p:nvPr/>
        </p:nvSpPr>
        <p:spPr>
          <a:xfrm>
            <a:off x="7246938" y="2489201"/>
            <a:ext cx="1225550" cy="3587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b="1" dirty="0">
                <a:solidFill>
                  <a:srgbClr val="FFFFFF"/>
                </a:solidFill>
              </a:rPr>
              <a:t>EBMO</a:t>
            </a:r>
          </a:p>
        </p:txBody>
      </p:sp>
      <p:sp>
        <p:nvSpPr>
          <p:cNvPr id="41990" name="TextBox 11"/>
          <p:cNvSpPr txBox="1">
            <a:spLocks noChangeArrowheads="1"/>
          </p:cNvSpPr>
          <p:nvPr/>
        </p:nvSpPr>
        <p:spPr bwMode="auto">
          <a:xfrm>
            <a:off x="7169151" y="4276725"/>
            <a:ext cx="138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sz="1600" dirty="0">
                <a:solidFill>
                  <a:srgbClr val="FFFFFF"/>
                </a:solidFill>
                <a:cs typeface="Arial Unicode MS" panose="020B0604020202020204" pitchFamily="34" charset="-128"/>
              </a:rPr>
              <a:t>Management</a:t>
            </a:r>
          </a:p>
          <a:p>
            <a:pPr algn="ctr" eaLnBrk="1" hangingPunct="1"/>
            <a:r>
              <a:rPr lang="en-GB" altLang="it-IT" sz="1600" dirty="0">
                <a:solidFill>
                  <a:srgbClr val="FFFFFF"/>
                </a:solidFill>
                <a:cs typeface="Arial Unicode MS" panose="020B0604020202020204" pitchFamily="34" charset="-128"/>
              </a:rPr>
              <a:t>Secretariat</a:t>
            </a:r>
          </a:p>
        </p:txBody>
      </p:sp>
      <p:sp>
        <p:nvSpPr>
          <p:cNvPr id="13" name="Rounded Rectangle 12"/>
          <p:cNvSpPr/>
          <p:nvPr/>
        </p:nvSpPr>
        <p:spPr>
          <a:xfrm>
            <a:off x="6056314" y="5449889"/>
            <a:ext cx="1582737" cy="71913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FFFFFF"/>
                </a:solidFill>
              </a:rPr>
              <a:t>Policy influence for better BE</a:t>
            </a:r>
          </a:p>
        </p:txBody>
      </p:sp>
      <p:sp>
        <p:nvSpPr>
          <p:cNvPr id="14" name="Rounded Rectangle 13"/>
          <p:cNvSpPr/>
          <p:nvPr/>
        </p:nvSpPr>
        <p:spPr>
          <a:xfrm>
            <a:off x="7915276" y="5438775"/>
            <a:ext cx="1584325" cy="71913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FFFFFF"/>
                </a:solidFill>
              </a:rPr>
              <a:t>Services for members</a:t>
            </a:r>
          </a:p>
        </p:txBody>
      </p:sp>
      <p:sp>
        <p:nvSpPr>
          <p:cNvPr id="15" name="Rounded Rectangle 14"/>
          <p:cNvSpPr/>
          <p:nvPr/>
        </p:nvSpPr>
        <p:spPr>
          <a:xfrm>
            <a:off x="2967039" y="5183189"/>
            <a:ext cx="1584325" cy="7207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BBE0E3"/>
                </a:solidFill>
              </a:rPr>
              <a:t>Member satisfaction</a:t>
            </a:r>
          </a:p>
        </p:txBody>
      </p:sp>
      <p:sp>
        <p:nvSpPr>
          <p:cNvPr id="16" name="Rounded Rectangle 15"/>
          <p:cNvSpPr/>
          <p:nvPr/>
        </p:nvSpPr>
        <p:spPr>
          <a:xfrm>
            <a:off x="1933575" y="4043364"/>
            <a:ext cx="1582738" cy="719137"/>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BBE0E3"/>
                </a:solidFill>
              </a:rPr>
              <a:t>Retention</a:t>
            </a:r>
          </a:p>
        </p:txBody>
      </p:sp>
      <p:sp>
        <p:nvSpPr>
          <p:cNvPr id="17" name="Rounded Rectangle 16"/>
          <p:cNvSpPr/>
          <p:nvPr/>
        </p:nvSpPr>
        <p:spPr>
          <a:xfrm>
            <a:off x="3863976" y="4044951"/>
            <a:ext cx="1584325" cy="72072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BBE0E3"/>
                </a:solidFill>
              </a:rPr>
              <a:t>Recruitment</a:t>
            </a:r>
          </a:p>
        </p:txBody>
      </p:sp>
      <p:sp>
        <p:nvSpPr>
          <p:cNvPr id="18" name="Rounded Rectangle 17"/>
          <p:cNvSpPr/>
          <p:nvPr/>
        </p:nvSpPr>
        <p:spPr>
          <a:xfrm>
            <a:off x="2927351" y="2549525"/>
            <a:ext cx="1584325" cy="7191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FFFFFF"/>
                </a:solidFill>
              </a:rPr>
              <a:t>Subscription</a:t>
            </a:r>
          </a:p>
        </p:txBody>
      </p:sp>
      <p:sp>
        <p:nvSpPr>
          <p:cNvPr id="19" name="Rounded Rectangle 18"/>
          <p:cNvSpPr/>
          <p:nvPr/>
        </p:nvSpPr>
        <p:spPr>
          <a:xfrm>
            <a:off x="2927351" y="1412876"/>
            <a:ext cx="1584325" cy="72072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dirty="0">
                <a:solidFill>
                  <a:srgbClr val="FFFFFF"/>
                </a:solidFill>
              </a:rPr>
              <a:t>Member engagement</a:t>
            </a:r>
          </a:p>
        </p:txBody>
      </p:sp>
      <p:cxnSp>
        <p:nvCxnSpPr>
          <p:cNvPr id="21" name="Straight Arrow Connector 20"/>
          <p:cNvCxnSpPr/>
          <p:nvPr/>
        </p:nvCxnSpPr>
        <p:spPr>
          <a:xfrm flipH="1">
            <a:off x="7029450" y="5003801"/>
            <a:ext cx="217488" cy="360363"/>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a:off x="8183564" y="5014913"/>
            <a:ext cx="180975" cy="34925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flipV="1">
            <a:off x="2725739" y="3357563"/>
            <a:ext cx="561975" cy="576262"/>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flipH="1" flipV="1">
            <a:off x="3951288" y="3378200"/>
            <a:ext cx="495300" cy="49530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flipV="1">
            <a:off x="2927351" y="4868864"/>
            <a:ext cx="288925" cy="288925"/>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p:cNvCxnSpPr/>
          <p:nvPr/>
        </p:nvCxnSpPr>
        <p:spPr>
          <a:xfrm flipV="1">
            <a:off x="4152901" y="4829176"/>
            <a:ext cx="301625" cy="328613"/>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p:cNvCxnSpPr/>
          <p:nvPr/>
        </p:nvCxnSpPr>
        <p:spPr>
          <a:xfrm flipH="1" flipV="1">
            <a:off x="3606801" y="2171701"/>
            <a:ext cx="41275" cy="314325"/>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4703763" y="1541463"/>
            <a:ext cx="1352550" cy="23812"/>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47" name="Elbow Connector 46"/>
          <p:cNvCxnSpPr>
            <a:stCxn id="14" idx="2"/>
          </p:cNvCxnSpPr>
          <p:nvPr/>
        </p:nvCxnSpPr>
        <p:spPr>
          <a:xfrm rot="5400000" flipH="1">
            <a:off x="6230145" y="3680620"/>
            <a:ext cx="111125" cy="4843463"/>
          </a:xfrm>
          <a:prstGeom prst="bentConnector4">
            <a:avLst>
              <a:gd name="adj1" fmla="val -430158"/>
              <a:gd name="adj2" fmla="val 99903"/>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54" name="Straight Connector 53"/>
          <p:cNvCxnSpPr>
            <a:stCxn id="13" idx="2"/>
          </p:cNvCxnSpPr>
          <p:nvPr/>
        </p:nvCxnSpPr>
        <p:spPr>
          <a:xfrm>
            <a:off x="6846888" y="6169026"/>
            <a:ext cx="0" cy="500063"/>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42008" name="Picture 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5241925"/>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5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4364" y="1336676"/>
            <a:ext cx="873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5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6576" y="2536826"/>
            <a:ext cx="86836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619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FCE15-5A7B-88B2-0CBC-6E1C9585CF29}"/>
              </a:ext>
            </a:extLst>
          </p:cNvPr>
          <p:cNvSpPr>
            <a:spLocks noGrp="1"/>
          </p:cNvSpPr>
          <p:nvPr>
            <p:ph type="title"/>
          </p:nvPr>
        </p:nvSpPr>
        <p:spPr>
          <a:xfrm>
            <a:off x="640080" y="325369"/>
            <a:ext cx="4368602" cy="1956841"/>
          </a:xfrm>
        </p:spPr>
        <p:txBody>
          <a:bodyPr anchor="b">
            <a:normAutofit/>
          </a:bodyPr>
          <a:lstStyle/>
          <a:p>
            <a:pPr marL="0" indent="0">
              <a:buNone/>
            </a:pPr>
            <a:r>
              <a:rPr lang="en-GB" sz="5400" b="1">
                <a:latin typeface="Aptos" panose="020B0004020202020204" pitchFamily="34" charset="0"/>
                <a:cs typeface="Times New Roman" panose="02020603050405020304" pitchFamily="18" charset="0"/>
              </a:rPr>
              <a:t>Legal mandate</a:t>
            </a:r>
          </a:p>
        </p:txBody>
      </p:sp>
      <p:sp>
        <p:nvSpPr>
          <p:cNvPr id="2048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AF2231-AE00-2540-D15A-AA788D9773E8}"/>
              </a:ext>
            </a:extLst>
          </p:cNvPr>
          <p:cNvSpPr>
            <a:spLocks noGrp="1"/>
          </p:cNvSpPr>
          <p:nvPr>
            <p:ph idx="1"/>
          </p:nvPr>
        </p:nvSpPr>
        <p:spPr>
          <a:xfrm>
            <a:off x="640080" y="2872899"/>
            <a:ext cx="4243589" cy="3320668"/>
          </a:xfrm>
        </p:spPr>
        <p:txBody>
          <a:bodyPr>
            <a:normAutofit/>
          </a:bodyPr>
          <a:lstStyle/>
          <a:p>
            <a:pPr>
              <a:buFont typeface="Arial" panose="020B0604020202020204" pitchFamily="34" charset="0"/>
              <a:buChar char="•"/>
            </a:pPr>
            <a:endParaRPr lang="en-US" sz="2200" i="1">
              <a:latin typeface="Aptos" panose="020B0004020202020204" pitchFamily="34" charset="0"/>
              <a:cs typeface="Times New Roman" panose="02020603050405020304" pitchFamily="18" charset="0"/>
            </a:endParaRPr>
          </a:p>
          <a:p>
            <a:pPr>
              <a:buFont typeface="Arial" panose="020B0604020202020204" pitchFamily="34" charset="0"/>
              <a:buChar char="•"/>
            </a:pPr>
            <a:r>
              <a:rPr lang="en-US" sz="2200" i="1">
                <a:latin typeface="Aptos" panose="020B0004020202020204" pitchFamily="34" charset="0"/>
                <a:cs typeface="Times New Roman" panose="02020603050405020304" pitchFamily="18" charset="0"/>
              </a:rPr>
              <a:t>Do you have the mandate and right to sell services?</a:t>
            </a:r>
          </a:p>
          <a:p>
            <a:r>
              <a:rPr lang="en-US" sz="2200" i="1">
                <a:latin typeface="Aptos" panose="020B0004020202020204" pitchFamily="34" charset="0"/>
                <a:cs typeface="Times New Roman" panose="02020603050405020304" pitchFamily="18" charset="0"/>
              </a:rPr>
              <a:t>Any legal and fiscal consequences?</a:t>
            </a:r>
          </a:p>
          <a:p>
            <a:pPr>
              <a:buFont typeface="Arial" panose="020B0604020202020204" pitchFamily="34" charset="0"/>
              <a:buChar char="•"/>
            </a:pPr>
            <a:endParaRPr lang="en-US" sz="2200" i="1">
              <a:latin typeface="Aptos" panose="020B0004020202020204" pitchFamily="34" charset="0"/>
              <a:cs typeface="Times New Roman" panose="02020603050405020304" pitchFamily="18" charset="0"/>
            </a:endParaRPr>
          </a:p>
        </p:txBody>
      </p:sp>
      <p:pic>
        <p:nvPicPr>
          <p:cNvPr id="20482" name="Picture 2" descr="Gratis Bilancia Della Giustizia E Martello Su Superficie Di Legno Foto a disposizione">
            <a:extLst>
              <a:ext uri="{FF2B5EF4-FFF2-40B4-BE49-F238E27FC236}">
                <a16:creationId xmlns:a16="http://schemas.microsoft.com/office/drawing/2014/main" id="{A0F16EF7-F06E-183E-5515-A107943A2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70" r="-1" b="1818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13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A cosa serve l'attività di Marketing? Hostess&amp;Promoter">
            <a:extLst>
              <a:ext uri="{FF2B5EF4-FFF2-40B4-BE49-F238E27FC236}">
                <a16:creationId xmlns:a16="http://schemas.microsoft.com/office/drawing/2014/main" id="{A2793400-44ED-CB5B-04B9-D033EADCE3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52" r="10637"/>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537" name="Rectangle 225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612665-3601-231E-BF9C-C8ED74B900DE}"/>
              </a:ext>
            </a:extLst>
          </p:cNvPr>
          <p:cNvSpPr>
            <a:spLocks noGrp="1"/>
          </p:cNvSpPr>
          <p:nvPr>
            <p:ph type="title"/>
          </p:nvPr>
        </p:nvSpPr>
        <p:spPr>
          <a:xfrm>
            <a:off x="838200" y="866273"/>
            <a:ext cx="3822189" cy="1398763"/>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GB" sz="67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Marketing mix</a:t>
            </a:r>
            <a:br>
              <a:rPr kumimoji="0" lang="en-GB" sz="17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5B5B4632-75D9-CB99-EF5A-284B155AAFB9}"/>
              </a:ext>
            </a:extLst>
          </p:cNvPr>
          <p:cNvSpPr>
            <a:spLocks noGrp="1"/>
          </p:cNvSpPr>
          <p:nvPr>
            <p:ph idx="1"/>
          </p:nvPr>
        </p:nvSpPr>
        <p:spPr>
          <a:xfrm>
            <a:off x="315341" y="2552698"/>
            <a:ext cx="4414024" cy="4080534"/>
          </a:xfrm>
        </p:spPr>
        <p:txBody>
          <a:bodyPr>
            <a:normAutofit fontScale="77500" lnSpcReduction="20000"/>
          </a:bodyPr>
          <a:lstStyle/>
          <a:p>
            <a:r>
              <a:rPr lang="en-GB" sz="2300" dirty="0">
                <a:latin typeface="Aptos" panose="020B0004020202020204" pitchFamily="34" charset="0"/>
                <a:cs typeface="Times New Roman" panose="02020603050405020304" pitchFamily="18" charset="0"/>
                <a:sym typeface="Wingdings" pitchFamily="2" charset="2"/>
              </a:rPr>
              <a:t>Marketing mix strategy is a set of actions in some interrelated areas that can influence the consumer/member decision to purchase a service</a:t>
            </a:r>
          </a:p>
          <a:p>
            <a:r>
              <a:rPr lang="en-GB" sz="2300" dirty="0">
                <a:latin typeface="Aptos" panose="020B0004020202020204" pitchFamily="34" charset="0"/>
                <a:cs typeface="Times New Roman" panose="02020603050405020304" pitchFamily="18" charset="0"/>
                <a:sym typeface="Wingdings" pitchFamily="2" charset="2"/>
              </a:rPr>
              <a:t>The marketing mix decisions regard 4 “Ps”: product/service, promotion, place, price</a:t>
            </a:r>
          </a:p>
          <a:p>
            <a:r>
              <a:rPr lang="en-GB" sz="2300" dirty="0">
                <a:latin typeface="Aptos" panose="020B0004020202020204" pitchFamily="34" charset="0"/>
                <a:cs typeface="Times New Roman" panose="02020603050405020304" pitchFamily="18" charset="0"/>
                <a:sym typeface="Wingdings" pitchFamily="2" charset="2"/>
              </a:rPr>
              <a:t>There are 4 main requirements your organization should satisfy so to obtain an effective marketing mix strategy:</a:t>
            </a:r>
          </a:p>
          <a:p>
            <a:pPr marL="419100" indent="-419100">
              <a:buNone/>
            </a:pPr>
            <a:r>
              <a:rPr lang="en-GB" sz="2300" b="1" dirty="0">
                <a:latin typeface="Aptos" panose="020B0004020202020204" pitchFamily="34" charset="0"/>
                <a:cs typeface="Times New Roman" panose="02020603050405020304" pitchFamily="18" charset="0"/>
                <a:sym typeface="Wingdings" pitchFamily="2" charset="2"/>
              </a:rPr>
              <a:t>-meet the needs;</a:t>
            </a:r>
          </a:p>
          <a:p>
            <a:pPr marL="419100" indent="-419100">
              <a:buNone/>
            </a:pPr>
            <a:r>
              <a:rPr lang="en-GB" sz="2300" b="1" dirty="0">
                <a:latin typeface="Aptos" panose="020B0004020202020204" pitchFamily="34" charset="0"/>
                <a:cs typeface="Times New Roman" panose="02020603050405020304" pitchFamily="18" charset="0"/>
                <a:sym typeface="Wingdings" pitchFamily="2" charset="2"/>
              </a:rPr>
              <a:t>-create competitive advantages;</a:t>
            </a:r>
          </a:p>
          <a:p>
            <a:pPr marL="419100" indent="-419100">
              <a:buNone/>
            </a:pPr>
            <a:r>
              <a:rPr lang="en-GB" sz="2300" b="1" dirty="0">
                <a:latin typeface="Aptos" panose="020B0004020202020204" pitchFamily="34" charset="0"/>
                <a:cs typeface="Times New Roman" panose="02020603050405020304" pitchFamily="18" charset="0"/>
                <a:sym typeface="Wingdings" pitchFamily="2" charset="2"/>
              </a:rPr>
              <a:t>-Have the needed resources;</a:t>
            </a:r>
          </a:p>
          <a:p>
            <a:pPr marL="419100" indent="-419100">
              <a:buNone/>
            </a:pPr>
            <a:r>
              <a:rPr lang="en-GB" sz="2300" b="1" dirty="0">
                <a:latin typeface="Aptos" panose="020B0004020202020204" pitchFamily="34" charset="0"/>
                <a:cs typeface="Times New Roman" panose="02020603050405020304" pitchFamily="18" charset="0"/>
                <a:sym typeface="Wingdings" pitchFamily="2" charset="2"/>
              </a:rPr>
              <a:t>-be coordinated</a:t>
            </a:r>
          </a:p>
          <a:p>
            <a:endParaRPr lang="en-GB" sz="2000" dirty="0"/>
          </a:p>
        </p:txBody>
      </p:sp>
    </p:spTree>
    <p:extLst>
      <p:ext uri="{BB962C8B-B14F-4D97-AF65-F5344CB8AC3E}">
        <p14:creationId xmlns:p14="http://schemas.microsoft.com/office/powerpoint/2010/main" val="3908867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88" name="Rectangle 35738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4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390" name="Rectangle 35738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The 4 Ps of marketing: The core of your marketing strategy | Zapier">
            <a:extLst>
              <a:ext uri="{FF2B5EF4-FFF2-40B4-BE49-F238E27FC236}">
                <a16:creationId xmlns:a16="http://schemas.microsoft.com/office/drawing/2014/main" id="{7A710492-7749-0740-7CBE-9615F75D77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60" b="5481"/>
          <a:stretch/>
        </p:blipFill>
        <p:spPr bwMode="auto">
          <a:xfrm>
            <a:off x="643467" y="727864"/>
            <a:ext cx="10905066" cy="5402271"/>
          </a:xfrm>
          <a:prstGeom prst="rect">
            <a:avLst/>
          </a:prstGeom>
          <a:noFill/>
          <a:extLst>
            <a:ext uri="{909E8E84-426E-40DD-AFC4-6F175D3DCCD1}">
              <a14:hiddenFill xmlns:a14="http://schemas.microsoft.com/office/drawing/2010/main">
                <a:solidFill>
                  <a:srgbClr val="FFFFFF"/>
                </a:solidFill>
              </a14:hiddenFill>
            </a:ext>
          </a:extLst>
        </p:spPr>
      </p:pic>
      <p:sp>
        <p:nvSpPr>
          <p:cNvPr id="357378"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Rectangle 3"/>
          <p:cNvSpPr>
            <a:spLocks noChangeArrowheads="1"/>
          </p:cNvSpPr>
          <p:nvPr/>
        </p:nvSpPr>
        <p:spPr bwMode="auto">
          <a:xfrm>
            <a:off x="838200" y="727733"/>
            <a:ext cx="11061032" cy="3246970"/>
          </a:xfrm>
          <a:prstGeom prst="rect">
            <a:avLst/>
          </a:prstGeom>
          <a:noFill/>
          <a:ln>
            <a:noFill/>
          </a:ln>
          <a:effectLst/>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52352" bIns="76176" anchor="ctr">
            <a:spAutoFit/>
          </a:bodyPr>
          <a:lstStyle/>
          <a:p>
            <a:pPr>
              <a:buFontTx/>
              <a:buChar char="•"/>
            </a:pPr>
            <a:endParaRPr lang="en-GB" sz="2800">
              <a:latin typeface="Verdana" pitchFamily="34" charset="0"/>
            </a:endParaRPr>
          </a:p>
          <a:p>
            <a:r>
              <a:rPr lang="en-GB" sz="2800">
                <a:latin typeface="Aptos" panose="020B0004020202020204" pitchFamily="34" charset="0"/>
              </a:rPr>
              <a:t>In order to achieve these goals there are several promotion instruments with two different purposes</a:t>
            </a:r>
          </a:p>
          <a:p>
            <a:pPr>
              <a:buFontTx/>
              <a:buChar char="•"/>
            </a:pPr>
            <a:endParaRPr lang="en-GB" sz="2800">
              <a:latin typeface="Aptos" panose="020B0004020202020204" pitchFamily="34" charset="0"/>
            </a:endParaRPr>
          </a:p>
          <a:p>
            <a:pPr>
              <a:buFontTx/>
              <a:buChar char="•"/>
            </a:pPr>
            <a:endParaRPr lang="en-GB" sz="2800">
              <a:latin typeface="Verdana" pitchFamily="34" charset="0"/>
            </a:endParaRPr>
          </a:p>
          <a:p>
            <a:pPr>
              <a:buFontTx/>
              <a:buChar char="•"/>
            </a:pPr>
            <a:endParaRPr lang="en-GB" sz="2800">
              <a:latin typeface="Verdana" pitchFamily="34" charset="0"/>
            </a:endParaRPr>
          </a:p>
          <a:p>
            <a:pPr>
              <a:buFontTx/>
              <a:buChar char="•"/>
            </a:pPr>
            <a:endParaRPr lang="en-US" sz="2800" dirty="0">
              <a:latin typeface="Verdana" pitchFamily="34" charset="0"/>
            </a:endParaRPr>
          </a:p>
        </p:txBody>
      </p:sp>
      <p:graphicFrame>
        <p:nvGraphicFramePr>
          <p:cNvPr id="2" name="Diagram 1"/>
          <p:cNvGraphicFramePr/>
          <p:nvPr>
            <p:extLst>
              <p:ext uri="{D42A27DB-BD31-4B8C-83A1-F6EECF244321}">
                <p14:modId xmlns:p14="http://schemas.microsoft.com/office/powerpoint/2010/main" val="853291554"/>
              </p:ext>
            </p:extLst>
          </p:nvPr>
        </p:nvGraphicFramePr>
        <p:xfrm>
          <a:off x="1994654" y="1904917"/>
          <a:ext cx="8745537"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6851" name="Line 19"/>
          <p:cNvSpPr>
            <a:spLocks noChangeShapeType="1"/>
          </p:cNvSpPr>
          <p:nvPr/>
        </p:nvSpPr>
        <p:spPr bwMode="auto">
          <a:xfrm>
            <a:off x="2711451" y="5013326"/>
            <a:ext cx="9366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852" name="Line 20"/>
          <p:cNvSpPr>
            <a:spLocks noChangeShapeType="1"/>
          </p:cNvSpPr>
          <p:nvPr/>
        </p:nvSpPr>
        <p:spPr bwMode="auto">
          <a:xfrm>
            <a:off x="4151313" y="50133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853" name="Line 21"/>
          <p:cNvSpPr>
            <a:spLocks noChangeShapeType="1"/>
          </p:cNvSpPr>
          <p:nvPr/>
        </p:nvSpPr>
        <p:spPr bwMode="auto">
          <a:xfrm flipH="1">
            <a:off x="4656138" y="5013326"/>
            <a:ext cx="86360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854" name="Line 22"/>
          <p:cNvSpPr>
            <a:spLocks noChangeShapeType="1"/>
          </p:cNvSpPr>
          <p:nvPr/>
        </p:nvSpPr>
        <p:spPr bwMode="auto">
          <a:xfrm>
            <a:off x="7104063" y="5013326"/>
            <a:ext cx="792162"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855" name="Line 23"/>
          <p:cNvSpPr>
            <a:spLocks noChangeShapeType="1"/>
          </p:cNvSpPr>
          <p:nvPr/>
        </p:nvSpPr>
        <p:spPr bwMode="auto">
          <a:xfrm>
            <a:off x="8543925" y="5013326"/>
            <a:ext cx="0"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856" name="Line 24"/>
          <p:cNvSpPr>
            <a:spLocks noChangeShapeType="1"/>
          </p:cNvSpPr>
          <p:nvPr/>
        </p:nvSpPr>
        <p:spPr bwMode="auto">
          <a:xfrm flipH="1">
            <a:off x="9336088" y="5013325"/>
            <a:ext cx="64770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6857" name="Text Box 25"/>
          <p:cNvSpPr txBox="1">
            <a:spLocks noChangeArrowheads="1"/>
          </p:cNvSpPr>
          <p:nvPr/>
        </p:nvSpPr>
        <p:spPr bwMode="auto">
          <a:xfrm>
            <a:off x="2566989" y="5734050"/>
            <a:ext cx="2458815" cy="40011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t>RAISING AWARENESS</a:t>
            </a:r>
            <a:endParaRPr lang="en-US" sz="2000" b="1"/>
          </a:p>
        </p:txBody>
      </p:sp>
      <p:sp>
        <p:nvSpPr>
          <p:cNvPr id="376858" name="Text Box 26"/>
          <p:cNvSpPr txBox="1">
            <a:spLocks noChangeArrowheads="1"/>
          </p:cNvSpPr>
          <p:nvPr/>
        </p:nvSpPr>
        <p:spPr bwMode="auto">
          <a:xfrm>
            <a:off x="8183564" y="5661025"/>
            <a:ext cx="649537" cy="40011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t>SELL</a:t>
            </a:r>
            <a:endParaRPr lang="en-US" sz="2000" b="1"/>
          </a:p>
        </p:txBody>
      </p:sp>
      <p:sp>
        <p:nvSpPr>
          <p:cNvPr id="376859" name="Line 27"/>
          <p:cNvSpPr>
            <a:spLocks noChangeShapeType="1"/>
          </p:cNvSpPr>
          <p:nvPr/>
        </p:nvSpPr>
        <p:spPr bwMode="auto">
          <a:xfrm>
            <a:off x="5591175" y="5949950"/>
            <a:ext cx="23764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itle 1">
            <a:extLst>
              <a:ext uri="{FF2B5EF4-FFF2-40B4-BE49-F238E27FC236}">
                <a16:creationId xmlns:a16="http://schemas.microsoft.com/office/drawing/2014/main" id="{E7817BB7-9297-9D79-AD1C-D83E55BB3954}"/>
              </a:ext>
            </a:extLst>
          </p:cNvPr>
          <p:cNvSpPr txBox="1">
            <a:spLocks/>
          </p:cNvSpPr>
          <p:nvPr/>
        </p:nvSpPr>
        <p:spPr>
          <a:xfrm>
            <a:off x="838200" y="365125"/>
            <a:ext cx="3817938" cy="9763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latin typeface="Aptos" panose="020B0004020202020204" pitchFamily="34" charset="0"/>
              </a:rPr>
              <a:t>Promotion</a:t>
            </a:r>
            <a:endParaRPr lang="en-GB" sz="4000" b="1" dirty="0">
              <a:latin typeface="Aptos" panose="020B00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5406CE-4826-80EE-FC70-BA04B0421F07}"/>
              </a:ext>
            </a:extLst>
          </p:cNvPr>
          <p:cNvGrpSpPr/>
          <p:nvPr/>
        </p:nvGrpSpPr>
        <p:grpSpPr>
          <a:xfrm>
            <a:off x="2926683" y="727868"/>
            <a:ext cx="7416800" cy="5402263"/>
            <a:chOff x="3143251" y="1052513"/>
            <a:chExt cx="7416800" cy="5402263"/>
          </a:xfrm>
        </p:grpSpPr>
        <p:sp>
          <p:nvSpPr>
            <p:cNvPr id="262149" name="Text Box 5"/>
            <p:cNvSpPr txBox="1">
              <a:spLocks noChangeArrowheads="1"/>
            </p:cNvSpPr>
            <p:nvPr/>
          </p:nvSpPr>
          <p:spPr bwMode="auto">
            <a:xfrm>
              <a:off x="4440239" y="3935414"/>
              <a:ext cx="3887787" cy="396875"/>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2000" b="1" u="sng">
                  <a:latin typeface="Aptos" panose="020B0004020202020204" pitchFamily="34" charset="0"/>
                </a:rPr>
                <a:t> OUTSOURCING</a:t>
              </a:r>
              <a:endParaRPr lang="en-GB" sz="2000" b="1" u="sng">
                <a:latin typeface="Aptos" panose="020B0004020202020204" pitchFamily="34" charset="0"/>
              </a:endParaRPr>
            </a:p>
          </p:txBody>
        </p:sp>
        <p:sp>
          <p:nvSpPr>
            <p:cNvPr id="262150" name="Text Box 6"/>
            <p:cNvSpPr txBox="1">
              <a:spLocks noChangeArrowheads="1"/>
            </p:cNvSpPr>
            <p:nvPr/>
          </p:nvSpPr>
          <p:spPr bwMode="auto">
            <a:xfrm>
              <a:off x="4440238" y="1630364"/>
              <a:ext cx="3816350" cy="396875"/>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2000" b="1" u="sng" dirty="0">
                  <a:latin typeface="Aptos" panose="020B0004020202020204" pitchFamily="34" charset="0"/>
                </a:rPr>
                <a:t>DIRECT PROVIDER</a:t>
              </a:r>
              <a:endParaRPr lang="en-GB" sz="2000" b="1" u="sng" dirty="0">
                <a:latin typeface="Aptos" panose="020B0004020202020204" pitchFamily="34" charset="0"/>
              </a:endParaRPr>
            </a:p>
          </p:txBody>
        </p:sp>
        <p:sp>
          <p:nvSpPr>
            <p:cNvPr id="262151" name="Text Box 7"/>
            <p:cNvSpPr txBox="1">
              <a:spLocks noChangeArrowheads="1"/>
            </p:cNvSpPr>
            <p:nvPr/>
          </p:nvSpPr>
          <p:spPr bwMode="auto">
            <a:xfrm>
              <a:off x="4440239" y="2782889"/>
              <a:ext cx="3887787" cy="396875"/>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2000" b="1" u="sng">
                  <a:latin typeface="Aptos" panose="020B0004020202020204" pitchFamily="34" charset="0"/>
                </a:rPr>
                <a:t>PARTNERSHIP</a:t>
              </a:r>
              <a:endParaRPr lang="en-GB" sz="2000" b="1" u="sng">
                <a:latin typeface="Aptos" panose="020B0004020202020204" pitchFamily="34" charset="0"/>
              </a:endParaRPr>
            </a:p>
          </p:txBody>
        </p:sp>
        <p:sp>
          <p:nvSpPr>
            <p:cNvPr id="262152" name="Text Box 8"/>
            <p:cNvSpPr txBox="1">
              <a:spLocks noChangeArrowheads="1"/>
            </p:cNvSpPr>
            <p:nvPr/>
          </p:nvSpPr>
          <p:spPr bwMode="auto">
            <a:xfrm>
              <a:off x="4367214" y="5337176"/>
              <a:ext cx="3959225" cy="396875"/>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2000" b="1" u="sng">
                  <a:latin typeface="Aptos" panose="020B0004020202020204" pitchFamily="34" charset="0"/>
                </a:rPr>
                <a:t>REFERRAL</a:t>
              </a:r>
              <a:endParaRPr lang="en-GB" sz="2000" b="1" u="sng">
                <a:latin typeface="Aptos" panose="020B0004020202020204" pitchFamily="34" charset="0"/>
              </a:endParaRPr>
            </a:p>
          </p:txBody>
        </p:sp>
        <p:sp>
          <p:nvSpPr>
            <p:cNvPr id="262153" name="Text Box 9"/>
            <p:cNvSpPr txBox="1">
              <a:spLocks noChangeArrowheads="1"/>
            </p:cNvSpPr>
            <p:nvPr/>
          </p:nvSpPr>
          <p:spPr bwMode="auto">
            <a:xfrm>
              <a:off x="4440239" y="4295776"/>
              <a:ext cx="3887787" cy="707886"/>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Perpetua" pitchFamily="18" charset="0"/>
                  <a:cs typeface="Arial" charset="0"/>
                </a:defRPr>
              </a:lvl1pPr>
              <a:lvl2pPr marL="179388">
                <a:defRPr>
                  <a:solidFill>
                    <a:schemeClr val="tx1"/>
                  </a:solidFill>
                  <a:latin typeface="Perpetua" pitchFamily="18" charset="0"/>
                  <a:cs typeface="Arial" charset="0"/>
                </a:defRPr>
              </a:lvl2pPr>
              <a:lvl3pPr marL="358775">
                <a:defRPr>
                  <a:solidFill>
                    <a:schemeClr val="tx1"/>
                  </a:solidFill>
                  <a:latin typeface="Perpetua" pitchFamily="18" charset="0"/>
                  <a:cs typeface="Arial" charset="0"/>
                </a:defRPr>
              </a:lvl3pPr>
              <a:lvl4pPr marL="538163">
                <a:defRPr>
                  <a:solidFill>
                    <a:schemeClr val="tx1"/>
                  </a:solidFill>
                  <a:latin typeface="Perpetua" pitchFamily="18" charset="0"/>
                  <a:cs typeface="Arial" charset="0"/>
                </a:defRPr>
              </a:lvl4pPr>
              <a:lvl5pPr>
                <a:defRPr>
                  <a:solidFill>
                    <a:schemeClr val="tx1"/>
                  </a:solidFill>
                  <a:latin typeface="Perpetua" pitchFamily="18" charset="0"/>
                  <a:cs typeface="Arial" charset="0"/>
                </a:defRPr>
              </a:lvl5pPr>
              <a:lvl6pPr fontAlgn="base">
                <a:spcBef>
                  <a:spcPct val="0"/>
                </a:spcBef>
                <a:spcAft>
                  <a:spcPct val="0"/>
                </a:spcAft>
                <a:defRPr>
                  <a:solidFill>
                    <a:schemeClr val="tx1"/>
                  </a:solidFill>
                  <a:latin typeface="Perpetua" pitchFamily="18" charset="0"/>
                  <a:cs typeface="Arial" charset="0"/>
                </a:defRPr>
              </a:lvl6pPr>
              <a:lvl7pPr fontAlgn="base">
                <a:spcBef>
                  <a:spcPct val="0"/>
                </a:spcBef>
                <a:spcAft>
                  <a:spcPct val="0"/>
                </a:spcAft>
                <a:defRPr>
                  <a:solidFill>
                    <a:schemeClr val="tx1"/>
                  </a:solidFill>
                  <a:latin typeface="Perpetua" pitchFamily="18" charset="0"/>
                  <a:cs typeface="Arial" charset="0"/>
                </a:defRPr>
              </a:lvl7pPr>
              <a:lvl8pPr fontAlgn="base">
                <a:spcBef>
                  <a:spcPct val="0"/>
                </a:spcBef>
                <a:spcAft>
                  <a:spcPct val="0"/>
                </a:spcAft>
                <a:defRPr>
                  <a:solidFill>
                    <a:schemeClr val="tx1"/>
                  </a:solidFill>
                  <a:latin typeface="Perpetua" pitchFamily="18" charset="0"/>
                  <a:cs typeface="Arial" charset="0"/>
                </a:defRPr>
              </a:lvl8pPr>
              <a:lvl9pPr fontAlgn="base">
                <a:spcBef>
                  <a:spcPct val="0"/>
                </a:spcBef>
                <a:spcAft>
                  <a:spcPct val="0"/>
                </a:spcAft>
                <a:defRPr>
                  <a:solidFill>
                    <a:schemeClr val="tx1"/>
                  </a:solidFill>
                  <a:latin typeface="Perpetua" pitchFamily="18" charset="0"/>
                  <a:cs typeface="Arial" charset="0"/>
                </a:defRPr>
              </a:lvl9pPr>
            </a:lstStyle>
            <a:p>
              <a:pPr lvl="3">
                <a:spcBef>
                  <a:spcPct val="50000"/>
                </a:spcBef>
              </a:pPr>
              <a:r>
                <a:rPr lang="fr-CH" sz="2000" dirty="0">
                  <a:latin typeface="Aptos" panose="020B0004020202020204" pitchFamily="34" charset="0"/>
                </a:rPr>
                <a:t>EO </a:t>
              </a:r>
              <a:r>
                <a:rPr lang="fr-CH" sz="2000" dirty="0" err="1">
                  <a:latin typeface="Aptos" panose="020B0004020202020204" pitchFamily="34" charset="0"/>
                </a:rPr>
                <a:t>contracts</a:t>
              </a:r>
              <a:r>
                <a:rPr lang="fr-CH" sz="2000" dirty="0">
                  <a:latin typeface="Aptos" panose="020B0004020202020204" pitchFamily="34" charset="0"/>
                </a:rPr>
                <a:t> a </a:t>
              </a:r>
              <a:r>
                <a:rPr lang="fr-CH" sz="2000" dirty="0" err="1">
                  <a:latin typeface="Aptos" panose="020B0004020202020204" pitchFamily="34" charset="0"/>
                </a:rPr>
                <a:t>firm</a:t>
              </a:r>
              <a:r>
                <a:rPr lang="fr-CH" sz="2000" dirty="0">
                  <a:latin typeface="Aptos" panose="020B0004020202020204" pitchFamily="34" charset="0"/>
                </a:rPr>
                <a:t> to </a:t>
              </a:r>
              <a:r>
                <a:rPr lang="fr-CH" sz="2000" dirty="0" err="1">
                  <a:latin typeface="Aptos" panose="020B0004020202020204" pitchFamily="34" charset="0"/>
                </a:rPr>
                <a:t>deliver</a:t>
              </a:r>
              <a:r>
                <a:rPr lang="fr-CH" sz="2000" dirty="0">
                  <a:latin typeface="Aptos" panose="020B0004020202020204" pitchFamily="34" charset="0"/>
                </a:rPr>
                <a:t> the service on </a:t>
              </a:r>
              <a:r>
                <a:rPr lang="fr-CH" sz="2000" dirty="0" err="1">
                  <a:latin typeface="Aptos" panose="020B0004020202020204" pitchFamily="34" charset="0"/>
                </a:rPr>
                <a:t>his</a:t>
              </a:r>
              <a:r>
                <a:rPr lang="fr-CH" sz="2000" dirty="0">
                  <a:latin typeface="Aptos" panose="020B0004020202020204" pitchFamily="34" charset="0"/>
                </a:rPr>
                <a:t> </a:t>
              </a:r>
              <a:r>
                <a:rPr lang="fr-CH" sz="2000" dirty="0" err="1">
                  <a:latin typeface="Aptos" panose="020B0004020202020204" pitchFamily="34" charset="0"/>
                </a:rPr>
                <a:t>behalf</a:t>
              </a:r>
              <a:endParaRPr lang="fr-CH" sz="2000" dirty="0">
                <a:latin typeface="Aptos" panose="020B0004020202020204" pitchFamily="34" charset="0"/>
              </a:endParaRPr>
            </a:p>
          </p:txBody>
        </p:sp>
        <p:sp>
          <p:nvSpPr>
            <p:cNvPr id="262154" name="Text Box 10"/>
            <p:cNvSpPr txBox="1">
              <a:spLocks noChangeArrowheads="1"/>
            </p:cNvSpPr>
            <p:nvPr/>
          </p:nvSpPr>
          <p:spPr bwMode="auto">
            <a:xfrm>
              <a:off x="4367214" y="5735639"/>
              <a:ext cx="3959225" cy="707886"/>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H" sz="2000" dirty="0">
                  <a:latin typeface="Aptos" panose="020B0004020202020204" pitchFamily="34" charset="0"/>
                </a:rPr>
                <a:t>EO </a:t>
              </a:r>
              <a:r>
                <a:rPr lang="fr-CH" sz="2000" dirty="0" err="1">
                  <a:latin typeface="Aptos" panose="020B0004020202020204" pitchFamily="34" charset="0"/>
                </a:rPr>
                <a:t>connects</a:t>
              </a:r>
              <a:r>
                <a:rPr lang="fr-CH" sz="2000" dirty="0">
                  <a:latin typeface="Aptos" panose="020B0004020202020204" pitchFamily="34" charset="0"/>
                </a:rPr>
                <a:t> </a:t>
              </a:r>
              <a:r>
                <a:rPr lang="fr-CH" sz="2000" dirty="0" err="1">
                  <a:latin typeface="Aptos" panose="020B0004020202020204" pitchFamily="34" charset="0"/>
                </a:rPr>
                <a:t>its</a:t>
              </a:r>
              <a:r>
                <a:rPr lang="fr-CH" sz="2000" dirty="0">
                  <a:latin typeface="Aptos" panose="020B0004020202020204" pitchFamily="34" charset="0"/>
                </a:rPr>
                <a:t> </a:t>
              </a:r>
              <a:r>
                <a:rPr lang="fr-CH" sz="2000" dirty="0" err="1">
                  <a:latin typeface="Aptos" panose="020B0004020202020204" pitchFamily="34" charset="0"/>
                </a:rPr>
                <a:t>members</a:t>
              </a:r>
              <a:r>
                <a:rPr lang="fr-CH" sz="2000" dirty="0">
                  <a:latin typeface="Aptos" panose="020B0004020202020204" pitchFamily="34" charset="0"/>
                </a:rPr>
                <a:t> </a:t>
              </a:r>
              <a:r>
                <a:rPr lang="fr-CH" sz="2000" dirty="0" err="1">
                  <a:latin typeface="Aptos" panose="020B0004020202020204" pitchFamily="34" charset="0"/>
                </a:rPr>
                <a:t>with</a:t>
              </a:r>
              <a:r>
                <a:rPr lang="fr-CH" sz="2000" dirty="0">
                  <a:latin typeface="Aptos" panose="020B0004020202020204" pitchFamily="34" charset="0"/>
                </a:rPr>
                <a:t> </a:t>
              </a:r>
              <a:r>
                <a:rPr lang="fr-CH" sz="2000" dirty="0" err="1">
                  <a:latin typeface="Aptos" panose="020B0004020202020204" pitchFamily="34" charset="0"/>
                </a:rPr>
                <a:t>existing</a:t>
              </a:r>
              <a:r>
                <a:rPr lang="fr-CH" sz="2000" dirty="0">
                  <a:latin typeface="Aptos" panose="020B0004020202020204" pitchFamily="34" charset="0"/>
                </a:rPr>
                <a:t> service providers</a:t>
              </a:r>
              <a:endParaRPr lang="en-GB" sz="2000" dirty="0">
                <a:latin typeface="Aptos" panose="020B0004020202020204" pitchFamily="34" charset="0"/>
              </a:endParaRPr>
            </a:p>
          </p:txBody>
        </p:sp>
        <p:sp>
          <p:nvSpPr>
            <p:cNvPr id="262155" name="Text Box 11"/>
            <p:cNvSpPr txBox="1">
              <a:spLocks noChangeArrowheads="1"/>
            </p:cNvSpPr>
            <p:nvPr/>
          </p:nvSpPr>
          <p:spPr bwMode="auto">
            <a:xfrm>
              <a:off x="4440239" y="3143251"/>
              <a:ext cx="3887787" cy="701675"/>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H" sz="2000">
                  <a:latin typeface="Aptos" panose="020B0004020202020204" pitchFamily="34" charset="0"/>
                </a:rPr>
                <a:t> EO establishes an alliance for delivery of services</a:t>
              </a:r>
              <a:endParaRPr lang="en-GB" sz="2000">
                <a:latin typeface="Aptos" panose="020B0004020202020204" pitchFamily="34" charset="0"/>
              </a:endParaRPr>
            </a:p>
          </p:txBody>
        </p:sp>
        <p:sp>
          <p:nvSpPr>
            <p:cNvPr id="262156" name="Text Box 12"/>
            <p:cNvSpPr txBox="1">
              <a:spLocks noChangeArrowheads="1"/>
            </p:cNvSpPr>
            <p:nvPr/>
          </p:nvSpPr>
          <p:spPr bwMode="auto">
            <a:xfrm>
              <a:off x="4440238" y="1990726"/>
              <a:ext cx="3816350" cy="701675"/>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H" sz="2000">
                  <a:latin typeface="Aptos" panose="020B0004020202020204" pitchFamily="34" charset="0"/>
                </a:rPr>
                <a:t>EO delivers service with its own staff</a:t>
              </a:r>
              <a:endParaRPr lang="en-GB" sz="2000">
                <a:latin typeface="Aptos" panose="020B0004020202020204" pitchFamily="34" charset="0"/>
              </a:endParaRPr>
            </a:p>
          </p:txBody>
        </p:sp>
        <p:sp>
          <p:nvSpPr>
            <p:cNvPr id="262157" name="Text Box 13"/>
            <p:cNvSpPr txBox="1">
              <a:spLocks noChangeArrowheads="1"/>
            </p:cNvSpPr>
            <p:nvPr/>
          </p:nvSpPr>
          <p:spPr bwMode="auto">
            <a:xfrm rot="10800000" flipH="1">
              <a:off x="3354330" y="1917700"/>
              <a:ext cx="800219" cy="1944688"/>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en-GB" sz="2000" b="1">
                  <a:latin typeface="Aptos" panose="020B0004020202020204" pitchFamily="34" charset="0"/>
                </a:rPr>
                <a:t>Direct distribution</a:t>
              </a:r>
              <a:endParaRPr lang="en-US" sz="2000" b="1">
                <a:latin typeface="Aptos" panose="020B0004020202020204" pitchFamily="34" charset="0"/>
              </a:endParaRPr>
            </a:p>
          </p:txBody>
        </p:sp>
        <p:sp>
          <p:nvSpPr>
            <p:cNvPr id="262158" name="Text Box 14"/>
            <p:cNvSpPr txBox="1">
              <a:spLocks noChangeArrowheads="1"/>
            </p:cNvSpPr>
            <p:nvPr/>
          </p:nvSpPr>
          <p:spPr bwMode="auto">
            <a:xfrm rot="10800000">
              <a:off x="3338455" y="4438651"/>
              <a:ext cx="800219" cy="2016125"/>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en-GB" sz="2000" b="1">
                  <a:latin typeface="Aptos" panose="020B0004020202020204" pitchFamily="34" charset="0"/>
                </a:rPr>
                <a:t>Indirect distribution</a:t>
              </a:r>
              <a:endParaRPr lang="en-US" sz="2000" b="1">
                <a:latin typeface="Aptos" panose="020B0004020202020204" pitchFamily="34" charset="0"/>
              </a:endParaRPr>
            </a:p>
          </p:txBody>
        </p:sp>
        <p:sp>
          <p:nvSpPr>
            <p:cNvPr id="262159" name="Text Box 15"/>
            <p:cNvSpPr txBox="1">
              <a:spLocks noChangeArrowheads="1"/>
            </p:cNvSpPr>
            <p:nvPr/>
          </p:nvSpPr>
          <p:spPr bwMode="auto">
            <a:xfrm>
              <a:off x="8399464" y="1990726"/>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000" b="1">
                  <a:latin typeface="Aptos" panose="020B0004020202020204" pitchFamily="34" charset="0"/>
                </a:rPr>
                <a:t>EO Level of involvement </a:t>
              </a:r>
              <a:endParaRPr lang="en-US" sz="2000" b="1">
                <a:latin typeface="Aptos" panose="020B0004020202020204" pitchFamily="34" charset="0"/>
              </a:endParaRPr>
            </a:p>
          </p:txBody>
        </p:sp>
        <p:sp>
          <p:nvSpPr>
            <p:cNvPr id="262160" name="Line 16"/>
            <p:cNvSpPr>
              <a:spLocks noChangeShapeType="1"/>
            </p:cNvSpPr>
            <p:nvPr/>
          </p:nvSpPr>
          <p:spPr bwMode="auto">
            <a:xfrm flipV="1">
              <a:off x="9550400" y="3141663"/>
              <a:ext cx="1588" cy="3097212"/>
            </a:xfrm>
            <a:prstGeom prst="line">
              <a:avLst/>
            </a:prstGeom>
            <a:noFill/>
            <a:ln w="1143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atin typeface="Aptos" panose="020B0004020202020204" pitchFamily="34" charset="0"/>
              </a:endParaRPr>
            </a:p>
          </p:txBody>
        </p:sp>
        <p:sp>
          <p:nvSpPr>
            <p:cNvPr id="262162" name="AutoShape 18"/>
            <p:cNvSpPr>
              <a:spLocks noChangeArrowheads="1"/>
            </p:cNvSpPr>
            <p:nvPr/>
          </p:nvSpPr>
          <p:spPr bwMode="auto">
            <a:xfrm>
              <a:off x="3143251" y="1052514"/>
              <a:ext cx="1223963" cy="287337"/>
            </a:xfrm>
            <a:prstGeom prst="rightArrow">
              <a:avLst>
                <a:gd name="adj1" fmla="val 50000"/>
                <a:gd name="adj2" fmla="val 1064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Aptos" panose="020B0004020202020204" pitchFamily="34" charset="0"/>
              </a:endParaRPr>
            </a:p>
          </p:txBody>
        </p:sp>
        <p:sp>
          <p:nvSpPr>
            <p:cNvPr id="262163" name="Text Box 19"/>
            <p:cNvSpPr txBox="1">
              <a:spLocks noChangeArrowheads="1"/>
            </p:cNvSpPr>
            <p:nvPr/>
          </p:nvSpPr>
          <p:spPr bwMode="auto">
            <a:xfrm>
              <a:off x="4872038" y="1052513"/>
              <a:ext cx="2513893" cy="461665"/>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dirty="0">
                  <a:latin typeface="Aptos" panose="020B0004020202020204" pitchFamily="34" charset="0"/>
                </a:rPr>
                <a:t>Delivery Options</a:t>
              </a:r>
              <a:endParaRPr lang="en-US" sz="2400" b="1" dirty="0">
                <a:latin typeface="Aptos" panose="020B0004020202020204" pitchFamily="34" charset="0"/>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3" name="Rectangle 266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75F28-1A91-AE66-A987-0B41628CAE72}"/>
              </a:ext>
            </a:extLst>
          </p:cNvPr>
          <p:cNvSpPr>
            <a:spLocks noGrp="1"/>
          </p:cNvSpPr>
          <p:nvPr>
            <p:ph type="title"/>
          </p:nvPr>
        </p:nvSpPr>
        <p:spPr>
          <a:xfrm>
            <a:off x="640080" y="325369"/>
            <a:ext cx="4368602" cy="1956841"/>
          </a:xfrm>
        </p:spPr>
        <p:txBody>
          <a:bodyPr anchor="b">
            <a:normAutofit/>
          </a:bodyPr>
          <a:lstStyle/>
          <a:p>
            <a:r>
              <a:rPr lang="en-GB" sz="4200" b="1">
                <a:latin typeface="Aptos" panose="020B0004020202020204" pitchFamily="34" charset="0"/>
                <a:cs typeface="Times New Roman" panose="02020603050405020304" pitchFamily="18" charset="0"/>
              </a:rPr>
              <a:t>LET’S EXPLORE THE THEMES OF THIS COURSE</a:t>
            </a:r>
            <a:endParaRPr lang="en-BE" sz="4200" b="1">
              <a:latin typeface="Aptos" panose="020B0004020202020204" pitchFamily="34" charset="0"/>
              <a:cs typeface="Times New Roman" panose="02020603050405020304" pitchFamily="18" charset="0"/>
            </a:endParaRPr>
          </a:p>
        </p:txBody>
      </p:sp>
      <p:sp>
        <p:nvSpPr>
          <p:cNvPr id="266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5C0BE2-2FE5-F72E-2540-8E809D1A6631}"/>
              </a:ext>
            </a:extLst>
          </p:cNvPr>
          <p:cNvSpPr>
            <a:spLocks noGrp="1"/>
          </p:cNvSpPr>
          <p:nvPr>
            <p:ph idx="1"/>
          </p:nvPr>
        </p:nvSpPr>
        <p:spPr>
          <a:xfrm>
            <a:off x="640080" y="2872899"/>
            <a:ext cx="4243589" cy="3320668"/>
          </a:xfrm>
        </p:spPr>
        <p:txBody>
          <a:bodyPr>
            <a:normAutofit fontScale="92500" lnSpcReduction="20000"/>
          </a:bodyPr>
          <a:lstStyle/>
          <a:p>
            <a:pPr marL="0" indent="0">
              <a:buNone/>
            </a:pPr>
            <a:r>
              <a:rPr lang="en-GB" sz="1500" dirty="0">
                <a:latin typeface="Aptos" panose="020B0004020202020204" pitchFamily="34" charset="0"/>
                <a:cs typeface="Times New Roman" panose="02020603050405020304" pitchFamily="18" charset="0"/>
              </a:rPr>
              <a:t>1. The role of EBMOs: main accent on policies or services?</a:t>
            </a:r>
            <a:endParaRPr lang="en-US" sz="1500" dirty="0">
              <a:latin typeface="Aptos" panose="020B0004020202020204" pitchFamily="34" charset="0"/>
              <a:cs typeface="Times New Roman" panose="02020603050405020304" pitchFamily="18" charset="0"/>
            </a:endParaRPr>
          </a:p>
          <a:p>
            <a:pPr marL="0" indent="0">
              <a:buNone/>
            </a:pPr>
            <a:r>
              <a:rPr lang="en-GB" sz="1500" dirty="0">
                <a:latin typeface="Aptos" panose="020B0004020202020204" pitchFamily="34" charset="0"/>
                <a:cs typeface="Times New Roman" panose="02020603050405020304" pitchFamily="18" charset="0"/>
              </a:rPr>
              <a:t>2. Sounding out the market: demand and supply analysis</a:t>
            </a:r>
          </a:p>
          <a:p>
            <a:pPr marL="0" indent="0">
              <a:buNone/>
            </a:pPr>
            <a:r>
              <a:rPr lang="en-GB" sz="1500" dirty="0">
                <a:latin typeface="Aptos" panose="020B0004020202020204" pitchFamily="34" charset="0"/>
                <a:cs typeface="Times New Roman" panose="02020603050405020304" pitchFamily="18" charset="0"/>
              </a:rPr>
              <a:t>3. Key ingredients for successful services</a:t>
            </a:r>
          </a:p>
          <a:p>
            <a:pPr marL="0" indent="0">
              <a:buNone/>
            </a:pPr>
            <a:r>
              <a:rPr lang="en-GB" sz="1500" dirty="0">
                <a:latin typeface="Aptos" panose="020B0004020202020204" pitchFamily="34" charset="0"/>
                <a:cs typeface="Times New Roman" panose="02020603050405020304" pitchFamily="18" charset="0"/>
              </a:rPr>
              <a:t>4. Which services? Innovative and emerging services: What and How? </a:t>
            </a:r>
          </a:p>
          <a:p>
            <a:pPr marL="0" indent="0">
              <a:buNone/>
            </a:pPr>
            <a:r>
              <a:rPr lang="en-GB" sz="1500" dirty="0">
                <a:latin typeface="Aptos" panose="020B0004020202020204" pitchFamily="34" charset="0"/>
                <a:cs typeface="Times New Roman" panose="02020603050405020304" pitchFamily="18" charset="0"/>
              </a:rPr>
              <a:t>5. Cost, Price, and Service Sustainability </a:t>
            </a:r>
          </a:p>
          <a:p>
            <a:pPr marL="0" indent="0">
              <a:buNone/>
            </a:pPr>
            <a:r>
              <a:rPr lang="en-GB" sz="1500" dirty="0">
                <a:latin typeface="Aptos" panose="020B0004020202020204" pitchFamily="34" charset="0"/>
                <a:cs typeface="Times New Roman" panose="02020603050405020304" pitchFamily="18" charset="0"/>
              </a:rPr>
              <a:t>6. Legal mandate, marketing mix and delivery options</a:t>
            </a:r>
          </a:p>
          <a:p>
            <a:pPr marL="0" indent="0">
              <a:buNone/>
            </a:pPr>
            <a:r>
              <a:rPr lang="en-GB" sz="3500" b="1" dirty="0">
                <a:solidFill>
                  <a:srgbClr val="FD733C"/>
                </a:solidFill>
                <a:latin typeface="Aptos" panose="020B0004020202020204" pitchFamily="34" charset="0"/>
                <a:cs typeface="Times New Roman" panose="02020603050405020304" pitchFamily="18" charset="0"/>
              </a:rPr>
              <a:t>7. Monitoring &amp; Evaluation </a:t>
            </a:r>
          </a:p>
          <a:p>
            <a:pPr marL="0" indent="0">
              <a:buNone/>
            </a:pPr>
            <a:endParaRPr lang="en-GB" sz="1500" dirty="0">
              <a:latin typeface="Aptos" panose="020B0004020202020204" pitchFamily="34" charset="0"/>
              <a:cs typeface="Times New Roman" panose="02020603050405020304" pitchFamily="18" charset="0"/>
            </a:endParaRPr>
          </a:p>
        </p:txBody>
      </p:sp>
      <p:pic>
        <p:nvPicPr>
          <p:cNvPr id="26628" name="Picture 4" descr="Gratis Catena Grigia Su Superficie Arancione Foto a disposizione">
            <a:extLst>
              <a:ext uri="{FF2B5EF4-FFF2-40B4-BE49-F238E27FC236}">
                <a16:creationId xmlns:a16="http://schemas.microsoft.com/office/drawing/2014/main" id="{DF902509-1C2C-1D6C-53E4-770579B270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10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gled shot of pen on a graph">
            <a:extLst>
              <a:ext uri="{FF2B5EF4-FFF2-40B4-BE49-F238E27FC236}">
                <a16:creationId xmlns:a16="http://schemas.microsoft.com/office/drawing/2014/main" id="{37BB0801-AA25-6FD3-B99F-2E098DD54E05}"/>
              </a:ext>
            </a:extLst>
          </p:cNvPr>
          <p:cNvPicPr>
            <a:picLocks noChangeAspect="1"/>
          </p:cNvPicPr>
          <p:nvPr/>
        </p:nvPicPr>
        <p:blipFill rotWithShape="1">
          <a:blip r:embed="rId2"/>
          <a:srcRect r="15627" b="-1"/>
          <a:stretch/>
        </p:blipFill>
        <p:spPr>
          <a:xfrm>
            <a:off x="-2" y="10"/>
            <a:ext cx="8668512" cy="6857990"/>
          </a:xfrm>
          <a:prstGeom prst="rect">
            <a:avLst/>
          </a:prstGeom>
        </p:spPr>
      </p:pic>
      <p:sp>
        <p:nvSpPr>
          <p:cNvPr id="22" name="Rectangle 21">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660E97-C08F-F71E-1DBD-3F7330615732}"/>
              </a:ext>
            </a:extLst>
          </p:cNvPr>
          <p:cNvSpPr>
            <a:spLocks noGrp="1"/>
          </p:cNvSpPr>
          <p:nvPr>
            <p:ph type="ctrTitle"/>
          </p:nvPr>
        </p:nvSpPr>
        <p:spPr>
          <a:xfrm>
            <a:off x="7848600" y="1122363"/>
            <a:ext cx="4023360" cy="3204134"/>
          </a:xfrm>
        </p:spPr>
        <p:txBody>
          <a:bodyPr anchor="b">
            <a:normAutofit/>
          </a:bodyPr>
          <a:lstStyle/>
          <a:p>
            <a:r>
              <a:rPr lang="en-US" sz="4800" dirty="0">
                <a:solidFill>
                  <a:schemeClr val="bg1"/>
                </a:solidFill>
              </a:rPr>
              <a:t>Evaluation &amp; Monitoring</a:t>
            </a:r>
            <a:endParaRPr lang="en-GB" sz="4800" dirty="0">
              <a:solidFill>
                <a:schemeClr val="bg1"/>
              </a:solidFill>
            </a:endParaRPr>
          </a:p>
        </p:txBody>
      </p:sp>
      <p:sp>
        <p:nvSpPr>
          <p:cNvPr id="3" name="Subtitle 2">
            <a:extLst>
              <a:ext uri="{FF2B5EF4-FFF2-40B4-BE49-F238E27FC236}">
                <a16:creationId xmlns:a16="http://schemas.microsoft.com/office/drawing/2014/main" id="{A8B9F741-C005-2C99-2607-BF6AB0E1A887}"/>
              </a:ext>
            </a:extLst>
          </p:cNvPr>
          <p:cNvSpPr>
            <a:spLocks noGrp="1"/>
          </p:cNvSpPr>
          <p:nvPr>
            <p:ph type="subTitle" idx="1"/>
          </p:nvPr>
        </p:nvSpPr>
        <p:spPr>
          <a:xfrm>
            <a:off x="7848600" y="4872922"/>
            <a:ext cx="4023360" cy="1208141"/>
          </a:xfrm>
        </p:spPr>
        <p:txBody>
          <a:bodyPr>
            <a:normAutofit/>
          </a:bodyPr>
          <a:lstStyle/>
          <a:p>
            <a:r>
              <a:rPr lang="en-US" sz="2000" dirty="0">
                <a:solidFill>
                  <a:schemeClr val="bg1"/>
                </a:solidFill>
              </a:rPr>
              <a:t>M&amp;E tools</a:t>
            </a:r>
            <a:endParaRPr lang="en-GB" sz="2000" dirty="0">
              <a:solidFill>
                <a:schemeClr val="bg1"/>
              </a:solidFill>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15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5A6E3-BF48-3DE9-BACD-80F78357E8E2}"/>
              </a:ext>
            </a:extLst>
          </p:cNvPr>
          <p:cNvSpPr>
            <a:spLocks noGrp="1"/>
          </p:cNvSpPr>
          <p:nvPr>
            <p:ph type="title"/>
          </p:nvPr>
        </p:nvSpPr>
        <p:spPr>
          <a:xfrm>
            <a:off x="411480" y="987552"/>
            <a:ext cx="4485861" cy="1088136"/>
          </a:xfrm>
        </p:spPr>
        <p:txBody>
          <a:bodyPr anchor="b">
            <a:normAutofit/>
          </a:bodyPr>
          <a:lstStyle/>
          <a:p>
            <a:r>
              <a:rPr lang="en-US" sz="2400" dirty="0"/>
              <a:t>Evaluation and Monitoring of a New Service Developed in an Employer's Organization</a:t>
            </a:r>
            <a:endParaRPr lang="en-GB" sz="2400" dirty="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FB5CC8-EF57-37C3-770A-06AD11105174}"/>
              </a:ext>
            </a:extLst>
          </p:cNvPr>
          <p:cNvSpPr>
            <a:spLocks noGrp="1"/>
          </p:cNvSpPr>
          <p:nvPr>
            <p:ph idx="1"/>
          </p:nvPr>
        </p:nvSpPr>
        <p:spPr>
          <a:xfrm>
            <a:off x="411479" y="2688336"/>
            <a:ext cx="4498848" cy="3584448"/>
          </a:xfrm>
        </p:spPr>
        <p:txBody>
          <a:bodyPr anchor="t">
            <a:normAutofit/>
          </a:bodyPr>
          <a:lstStyle/>
          <a:p>
            <a:r>
              <a:rPr lang="en-US" sz="1700" dirty="0"/>
              <a:t>Implementing a new service within an employer's organization requires thorough evaluation and monitoring to ensure its success and sustainability. This process involves both </a:t>
            </a:r>
            <a:r>
              <a:rPr lang="en-US" sz="1700" b="1" dirty="0"/>
              <a:t>financial</a:t>
            </a:r>
            <a:r>
              <a:rPr lang="en-US" sz="1700" dirty="0"/>
              <a:t> and </a:t>
            </a:r>
            <a:r>
              <a:rPr lang="en-US" sz="1700" b="1" dirty="0"/>
              <a:t>organizational</a:t>
            </a:r>
            <a:r>
              <a:rPr lang="en-US" sz="1700" dirty="0"/>
              <a:t> metrics to provide a comprehensive understanding of the service’s performance and impact.</a:t>
            </a:r>
            <a:endParaRPr lang="en-GB" sz="1700" dirty="0"/>
          </a:p>
        </p:txBody>
      </p:sp>
      <p:pic>
        <p:nvPicPr>
          <p:cNvPr id="5" name="Picture 4" descr="White bulbs with a yellow one standing out">
            <a:extLst>
              <a:ext uri="{FF2B5EF4-FFF2-40B4-BE49-F238E27FC236}">
                <a16:creationId xmlns:a16="http://schemas.microsoft.com/office/drawing/2014/main" id="{9762B603-F642-110E-E8B3-F9163FB28243}"/>
              </a:ext>
            </a:extLst>
          </p:cNvPr>
          <p:cNvPicPr>
            <a:picLocks noChangeAspect="1"/>
          </p:cNvPicPr>
          <p:nvPr/>
        </p:nvPicPr>
        <p:blipFill rotWithShape="1">
          <a:blip r:embed="rId2"/>
          <a:srcRect l="8563" r="24433"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969959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inancial Audit concept, Showing a team of accountants doing company financial  evaluation, Suitable for landing page, UI, web, app intro card, editorial,  flyer, and banner, flat vector illustration. 24116012 Vector Art at">
            <a:extLst>
              <a:ext uri="{FF2B5EF4-FFF2-40B4-BE49-F238E27FC236}">
                <a16:creationId xmlns:a16="http://schemas.microsoft.com/office/drawing/2014/main" id="{985D7E3F-90CE-891D-31D0-9FFF456C8A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09" r="2435"/>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0D1EAB-310A-29E2-371A-4541BAD3F87A}"/>
              </a:ext>
            </a:extLst>
          </p:cNvPr>
          <p:cNvSpPr>
            <a:spLocks noGrp="1"/>
          </p:cNvSpPr>
          <p:nvPr>
            <p:ph type="title"/>
          </p:nvPr>
        </p:nvSpPr>
        <p:spPr>
          <a:xfrm>
            <a:off x="8395868" y="1161288"/>
            <a:ext cx="3438144" cy="1124712"/>
          </a:xfrm>
        </p:spPr>
        <p:txBody>
          <a:bodyPr anchor="b">
            <a:normAutofit/>
          </a:bodyPr>
          <a:lstStyle/>
          <a:p>
            <a:r>
              <a:rPr lang="en-GB" sz="2800">
                <a:solidFill>
                  <a:schemeClr val="bg1"/>
                </a:solidFill>
              </a:rPr>
              <a:t>Financial Evaluation</a:t>
            </a:r>
          </a:p>
        </p:txBody>
      </p:sp>
      <p:sp>
        <p:nvSpPr>
          <p:cNvPr id="1037" name="Rectangle 10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524EBD-87C5-BFD6-6BE0-3482B3E9EA64}"/>
              </a:ext>
            </a:extLst>
          </p:cNvPr>
          <p:cNvSpPr>
            <a:spLocks noGrp="1"/>
          </p:cNvSpPr>
          <p:nvPr>
            <p:ph idx="1"/>
          </p:nvPr>
        </p:nvSpPr>
        <p:spPr>
          <a:xfrm>
            <a:off x="8395868" y="2718054"/>
            <a:ext cx="3438906" cy="3207258"/>
          </a:xfrm>
        </p:spPr>
        <p:txBody>
          <a:bodyPr anchor="t">
            <a:normAutofit/>
          </a:bodyPr>
          <a:lstStyle/>
          <a:p>
            <a:r>
              <a:rPr lang="en-US" sz="1700">
                <a:solidFill>
                  <a:schemeClr val="bg1"/>
                </a:solidFill>
              </a:rPr>
              <a:t>Financial evaluation focuses on understanding the financial health and viability of the service. Key metrics to consider include:</a:t>
            </a:r>
            <a:endParaRPr lang="en-GB" sz="1700">
              <a:solidFill>
                <a:schemeClr val="bg1"/>
              </a:solidFill>
            </a:endParaRPr>
          </a:p>
        </p:txBody>
      </p:sp>
    </p:spTree>
    <p:extLst>
      <p:ext uri="{BB962C8B-B14F-4D97-AF65-F5344CB8AC3E}">
        <p14:creationId xmlns:p14="http://schemas.microsoft.com/office/powerpoint/2010/main" val="1452372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des on papers">
            <a:extLst>
              <a:ext uri="{FF2B5EF4-FFF2-40B4-BE49-F238E27FC236}">
                <a16:creationId xmlns:a16="http://schemas.microsoft.com/office/drawing/2014/main" id="{BD28981B-8321-EA11-1B8A-7724A89A33C8}"/>
              </a:ext>
            </a:extLst>
          </p:cNvPr>
          <p:cNvPicPr>
            <a:picLocks noChangeAspect="1"/>
          </p:cNvPicPr>
          <p:nvPr/>
        </p:nvPicPr>
        <p:blipFill rotWithShape="1">
          <a:blip r:embed="rId2"/>
          <a:srcRect l="15404" r="13456"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F22C8B-F0AE-937E-0194-17ACD7637262}"/>
              </a:ext>
            </a:extLst>
          </p:cNvPr>
          <p:cNvSpPr>
            <a:spLocks noGrp="1"/>
          </p:cNvSpPr>
          <p:nvPr>
            <p:ph type="title"/>
          </p:nvPr>
        </p:nvSpPr>
        <p:spPr>
          <a:xfrm>
            <a:off x="374904" y="856488"/>
            <a:ext cx="4992624" cy="1173761"/>
          </a:xfrm>
        </p:spPr>
        <p:txBody>
          <a:bodyPr anchor="b">
            <a:normAutofit/>
          </a:bodyPr>
          <a:lstStyle/>
          <a:p>
            <a:r>
              <a:rPr lang="en-US" sz="3100" b="1"/>
              <a:t>1. Total Income of Services/Total Income</a:t>
            </a:r>
            <a:r>
              <a:rPr lang="en-US" sz="3100"/>
              <a:t>:</a:t>
            </a:r>
            <a:endParaRPr lang="en-GB" sz="3100"/>
          </a:p>
        </p:txBody>
      </p:sp>
      <p:sp>
        <p:nvSpPr>
          <p:cNvPr id="15" name="Rectangle 14">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263FC34-A718-69D2-AF05-4045FB8ADFEB}"/>
              </a:ext>
            </a:extLst>
          </p:cNvPr>
          <p:cNvSpPr>
            <a:spLocks noGrp="1"/>
          </p:cNvSpPr>
          <p:nvPr>
            <p:ph idx="1"/>
          </p:nvPr>
        </p:nvSpPr>
        <p:spPr>
          <a:xfrm>
            <a:off x="374904" y="2522949"/>
            <a:ext cx="5065776" cy="3402363"/>
          </a:xfrm>
        </p:spPr>
        <p:txBody>
          <a:bodyPr anchor="t">
            <a:normAutofit/>
          </a:bodyPr>
          <a:lstStyle/>
          <a:p>
            <a:r>
              <a:rPr lang="en-US" sz="1800"/>
              <a:t>This ratio measures the contribution of the new service to the overall income of the organization. A higher ratio indicates greater financial significance of the service.</a:t>
            </a:r>
            <a:endParaRPr lang="en-GB" sz="1800"/>
          </a:p>
        </p:txBody>
      </p:sp>
    </p:spTree>
    <p:extLst>
      <p:ext uri="{BB962C8B-B14F-4D97-AF65-F5344CB8AC3E}">
        <p14:creationId xmlns:p14="http://schemas.microsoft.com/office/powerpoint/2010/main" val="3194725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61090-4336-B28F-A08E-8019762C7F19}"/>
              </a:ext>
            </a:extLst>
          </p:cNvPr>
          <p:cNvSpPr>
            <a:spLocks noGrp="1"/>
          </p:cNvSpPr>
          <p:nvPr>
            <p:ph type="title"/>
          </p:nvPr>
        </p:nvSpPr>
        <p:spPr>
          <a:xfrm>
            <a:off x="838201" y="365125"/>
            <a:ext cx="5251316" cy="1807305"/>
          </a:xfrm>
        </p:spPr>
        <p:txBody>
          <a:bodyPr>
            <a:normAutofit/>
          </a:bodyPr>
          <a:lstStyle/>
          <a:p>
            <a:r>
              <a:rPr lang="en-GB" sz="4100" b="1">
                <a:latin typeface="Aptos" panose="020B0004020202020204" pitchFamily="34" charset="0"/>
                <a:cs typeface="Times New Roman" panose="02020603050405020304" pitchFamily="18" charset="0"/>
              </a:rPr>
              <a:t>SERVICES: WHY WOULD YOU OFFER THEM?</a:t>
            </a:r>
            <a:endParaRPr lang="en-BE" sz="4100" b="1">
              <a:latin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075D0D-690D-5F22-7339-DDE670F2BDC7}"/>
              </a:ext>
            </a:extLst>
          </p:cNvPr>
          <p:cNvSpPr>
            <a:spLocks noGrp="1"/>
          </p:cNvSpPr>
          <p:nvPr>
            <p:ph idx="1"/>
          </p:nvPr>
        </p:nvSpPr>
        <p:spPr>
          <a:xfrm>
            <a:off x="838200" y="2085278"/>
            <a:ext cx="5618356" cy="4091685"/>
          </a:xfrm>
        </p:spPr>
        <p:txBody>
          <a:bodyPr>
            <a:normAutofit fontScale="92500" lnSpcReduction="10000"/>
          </a:bodyPr>
          <a:lstStyle/>
          <a:p>
            <a:pPr marL="0" indent="0">
              <a:buNone/>
            </a:pPr>
            <a:r>
              <a:rPr lang="en-US" sz="1600" b="1" dirty="0">
                <a:latin typeface="Aptos" panose="020B0004020202020204" pitchFamily="34" charset="0"/>
                <a:cs typeface="Times New Roman" panose="02020603050405020304" pitchFamily="18" charset="0"/>
              </a:rPr>
              <a:t>Small Debate Among Participants (3 Groups)</a:t>
            </a:r>
            <a:endParaRPr lang="en-US" sz="1600" dirty="0">
              <a:latin typeface="Aptos" panose="020B0004020202020204" pitchFamily="34" charset="0"/>
              <a:cs typeface="Times New Roman" panose="02020603050405020304" pitchFamily="18" charset="0"/>
            </a:endParaRPr>
          </a:p>
          <a:p>
            <a:r>
              <a:rPr lang="en-US" sz="1600" dirty="0">
                <a:latin typeface="Aptos" panose="020B0004020202020204" pitchFamily="34" charset="0"/>
                <a:cs typeface="Times New Roman" panose="02020603050405020304" pitchFamily="18" charset="0"/>
              </a:rPr>
              <a:t>What are the pros and cons, opportunities, and risks of investing (more) in developing services? What are your objectives with services?</a:t>
            </a:r>
          </a:p>
          <a:p>
            <a:r>
              <a:rPr lang="en-US" sz="1600" dirty="0">
                <a:latin typeface="Aptos" panose="020B0004020202020204" pitchFamily="34" charset="0"/>
                <a:cs typeface="Times New Roman" panose="02020603050405020304" pitchFamily="18" charset="0"/>
              </a:rPr>
              <a:t>List pros and cons from different viewpoints:</a:t>
            </a:r>
          </a:p>
          <a:p>
            <a:pPr lvl="1">
              <a:buFont typeface="Courier New" panose="02070309020205020404" pitchFamily="49" charset="0"/>
              <a:buChar char="o"/>
            </a:pPr>
            <a:r>
              <a:rPr lang="en-US" sz="1600" dirty="0">
                <a:latin typeface="Aptos" panose="020B0004020202020204" pitchFamily="34" charset="0"/>
                <a:cs typeface="Times New Roman" panose="02020603050405020304" pitchFamily="18" charset="0"/>
              </a:rPr>
              <a:t>membership</a:t>
            </a:r>
          </a:p>
          <a:p>
            <a:pPr lvl="1">
              <a:buFont typeface="Courier New" panose="02070309020205020404" pitchFamily="49" charset="0"/>
              <a:buChar char="o"/>
            </a:pPr>
            <a:r>
              <a:rPr lang="en-US" sz="1600" dirty="0">
                <a:latin typeface="Aptos" panose="020B0004020202020204" pitchFamily="34" charset="0"/>
                <a:cs typeface="Times New Roman" panose="02020603050405020304" pitchFamily="18" charset="0"/>
              </a:rPr>
              <a:t>sustainability</a:t>
            </a:r>
          </a:p>
          <a:p>
            <a:pPr lvl="1">
              <a:buFont typeface="Courier New" panose="02070309020205020404" pitchFamily="49" charset="0"/>
              <a:buChar char="o"/>
            </a:pPr>
            <a:r>
              <a:rPr lang="en-US" sz="1600" dirty="0">
                <a:latin typeface="Aptos" panose="020B0004020202020204" pitchFamily="34" charset="0"/>
                <a:cs typeface="Times New Roman" panose="02020603050405020304" pitchFamily="18" charset="0"/>
              </a:rPr>
              <a:t>resource utilization</a:t>
            </a:r>
          </a:p>
          <a:p>
            <a:pPr lvl="1">
              <a:buFont typeface="Courier New" panose="02070309020205020404" pitchFamily="49" charset="0"/>
              <a:buChar char="o"/>
            </a:pPr>
            <a:r>
              <a:rPr lang="en-US" sz="1600" dirty="0">
                <a:latin typeface="Aptos" panose="020B0004020202020204" pitchFamily="34" charset="0"/>
                <a:cs typeface="Times New Roman" panose="02020603050405020304" pitchFamily="18" charset="0"/>
              </a:rPr>
              <a:t>competency</a:t>
            </a:r>
          </a:p>
          <a:p>
            <a:pPr lvl="1">
              <a:buFont typeface="Courier New" panose="02070309020205020404" pitchFamily="49" charset="0"/>
              <a:buChar char="o"/>
            </a:pPr>
            <a:r>
              <a:rPr lang="en-US" sz="1600" dirty="0">
                <a:latin typeface="Aptos" panose="020B0004020202020204" pitchFamily="34" charset="0"/>
                <a:cs typeface="Times New Roman" panose="02020603050405020304" pitchFamily="18" charset="0"/>
              </a:rPr>
              <a:t>core business and mission</a:t>
            </a:r>
          </a:p>
          <a:p>
            <a:pPr lvl="1">
              <a:buFont typeface="Courier New" panose="02070309020205020404" pitchFamily="49" charset="0"/>
              <a:buChar char="o"/>
            </a:pPr>
            <a:r>
              <a:rPr lang="en-US" sz="1600" dirty="0">
                <a:latin typeface="Aptos" panose="020B0004020202020204" pitchFamily="34" charset="0"/>
                <a:cs typeface="Times New Roman" panose="02020603050405020304" pitchFamily="18" charset="0"/>
              </a:rPr>
              <a:t>and other concerns</a:t>
            </a:r>
          </a:p>
          <a:p>
            <a:endParaRPr lang="en-US" sz="1600" dirty="0">
              <a:latin typeface="Aptos" panose="020B0004020202020204" pitchFamily="34" charset="0"/>
              <a:cs typeface="Times New Roman" panose="02020603050405020304" pitchFamily="18" charset="0"/>
            </a:endParaRPr>
          </a:p>
          <a:p>
            <a:r>
              <a:rPr lang="en-US" sz="1600" dirty="0">
                <a:latin typeface="Aptos" panose="020B0004020202020204" pitchFamily="34" charset="0"/>
                <a:cs typeface="Times New Roman" panose="02020603050405020304" pitchFamily="18" charset="0"/>
              </a:rPr>
              <a:t>If possible, include indicators of success </a:t>
            </a:r>
          </a:p>
          <a:p>
            <a:r>
              <a:rPr lang="en-US" sz="1600" i="1" dirty="0">
                <a:latin typeface="Aptos" panose="020B0004020202020204" pitchFamily="34" charset="0"/>
                <a:cs typeface="Times New Roman" panose="02020603050405020304" pitchFamily="18" charset="0"/>
              </a:rPr>
              <a:t>A spokesperson summarizes after a 10-minute group debate for the plenary.</a:t>
            </a:r>
            <a:endParaRPr lang="en-US" sz="1600" dirty="0">
              <a:latin typeface="Aptos" panose="020B0004020202020204" pitchFamily="34" charset="0"/>
              <a:cs typeface="Times New Roman" panose="02020603050405020304" pitchFamily="18" charset="0"/>
            </a:endParaRPr>
          </a:p>
        </p:txBody>
      </p:sp>
      <p:pic>
        <p:nvPicPr>
          <p:cNvPr id="7172" name="Picture 4">
            <a:extLst>
              <a:ext uri="{FF2B5EF4-FFF2-40B4-BE49-F238E27FC236}">
                <a16:creationId xmlns:a16="http://schemas.microsoft.com/office/drawing/2014/main" id="{659079DB-BCF0-2382-488A-69398486D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96" r="2030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25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pen, compass, money and a paper with graphs printed on it">
            <a:extLst>
              <a:ext uri="{FF2B5EF4-FFF2-40B4-BE49-F238E27FC236}">
                <a16:creationId xmlns:a16="http://schemas.microsoft.com/office/drawing/2014/main" id="{DDD34AA1-B5B5-089A-763E-105832DD99D8}"/>
              </a:ext>
            </a:extLst>
          </p:cNvPr>
          <p:cNvPicPr>
            <a:picLocks noChangeAspect="1"/>
          </p:cNvPicPr>
          <p:nvPr/>
        </p:nvPicPr>
        <p:blipFill rotWithShape="1">
          <a:blip r:embed="rId2"/>
          <a:srcRect l="20005" r="15782"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0F772B-6F33-C038-581B-C10254CA9B3C}"/>
              </a:ext>
            </a:extLst>
          </p:cNvPr>
          <p:cNvSpPr>
            <a:spLocks noGrp="1"/>
          </p:cNvSpPr>
          <p:nvPr>
            <p:ph type="title"/>
          </p:nvPr>
        </p:nvSpPr>
        <p:spPr>
          <a:xfrm>
            <a:off x="374904" y="856488"/>
            <a:ext cx="4992624" cy="1243584"/>
          </a:xfrm>
        </p:spPr>
        <p:txBody>
          <a:bodyPr anchor="ctr">
            <a:normAutofit/>
          </a:bodyPr>
          <a:lstStyle/>
          <a:p>
            <a:r>
              <a:rPr lang="en-US" sz="2600" b="1"/>
              <a:t>2. Income per Service/Total Income of Services</a:t>
            </a:r>
            <a:r>
              <a:rPr lang="en-US" sz="2600"/>
              <a:t>:</a:t>
            </a:r>
            <a:endParaRPr lang="en-GB" sz="2600"/>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ACB151-87C0-CC19-0A12-D9A1E8C937A4}"/>
              </a:ext>
            </a:extLst>
          </p:cNvPr>
          <p:cNvSpPr>
            <a:spLocks noGrp="1"/>
          </p:cNvSpPr>
          <p:nvPr>
            <p:ph idx="1"/>
          </p:nvPr>
        </p:nvSpPr>
        <p:spPr>
          <a:xfrm>
            <a:off x="374904" y="2522949"/>
            <a:ext cx="5065776" cy="3402363"/>
          </a:xfrm>
        </p:spPr>
        <p:txBody>
          <a:bodyPr anchor="t">
            <a:normAutofit/>
          </a:bodyPr>
          <a:lstStyle/>
          <a:p>
            <a:r>
              <a:rPr lang="en-US" sz="1800"/>
              <a:t>This metric breaks down the income generated by each service as a proportion of the total income from all services, helping to identify which services are the most profitable.</a:t>
            </a:r>
            <a:endParaRPr lang="en-GB" sz="1800"/>
          </a:p>
        </p:txBody>
      </p:sp>
    </p:spTree>
    <p:extLst>
      <p:ext uri="{BB962C8B-B14F-4D97-AF65-F5344CB8AC3E}">
        <p14:creationId xmlns:p14="http://schemas.microsoft.com/office/powerpoint/2010/main" val="6382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 with productivity items">
            <a:extLst>
              <a:ext uri="{FF2B5EF4-FFF2-40B4-BE49-F238E27FC236}">
                <a16:creationId xmlns:a16="http://schemas.microsoft.com/office/drawing/2014/main" id="{B904567D-4D10-6819-247D-86945CF08712}"/>
              </a:ext>
            </a:extLst>
          </p:cNvPr>
          <p:cNvPicPr>
            <a:picLocks noChangeAspect="1"/>
          </p:cNvPicPr>
          <p:nvPr/>
        </p:nvPicPr>
        <p:blipFill rotWithShape="1">
          <a:blip r:embed="rId2"/>
          <a:srcRect l="22055" r="6805"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C55318-AC52-F596-3417-BA611C768063}"/>
              </a:ext>
            </a:extLst>
          </p:cNvPr>
          <p:cNvSpPr>
            <a:spLocks noGrp="1"/>
          </p:cNvSpPr>
          <p:nvPr>
            <p:ph type="title"/>
          </p:nvPr>
        </p:nvSpPr>
        <p:spPr>
          <a:xfrm>
            <a:off x="374904" y="856488"/>
            <a:ext cx="4992624" cy="1173761"/>
          </a:xfrm>
        </p:spPr>
        <p:txBody>
          <a:bodyPr anchor="b">
            <a:normAutofit/>
          </a:bodyPr>
          <a:lstStyle/>
          <a:p>
            <a:r>
              <a:rPr lang="en-US" sz="2600"/>
              <a:t>3. </a:t>
            </a:r>
            <a:r>
              <a:rPr lang="en-US" sz="2600" b="1"/>
              <a:t>Total Costs of Services/Total Income of Services</a:t>
            </a:r>
            <a:r>
              <a:rPr lang="en-US" sz="2600"/>
              <a:t>:</a:t>
            </a:r>
            <a:endParaRPr lang="en-GB" sz="2600"/>
          </a:p>
        </p:txBody>
      </p:sp>
      <p:sp>
        <p:nvSpPr>
          <p:cNvPr id="15" name="Rectangle 14">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1F54D3-0182-1A47-8F14-184E986FB1D3}"/>
              </a:ext>
            </a:extLst>
          </p:cNvPr>
          <p:cNvSpPr>
            <a:spLocks noGrp="1"/>
          </p:cNvSpPr>
          <p:nvPr>
            <p:ph idx="1"/>
          </p:nvPr>
        </p:nvSpPr>
        <p:spPr>
          <a:xfrm>
            <a:off x="374904" y="2522949"/>
            <a:ext cx="5065776" cy="3402363"/>
          </a:xfrm>
        </p:spPr>
        <p:txBody>
          <a:bodyPr anchor="t">
            <a:normAutofit/>
          </a:bodyPr>
          <a:lstStyle/>
          <a:p>
            <a:r>
              <a:rPr lang="en-US" sz="1800"/>
              <a:t>This ratio assesses the cost efficiency of the services. Lower ratios indicate higher efficiency and better financial performance.</a:t>
            </a:r>
            <a:endParaRPr lang="en-GB" sz="1800"/>
          </a:p>
        </p:txBody>
      </p:sp>
    </p:spTree>
    <p:extLst>
      <p:ext uri="{BB962C8B-B14F-4D97-AF65-F5344CB8AC3E}">
        <p14:creationId xmlns:p14="http://schemas.microsoft.com/office/powerpoint/2010/main" val="2495045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showing decling performance">
            <a:extLst>
              <a:ext uri="{FF2B5EF4-FFF2-40B4-BE49-F238E27FC236}">
                <a16:creationId xmlns:a16="http://schemas.microsoft.com/office/drawing/2014/main" id="{28333C06-97B3-8554-A39F-B7F1722105F6}"/>
              </a:ext>
            </a:extLst>
          </p:cNvPr>
          <p:cNvPicPr>
            <a:picLocks noChangeAspect="1"/>
          </p:cNvPicPr>
          <p:nvPr/>
        </p:nvPicPr>
        <p:blipFill rotWithShape="1">
          <a:blip r:embed="rId2"/>
          <a:srcRect r="15627"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066BD7-01FB-CA20-AA1D-7248DF83976F}"/>
              </a:ext>
            </a:extLst>
          </p:cNvPr>
          <p:cNvSpPr>
            <a:spLocks noGrp="1"/>
          </p:cNvSpPr>
          <p:nvPr>
            <p:ph type="title"/>
          </p:nvPr>
        </p:nvSpPr>
        <p:spPr>
          <a:xfrm>
            <a:off x="8395868" y="1161288"/>
            <a:ext cx="3438144" cy="1124712"/>
          </a:xfrm>
        </p:spPr>
        <p:txBody>
          <a:bodyPr anchor="b">
            <a:normAutofit/>
          </a:bodyPr>
          <a:lstStyle/>
          <a:p>
            <a:r>
              <a:rPr lang="en-US" sz="2400">
                <a:solidFill>
                  <a:schemeClr val="bg1"/>
                </a:solidFill>
              </a:rPr>
              <a:t>4. </a:t>
            </a:r>
            <a:r>
              <a:rPr lang="en-US" sz="2400" b="1">
                <a:solidFill>
                  <a:schemeClr val="bg1"/>
                </a:solidFill>
              </a:rPr>
              <a:t>Costs per Service/Total Costs of Services</a:t>
            </a:r>
            <a:r>
              <a:rPr lang="en-US" sz="2400">
                <a:solidFill>
                  <a:schemeClr val="bg1"/>
                </a:solidFill>
              </a:rPr>
              <a:t>:</a:t>
            </a:r>
            <a:endParaRPr lang="en-GB" sz="240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2E02BD-C948-FCFE-0D8C-6ECC496804B4}"/>
              </a:ext>
            </a:extLst>
          </p:cNvPr>
          <p:cNvSpPr>
            <a:spLocks noGrp="1"/>
          </p:cNvSpPr>
          <p:nvPr>
            <p:ph idx="1"/>
          </p:nvPr>
        </p:nvSpPr>
        <p:spPr>
          <a:xfrm>
            <a:off x="8395868" y="2718054"/>
            <a:ext cx="3438906" cy="3207258"/>
          </a:xfrm>
        </p:spPr>
        <p:txBody>
          <a:bodyPr anchor="t">
            <a:normAutofit/>
          </a:bodyPr>
          <a:lstStyle/>
          <a:p>
            <a:r>
              <a:rPr lang="en-US" sz="1700">
                <a:solidFill>
                  <a:schemeClr val="bg1"/>
                </a:solidFill>
              </a:rPr>
              <a:t>By examining the cost incurred for each service in relation to the total costs, the organization can identify cost-heavy services that may need optimization.</a:t>
            </a:r>
            <a:endParaRPr lang="en-GB" sz="1700">
              <a:solidFill>
                <a:schemeClr val="bg1"/>
              </a:solidFill>
            </a:endParaRPr>
          </a:p>
        </p:txBody>
      </p:sp>
    </p:spTree>
    <p:extLst>
      <p:ext uri="{BB962C8B-B14F-4D97-AF65-F5344CB8AC3E}">
        <p14:creationId xmlns:p14="http://schemas.microsoft.com/office/powerpoint/2010/main" val="2145684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Rectangle 3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37" name="Straight Connector 3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9A65E8D-6A04-C7E0-1D2F-DABF609059EC}"/>
              </a:ext>
            </a:extLst>
          </p:cNvPr>
          <p:cNvPicPr>
            <a:picLocks noChangeAspect="1"/>
          </p:cNvPicPr>
          <p:nvPr/>
        </p:nvPicPr>
        <p:blipFill rotWithShape="1">
          <a:blip r:embed="rId2"/>
          <a:srcRect/>
          <a:stretch/>
        </p:blipFill>
        <p:spPr>
          <a:xfrm>
            <a:off x="20" y="10"/>
            <a:ext cx="12191979" cy="6857990"/>
          </a:xfrm>
          <a:prstGeom prst="rect">
            <a:avLst/>
          </a:prstGeom>
        </p:spPr>
      </p:pic>
      <p:sp>
        <p:nvSpPr>
          <p:cNvPr id="38" name="Rectangle 37">
            <a:extLst>
              <a:ext uri="{FF2B5EF4-FFF2-40B4-BE49-F238E27FC236}">
                <a16:creationId xmlns:a16="http://schemas.microsoft.com/office/drawing/2014/main" id="{5144B498-CCDC-D4DC-B7BB-68A8A7A83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4248"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1B0F3CB-51C6-96F1-50CC-5DD6196DC7B8}"/>
              </a:ext>
            </a:extLst>
          </p:cNvPr>
          <p:cNvSpPr>
            <a:spLocks noGrp="1"/>
          </p:cNvSpPr>
          <p:nvPr>
            <p:ph type="title"/>
          </p:nvPr>
        </p:nvSpPr>
        <p:spPr>
          <a:xfrm>
            <a:off x="475488" y="1124712"/>
            <a:ext cx="4023360" cy="3200400"/>
          </a:xfrm>
        </p:spPr>
        <p:txBody>
          <a:bodyPr vert="horz" lIns="91440" tIns="45720" rIns="91440" bIns="45720" rtlCol="0" anchor="b">
            <a:normAutofit/>
          </a:bodyPr>
          <a:lstStyle/>
          <a:p>
            <a:r>
              <a:rPr lang="en-US" sz="4800" b="1" dirty="0"/>
              <a:t>5. Total Income – Total Costs = Surplus</a:t>
            </a:r>
            <a:r>
              <a:rPr lang="en-US" sz="4800" dirty="0"/>
              <a:t>:</a:t>
            </a:r>
          </a:p>
        </p:txBody>
      </p:sp>
      <p:sp>
        <p:nvSpPr>
          <p:cNvPr id="3" name="Content Placeholder 2">
            <a:extLst>
              <a:ext uri="{FF2B5EF4-FFF2-40B4-BE49-F238E27FC236}">
                <a16:creationId xmlns:a16="http://schemas.microsoft.com/office/drawing/2014/main" id="{2E98CC7B-BB2B-1CED-E8EC-B13D050E5D7F}"/>
              </a:ext>
            </a:extLst>
          </p:cNvPr>
          <p:cNvSpPr>
            <a:spLocks noGrp="1"/>
          </p:cNvSpPr>
          <p:nvPr>
            <p:ph idx="1"/>
          </p:nvPr>
        </p:nvSpPr>
        <p:spPr>
          <a:xfrm>
            <a:off x="475488" y="4873752"/>
            <a:ext cx="4023360" cy="1207008"/>
          </a:xfrm>
        </p:spPr>
        <p:txBody>
          <a:bodyPr vert="horz" lIns="91440" tIns="45720" rIns="91440" bIns="45720" rtlCol="0" anchor="t">
            <a:normAutofit/>
          </a:bodyPr>
          <a:lstStyle/>
          <a:p>
            <a:pPr marL="0" indent="0">
              <a:buNone/>
            </a:pPr>
            <a:r>
              <a:rPr lang="en-US" sz="2000"/>
              <a:t>Calculating the surplus provides a direct measure of profitability for the service.</a:t>
            </a:r>
          </a:p>
        </p:txBody>
      </p:sp>
      <p:sp>
        <p:nvSpPr>
          <p:cNvPr id="32" name="Rectangle 31">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5137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D6D6B-13EF-449A-A441-C8ACAEEAADD0}"/>
              </a:ext>
            </a:extLst>
          </p:cNvPr>
          <p:cNvSpPr>
            <a:spLocks noGrp="1"/>
          </p:cNvSpPr>
          <p:nvPr>
            <p:ph type="title"/>
          </p:nvPr>
        </p:nvSpPr>
        <p:spPr>
          <a:xfrm>
            <a:off x="612648" y="1078992"/>
            <a:ext cx="6268770" cy="1536192"/>
          </a:xfrm>
        </p:spPr>
        <p:txBody>
          <a:bodyPr anchor="b">
            <a:normAutofit/>
          </a:bodyPr>
          <a:lstStyle/>
          <a:p>
            <a:r>
              <a:rPr lang="en-US" sz="3300"/>
              <a:t>6. </a:t>
            </a:r>
            <a:r>
              <a:rPr lang="en-GB" sz="3300" b="1"/>
              <a:t>Surplus per Service/Total Surplus of Services</a:t>
            </a:r>
            <a:r>
              <a:rPr lang="en-GB" sz="3300"/>
              <a:t>:</a:t>
            </a:r>
          </a:p>
        </p:txBody>
      </p:sp>
      <p:sp>
        <p:nvSpPr>
          <p:cNvPr id="37" name="Rectangle 36">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D79DD6-4E52-23B7-A1E2-5D1B76F1577D}"/>
              </a:ext>
            </a:extLst>
          </p:cNvPr>
          <p:cNvSpPr>
            <a:spLocks noGrp="1"/>
          </p:cNvSpPr>
          <p:nvPr>
            <p:ph idx="1"/>
          </p:nvPr>
        </p:nvSpPr>
        <p:spPr>
          <a:xfrm>
            <a:off x="615458" y="3355848"/>
            <a:ext cx="6268770" cy="2825496"/>
          </a:xfrm>
        </p:spPr>
        <p:txBody>
          <a:bodyPr>
            <a:normAutofit/>
          </a:bodyPr>
          <a:lstStyle/>
          <a:p>
            <a:r>
              <a:rPr lang="en-US" sz="1800"/>
              <a:t>This metric evaluates the contribution of each service to the overall surplus, highlighting the most and least profitable services.</a:t>
            </a:r>
            <a:endParaRPr lang="en-GB" sz="1800"/>
          </a:p>
        </p:txBody>
      </p:sp>
      <p:pic>
        <p:nvPicPr>
          <p:cNvPr id="39" name="Picture 38" descr="Stock numbers on a digital display">
            <a:extLst>
              <a:ext uri="{FF2B5EF4-FFF2-40B4-BE49-F238E27FC236}">
                <a16:creationId xmlns:a16="http://schemas.microsoft.com/office/drawing/2014/main" id="{0C667817-443E-0CCF-C6B3-8D5E9E17EE0F}"/>
              </a:ext>
            </a:extLst>
          </p:cNvPr>
          <p:cNvPicPr>
            <a:picLocks noChangeAspect="1"/>
          </p:cNvPicPr>
          <p:nvPr/>
        </p:nvPicPr>
        <p:blipFill rotWithShape="1">
          <a:blip r:embed="rId2"/>
          <a:srcRect l="42631" r="19079" b="-1"/>
          <a:stretch/>
        </p:blipFill>
        <p:spPr>
          <a:xfrm>
            <a:off x="7684006" y="10"/>
            <a:ext cx="4507993" cy="6857990"/>
          </a:xfrm>
          <a:prstGeom prst="rect">
            <a:avLst/>
          </a:prstGeom>
        </p:spPr>
      </p:pic>
    </p:spTree>
    <p:extLst>
      <p:ext uri="{BB962C8B-B14F-4D97-AF65-F5344CB8AC3E}">
        <p14:creationId xmlns:p14="http://schemas.microsoft.com/office/powerpoint/2010/main" val="353784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calculator">
            <a:extLst>
              <a:ext uri="{FF2B5EF4-FFF2-40B4-BE49-F238E27FC236}">
                <a16:creationId xmlns:a16="http://schemas.microsoft.com/office/drawing/2014/main" id="{1494208C-EE72-36D1-0E6F-331B8B1601D9}"/>
              </a:ext>
            </a:extLst>
          </p:cNvPr>
          <p:cNvPicPr>
            <a:picLocks noChangeAspect="1"/>
          </p:cNvPicPr>
          <p:nvPr/>
        </p:nvPicPr>
        <p:blipFill rotWithShape="1">
          <a:blip r:embed="rId2"/>
          <a:srcRect r="28859"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93F018-23FC-DC39-5179-A8221DB631E2}"/>
              </a:ext>
            </a:extLst>
          </p:cNvPr>
          <p:cNvSpPr>
            <a:spLocks noGrp="1"/>
          </p:cNvSpPr>
          <p:nvPr>
            <p:ph type="title"/>
          </p:nvPr>
        </p:nvSpPr>
        <p:spPr>
          <a:xfrm>
            <a:off x="374904" y="856488"/>
            <a:ext cx="4992624" cy="1173761"/>
          </a:xfrm>
        </p:spPr>
        <p:txBody>
          <a:bodyPr anchor="b">
            <a:normAutofit/>
          </a:bodyPr>
          <a:lstStyle/>
          <a:p>
            <a:r>
              <a:rPr lang="en-US" sz="2600"/>
              <a:t>7. </a:t>
            </a:r>
            <a:r>
              <a:rPr lang="en-US" sz="2600" b="1"/>
              <a:t>Total Surplus of Services/Total Costs of Services</a:t>
            </a:r>
            <a:r>
              <a:rPr lang="en-US" sz="2600"/>
              <a:t>:</a:t>
            </a:r>
            <a:endParaRPr lang="en-GB" sz="2600"/>
          </a:p>
        </p:txBody>
      </p:sp>
      <p:sp>
        <p:nvSpPr>
          <p:cNvPr id="15" name="Rectangle 14">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555AE5-CD93-B92C-3148-D79C2021DE2A}"/>
              </a:ext>
            </a:extLst>
          </p:cNvPr>
          <p:cNvSpPr>
            <a:spLocks noGrp="1"/>
          </p:cNvSpPr>
          <p:nvPr>
            <p:ph idx="1"/>
          </p:nvPr>
        </p:nvSpPr>
        <p:spPr>
          <a:xfrm>
            <a:off x="374904" y="2522949"/>
            <a:ext cx="5065776" cy="3402363"/>
          </a:xfrm>
        </p:spPr>
        <p:txBody>
          <a:bodyPr anchor="t">
            <a:normAutofit/>
          </a:bodyPr>
          <a:lstStyle/>
          <a:p>
            <a:r>
              <a:rPr lang="en-US" sz="1800"/>
              <a:t>This ratio indicates the return on investment (ROI) for the services. A higher ratio suggests better financial health.</a:t>
            </a:r>
            <a:endParaRPr lang="en-GB" sz="1800"/>
          </a:p>
        </p:txBody>
      </p:sp>
    </p:spTree>
    <p:extLst>
      <p:ext uri="{BB962C8B-B14F-4D97-AF65-F5344CB8AC3E}">
        <p14:creationId xmlns:p14="http://schemas.microsoft.com/office/powerpoint/2010/main" val="7986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6EB0B-9216-7779-7394-92F206AC74A1}"/>
              </a:ext>
            </a:extLst>
          </p:cNvPr>
          <p:cNvSpPr>
            <a:spLocks noGrp="1"/>
          </p:cNvSpPr>
          <p:nvPr>
            <p:ph type="title"/>
          </p:nvPr>
        </p:nvSpPr>
        <p:spPr>
          <a:xfrm>
            <a:off x="5080216" y="1076324"/>
            <a:ext cx="6272784" cy="1535051"/>
          </a:xfrm>
        </p:spPr>
        <p:txBody>
          <a:bodyPr anchor="b">
            <a:normAutofit/>
          </a:bodyPr>
          <a:lstStyle/>
          <a:p>
            <a:r>
              <a:rPr lang="en-GB" sz="5200"/>
              <a:t>Organizational Monitoring</a:t>
            </a:r>
          </a:p>
        </p:txBody>
      </p:sp>
      <p:pic>
        <p:nvPicPr>
          <p:cNvPr id="5" name="Picture 4" descr="White puzzle with one red piece">
            <a:extLst>
              <a:ext uri="{FF2B5EF4-FFF2-40B4-BE49-F238E27FC236}">
                <a16:creationId xmlns:a16="http://schemas.microsoft.com/office/drawing/2014/main" id="{40869B8C-64F1-0149-2675-6FD2EE992C79}"/>
              </a:ext>
            </a:extLst>
          </p:cNvPr>
          <p:cNvPicPr>
            <a:picLocks noChangeAspect="1"/>
          </p:cNvPicPr>
          <p:nvPr/>
        </p:nvPicPr>
        <p:blipFill rotWithShape="1">
          <a:blip r:embed="rId2"/>
          <a:srcRect l="32325" r="30722"/>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23E697-FFB9-4E13-F5FB-3CF97305B560}"/>
              </a:ext>
            </a:extLst>
          </p:cNvPr>
          <p:cNvSpPr>
            <a:spLocks noGrp="1"/>
          </p:cNvSpPr>
          <p:nvPr>
            <p:ph idx="1"/>
          </p:nvPr>
        </p:nvSpPr>
        <p:spPr>
          <a:xfrm>
            <a:off x="5080216" y="3351276"/>
            <a:ext cx="6272784" cy="2825686"/>
          </a:xfrm>
        </p:spPr>
        <p:txBody>
          <a:bodyPr>
            <a:normAutofit/>
          </a:bodyPr>
          <a:lstStyle/>
          <a:p>
            <a:r>
              <a:rPr lang="en-US" sz="1800"/>
              <a:t>Organizational monitoring involves evaluating the impact of the service on the organization’s operations and its members. Key metrics include:</a:t>
            </a:r>
            <a:endParaRPr lang="en-GB" sz="1800"/>
          </a:p>
        </p:txBody>
      </p:sp>
    </p:spTree>
    <p:extLst>
      <p:ext uri="{BB962C8B-B14F-4D97-AF65-F5344CB8AC3E}">
        <p14:creationId xmlns:p14="http://schemas.microsoft.com/office/powerpoint/2010/main" val="3029036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a of white umbrellas with one blue one in the crowd">
            <a:extLst>
              <a:ext uri="{FF2B5EF4-FFF2-40B4-BE49-F238E27FC236}">
                <a16:creationId xmlns:a16="http://schemas.microsoft.com/office/drawing/2014/main" id="{417BF86E-3685-BED9-F9F5-A211FDCE357F}"/>
              </a:ext>
            </a:extLst>
          </p:cNvPr>
          <p:cNvPicPr>
            <a:picLocks noChangeAspect="1"/>
          </p:cNvPicPr>
          <p:nvPr/>
        </p:nvPicPr>
        <p:blipFill rotWithShape="1">
          <a:blip r:embed="rId2"/>
          <a:srcRect l="31579" r="7407"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8"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F97557-CF2F-D3C0-A526-45E73D557453}"/>
              </a:ext>
            </a:extLst>
          </p:cNvPr>
          <p:cNvSpPr>
            <a:spLocks noGrp="1"/>
          </p:cNvSpPr>
          <p:nvPr>
            <p:ph type="title"/>
          </p:nvPr>
        </p:nvSpPr>
        <p:spPr>
          <a:xfrm>
            <a:off x="374904" y="856488"/>
            <a:ext cx="4992624" cy="1243584"/>
          </a:xfrm>
        </p:spPr>
        <p:txBody>
          <a:bodyPr anchor="ctr">
            <a:normAutofit/>
          </a:bodyPr>
          <a:lstStyle/>
          <a:p>
            <a:r>
              <a:rPr lang="en-GB" sz="3400" b="1" dirty="0"/>
              <a:t>1. Number of Users</a:t>
            </a:r>
            <a:r>
              <a:rPr lang="en-GB" sz="3400" dirty="0"/>
              <a:t>:</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D9DCD8-A169-4CEF-D09D-6D76A2CA0B59}"/>
              </a:ext>
            </a:extLst>
          </p:cNvPr>
          <p:cNvSpPr>
            <a:spLocks noGrp="1"/>
          </p:cNvSpPr>
          <p:nvPr>
            <p:ph idx="1"/>
          </p:nvPr>
        </p:nvSpPr>
        <p:spPr>
          <a:xfrm>
            <a:off x="374904" y="2522949"/>
            <a:ext cx="5065776" cy="3402363"/>
          </a:xfrm>
        </p:spPr>
        <p:txBody>
          <a:bodyPr anchor="t">
            <a:normAutofit/>
          </a:bodyPr>
          <a:lstStyle/>
          <a:p>
            <a:r>
              <a:rPr lang="en-US" sz="1800"/>
              <a:t>Tracking the total number of users helps in understanding the reach and adoption of the service.</a:t>
            </a:r>
          </a:p>
          <a:p>
            <a:pPr marL="0" indent="0">
              <a:buNone/>
            </a:pPr>
            <a:endParaRPr lang="en-US" sz="1800" b="1"/>
          </a:p>
          <a:p>
            <a:pPr marL="0" indent="0">
              <a:buNone/>
            </a:pPr>
            <a:r>
              <a:rPr lang="en-US" sz="1800" b="1"/>
              <a:t>Number of Users/Total Number of Members</a:t>
            </a:r>
            <a:r>
              <a:rPr lang="en-US" sz="1800"/>
              <a:t>:</a:t>
            </a:r>
          </a:p>
          <a:p>
            <a:pPr>
              <a:buFont typeface="Arial" panose="020B0604020202020204" pitchFamily="34" charset="0"/>
              <a:buChar char="•"/>
            </a:pPr>
            <a:r>
              <a:rPr lang="en-US" sz="1800"/>
              <a:t>This ratio provides insight into the service's penetration among the organization’s members.</a:t>
            </a:r>
          </a:p>
          <a:p>
            <a:endParaRPr lang="en-GB" sz="1800"/>
          </a:p>
        </p:txBody>
      </p:sp>
    </p:spTree>
    <p:extLst>
      <p:ext uri="{BB962C8B-B14F-4D97-AF65-F5344CB8AC3E}">
        <p14:creationId xmlns:p14="http://schemas.microsoft.com/office/powerpoint/2010/main" val="13249517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ured question marks">
            <a:extLst>
              <a:ext uri="{FF2B5EF4-FFF2-40B4-BE49-F238E27FC236}">
                <a16:creationId xmlns:a16="http://schemas.microsoft.com/office/drawing/2014/main" id="{BBE7D3C7-AE31-485A-64EF-7159175D4BEF}"/>
              </a:ext>
            </a:extLst>
          </p:cNvPr>
          <p:cNvPicPr>
            <a:picLocks noChangeAspect="1"/>
          </p:cNvPicPr>
          <p:nvPr/>
        </p:nvPicPr>
        <p:blipFill rotWithShape="1">
          <a:blip r:embed="rId2"/>
          <a:srcRect l="19462" r="20589"/>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4" name="Freeform: Shape 23">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41F546-5BA0-B1E3-704F-4EF672848FFA}"/>
              </a:ext>
            </a:extLst>
          </p:cNvPr>
          <p:cNvSpPr>
            <a:spLocks noGrp="1"/>
          </p:cNvSpPr>
          <p:nvPr>
            <p:ph type="title"/>
          </p:nvPr>
        </p:nvSpPr>
        <p:spPr>
          <a:xfrm>
            <a:off x="374904" y="856488"/>
            <a:ext cx="4992624" cy="1173761"/>
          </a:xfrm>
        </p:spPr>
        <p:txBody>
          <a:bodyPr anchor="b">
            <a:normAutofit/>
          </a:bodyPr>
          <a:lstStyle/>
          <a:p>
            <a:r>
              <a:rPr lang="en-US" sz="2600" b="1"/>
              <a:t>2. Evaluate the Satisfaction of the Service Through Qualitative Surveys</a:t>
            </a:r>
            <a:r>
              <a:rPr lang="en-US" sz="2600"/>
              <a:t>:</a:t>
            </a:r>
            <a:endParaRPr lang="en-GB" sz="2600"/>
          </a:p>
        </p:txBody>
      </p:sp>
      <p:sp>
        <p:nvSpPr>
          <p:cNvPr id="28" name="Rectangle 27">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DDFC48-7B2F-A2E6-95AA-4D96F8FBB014}"/>
              </a:ext>
            </a:extLst>
          </p:cNvPr>
          <p:cNvSpPr>
            <a:spLocks noGrp="1"/>
          </p:cNvSpPr>
          <p:nvPr>
            <p:ph idx="1"/>
          </p:nvPr>
        </p:nvSpPr>
        <p:spPr>
          <a:xfrm>
            <a:off x="374904" y="2522949"/>
            <a:ext cx="5065776" cy="3402363"/>
          </a:xfrm>
        </p:spPr>
        <p:txBody>
          <a:bodyPr anchor="t">
            <a:normAutofit/>
          </a:bodyPr>
          <a:lstStyle/>
          <a:p>
            <a:r>
              <a:rPr lang="en-US" sz="1800"/>
              <a:t>Conducting surveys allows the organization to gather feedback on user satisfaction, uncovering areas for improvement and assessing overall service quality.</a:t>
            </a:r>
            <a:endParaRPr lang="en-GB" sz="1800"/>
          </a:p>
        </p:txBody>
      </p:sp>
    </p:spTree>
    <p:extLst>
      <p:ext uri="{BB962C8B-B14F-4D97-AF65-F5344CB8AC3E}">
        <p14:creationId xmlns:p14="http://schemas.microsoft.com/office/powerpoint/2010/main" val="2463398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gital financial graph">
            <a:extLst>
              <a:ext uri="{FF2B5EF4-FFF2-40B4-BE49-F238E27FC236}">
                <a16:creationId xmlns:a16="http://schemas.microsoft.com/office/drawing/2014/main" id="{FE2CC3E9-2E08-C508-2556-4B2D6B70DBB4}"/>
              </a:ext>
            </a:extLst>
          </p:cNvPr>
          <p:cNvPicPr>
            <a:picLocks noChangeAspect="1"/>
          </p:cNvPicPr>
          <p:nvPr/>
        </p:nvPicPr>
        <p:blipFill rotWithShape="1">
          <a:blip r:embed="rId2"/>
          <a:srcRect l="27669" r="1238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297600-695F-44DA-2F93-4AD250054B48}"/>
              </a:ext>
            </a:extLst>
          </p:cNvPr>
          <p:cNvSpPr>
            <a:spLocks noGrp="1"/>
          </p:cNvSpPr>
          <p:nvPr>
            <p:ph type="title"/>
          </p:nvPr>
        </p:nvSpPr>
        <p:spPr>
          <a:xfrm>
            <a:off x="374904" y="856488"/>
            <a:ext cx="4992624" cy="1243584"/>
          </a:xfrm>
        </p:spPr>
        <p:txBody>
          <a:bodyPr anchor="ctr">
            <a:normAutofit/>
          </a:bodyPr>
          <a:lstStyle/>
          <a:p>
            <a:r>
              <a:rPr lang="en-US" sz="3100" b="1"/>
              <a:t>3. Frequency/Repetition of Purchases per User</a:t>
            </a:r>
            <a:r>
              <a:rPr lang="en-US" sz="3100"/>
              <a:t>:</a:t>
            </a:r>
            <a:endParaRPr lang="en-GB" sz="3100"/>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86B66D-82BD-92FC-BC72-B0493CE68FEF}"/>
              </a:ext>
            </a:extLst>
          </p:cNvPr>
          <p:cNvSpPr>
            <a:spLocks noGrp="1"/>
          </p:cNvSpPr>
          <p:nvPr>
            <p:ph idx="1"/>
          </p:nvPr>
        </p:nvSpPr>
        <p:spPr>
          <a:xfrm>
            <a:off x="374904" y="2522949"/>
            <a:ext cx="5065776" cy="3402363"/>
          </a:xfrm>
        </p:spPr>
        <p:txBody>
          <a:bodyPr anchor="t">
            <a:normAutofit/>
          </a:bodyPr>
          <a:lstStyle/>
          <a:p>
            <a:r>
              <a:rPr lang="en-US" sz="1800"/>
              <a:t>Monitoring how often users purchase the service can indicate its perceived value and user dependency.</a:t>
            </a:r>
            <a:endParaRPr lang="en-GB" sz="1800"/>
          </a:p>
        </p:txBody>
      </p:sp>
    </p:spTree>
    <p:extLst>
      <p:ext uri="{BB962C8B-B14F-4D97-AF65-F5344CB8AC3E}">
        <p14:creationId xmlns:p14="http://schemas.microsoft.com/office/powerpoint/2010/main" val="208022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3" name="Rectangle 8202">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719B79CD-8A4E-E23C-C55B-9CF841E8FFED}"/>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7717" b="415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D405F9-686E-D301-0237-4A54A2476BB1}"/>
              </a:ext>
            </a:extLst>
          </p:cNvPr>
          <p:cNvSpPr>
            <a:spLocks noGrp="1"/>
          </p:cNvSpPr>
          <p:nvPr>
            <p:ph type="title"/>
          </p:nvPr>
        </p:nvSpPr>
        <p:spPr>
          <a:xfrm>
            <a:off x="838200" y="365125"/>
            <a:ext cx="10515600" cy="1325563"/>
          </a:xfrm>
        </p:spPr>
        <p:txBody>
          <a:bodyPr>
            <a:normAutofit/>
          </a:bodyPr>
          <a:lstStyle/>
          <a:p>
            <a:r>
              <a:rPr lang="en-US" sz="4200">
                <a:solidFill>
                  <a:schemeClr val="bg1"/>
                </a:solidFill>
                <a:latin typeface="Aptos" panose="020B0004020202020204" pitchFamily="34" charset="0"/>
                <a:cs typeface="Times New Roman" panose="02020603050405020304" pitchFamily="18" charset="0"/>
              </a:rPr>
              <a:t>Expected Benefits for EBMOs in Offering Services</a:t>
            </a:r>
            <a:endParaRPr lang="en-BE" sz="4200" b="1">
              <a:solidFill>
                <a:schemeClr val="bg1"/>
              </a:solidFill>
              <a:latin typeface="Aptos" panose="020B0004020202020204" pitchFamily="34" charset="0"/>
              <a:cs typeface="Times New Roman" panose="02020603050405020304" pitchFamily="18" charset="0"/>
            </a:endParaRPr>
          </a:p>
        </p:txBody>
      </p:sp>
      <p:sp>
        <p:nvSpPr>
          <p:cNvPr id="8204"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6381A5-DA1A-4FD9-C807-6D636F0146E4}"/>
              </a:ext>
            </a:extLst>
          </p:cNvPr>
          <p:cNvSpPr>
            <a:spLocks noGrp="1"/>
          </p:cNvSpPr>
          <p:nvPr>
            <p:ph idx="1"/>
          </p:nvPr>
        </p:nvSpPr>
        <p:spPr>
          <a:xfrm>
            <a:off x="838200" y="2004446"/>
            <a:ext cx="10515600" cy="4176897"/>
          </a:xfrm>
        </p:spPr>
        <p:txBody>
          <a:bodyPr>
            <a:normAutofit/>
          </a:bodyPr>
          <a:lstStyle/>
          <a:p>
            <a:pPr marL="0" indent="0">
              <a:buNone/>
            </a:pPr>
            <a:r>
              <a:rPr lang="en-US" sz="2200" b="1">
                <a:solidFill>
                  <a:schemeClr val="bg1"/>
                </a:solidFill>
                <a:latin typeface="Aptos" panose="020B0004020202020204" pitchFamily="34" charset="0"/>
                <a:cs typeface="Times New Roman" panose="02020603050405020304" pitchFamily="18" charset="0"/>
              </a:rPr>
              <a:t>Basic positive reasons for EBMOs to offer services:</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Reinforces membership by addressing members' needs: tangible results for individual companies in exchange for their investment in the EBMO.</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Reinforces revenue through paying services.</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Enhances visibility of the EBMO.</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Strengthens the capacity and knowledge base of the EBMO (also for lobbying purposes).</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Promotes usefulness and added value of the EBMO compared to other EBMOs and commercial competition.</a:t>
            </a:r>
          </a:p>
          <a:p>
            <a:pPr>
              <a:buFont typeface="Arial" panose="020B0604020202020204" pitchFamily="34" charset="0"/>
              <a:buChar char="•"/>
            </a:pPr>
            <a:r>
              <a:rPr lang="en-US" sz="2200">
                <a:solidFill>
                  <a:schemeClr val="bg1"/>
                </a:solidFill>
                <a:latin typeface="Aptos" panose="020B0004020202020204" pitchFamily="34" charset="0"/>
                <a:cs typeface="Times New Roman" panose="02020603050405020304" pitchFamily="18" charset="0"/>
              </a:rPr>
              <a:t>Benefits the national economy and social fabric (competitiveness, trade, health, productivity, etc.).</a:t>
            </a:r>
          </a:p>
        </p:txBody>
      </p:sp>
    </p:spTree>
    <p:extLst>
      <p:ext uri="{BB962C8B-B14F-4D97-AF65-F5344CB8AC3E}">
        <p14:creationId xmlns:p14="http://schemas.microsoft.com/office/powerpoint/2010/main" val="2098134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0F4CF-0C2D-A39B-4620-B7FC106D1B56}"/>
              </a:ext>
            </a:extLst>
          </p:cNvPr>
          <p:cNvSpPr>
            <a:spLocks noGrp="1"/>
          </p:cNvSpPr>
          <p:nvPr>
            <p:ph type="title"/>
          </p:nvPr>
        </p:nvSpPr>
        <p:spPr>
          <a:xfrm>
            <a:off x="5080216" y="1076324"/>
            <a:ext cx="6272784" cy="1535051"/>
          </a:xfrm>
        </p:spPr>
        <p:txBody>
          <a:bodyPr anchor="b">
            <a:normAutofit/>
          </a:bodyPr>
          <a:lstStyle/>
          <a:p>
            <a:r>
              <a:rPr lang="en-GB" sz="5200" b="1"/>
              <a:t>4. Users per Service</a:t>
            </a:r>
            <a:r>
              <a:rPr lang="en-GB" sz="5200"/>
              <a:t>:</a:t>
            </a:r>
          </a:p>
        </p:txBody>
      </p:sp>
      <p:pic>
        <p:nvPicPr>
          <p:cNvPr id="5" name="Picture 4">
            <a:extLst>
              <a:ext uri="{FF2B5EF4-FFF2-40B4-BE49-F238E27FC236}">
                <a16:creationId xmlns:a16="http://schemas.microsoft.com/office/drawing/2014/main" id="{57E58BBE-BD83-D45D-364C-EDBB0814C807}"/>
              </a:ext>
            </a:extLst>
          </p:cNvPr>
          <p:cNvPicPr>
            <a:picLocks noChangeAspect="1"/>
          </p:cNvPicPr>
          <p:nvPr/>
        </p:nvPicPr>
        <p:blipFill rotWithShape="1">
          <a:blip r:embed="rId2"/>
          <a:srcRect l="3786" r="52362" b="-1"/>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13443C-2E7D-5AFA-79B7-0F8E42CE7E35}"/>
              </a:ext>
            </a:extLst>
          </p:cNvPr>
          <p:cNvSpPr>
            <a:spLocks noGrp="1"/>
          </p:cNvSpPr>
          <p:nvPr>
            <p:ph idx="1"/>
          </p:nvPr>
        </p:nvSpPr>
        <p:spPr>
          <a:xfrm>
            <a:off x="5080216" y="3351276"/>
            <a:ext cx="6272784" cy="2825686"/>
          </a:xfrm>
        </p:spPr>
        <p:txBody>
          <a:bodyPr>
            <a:normAutofit/>
          </a:bodyPr>
          <a:lstStyle/>
          <a:p>
            <a:r>
              <a:rPr lang="en-US" sz="1800"/>
              <a:t>Identifying the number of users for each service helps in understanding the popularity and relevance of each offering.</a:t>
            </a:r>
            <a:endParaRPr lang="en-GB" sz="1800"/>
          </a:p>
        </p:txBody>
      </p:sp>
    </p:spTree>
    <p:extLst>
      <p:ext uri="{BB962C8B-B14F-4D97-AF65-F5344CB8AC3E}">
        <p14:creationId xmlns:p14="http://schemas.microsoft.com/office/powerpoint/2010/main" val="2084297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FF0C3-9AE2-2E40-8A23-7C21C4A96417}"/>
              </a:ext>
            </a:extLst>
          </p:cNvPr>
          <p:cNvSpPr>
            <a:spLocks noGrp="1"/>
          </p:cNvSpPr>
          <p:nvPr>
            <p:ph type="title"/>
          </p:nvPr>
        </p:nvSpPr>
        <p:spPr>
          <a:xfrm>
            <a:off x="5080216" y="1076324"/>
            <a:ext cx="6272784" cy="1535051"/>
          </a:xfrm>
        </p:spPr>
        <p:txBody>
          <a:bodyPr anchor="b">
            <a:normAutofit/>
          </a:bodyPr>
          <a:lstStyle/>
          <a:p>
            <a:r>
              <a:rPr lang="en-US" sz="3300" b="1"/>
              <a:t>5. Percentage of Users as Members and Non-Members</a:t>
            </a:r>
            <a:r>
              <a:rPr lang="en-US" sz="3300"/>
              <a:t>:</a:t>
            </a:r>
            <a:endParaRPr lang="en-GB" sz="3300"/>
          </a:p>
        </p:txBody>
      </p:sp>
      <p:pic>
        <p:nvPicPr>
          <p:cNvPr id="5" name="Picture 4" descr="Large skydiving group mid-air">
            <a:extLst>
              <a:ext uri="{FF2B5EF4-FFF2-40B4-BE49-F238E27FC236}">
                <a16:creationId xmlns:a16="http://schemas.microsoft.com/office/drawing/2014/main" id="{B11A3751-D1C8-FB30-39D8-9CE04DCE9472}"/>
              </a:ext>
            </a:extLst>
          </p:cNvPr>
          <p:cNvPicPr>
            <a:picLocks noChangeAspect="1"/>
          </p:cNvPicPr>
          <p:nvPr/>
        </p:nvPicPr>
        <p:blipFill rotWithShape="1">
          <a:blip r:embed="rId2"/>
          <a:srcRect l="28741" r="27573"/>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A6C360-088F-05C4-CA1B-EBCB904924E4}"/>
              </a:ext>
            </a:extLst>
          </p:cNvPr>
          <p:cNvSpPr>
            <a:spLocks noGrp="1"/>
          </p:cNvSpPr>
          <p:nvPr>
            <p:ph idx="1"/>
          </p:nvPr>
        </p:nvSpPr>
        <p:spPr>
          <a:xfrm>
            <a:off x="5080216" y="3351276"/>
            <a:ext cx="6272784" cy="2825686"/>
          </a:xfrm>
        </p:spPr>
        <p:txBody>
          <a:bodyPr>
            <a:normAutofit/>
          </a:bodyPr>
          <a:lstStyle/>
          <a:p>
            <a:r>
              <a:rPr lang="en-US" sz="1800"/>
              <a:t>This metric shows the breakdown of service users into members and non-members, helping to gauge the service’s appeal beyond the membership base.</a:t>
            </a:r>
            <a:endParaRPr lang="en-GB" sz="1800"/>
          </a:p>
        </p:txBody>
      </p:sp>
    </p:spTree>
    <p:extLst>
      <p:ext uri="{BB962C8B-B14F-4D97-AF65-F5344CB8AC3E}">
        <p14:creationId xmlns:p14="http://schemas.microsoft.com/office/powerpoint/2010/main" val="3429991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 calculator keypad">
            <a:extLst>
              <a:ext uri="{FF2B5EF4-FFF2-40B4-BE49-F238E27FC236}">
                <a16:creationId xmlns:a16="http://schemas.microsoft.com/office/drawing/2014/main" id="{016810E4-10DE-4D99-5B4B-A658B236C362}"/>
              </a:ext>
            </a:extLst>
          </p:cNvPr>
          <p:cNvPicPr>
            <a:picLocks noChangeAspect="1"/>
          </p:cNvPicPr>
          <p:nvPr/>
        </p:nvPicPr>
        <p:blipFill rotWithShape="1">
          <a:blip r:embed="rId2"/>
          <a:srcRect l="4812" r="1144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C9DAAC-3D7A-80C2-71A4-DC78872FFF46}"/>
              </a:ext>
            </a:extLst>
          </p:cNvPr>
          <p:cNvSpPr>
            <a:spLocks noGrp="1"/>
          </p:cNvSpPr>
          <p:nvPr>
            <p:ph type="title"/>
          </p:nvPr>
        </p:nvSpPr>
        <p:spPr>
          <a:xfrm>
            <a:off x="371094" y="1161288"/>
            <a:ext cx="3438144" cy="1124712"/>
          </a:xfrm>
        </p:spPr>
        <p:txBody>
          <a:bodyPr anchor="b">
            <a:normAutofit/>
          </a:bodyPr>
          <a:lstStyle/>
          <a:p>
            <a:r>
              <a:rPr lang="en-US" sz="1800" b="1"/>
              <a:t>6. Percentage of Users Which Has Become Members (if the EO Provides Service to Non-Members)</a:t>
            </a:r>
            <a:r>
              <a:rPr lang="en-US" sz="1800"/>
              <a:t>:</a:t>
            </a:r>
            <a:endParaRPr lang="en-GB" sz="1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813E04-3A03-E280-5147-AC5746468F06}"/>
              </a:ext>
            </a:extLst>
          </p:cNvPr>
          <p:cNvSpPr>
            <a:spLocks noGrp="1"/>
          </p:cNvSpPr>
          <p:nvPr>
            <p:ph idx="1"/>
          </p:nvPr>
        </p:nvSpPr>
        <p:spPr>
          <a:xfrm>
            <a:off x="371094" y="2718054"/>
            <a:ext cx="3438906" cy="3207258"/>
          </a:xfrm>
        </p:spPr>
        <p:txBody>
          <a:bodyPr anchor="t">
            <a:normAutofit/>
          </a:bodyPr>
          <a:lstStyle/>
          <a:p>
            <a:r>
              <a:rPr lang="en-US" sz="1700"/>
              <a:t>Tracking conversion rates from non-members to members due to the service can highlight its effectiveness in attracting new members.</a:t>
            </a:r>
            <a:endParaRPr lang="en-GB" sz="1700"/>
          </a:p>
        </p:txBody>
      </p:sp>
    </p:spTree>
    <p:extLst>
      <p:ext uri="{BB962C8B-B14F-4D97-AF65-F5344CB8AC3E}">
        <p14:creationId xmlns:p14="http://schemas.microsoft.com/office/powerpoint/2010/main" val="220180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6AB36-A162-561F-673A-73A9B0335122}"/>
              </a:ext>
            </a:extLst>
          </p:cNvPr>
          <p:cNvSpPr>
            <a:spLocks noGrp="1"/>
          </p:cNvSpPr>
          <p:nvPr>
            <p:ph type="title"/>
          </p:nvPr>
        </p:nvSpPr>
        <p:spPr>
          <a:xfrm>
            <a:off x="5080216" y="1076324"/>
            <a:ext cx="6272784" cy="1535051"/>
          </a:xfrm>
        </p:spPr>
        <p:txBody>
          <a:bodyPr anchor="b">
            <a:normAutofit/>
          </a:bodyPr>
          <a:lstStyle/>
          <a:p>
            <a:r>
              <a:rPr lang="en-GB" sz="5200"/>
              <a:t>Implementation and Analysis</a:t>
            </a:r>
          </a:p>
        </p:txBody>
      </p:sp>
      <p:pic>
        <p:nvPicPr>
          <p:cNvPr id="5" name="Picture 4" descr="Desk with productivity items">
            <a:extLst>
              <a:ext uri="{FF2B5EF4-FFF2-40B4-BE49-F238E27FC236}">
                <a16:creationId xmlns:a16="http://schemas.microsoft.com/office/drawing/2014/main" id="{FC4A7664-6A08-BBCA-D95E-9DB1CD627DF7}"/>
              </a:ext>
            </a:extLst>
          </p:cNvPr>
          <p:cNvPicPr>
            <a:picLocks noChangeAspect="1"/>
          </p:cNvPicPr>
          <p:nvPr/>
        </p:nvPicPr>
        <p:blipFill rotWithShape="1">
          <a:blip r:embed="rId2"/>
          <a:srcRect l="35699" r="20449" b="-1"/>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2D588B-4E87-CE48-11CB-4C44C595D981}"/>
              </a:ext>
            </a:extLst>
          </p:cNvPr>
          <p:cNvSpPr>
            <a:spLocks noGrp="1"/>
          </p:cNvSpPr>
          <p:nvPr>
            <p:ph idx="1"/>
          </p:nvPr>
        </p:nvSpPr>
        <p:spPr>
          <a:xfrm>
            <a:off x="5080216" y="3351276"/>
            <a:ext cx="6272784" cy="2825686"/>
          </a:xfrm>
        </p:spPr>
        <p:txBody>
          <a:bodyPr>
            <a:normAutofit/>
          </a:bodyPr>
          <a:lstStyle/>
          <a:p>
            <a:r>
              <a:rPr lang="en-US" sz="1800"/>
              <a:t>Effective evaluation and monitoring involve systematic data collection, thorough analysis, and regular reporting and review to ensure the new service meets its goals.</a:t>
            </a:r>
            <a:endParaRPr lang="en-GB" sz="1800"/>
          </a:p>
        </p:txBody>
      </p:sp>
    </p:spTree>
    <p:extLst>
      <p:ext uri="{BB962C8B-B14F-4D97-AF65-F5344CB8AC3E}">
        <p14:creationId xmlns:p14="http://schemas.microsoft.com/office/powerpoint/2010/main" val="4017949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837A8-E25E-0F17-4425-CCC71AA87DF0}"/>
              </a:ext>
            </a:extLst>
          </p:cNvPr>
          <p:cNvSpPr>
            <a:spLocks noGrp="1"/>
          </p:cNvSpPr>
          <p:nvPr>
            <p:ph type="title"/>
          </p:nvPr>
        </p:nvSpPr>
        <p:spPr>
          <a:xfrm>
            <a:off x="411480" y="987552"/>
            <a:ext cx="4485861" cy="1088136"/>
          </a:xfrm>
        </p:spPr>
        <p:txBody>
          <a:bodyPr anchor="b">
            <a:normAutofit/>
          </a:bodyPr>
          <a:lstStyle/>
          <a:p>
            <a:r>
              <a:rPr lang="en-GB" sz="3400"/>
              <a:t>1. Data Collection</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804E68-11E0-7A1C-5186-07CBBE9F67D4}"/>
              </a:ext>
            </a:extLst>
          </p:cNvPr>
          <p:cNvSpPr>
            <a:spLocks noGrp="1"/>
          </p:cNvSpPr>
          <p:nvPr>
            <p:ph idx="1"/>
          </p:nvPr>
        </p:nvSpPr>
        <p:spPr>
          <a:xfrm>
            <a:off x="411479" y="2688336"/>
            <a:ext cx="4498848" cy="3584448"/>
          </a:xfrm>
        </p:spPr>
        <p:txBody>
          <a:bodyPr anchor="t">
            <a:normAutofit/>
          </a:bodyPr>
          <a:lstStyle/>
          <a:p>
            <a:pPr>
              <a:lnSpc>
                <a:spcPct val="100000"/>
              </a:lnSpc>
            </a:pPr>
            <a:r>
              <a:rPr lang="en-US" sz="1200"/>
              <a:t>Accurate and regular recording of financial transactions and user data is crucial. Develop comprehensive surveys with both quantitative and qualitative questions to capture user satisfaction, needs, and preferences.</a:t>
            </a:r>
          </a:p>
          <a:p>
            <a:pPr>
              <a:lnSpc>
                <a:spcPct val="100000"/>
              </a:lnSpc>
            </a:pPr>
            <a:endParaRPr lang="en-US" sz="1200"/>
          </a:p>
          <a:p>
            <a:pPr>
              <a:lnSpc>
                <a:spcPct val="100000"/>
              </a:lnSpc>
            </a:pPr>
            <a:r>
              <a:rPr lang="en-US" sz="1200"/>
              <a:t>Employ tools such as:</a:t>
            </a:r>
          </a:p>
          <a:p>
            <a:pPr marL="0" indent="0">
              <a:lnSpc>
                <a:spcPct val="100000"/>
              </a:lnSpc>
              <a:buNone/>
            </a:pPr>
            <a:r>
              <a:rPr lang="en-US" sz="1200" b="1"/>
              <a:t>Google Forms/Qualtrics</a:t>
            </a:r>
            <a:r>
              <a:rPr lang="en-US" sz="1200"/>
              <a:t>: To create surveys and gather user feedback effectively.</a:t>
            </a:r>
          </a:p>
          <a:p>
            <a:pPr marL="0" indent="0">
              <a:lnSpc>
                <a:spcPct val="100000"/>
              </a:lnSpc>
              <a:buNone/>
            </a:pPr>
            <a:r>
              <a:rPr lang="en-US" sz="1200" b="1"/>
              <a:t>CRM: </a:t>
            </a:r>
            <a:r>
              <a:rPr lang="en-US" sz="1200"/>
              <a:t>A CRM system centralizes customer data, enabling businesses to track interactions, segment users based on behavior and demographics, and personalize communication. It aids in monitoring sales, analyzing user engagement, and improving customer service by providing detailed insights into customer needs and preferences.</a:t>
            </a:r>
          </a:p>
          <a:p>
            <a:pPr>
              <a:lnSpc>
                <a:spcPct val="100000"/>
              </a:lnSpc>
            </a:pPr>
            <a:endParaRPr lang="en-GB" sz="1200"/>
          </a:p>
        </p:txBody>
      </p:sp>
      <p:pic>
        <p:nvPicPr>
          <p:cNvPr id="5" name="Picture 4" descr="Graph">
            <a:extLst>
              <a:ext uri="{FF2B5EF4-FFF2-40B4-BE49-F238E27FC236}">
                <a16:creationId xmlns:a16="http://schemas.microsoft.com/office/drawing/2014/main" id="{7AC5DFC2-290D-BC12-03F2-C27DD99B419F}"/>
              </a:ext>
            </a:extLst>
          </p:cNvPr>
          <p:cNvPicPr>
            <a:picLocks noChangeAspect="1"/>
          </p:cNvPicPr>
          <p:nvPr/>
        </p:nvPicPr>
        <p:blipFill rotWithShape="1">
          <a:blip r:embed="rId2"/>
          <a:srcRect l="12999" r="24265"/>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631756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What is CRM System? | Anodius">
            <a:extLst>
              <a:ext uri="{FF2B5EF4-FFF2-40B4-BE49-F238E27FC236}">
                <a16:creationId xmlns:a16="http://schemas.microsoft.com/office/drawing/2014/main" id="{ED79A1F7-7487-F469-0FB6-4406073F2E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61" r="18826"/>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9" name="Freeform: Shape 1048">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1" name="Freeform: Shape 1050">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7CC8EF-B1FD-FA09-DECA-B919C1FABB6A}"/>
              </a:ext>
            </a:extLst>
          </p:cNvPr>
          <p:cNvSpPr>
            <a:spLocks noGrp="1"/>
          </p:cNvSpPr>
          <p:nvPr>
            <p:ph type="title"/>
          </p:nvPr>
        </p:nvSpPr>
        <p:spPr>
          <a:xfrm>
            <a:off x="374904" y="856488"/>
            <a:ext cx="4992624" cy="1243584"/>
          </a:xfrm>
        </p:spPr>
        <p:txBody>
          <a:bodyPr anchor="ctr">
            <a:normAutofit/>
          </a:bodyPr>
          <a:lstStyle/>
          <a:p>
            <a:r>
              <a:rPr lang="en-GB" sz="3400"/>
              <a:t>2. Data Analysis</a:t>
            </a:r>
          </a:p>
        </p:txBody>
      </p:sp>
      <p:sp>
        <p:nvSpPr>
          <p:cNvPr id="1053" name="Rectangle 1052">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5" name="Rectangle 1054">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760713-81F5-0269-CC8C-B996B0CBABA0}"/>
              </a:ext>
            </a:extLst>
          </p:cNvPr>
          <p:cNvSpPr>
            <a:spLocks noGrp="1"/>
          </p:cNvSpPr>
          <p:nvPr>
            <p:ph idx="1"/>
          </p:nvPr>
        </p:nvSpPr>
        <p:spPr>
          <a:xfrm>
            <a:off x="374904" y="2522949"/>
            <a:ext cx="5065776" cy="3402363"/>
          </a:xfrm>
        </p:spPr>
        <p:txBody>
          <a:bodyPr anchor="t">
            <a:normAutofit/>
          </a:bodyPr>
          <a:lstStyle/>
          <a:p>
            <a:pPr>
              <a:lnSpc>
                <a:spcPct val="100000"/>
              </a:lnSpc>
            </a:pPr>
            <a:r>
              <a:rPr lang="en-US" sz="1400"/>
              <a:t>Use financial ratios to assess cost efficiency, profitability, and overall financial health. Analyze usage patterns, frequency, and repetition to understand user engagement, segmenting users based on behavior and demographics for targeted improvements.</a:t>
            </a:r>
          </a:p>
          <a:p>
            <a:pPr>
              <a:lnSpc>
                <a:spcPct val="100000"/>
              </a:lnSpc>
            </a:pPr>
            <a:r>
              <a:rPr lang="en-US" sz="1400"/>
              <a:t>Employ tools such as:</a:t>
            </a:r>
          </a:p>
          <a:p>
            <a:pPr marL="0" indent="0">
              <a:lnSpc>
                <a:spcPct val="100000"/>
              </a:lnSpc>
              <a:buNone/>
            </a:pPr>
            <a:r>
              <a:rPr lang="en-US" sz="1400" b="1"/>
              <a:t>CRM: </a:t>
            </a:r>
            <a:r>
              <a:rPr lang="en-US" sz="1400"/>
              <a:t>A CRM (Customer Relationship Management) system centralizes customer data, enabling efficient data analysis and collection. It tracks interactions, segments users, and provides insights into customer behavior and financial metrics. This helps improve customer engagement, optimize resource allocation, and support targeted marketing efforts.</a:t>
            </a:r>
            <a:endParaRPr lang="en-GB" sz="1400"/>
          </a:p>
        </p:txBody>
      </p:sp>
    </p:spTree>
    <p:extLst>
      <p:ext uri="{BB962C8B-B14F-4D97-AF65-F5344CB8AC3E}">
        <p14:creationId xmlns:p14="http://schemas.microsoft.com/office/powerpoint/2010/main" val="1345356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6DB152-958A-61C8-F0F4-54A9F09DFE08}"/>
              </a:ext>
            </a:extLst>
          </p:cNvPr>
          <p:cNvPicPr>
            <a:picLocks noChangeAspect="1"/>
          </p:cNvPicPr>
          <p:nvPr/>
        </p:nvPicPr>
        <p:blipFill rotWithShape="1">
          <a:blip r:embed="rId2"/>
          <a:srcRect l="19657" r="29986"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9D9260-84F6-E59A-E564-20140AB8F8AC}"/>
              </a:ext>
            </a:extLst>
          </p:cNvPr>
          <p:cNvSpPr>
            <a:spLocks noGrp="1"/>
          </p:cNvSpPr>
          <p:nvPr>
            <p:ph type="title"/>
          </p:nvPr>
        </p:nvSpPr>
        <p:spPr>
          <a:xfrm>
            <a:off x="374904" y="856488"/>
            <a:ext cx="4992624" cy="1243584"/>
          </a:xfrm>
        </p:spPr>
        <p:txBody>
          <a:bodyPr anchor="ctr">
            <a:normAutofit/>
          </a:bodyPr>
          <a:lstStyle/>
          <a:p>
            <a:r>
              <a:rPr lang="en-GB" sz="3400"/>
              <a:t>3. Reporting and Review</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00538F-310F-9633-A647-15F7155AE4E6}"/>
              </a:ext>
            </a:extLst>
          </p:cNvPr>
          <p:cNvSpPr>
            <a:spLocks noGrp="1"/>
          </p:cNvSpPr>
          <p:nvPr>
            <p:ph idx="1"/>
          </p:nvPr>
        </p:nvSpPr>
        <p:spPr>
          <a:xfrm>
            <a:off x="374904" y="2522949"/>
            <a:ext cx="5065776" cy="3402363"/>
          </a:xfrm>
        </p:spPr>
        <p:txBody>
          <a:bodyPr anchor="t">
            <a:normAutofit/>
          </a:bodyPr>
          <a:lstStyle/>
          <a:p>
            <a:pPr>
              <a:lnSpc>
                <a:spcPct val="100000"/>
              </a:lnSpc>
            </a:pPr>
            <a:r>
              <a:rPr lang="en-US" sz="1500"/>
              <a:t>Generate monthly and quarterly reports to track financial and organizational metrics, utilizing visual aids for clarity. Conduct regular review meetings with stakeholders to discuss findings, implement adjustments, and refine the service. Continuously update the service based on user feedback and performance metrics, fostering innovation and flexibility to adapt to changing needs.</a:t>
            </a:r>
          </a:p>
          <a:p>
            <a:pPr>
              <a:lnSpc>
                <a:spcPct val="100000"/>
              </a:lnSpc>
            </a:pPr>
            <a:r>
              <a:rPr lang="en-US" sz="1500"/>
              <a:t>Employ tools such as:</a:t>
            </a:r>
          </a:p>
          <a:p>
            <a:pPr marL="0" indent="0">
              <a:lnSpc>
                <a:spcPct val="100000"/>
              </a:lnSpc>
              <a:buNone/>
            </a:pPr>
            <a:r>
              <a:rPr lang="en-US" sz="1500" b="1"/>
              <a:t>Microsoft Power BI</a:t>
            </a:r>
            <a:r>
              <a:rPr lang="en-US" sz="1500"/>
              <a:t>: Creates interactive dashboards for tracking financial and organizational metrics.</a:t>
            </a:r>
          </a:p>
        </p:txBody>
      </p:sp>
    </p:spTree>
    <p:extLst>
      <p:ext uri="{BB962C8B-B14F-4D97-AF65-F5344CB8AC3E}">
        <p14:creationId xmlns:p14="http://schemas.microsoft.com/office/powerpoint/2010/main" val="327836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Gratis Persona In Pantaloni Grigi E Calzini Bianchi Che Tiene Il Barattolo Di Vetro Trasparente Foto a disposizione">
            <a:extLst>
              <a:ext uri="{FF2B5EF4-FFF2-40B4-BE49-F238E27FC236}">
                <a16:creationId xmlns:a16="http://schemas.microsoft.com/office/drawing/2014/main" id="{ADA26389-F8A7-F6FD-F531-922E1AD538AA}"/>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30054" r="1" b="3830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D016C9-102B-F7FE-AAB9-D41B2F00AA77}"/>
              </a:ext>
            </a:extLst>
          </p:cNvPr>
          <p:cNvSpPr>
            <a:spLocks noGrp="1"/>
          </p:cNvSpPr>
          <p:nvPr>
            <p:ph type="title"/>
          </p:nvPr>
        </p:nvSpPr>
        <p:spPr>
          <a:xfrm>
            <a:off x="838200" y="365125"/>
            <a:ext cx="10515600" cy="1325563"/>
          </a:xfrm>
        </p:spPr>
        <p:txBody>
          <a:bodyPr>
            <a:normAutofit/>
          </a:bodyPr>
          <a:lstStyle/>
          <a:p>
            <a:r>
              <a:rPr lang="en-US" sz="4200">
                <a:solidFill>
                  <a:schemeClr val="bg1"/>
                </a:solidFill>
                <a:latin typeface="Aptos" panose="020B0004020202020204" pitchFamily="34" charset="0"/>
                <a:cs typeface="Times New Roman" panose="02020603050405020304" pitchFamily="18" charset="0"/>
              </a:rPr>
              <a:t>Expected Benefits for EBMOs in Offering Services</a:t>
            </a:r>
            <a:endParaRPr lang="en-BE" sz="4200" b="1">
              <a:solidFill>
                <a:schemeClr val="bg1"/>
              </a:solidFill>
              <a:latin typeface="Aptos" panose="020B0004020202020204" pitchFamily="34" charset="0"/>
              <a:cs typeface="Times New Roman" panose="02020603050405020304" pitchFamily="18" charset="0"/>
            </a:endParaRPr>
          </a:p>
        </p:txBody>
      </p:sp>
      <p:sp>
        <p:nvSpPr>
          <p:cNvPr id="9225"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8A5F25-FAB1-6D9C-2CBE-2A937D8C16CE}"/>
              </a:ext>
            </a:extLst>
          </p:cNvPr>
          <p:cNvSpPr>
            <a:spLocks noGrp="1"/>
          </p:cNvSpPr>
          <p:nvPr>
            <p:ph idx="1"/>
          </p:nvPr>
        </p:nvSpPr>
        <p:spPr>
          <a:xfrm>
            <a:off x="838200" y="2004446"/>
            <a:ext cx="10515600" cy="4176897"/>
          </a:xfrm>
        </p:spPr>
        <p:txBody>
          <a:bodyPr>
            <a:normAutofit/>
          </a:bodyPr>
          <a:lstStyle/>
          <a:p>
            <a:r>
              <a:rPr lang="en-US" sz="2200" b="1">
                <a:solidFill>
                  <a:schemeClr val="bg1"/>
                </a:solidFill>
                <a:latin typeface="Aptos" panose="020B0004020202020204" pitchFamily="34" charset="0"/>
                <a:cs typeface="Times New Roman" panose="02020603050405020304" pitchFamily="18" charset="0"/>
              </a:rPr>
              <a:t>Thesis 1: Services Are Good for Membership</a:t>
            </a:r>
            <a:endParaRPr lang="en-US" sz="2200">
              <a:solidFill>
                <a:schemeClr val="bg1"/>
              </a:solidFill>
              <a:latin typeface="Aptos" panose="020B0004020202020204" pitchFamily="34" charset="0"/>
              <a:cs typeface="Times New Roman" panose="02020603050405020304" pitchFamily="18" charset="0"/>
            </a:endParaRPr>
          </a:p>
          <a:p>
            <a:pPr lvl="1"/>
            <a:r>
              <a:rPr lang="en-US" sz="2200">
                <a:solidFill>
                  <a:schemeClr val="bg1"/>
                </a:solidFill>
                <a:latin typeface="Aptos" panose="020B0004020202020204" pitchFamily="34" charset="0"/>
                <a:cs typeface="Times New Roman" panose="02020603050405020304" pitchFamily="18" charset="0"/>
              </a:rPr>
              <a:t>Probably yes (but not always): Strategy can also be based on lobbying as the main argument.</a:t>
            </a:r>
          </a:p>
          <a:p>
            <a:pPr lvl="1"/>
            <a:r>
              <a:rPr lang="en-US" sz="2200">
                <a:solidFill>
                  <a:schemeClr val="bg1"/>
                </a:solidFill>
                <a:latin typeface="Aptos" panose="020B0004020202020204" pitchFamily="34" charset="0"/>
                <a:cs typeface="Times New Roman" panose="02020603050405020304" pitchFamily="18" charset="0"/>
              </a:rPr>
              <a:t>Further research needed: The correlation between increased membership and services has not been fully examined yet.</a:t>
            </a:r>
          </a:p>
          <a:p>
            <a:r>
              <a:rPr lang="en-US" sz="2200" b="1">
                <a:solidFill>
                  <a:schemeClr val="bg1"/>
                </a:solidFill>
                <a:latin typeface="Aptos" panose="020B0004020202020204" pitchFamily="34" charset="0"/>
                <a:cs typeface="Times New Roman" panose="02020603050405020304" pitchFamily="18" charset="0"/>
              </a:rPr>
              <a:t>Thesis 2: Services Are Good for Revenue</a:t>
            </a:r>
            <a:endParaRPr lang="en-US" sz="2200">
              <a:solidFill>
                <a:schemeClr val="bg1"/>
              </a:solidFill>
              <a:latin typeface="Aptos" panose="020B0004020202020204" pitchFamily="34" charset="0"/>
              <a:cs typeface="Times New Roman" panose="02020603050405020304" pitchFamily="18" charset="0"/>
            </a:endParaRPr>
          </a:p>
          <a:p>
            <a:pPr lvl="1"/>
            <a:r>
              <a:rPr lang="en-US" sz="2200">
                <a:solidFill>
                  <a:schemeClr val="bg1"/>
                </a:solidFill>
                <a:latin typeface="Aptos" panose="020B0004020202020204" pitchFamily="34" charset="0"/>
                <a:cs typeface="Times New Roman" panose="02020603050405020304" pitchFamily="18" charset="0"/>
              </a:rPr>
              <a:t>Probably yes, but many conditions have to be fulfilled; services are not always a key factor.</a:t>
            </a:r>
          </a:p>
          <a:p>
            <a:pPr marL="0" indent="0">
              <a:buNone/>
            </a:pPr>
            <a:endParaRPr lang="en-BE" sz="2200">
              <a:solidFill>
                <a:schemeClr val="bg1"/>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5904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1" name="Rectangle 1025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54C95CBE-B46A-DCA6-BCDC-663D37CE5F0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15730"/>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D016C9-102B-F7FE-AAB9-D41B2F00AA77}"/>
              </a:ext>
            </a:extLst>
          </p:cNvPr>
          <p:cNvSpPr>
            <a:spLocks noGrp="1"/>
          </p:cNvSpPr>
          <p:nvPr>
            <p:ph type="title"/>
          </p:nvPr>
        </p:nvSpPr>
        <p:spPr>
          <a:xfrm>
            <a:off x="838200" y="365125"/>
            <a:ext cx="10515600" cy="1325563"/>
          </a:xfrm>
        </p:spPr>
        <p:txBody>
          <a:bodyPr>
            <a:normAutofit/>
          </a:bodyPr>
          <a:lstStyle/>
          <a:p>
            <a:r>
              <a:rPr lang="en-US" sz="4200">
                <a:solidFill>
                  <a:schemeClr val="bg1"/>
                </a:solidFill>
                <a:latin typeface="Aptos" panose="020B0004020202020204" pitchFamily="34" charset="0"/>
                <a:cs typeface="Times New Roman" panose="02020603050405020304" pitchFamily="18" charset="0"/>
              </a:rPr>
              <a:t>Expected Benefits for EBMOs in Offering Services</a:t>
            </a:r>
            <a:endParaRPr lang="en-BE" sz="4200" b="1">
              <a:solidFill>
                <a:schemeClr val="bg1"/>
              </a:solidFill>
              <a:latin typeface="Aptos" panose="020B0004020202020204" pitchFamily="34" charset="0"/>
              <a:cs typeface="Times New Roman" panose="02020603050405020304" pitchFamily="18" charset="0"/>
            </a:endParaRPr>
          </a:p>
        </p:txBody>
      </p:sp>
      <p:sp>
        <p:nvSpPr>
          <p:cNvPr id="1025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8A5F25-FAB1-6D9C-2CBE-2A937D8C16CE}"/>
              </a:ext>
            </a:extLst>
          </p:cNvPr>
          <p:cNvSpPr>
            <a:spLocks noGrp="1"/>
          </p:cNvSpPr>
          <p:nvPr>
            <p:ph idx="1"/>
          </p:nvPr>
        </p:nvSpPr>
        <p:spPr>
          <a:xfrm>
            <a:off x="838200" y="2004446"/>
            <a:ext cx="10515600" cy="4176897"/>
          </a:xfrm>
        </p:spPr>
        <p:txBody>
          <a:bodyPr>
            <a:normAutofit/>
          </a:bodyPr>
          <a:lstStyle/>
          <a:p>
            <a:r>
              <a:rPr lang="en-US" sz="2200" b="1">
                <a:solidFill>
                  <a:schemeClr val="bg1"/>
                </a:solidFill>
                <a:latin typeface="Aptos" panose="020B0004020202020204" pitchFamily="34" charset="0"/>
                <a:cs typeface="Times New Roman" panose="02020603050405020304" pitchFamily="18" charset="0"/>
              </a:rPr>
              <a:t>Thesis 3: Services Are Good for Visibility (Amongst Companies)</a:t>
            </a:r>
            <a:endParaRPr lang="en-US" sz="2200">
              <a:solidFill>
                <a:schemeClr val="bg1"/>
              </a:solidFill>
              <a:latin typeface="Aptos" panose="020B0004020202020204" pitchFamily="34" charset="0"/>
              <a:cs typeface="Times New Roman" panose="02020603050405020304" pitchFamily="18" charset="0"/>
            </a:endParaRPr>
          </a:p>
          <a:p>
            <a:pPr lvl="1"/>
            <a:r>
              <a:rPr lang="en-US" sz="2200">
                <a:solidFill>
                  <a:schemeClr val="bg1"/>
                </a:solidFill>
                <a:latin typeface="Aptos" panose="020B0004020202020204" pitchFamily="34" charset="0"/>
                <a:cs typeface="Times New Roman" panose="02020603050405020304" pitchFamily="18" charset="0"/>
              </a:rPr>
              <a:t>Probably yes, but the impact is likely small; the visibility of services is politically negligible.</a:t>
            </a:r>
          </a:p>
          <a:p>
            <a:pPr>
              <a:buFont typeface="Arial" panose="020B0604020202020204" pitchFamily="34" charset="0"/>
              <a:buChar char="•"/>
            </a:pPr>
            <a:endParaRPr lang="en-US" sz="2200">
              <a:solidFill>
                <a:schemeClr val="bg1"/>
              </a:solidFill>
              <a:latin typeface="Aptos" panose="020B0004020202020204" pitchFamily="34" charset="0"/>
              <a:cs typeface="Times New Roman" panose="02020603050405020304" pitchFamily="18" charset="0"/>
            </a:endParaRPr>
          </a:p>
          <a:p>
            <a:r>
              <a:rPr lang="en-US" sz="2200" b="1">
                <a:solidFill>
                  <a:schemeClr val="bg1"/>
                </a:solidFill>
                <a:latin typeface="Aptos" panose="020B0004020202020204" pitchFamily="34" charset="0"/>
                <a:cs typeface="Times New Roman" panose="02020603050405020304" pitchFamily="18" charset="0"/>
              </a:rPr>
              <a:t>Thesis 4: Services Are Good for Technical Lobby Capacity</a:t>
            </a:r>
            <a:endParaRPr lang="en-US" sz="2200">
              <a:solidFill>
                <a:schemeClr val="bg1"/>
              </a:solidFill>
              <a:latin typeface="Aptos" panose="020B0004020202020204" pitchFamily="34" charset="0"/>
              <a:cs typeface="Times New Roman" panose="02020603050405020304" pitchFamily="18" charset="0"/>
            </a:endParaRPr>
          </a:p>
          <a:p>
            <a:pPr lvl="1"/>
            <a:r>
              <a:rPr lang="en-US" sz="2200">
                <a:solidFill>
                  <a:schemeClr val="bg1"/>
                </a:solidFill>
                <a:latin typeface="Aptos" panose="020B0004020202020204" pitchFamily="34" charset="0"/>
                <a:cs typeface="Times New Roman" panose="02020603050405020304" pitchFamily="18" charset="0"/>
              </a:rPr>
              <a:t>Probably yes, but this has not been examined or proven. It depends on the technical impact of services on lobbying efforts.</a:t>
            </a:r>
          </a:p>
          <a:p>
            <a:pPr marL="0" indent="0">
              <a:buNone/>
            </a:pPr>
            <a:endParaRPr lang="en-GB" sz="2200">
              <a:solidFill>
                <a:schemeClr val="bg1"/>
              </a:solidFill>
              <a:latin typeface="Aptos" panose="020B0004020202020204" pitchFamily="34" charset="0"/>
              <a:cs typeface="Times New Roman" panose="02020603050405020304" pitchFamily="18" charset="0"/>
            </a:endParaRPr>
          </a:p>
          <a:p>
            <a:pPr marL="0" indent="0">
              <a:buNone/>
            </a:pPr>
            <a:endParaRPr lang="en-GB" sz="2200">
              <a:solidFill>
                <a:schemeClr val="bg1"/>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94971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BoxVTI">
  <a:themeElements>
    <a:clrScheme name="AnalogousFromLightSeedRightStep">
      <a:dk1>
        <a:srgbClr val="000000"/>
      </a:dk1>
      <a:lt1>
        <a:srgbClr val="FFFFFF"/>
      </a:lt1>
      <a:dk2>
        <a:srgbClr val="242A41"/>
      </a:dk2>
      <a:lt2>
        <a:srgbClr val="E8E2E5"/>
      </a:lt2>
      <a:accent1>
        <a:srgbClr val="32B67D"/>
      </a:accent1>
      <a:accent2>
        <a:srgbClr val="37B0AE"/>
      </a:accent2>
      <a:accent3>
        <a:srgbClr val="46A9EA"/>
      </a:accent3>
      <a:accent4>
        <a:srgbClr val="4E6BEB"/>
      </a:accent4>
      <a:accent5>
        <a:srgbClr val="8C6EEE"/>
      </a:accent5>
      <a:accent6>
        <a:srgbClr val="B44EEB"/>
      </a:accent6>
      <a:hlink>
        <a:srgbClr val="AE6987"/>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4F48D8F043AB4E88B8448C9A41E4F2" ma:contentTypeVersion="18" ma:contentTypeDescription="Create a new document." ma:contentTypeScope="" ma:versionID="69f57b4abd371ab104dba36f8c327598">
  <xsd:schema xmlns:xsd="http://www.w3.org/2001/XMLSchema" xmlns:xs="http://www.w3.org/2001/XMLSchema" xmlns:p="http://schemas.microsoft.com/office/2006/metadata/properties" xmlns:ns2="df15456a-aabd-451a-b26d-603cb9643e03" xmlns:ns3="17366138-4c19-4296-90e1-fdecf533ae0c" targetNamespace="http://schemas.microsoft.com/office/2006/metadata/properties" ma:root="true" ma:fieldsID="7cbd2a986321ea9b4db9d6bda663442c" ns2:_="" ns3:_="">
    <xsd:import namespace="df15456a-aabd-451a-b26d-603cb9643e03"/>
    <xsd:import namespace="17366138-4c19-4296-90e1-fdecf533ae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15456a-aabd-451a-b26d-603cb9643e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490f3-f257-4deb-a5ce-29c346f9a7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366138-4c19-4296-90e1-fdecf533ae0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570990-6251-4f36-9263-be12cb273c9d}" ma:internalName="TaxCatchAll" ma:showField="CatchAllData" ma:web="17366138-4c19-4296-90e1-fdecf533ae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15456a-aabd-451a-b26d-603cb9643e03">
      <Terms xmlns="http://schemas.microsoft.com/office/infopath/2007/PartnerControls"/>
    </lcf76f155ced4ddcb4097134ff3c332f>
    <TaxCatchAll xmlns="17366138-4c19-4296-90e1-fdecf533ae0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F0F4F0-835F-4D6E-BAD1-B60286D5A831}"/>
</file>

<file path=customXml/itemProps2.xml><?xml version="1.0" encoding="utf-8"?>
<ds:datastoreItem xmlns:ds="http://schemas.openxmlformats.org/officeDocument/2006/customXml" ds:itemID="{FF88D2C0-D944-4BF0-8189-B7226EC84BD3}">
  <ds:schemaRefs>
    <ds:schemaRef ds:uri="17366138-4c19-4296-90e1-fdecf533ae0c"/>
    <ds:schemaRef ds:uri="df15456a-aabd-451a-b26d-603cb9643e0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ED63239-82CE-4E24-9583-AB474CB058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1188</TotalTime>
  <Words>4725</Words>
  <Application>Microsoft Office PowerPoint</Application>
  <PresentationFormat>Widescreen</PresentationFormat>
  <Paragraphs>497</Paragraphs>
  <Slides>76</Slides>
  <Notes>11</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76</vt:i4>
      </vt:variant>
    </vt:vector>
  </HeadingPairs>
  <TitlesOfParts>
    <vt:vector size="87" baseType="lpstr">
      <vt:lpstr>Aptos</vt:lpstr>
      <vt:lpstr>Arial</vt:lpstr>
      <vt:lpstr>Arial Unicode MS</vt:lpstr>
      <vt:lpstr>Avenir Next LT Pro</vt:lpstr>
      <vt:lpstr>Calibri</vt:lpstr>
      <vt:lpstr>Calibri Light</vt:lpstr>
      <vt:lpstr>Courier New</vt:lpstr>
      <vt:lpstr>Neue Haas Grotesk Text Pro</vt:lpstr>
      <vt:lpstr>Verdana</vt:lpstr>
      <vt:lpstr>Office Theme</vt:lpstr>
      <vt:lpstr>AccentBoxVTI</vt:lpstr>
      <vt:lpstr>SERVICES DEVELOPMENT</vt:lpstr>
      <vt:lpstr>LET’S EXPLORE THE THEMES OF THIS COURSE</vt:lpstr>
      <vt:lpstr>LET’S EXPLORE THE THEMES OF THIS COURSE</vt:lpstr>
      <vt:lpstr>To start with…</vt:lpstr>
      <vt:lpstr>WHAT ARE THE EO-EBMO ESSENTIAL ROLES </vt:lpstr>
      <vt:lpstr>SERVICES: WHY WOULD YOU OFFER THEM?</vt:lpstr>
      <vt:lpstr>Expected Benefits for EBMOs in Offering Services</vt:lpstr>
      <vt:lpstr>Expected Benefits for EBMOs in Offering Services</vt:lpstr>
      <vt:lpstr>Expected Benefits for EBMOs in Offering Services</vt:lpstr>
      <vt:lpstr>Expected Benefits for EBMOs in Offering Services</vt:lpstr>
      <vt:lpstr>REVENUE: Services for free or paid services </vt:lpstr>
      <vt:lpstr>REVENUE: Services for free or paid services </vt:lpstr>
      <vt:lpstr>REVENUE: Services for free or paid services </vt:lpstr>
      <vt:lpstr>COMPARATIVE DATA: are services important for revenue – sustainability? </vt:lpstr>
      <vt:lpstr>REVENUE DATA AVERAGES</vt:lpstr>
      <vt:lpstr>LET’S EXPLORE THE THEMES OF THIS COURSE</vt:lpstr>
      <vt:lpstr>To start with…</vt:lpstr>
      <vt:lpstr>Example of Members’ needs assessment</vt:lpstr>
      <vt:lpstr>Presentazione standard di PowerPoint</vt:lpstr>
      <vt:lpstr>Presentazione standard di PowerPoint</vt:lpstr>
      <vt:lpstr>2. Sounding out the market: demand and supply analysis</vt:lpstr>
      <vt:lpstr>LET’S EXPLORE THE THEMES OF THIS COURSE</vt:lpstr>
      <vt:lpstr>To start with…</vt:lpstr>
      <vt:lpstr>Key ingredients</vt:lpstr>
      <vt:lpstr>Key ingredients</vt:lpstr>
      <vt:lpstr>Key ingredients</vt:lpstr>
      <vt:lpstr>Key ingredients</vt:lpstr>
      <vt:lpstr>LET’S EXPLORE THE THEMES OF THIS COURSE</vt:lpstr>
      <vt:lpstr>To start with…</vt:lpstr>
      <vt:lpstr>Current Challenges and Innovations</vt:lpstr>
      <vt:lpstr>Which services? Innovative and emerging services: What and How?</vt:lpstr>
      <vt:lpstr>Trends in Innovative and Emerging Services</vt:lpstr>
      <vt:lpstr>Specific Service Trends: HR Services</vt:lpstr>
      <vt:lpstr>Trends in Labour Law Services</vt:lpstr>
      <vt:lpstr>Trends in Training and Development Services</vt:lpstr>
      <vt:lpstr>Trends in other services areas</vt:lpstr>
      <vt:lpstr>Innovation Insights</vt:lpstr>
      <vt:lpstr>Emerging Service Development</vt:lpstr>
      <vt:lpstr>WHICH NEW SERVICE for your EBMO?</vt:lpstr>
      <vt:lpstr>LET’S EXPLORE THE THEMES OF THIS COURSE</vt:lpstr>
      <vt:lpstr>Service Sustainability</vt:lpstr>
      <vt:lpstr>Model 1: Members pay</vt:lpstr>
      <vt:lpstr>Model 2: Others pay  </vt:lpstr>
      <vt:lpstr>Pricing strategies</vt:lpstr>
      <vt:lpstr>Revenue-cost-surplus?</vt:lpstr>
      <vt:lpstr>SME’s and payment of services</vt:lpstr>
      <vt:lpstr>Sustainability of projects and services set up</vt:lpstr>
      <vt:lpstr>Which model for your service? </vt:lpstr>
      <vt:lpstr>LET’S EXPLORE THE THEMES OF THIS COURSE</vt:lpstr>
      <vt:lpstr>Legal mandate</vt:lpstr>
      <vt:lpstr>Marketing mix </vt:lpstr>
      <vt:lpstr>Presentazione standard di PowerPoint</vt:lpstr>
      <vt:lpstr>Presentazione standard di PowerPoint</vt:lpstr>
      <vt:lpstr>Presentazione standard di PowerPoint</vt:lpstr>
      <vt:lpstr>LET’S EXPLORE THE THEMES OF THIS COURSE</vt:lpstr>
      <vt:lpstr>Evaluation &amp; Monitoring</vt:lpstr>
      <vt:lpstr>Evaluation and Monitoring of a New Service Developed in an Employer's Organization</vt:lpstr>
      <vt:lpstr>Financial Evaluation</vt:lpstr>
      <vt:lpstr>1. Total Income of Services/Total Income:</vt:lpstr>
      <vt:lpstr>2. Income per Service/Total Income of Services:</vt:lpstr>
      <vt:lpstr>3. Total Costs of Services/Total Income of Services:</vt:lpstr>
      <vt:lpstr>4. Costs per Service/Total Costs of Services:</vt:lpstr>
      <vt:lpstr>5. Total Income – Total Costs = Surplus:</vt:lpstr>
      <vt:lpstr>6. Surplus per Service/Total Surplus of Services:</vt:lpstr>
      <vt:lpstr>7. Total Surplus of Services/Total Costs of Services:</vt:lpstr>
      <vt:lpstr>Organizational Monitoring</vt:lpstr>
      <vt:lpstr>1. Number of Users:</vt:lpstr>
      <vt:lpstr>2. Evaluate the Satisfaction of the Service Through Qualitative Surveys:</vt:lpstr>
      <vt:lpstr>3. Frequency/Repetition of Purchases per User:</vt:lpstr>
      <vt:lpstr>4. Users per Service:</vt:lpstr>
      <vt:lpstr>5. Percentage of Users as Members and Non-Members:</vt:lpstr>
      <vt:lpstr>6. Percentage of Users Which Has Become Members (if the EO Provides Service to Non-Members):</vt:lpstr>
      <vt:lpstr>Implementation and Analysis</vt:lpstr>
      <vt:lpstr>1. Data Collection</vt:lpstr>
      <vt:lpstr>2. Data Analysis</vt:lpstr>
      <vt:lpstr>3. Reporting and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SERVICES</dc:title>
  <dc:creator>arnout De Koster</dc:creator>
  <cp:lastModifiedBy>Gonnelli, Eleonora</cp:lastModifiedBy>
  <cp:revision>25</cp:revision>
  <dcterms:created xsi:type="dcterms:W3CDTF">2024-06-06T09:13:52Z</dcterms:created>
  <dcterms:modified xsi:type="dcterms:W3CDTF">2025-02-24T18:31:55Z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0x010100D34F48D8F043AB4E88B8448C9A41E4F2</vt:lpwstr>
  </property>
  <property fmtid="{D5CDD505-2E9C-101B-9397-08002B2CF9AE}" pid="3" name="MediaServiceImageTags">
    <vt:lpwstr/>
  </property>
</Properties>
</file>